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4" r:id="rId2"/>
    <p:sldMasterId id="2147483662" r:id="rId3"/>
  </p:sldMasterIdLst>
  <p:handoutMasterIdLst>
    <p:handoutMasterId r:id="rId32"/>
  </p:handoutMasterIdLst>
  <p:sldIdLst>
    <p:sldId id="290" r:id="rId4"/>
    <p:sldId id="399" r:id="rId5"/>
    <p:sldId id="400" r:id="rId6"/>
    <p:sldId id="401" r:id="rId7"/>
    <p:sldId id="372" r:id="rId8"/>
    <p:sldId id="374" r:id="rId9"/>
    <p:sldId id="375" r:id="rId10"/>
    <p:sldId id="377" r:id="rId11"/>
    <p:sldId id="387" r:id="rId12"/>
    <p:sldId id="378" r:id="rId13"/>
    <p:sldId id="379" r:id="rId14"/>
    <p:sldId id="381" r:id="rId15"/>
    <p:sldId id="382" r:id="rId16"/>
    <p:sldId id="383" r:id="rId17"/>
    <p:sldId id="388" r:id="rId18"/>
    <p:sldId id="384" r:id="rId19"/>
    <p:sldId id="389" r:id="rId20"/>
    <p:sldId id="376" r:id="rId21"/>
    <p:sldId id="386" r:id="rId22"/>
    <p:sldId id="390" r:id="rId23"/>
    <p:sldId id="391" r:id="rId24"/>
    <p:sldId id="392" r:id="rId25"/>
    <p:sldId id="393" r:id="rId26"/>
    <p:sldId id="394" r:id="rId27"/>
    <p:sldId id="395" r:id="rId28"/>
    <p:sldId id="396" r:id="rId29"/>
    <p:sldId id="402" r:id="rId30"/>
    <p:sldId id="397" r:id="rId31"/>
  </p:sldIdLst>
  <p:sldSz cx="9144000" cy="6858000" type="screen4x3"/>
  <p:notesSz cx="6884988" cy="10018713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3156">
          <p15:clr>
            <a:srgbClr val="A4A3A4"/>
          </p15:clr>
        </p15:guide>
        <p15:guide id="2" pos="2169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2AD2D"/>
    <a:srgbClr val="462916"/>
    <a:srgbClr val="EE9F1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4440"/>
    </p:cViewPr>
  </p:sorterViewPr>
  <p:notesViewPr>
    <p:cSldViewPr>
      <p:cViewPr varScale="1">
        <p:scale>
          <a:sx n="52" d="100"/>
          <a:sy n="52" d="100"/>
        </p:scale>
        <p:origin x="-3006" y="-84"/>
      </p:cViewPr>
      <p:guideLst>
        <p:guide orient="horz" pos="3156"/>
        <p:guide pos="2169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openxmlformats.org/officeDocument/2006/relationships/viewProps" Target="viewProp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handoutMaster" Target="handoutMasters/handoutMaster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tableStyles" Target="tableStyle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83495" cy="500935"/>
          </a:xfrm>
          <a:prstGeom prst="rect">
            <a:avLst/>
          </a:prstGeom>
        </p:spPr>
        <p:txBody>
          <a:bodyPr vert="horz" lIns="93433" tIns="46717" rIns="93433" bIns="46717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9516039"/>
            <a:ext cx="2983495" cy="500935"/>
          </a:xfrm>
          <a:prstGeom prst="rect">
            <a:avLst/>
          </a:prstGeom>
        </p:spPr>
        <p:txBody>
          <a:bodyPr vert="horz" lIns="93433" tIns="46717" rIns="93433" bIns="46717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3899900" y="9516039"/>
            <a:ext cx="2983495" cy="500935"/>
          </a:xfrm>
          <a:prstGeom prst="rect">
            <a:avLst/>
          </a:prstGeom>
        </p:spPr>
        <p:txBody>
          <a:bodyPr vert="horz" lIns="93433" tIns="46717" rIns="93433" bIns="46717" rtlCol="0" anchor="b"/>
          <a:lstStyle>
            <a:lvl1pPr algn="r">
              <a:defRPr sz="1200"/>
            </a:lvl1pPr>
          </a:lstStyle>
          <a:p>
            <a:fld id="{CC1E1AC7-8C5C-4B16-9907-39C00B42B73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1244346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ndertitel 2"/>
          <p:cNvSpPr>
            <a:spLocks noGrp="1"/>
          </p:cNvSpPr>
          <p:nvPr>
            <p:ph type="subTitle" idx="1" hasCustomPrompt="1"/>
          </p:nvPr>
        </p:nvSpPr>
        <p:spPr>
          <a:xfrm>
            <a:off x="683568" y="1628800"/>
            <a:ext cx="6624736" cy="4536504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2400">
                <a:solidFill>
                  <a:srgbClr val="462916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dirty="0" smtClean="0"/>
              <a:t>Tekst bewerken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>
          <a:xfrm>
            <a:off x="683568" y="6356350"/>
            <a:ext cx="6624736" cy="365125"/>
          </a:xfrm>
          <a:prstGeom prst="rect">
            <a:avLst/>
          </a:prstGeom>
        </p:spPr>
        <p:txBody>
          <a:bodyPr/>
          <a:lstStyle>
            <a:lvl1pPr algn="ctr">
              <a:defRPr>
                <a:solidFill>
                  <a:srgbClr val="462916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test</a:t>
            </a:r>
            <a:endParaRPr lang="nl-NL" dirty="0"/>
          </a:p>
        </p:txBody>
      </p:sp>
      <p:sp>
        <p:nvSpPr>
          <p:cNvPr id="5" name="Titel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883068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5C965E-D6B3-49CE-BCF6-D0A097DA1CEE}" type="datetimeFigureOut">
              <a:rPr lang="nl-NL" smtClean="0"/>
              <a:t>7-1-2015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E46708-E3E0-48CD-9A3F-3211F431021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639723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5C965E-D6B3-49CE-BCF6-D0A097DA1CEE}" type="datetimeFigureOut">
              <a:rPr lang="nl-NL" smtClean="0"/>
              <a:t>7-1-2015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E46708-E3E0-48CD-9A3F-3211F431021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1058536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5C965E-D6B3-49CE-BCF6-D0A097DA1CEE}" type="datetimeFigureOut">
              <a:rPr lang="nl-NL" smtClean="0"/>
              <a:t>7-1-2015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E46708-E3E0-48CD-9A3F-3211F431021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8419184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5C965E-D6B3-49CE-BCF6-D0A097DA1CEE}" type="datetimeFigureOut">
              <a:rPr lang="nl-NL" smtClean="0"/>
              <a:t>7-1-2015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E46708-E3E0-48CD-9A3F-3211F431021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0979969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DFA148-31BD-4B5C-90A0-724FBE2317B6}" type="datetimeFigureOut">
              <a:rPr lang="nl-NL" smtClean="0"/>
              <a:t>7-1-2015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A38B33-64C9-4074-B31A-D603241E1CF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8746752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DFA148-31BD-4B5C-90A0-724FBE2317B6}" type="datetimeFigureOut">
              <a:rPr lang="nl-NL" smtClean="0"/>
              <a:t>7-1-2015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A38B33-64C9-4074-B31A-D603241E1CF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877104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DFA148-31BD-4B5C-90A0-724FBE2317B6}" type="datetimeFigureOut">
              <a:rPr lang="nl-NL" smtClean="0"/>
              <a:t>7-1-2015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A38B33-64C9-4074-B31A-D603241E1CF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3802384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DFA148-31BD-4B5C-90A0-724FBE2317B6}" type="datetimeFigureOut">
              <a:rPr lang="nl-NL" smtClean="0"/>
              <a:t>7-1-2015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A38B33-64C9-4074-B31A-D603241E1CF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7347074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DFA148-31BD-4B5C-90A0-724FBE2317B6}" type="datetimeFigureOut">
              <a:rPr lang="nl-NL" smtClean="0"/>
              <a:t>7-1-2015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A38B33-64C9-4074-B31A-D603241E1CF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2286765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DFA148-31BD-4B5C-90A0-724FBE2317B6}" type="datetimeFigureOut">
              <a:rPr lang="nl-NL" smtClean="0"/>
              <a:t>7-1-2015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A38B33-64C9-4074-B31A-D603241E1CF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856316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D3C060-5C21-4F0F-A574-C52E72123095}" type="datetimeFigureOut">
              <a:rPr lang="nl-NL" smtClean="0"/>
              <a:t>7-1-2015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3B81532-A780-411D-9B3F-4006C6D7316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4448992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DFA148-31BD-4B5C-90A0-724FBE2317B6}" type="datetimeFigureOut">
              <a:rPr lang="nl-NL" smtClean="0"/>
              <a:t>7-1-2015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A38B33-64C9-4074-B31A-D603241E1CF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8137714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DFA148-31BD-4B5C-90A0-724FBE2317B6}" type="datetimeFigureOut">
              <a:rPr lang="nl-NL" smtClean="0"/>
              <a:t>7-1-2015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A38B33-64C9-4074-B31A-D603241E1CF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411267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DFA148-31BD-4B5C-90A0-724FBE2317B6}" type="datetimeFigureOut">
              <a:rPr lang="nl-NL" smtClean="0"/>
              <a:t>7-1-2015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A38B33-64C9-4074-B31A-D603241E1CF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7761324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DFA148-31BD-4B5C-90A0-724FBE2317B6}" type="datetimeFigureOut">
              <a:rPr lang="nl-NL" smtClean="0"/>
              <a:t>7-1-2015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A38B33-64C9-4074-B31A-D603241E1CF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5380309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DFA148-31BD-4B5C-90A0-724FBE2317B6}" type="datetimeFigureOut">
              <a:rPr lang="nl-NL" smtClean="0"/>
              <a:t>7-1-2015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A38B33-64C9-4074-B31A-D603241E1CF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059534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5C965E-D6B3-49CE-BCF6-D0A097DA1CEE}" type="datetimeFigureOut">
              <a:rPr lang="nl-NL" smtClean="0"/>
              <a:t>7-1-2015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E46708-E3E0-48CD-9A3F-3211F431021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409309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5C965E-D6B3-49CE-BCF6-D0A097DA1CEE}" type="datetimeFigureOut">
              <a:rPr lang="nl-NL" smtClean="0"/>
              <a:t>7-1-2015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E46708-E3E0-48CD-9A3F-3211F431021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127886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5C965E-D6B3-49CE-BCF6-D0A097DA1CEE}" type="datetimeFigureOut">
              <a:rPr lang="nl-NL" smtClean="0"/>
              <a:t>7-1-2015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E46708-E3E0-48CD-9A3F-3211F431021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557490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5C965E-D6B3-49CE-BCF6-D0A097DA1CEE}" type="datetimeFigureOut">
              <a:rPr lang="nl-NL" smtClean="0"/>
              <a:t>7-1-2015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E46708-E3E0-48CD-9A3F-3211F431021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781547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5C965E-D6B3-49CE-BCF6-D0A097DA1CEE}" type="datetimeFigureOut">
              <a:rPr lang="nl-NL" smtClean="0"/>
              <a:t>7-1-2015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E46708-E3E0-48CD-9A3F-3211F431021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216045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5C965E-D6B3-49CE-BCF6-D0A097DA1CEE}" type="datetimeFigureOut">
              <a:rPr lang="nl-NL" smtClean="0"/>
              <a:t>7-1-2015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E46708-E3E0-48CD-9A3F-3211F431021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357214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5C965E-D6B3-49CE-BCF6-D0A097DA1CEE}" type="datetimeFigureOut">
              <a:rPr lang="nl-NL" smtClean="0"/>
              <a:t>7-1-2015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E46708-E3E0-48CD-9A3F-3211F431021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843370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683568" y="6356350"/>
            <a:ext cx="7416824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462916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Flora- en faunakennis 20-10-14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5100424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86" r:id="rId2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4400" b="1" kern="1200">
          <a:solidFill>
            <a:srgbClr val="462916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None/>
        <a:defRPr sz="2800" kern="1200">
          <a:solidFill>
            <a:srgbClr val="462916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5C965E-D6B3-49CE-BCF6-D0A097DA1CEE}" type="datetimeFigureOut">
              <a:rPr lang="nl-NL" smtClean="0"/>
              <a:t>7-1-2015</a:t>
            </a:fld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E46708-E3E0-48CD-9A3F-3211F431021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41099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DFA148-31BD-4B5C-90A0-724FBE2317B6}" type="datetimeFigureOut">
              <a:rPr lang="nl-NL" smtClean="0"/>
              <a:t>7-1-2015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800" u="sng">
                <a:solidFill>
                  <a:srgbClr val="46291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dirty="0" smtClean="0"/>
              <a:t>Bomen 20-10-14</a:t>
            </a:r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A38B33-64C9-4074-B31A-D603241E1CF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33692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www.google.nl/url?sa=i&amp;rct=j&amp;q=&amp;esrc=s&amp;source=images&amp;cd=&amp;cad=rja&amp;uact=8&amp;docid=7ER8tmE1iGB4pM&amp;tbnid=dVE6rxVXXh0FtM:&amp;ved=0CAUQjRw&amp;url=http://www.123rf.com/photo_4844181_a-small-green-pencil-drawing-a-sketch-of-a-globe.html&amp;ei=wpccU_GUHI7EtAaq3IGwDQ&amp;psig=AFQjCNGvmN6Hbqvhba7kxAYPaY54eAZDFQ&amp;ust=1394469153948163" TargetMode="Externa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www.google.nl/url?sa=i&amp;rct=j&amp;q=&amp;esrc=s&amp;source=images&amp;cd=&amp;cad=rja&amp;uact=8&amp;docid=7ER8tmE1iGB4pM&amp;tbnid=dVE6rxVXXh0FtM:&amp;ved=0CAUQjRw&amp;url=http://www.123rf.com/photo_4844181_a-small-green-pencil-drawing-a-sketch-of-a-globe.html&amp;ei=wpccU_GUHI7EtAaq3IGwDQ&amp;psig=AFQjCNGvmN6Hbqvhba7kxAYPaY54eAZDFQ&amp;ust=1394469153948163" TargetMode="Externa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www.google.nl/url?sa=i&amp;rct=j&amp;q=&amp;esrc=s&amp;source=images&amp;cd=&amp;cad=rja&amp;uact=8&amp;docid=7ER8tmE1iGB4pM&amp;tbnid=dVE6rxVXXh0FtM:&amp;ved=0CAUQjRw&amp;url=http://www.123rf.com/photo_4844181_a-small-green-pencil-drawing-a-sketch-of-a-globe.html&amp;ei=wpccU_GUHI7EtAaq3IGwDQ&amp;psig=AFQjCNGvmN6Hbqvhba7kxAYPaY54eAZDFQ&amp;ust=1394469153948163" TargetMode="Externa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14.jpg"/><Relationship Id="rId2" Type="http://schemas.openxmlformats.org/officeDocument/2006/relationships/hyperlink" Target="http://www.google.nl/url?sa=i&amp;rct=j&amp;q=&amp;esrc=s&amp;source=images&amp;cd=&amp;cad=rja&amp;uact=8&amp;docid=7ER8tmE1iGB4pM&amp;tbnid=dVE6rxVXXh0FtM:&amp;ved=0CAUQjRw&amp;url=http://www.123rf.com/photo_4844181_a-small-green-pencil-drawing-a-sketch-of-a-globe.html&amp;ei=wpccU_GUHI7EtAaq3IGwDQ&amp;psig=AFQjCNGvmN6Hbqvhba7kxAYPaY54eAZDFQ&amp;ust=1394469153948163" TargetMode="Externa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jpeg"/><Relationship Id="rId5" Type="http://schemas.openxmlformats.org/officeDocument/2006/relationships/image" Target="../media/image12.gif"/><Relationship Id="rId4" Type="http://schemas.openxmlformats.org/officeDocument/2006/relationships/image" Target="../media/image11.jp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18.jpg"/><Relationship Id="rId2" Type="http://schemas.openxmlformats.org/officeDocument/2006/relationships/hyperlink" Target="http://www.google.nl/url?sa=i&amp;rct=j&amp;q=&amp;esrc=s&amp;source=images&amp;cd=&amp;cad=rja&amp;uact=8&amp;docid=7ER8tmE1iGB4pM&amp;tbnid=dVE6rxVXXh0FtM:&amp;ved=0CAUQjRw&amp;url=http://www.123rf.com/photo_4844181_a-small-green-pencil-drawing-a-sketch-of-a-globe.html&amp;ei=wpccU_GUHI7EtAaq3IGwDQ&amp;psig=AFQjCNGvmN6Hbqvhba7kxAYPaY54eAZDFQ&amp;ust=1394469153948163" TargetMode="Externa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.jpeg"/><Relationship Id="rId5" Type="http://schemas.openxmlformats.org/officeDocument/2006/relationships/image" Target="../media/image16.jpg"/><Relationship Id="rId4" Type="http://schemas.openxmlformats.org/officeDocument/2006/relationships/image" Target="../media/image15.jp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www.google.nl/url?sa=i&amp;rct=j&amp;q=&amp;esrc=s&amp;source=images&amp;cd=&amp;cad=rja&amp;uact=8&amp;docid=7ER8tmE1iGB4pM&amp;tbnid=dVE6rxVXXh0FtM:&amp;ved=0CAUQjRw&amp;url=http://www.123rf.com/photo_4844181_a-small-green-pencil-drawing-a-sketch-of-a-globe.html&amp;ei=wpccU_GUHI7EtAaq3IGwDQ&amp;psig=AFQjCNGvmN6Hbqvhba7kxAYPaY54eAZDFQ&amp;ust=1394469153948163" TargetMode="Externa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1.jpg"/><Relationship Id="rId5" Type="http://schemas.openxmlformats.org/officeDocument/2006/relationships/image" Target="../media/image20.jpg"/><Relationship Id="rId4" Type="http://schemas.openxmlformats.org/officeDocument/2006/relationships/image" Target="../media/image19.jp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www.google.nl/url?sa=i&amp;rct=j&amp;q=&amp;esrc=s&amp;source=images&amp;cd=&amp;cad=rja&amp;uact=8&amp;docid=7ER8tmE1iGB4pM&amp;tbnid=dVE6rxVXXh0FtM:&amp;ved=0CAUQjRw&amp;url=http://www.123rf.com/photo_4844181_a-small-green-pencil-drawing-a-sketch-of-a-globe.html&amp;ei=wpccU_GUHI7EtAaq3IGwDQ&amp;psig=AFQjCNGvmN6Hbqvhba7kxAYPaY54eAZDFQ&amp;ust=1394469153948163" TargetMode="Externa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www.google.nl/url?sa=i&amp;rct=j&amp;q=&amp;esrc=s&amp;source=images&amp;cd=&amp;cad=rja&amp;uact=8&amp;docid=7ER8tmE1iGB4pM&amp;tbnid=dVE6rxVXXh0FtM:&amp;ved=0CAUQjRw&amp;url=http://www.123rf.com/photo_4844181_a-small-green-pencil-drawing-a-sketch-of-a-globe.html&amp;ei=wpccU_GUHI7EtAaq3IGwDQ&amp;psig=AFQjCNGvmN6Hbqvhba7kxAYPaY54eAZDFQ&amp;ust=1394469153948163" TargetMode="Externa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www.google.nl/url?sa=i&amp;rct=j&amp;q=&amp;esrc=s&amp;source=images&amp;cd=&amp;cad=rja&amp;uact=8&amp;docid=7ER8tmE1iGB4pM&amp;tbnid=dVE6rxVXXh0FtM:&amp;ved=0CAUQjRw&amp;url=http://www.123rf.com/photo_4844181_a-small-green-pencil-drawing-a-sketch-of-a-globe.html&amp;ei=wpccU_GUHI7EtAaq3IGwDQ&amp;psig=AFQjCNGvmN6Hbqvhba7kxAYPaY54eAZDFQ&amp;ust=1394469153948163" TargetMode="Externa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www.google.nl/url?sa=i&amp;rct=j&amp;q=&amp;esrc=s&amp;source=images&amp;cd=&amp;cad=rja&amp;uact=8&amp;docid=7ER8tmE1iGB4pM&amp;tbnid=dVE6rxVXXh0FtM:&amp;ved=0CAUQjRw&amp;url=http://www.123rf.com/photo_4844181_a-small-green-pencil-drawing-a-sketch-of-a-globe.html&amp;ei=wpccU_GUHI7EtAaq3IGwDQ&amp;psig=AFQjCNGvmN6Hbqvhba7kxAYPaY54eAZDFQ&amp;ust=1394469153948163" TargetMode="Externa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outube.com/watch?v=v7DpNzHaZCw" TargetMode="External"/><Relationship Id="rId3" Type="http://schemas.openxmlformats.org/officeDocument/2006/relationships/image" Target="../media/image2.jpeg"/><Relationship Id="rId7" Type="http://schemas.openxmlformats.org/officeDocument/2006/relationships/hyperlink" Target="https://www.youtube.com/watch?v=i8RtrE2035s" TargetMode="External"/><Relationship Id="rId2" Type="http://schemas.openxmlformats.org/officeDocument/2006/relationships/hyperlink" Target="http://www.google.nl/url?sa=i&amp;rct=j&amp;q=&amp;esrc=s&amp;source=images&amp;cd=&amp;cad=rja&amp;uact=8&amp;docid=7ER8tmE1iGB4pM&amp;tbnid=dVE6rxVXXh0FtM:&amp;ved=0CAUQjRw&amp;url=http://www.123rf.com/photo_4844181_a-small-green-pencil-drawing-a-sketch-of-a-globe.html&amp;ei=wpccU_GUHI7EtAaq3IGwDQ&amp;psig=AFQjCNGvmN6Hbqvhba7kxAYPaY54eAZDFQ&amp;ust=1394469153948163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www.youtube.com/watch?v=eigqjd5F3cU&amp;index=3&amp;list=PLruiLapSNXZwdH3xUwVUQVNnceiBDeDZt" TargetMode="External"/><Relationship Id="rId5" Type="http://schemas.openxmlformats.org/officeDocument/2006/relationships/hyperlink" Target="https://www.youtube.com/watch?v=0SMABGkip_0" TargetMode="External"/><Relationship Id="rId4" Type="http://schemas.openxmlformats.org/officeDocument/2006/relationships/hyperlink" Target="https://www.youtube.com/watch?v=TXSObhTcbVs" TargetMode="External"/><Relationship Id="rId9" Type="http://schemas.openxmlformats.org/officeDocument/2006/relationships/hyperlink" Target="https://www.youtube.com/watch?v=VLZ0ed0KnXQ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www.google.nl/url?sa=i&amp;rct=j&amp;q=&amp;esrc=s&amp;source=images&amp;cd=&amp;cad=rja&amp;uact=8&amp;docid=7ER8tmE1iGB4pM&amp;tbnid=dVE6rxVXXh0FtM:&amp;ved=0CAUQjRw&amp;url=http://www.123rf.com/photo_4844181_a-small-green-pencil-drawing-a-sketch-of-a-globe.html&amp;ei=wpccU_GUHI7EtAaq3IGwDQ&amp;psig=AFQjCNGvmN6Hbqvhba7kxAYPaY54eAZDFQ&amp;ust=1394469153948163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2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www.google.nl/url?sa=i&amp;rct=j&amp;q=&amp;esrc=s&amp;source=images&amp;cd=&amp;cad=rja&amp;uact=8&amp;docid=7ER8tmE1iGB4pM&amp;tbnid=dVE6rxVXXh0FtM:&amp;ved=0CAUQjRw&amp;url=http://www.123rf.com/photo_4844181_a-small-green-pencil-drawing-a-sketch-of-a-globe.html&amp;ei=wpccU_GUHI7EtAaq3IGwDQ&amp;psig=AFQjCNGvmN6Hbqvhba7kxAYPaY54eAZDFQ&amp;ust=1394469153948163" TargetMode="Externa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www.google.nl/url?sa=i&amp;rct=j&amp;q=&amp;esrc=s&amp;source=images&amp;cd=&amp;cad=rja&amp;uact=8&amp;docid=7ER8tmE1iGB4pM&amp;tbnid=dVE6rxVXXh0FtM:&amp;ved=0CAUQjRw&amp;url=http://www.123rf.com/photo_4844181_a-small-green-pencil-drawing-a-sketch-of-a-globe.html&amp;ei=wpccU_GUHI7EtAaq3IGwDQ&amp;psig=AFQjCNGvmN6Hbqvhba7kxAYPaY54eAZDFQ&amp;ust=1394469153948163" TargetMode="Externa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www.google.nl/url?sa=i&amp;rct=j&amp;q=&amp;esrc=s&amp;source=images&amp;cd=&amp;cad=rja&amp;uact=8&amp;docid=7ER8tmE1iGB4pM&amp;tbnid=dVE6rxVXXh0FtM:&amp;ved=0CAUQjRw&amp;url=http://www.123rf.com/photo_4844181_a-small-green-pencil-drawing-a-sketch-of-a-globe.html&amp;ei=wpccU_GUHI7EtAaq3IGwDQ&amp;psig=AFQjCNGvmN6Hbqvhba7kxAYPaY54eAZDFQ&amp;ust=1394469153948163" TargetMode="Externa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www.google.nl/url?sa=i&amp;rct=j&amp;q=&amp;esrc=s&amp;source=images&amp;cd=&amp;cad=rja&amp;uact=8&amp;docid=7ER8tmE1iGB4pM&amp;tbnid=dVE6rxVXXh0FtM:&amp;ved=0CAUQjRw&amp;url=http://www.123rf.com/photo_4844181_a-small-green-pencil-drawing-a-sketch-of-a-globe.html&amp;ei=wpccU_GUHI7EtAaq3IGwDQ&amp;psig=AFQjCNGvmN6Hbqvhba7kxAYPaY54eAZDFQ&amp;ust=1394469153948163" TargetMode="Externa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www.google.nl/url?sa=i&amp;rct=j&amp;q=&amp;esrc=s&amp;source=images&amp;cd=&amp;cad=rja&amp;uact=8&amp;docid=7ER8tmE1iGB4pM&amp;tbnid=dVE6rxVXXh0FtM:&amp;ved=0CAUQjRw&amp;url=http://www.123rf.com/photo_4844181_a-small-green-pencil-drawing-a-sketch-of-a-globe.html&amp;ei=wpccU_GUHI7EtAaq3IGwDQ&amp;psig=AFQjCNGvmN6Hbqvhba7kxAYPaY54eAZDFQ&amp;ust=1394469153948163" TargetMode="Externa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g"/><Relationship Id="rId3" Type="http://schemas.openxmlformats.org/officeDocument/2006/relationships/image" Target="../media/image2.jpeg"/><Relationship Id="rId7" Type="http://schemas.openxmlformats.org/officeDocument/2006/relationships/image" Target="../media/image9.jpg"/><Relationship Id="rId2" Type="http://schemas.openxmlformats.org/officeDocument/2006/relationships/hyperlink" Target="http://www.google.nl/url?sa=i&amp;rct=j&amp;q=&amp;esrc=s&amp;source=images&amp;cd=&amp;cad=rja&amp;uact=8&amp;docid=7ER8tmE1iGB4pM&amp;tbnid=dVE6rxVXXh0FtM:&amp;ved=0CAUQjRw&amp;url=http://www.123rf.com/photo_4844181_a-small-green-pencil-drawing-a-sketch-of-a-globe.html&amp;ei=wpccU_GUHI7EtAaq3IGwDQ&amp;psig=AFQjCNGvmN6Hbqvhba7kxAYPaY54eAZDFQ&amp;ust=1394469153948163" TargetMode="Externa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jpg"/><Relationship Id="rId5" Type="http://schemas.openxmlformats.org/officeDocument/2006/relationships/image" Target="../media/image7.jpg"/><Relationship Id="rId4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501008"/>
            <a:ext cx="6400800" cy="2137792"/>
          </a:xfrm>
        </p:spPr>
        <p:txBody>
          <a:bodyPr>
            <a:normAutofit/>
          </a:bodyPr>
          <a:lstStyle/>
          <a:p>
            <a:endParaRPr lang="nl-NL" dirty="0"/>
          </a:p>
          <a:p>
            <a:endParaRPr lang="nl-NL" dirty="0"/>
          </a:p>
        </p:txBody>
      </p:sp>
      <p:sp>
        <p:nvSpPr>
          <p:cNvPr id="4" name="Titel 1"/>
          <p:cNvSpPr txBox="1">
            <a:spLocks/>
          </p:cNvSpPr>
          <p:nvPr/>
        </p:nvSpPr>
        <p:spPr>
          <a:xfrm>
            <a:off x="475928" y="1988840"/>
            <a:ext cx="7336432" cy="4104455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4400" b="1" kern="1200" baseline="0">
                <a:solidFill>
                  <a:srgbClr val="46291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pPr algn="ctr"/>
            <a:endParaRPr lang="nl-NL" dirty="0"/>
          </a:p>
        </p:txBody>
      </p:sp>
      <p:sp>
        <p:nvSpPr>
          <p:cNvPr id="9" name="Titel 1"/>
          <p:cNvSpPr txBox="1">
            <a:spLocks/>
          </p:cNvSpPr>
          <p:nvPr/>
        </p:nvSpPr>
        <p:spPr>
          <a:xfrm>
            <a:off x="1391878" y="692697"/>
            <a:ext cx="6420481" cy="1296144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4400" b="1" kern="1200">
                <a:solidFill>
                  <a:srgbClr val="46291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pPr algn="ctr"/>
            <a:r>
              <a:rPr lang="nl-NL" sz="4000" dirty="0" smtClean="0"/>
              <a:t>ONTWERPEN</a:t>
            </a:r>
            <a:endParaRPr lang="nl-NL" sz="3200" i="1" dirty="0">
              <a:solidFill>
                <a:srgbClr val="92AD2D"/>
              </a:solidFill>
            </a:endParaRPr>
          </a:p>
        </p:txBody>
      </p:sp>
      <p:pic>
        <p:nvPicPr>
          <p:cNvPr id="7" name="Afbeelding 6" descr="https://encrypted-tbn2.gstatic.com/images?q=tbn:ANd9GcS_ADTR5GAIptQVEgK8yPQ3FOsLHwHtup5K1M-P_OyHiE_RcP5Q">
            <a:hlinkClick r:id="rId2"/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79" y="926603"/>
            <a:ext cx="1109861" cy="1062236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Tijdelijke aanduiding voor datum 3"/>
          <p:cNvSpPr>
            <a:spLocks noGrp="1"/>
          </p:cNvSpPr>
          <p:nvPr>
            <p:ph type="dt" sz="half" idx="10"/>
          </p:nvPr>
        </p:nvSpPr>
        <p:spPr>
          <a:xfrm>
            <a:off x="0" y="6309320"/>
            <a:ext cx="91440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462916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ctr"/>
            <a:r>
              <a:rPr lang="nl-NL" i="1" dirty="0" smtClean="0"/>
              <a:t>N32 - N42 - Gr Lyceum  -Twello</a:t>
            </a:r>
            <a:endParaRPr lang="nl-NL" i="1" dirty="0"/>
          </a:p>
        </p:txBody>
      </p:sp>
      <p:pic>
        <p:nvPicPr>
          <p:cNvPr id="6" name="Afbeelding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2299" y="3948266"/>
            <a:ext cx="3497915" cy="2320046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3584" y="1988838"/>
            <a:ext cx="2913011" cy="2184759"/>
          </a:xfrm>
          <a:prstGeom prst="rect">
            <a:avLst/>
          </a:prstGeom>
        </p:spPr>
      </p:pic>
      <p:pic>
        <p:nvPicPr>
          <p:cNvPr id="11" name="Afbeelding 1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1999" y="1988838"/>
            <a:ext cx="3009659" cy="21847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3090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501008"/>
            <a:ext cx="6400800" cy="2137792"/>
          </a:xfrm>
        </p:spPr>
        <p:txBody>
          <a:bodyPr>
            <a:normAutofit/>
          </a:bodyPr>
          <a:lstStyle/>
          <a:p>
            <a:endParaRPr lang="nl-NL" dirty="0"/>
          </a:p>
          <a:p>
            <a:endParaRPr lang="nl-NL" dirty="0"/>
          </a:p>
        </p:txBody>
      </p:sp>
      <p:sp>
        <p:nvSpPr>
          <p:cNvPr id="4" name="Titel 1"/>
          <p:cNvSpPr txBox="1">
            <a:spLocks/>
          </p:cNvSpPr>
          <p:nvPr/>
        </p:nvSpPr>
        <p:spPr>
          <a:xfrm>
            <a:off x="475928" y="1988840"/>
            <a:ext cx="7336432" cy="4104455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4400" b="1" kern="1200" baseline="0">
                <a:solidFill>
                  <a:srgbClr val="46291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pPr algn="ctr"/>
            <a:endParaRPr lang="nl-NL" dirty="0"/>
          </a:p>
        </p:txBody>
      </p:sp>
      <p:sp>
        <p:nvSpPr>
          <p:cNvPr id="9" name="Titel 1"/>
          <p:cNvSpPr txBox="1">
            <a:spLocks/>
          </p:cNvSpPr>
          <p:nvPr/>
        </p:nvSpPr>
        <p:spPr>
          <a:xfrm>
            <a:off x="1123240" y="692697"/>
            <a:ext cx="6689120" cy="1296144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4400" b="1" kern="1200">
                <a:solidFill>
                  <a:srgbClr val="46291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pPr algn="ctr"/>
            <a:r>
              <a:rPr lang="nl-NL" sz="4000" dirty="0" smtClean="0"/>
              <a:t>1. Tuin</a:t>
            </a:r>
            <a:r>
              <a:rPr lang="nl-NL" sz="4000" u="sng" dirty="0" smtClean="0"/>
              <a:t>onderdelen</a:t>
            </a:r>
            <a:endParaRPr lang="nl-NL" sz="3200" i="1" u="sng" dirty="0">
              <a:solidFill>
                <a:srgbClr val="92AD2D"/>
              </a:solidFill>
            </a:endParaRPr>
          </a:p>
        </p:txBody>
      </p:sp>
      <p:pic>
        <p:nvPicPr>
          <p:cNvPr id="7" name="Afbeelding 6" descr="https://encrypted-tbn2.gstatic.com/images?q=tbn:ANd9GcS_ADTR5GAIptQVEgK8yPQ3FOsLHwHtup5K1M-P_OyHiE_RcP5Q">
            <a:hlinkClick r:id="rId2"/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79" y="926603"/>
            <a:ext cx="1109861" cy="1062236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Tijdelijke aanduiding voor datum 3"/>
          <p:cNvSpPr>
            <a:spLocks noGrp="1"/>
          </p:cNvSpPr>
          <p:nvPr>
            <p:ph type="dt" sz="half" idx="10"/>
          </p:nvPr>
        </p:nvSpPr>
        <p:spPr>
          <a:xfrm>
            <a:off x="0" y="6309320"/>
            <a:ext cx="91440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462916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ctr"/>
            <a:r>
              <a:rPr lang="nl-NL" i="1" dirty="0" smtClean="0"/>
              <a:t>Ontwerp - tuinstijlen</a:t>
            </a:r>
            <a:endParaRPr lang="nl-NL" i="1" dirty="0"/>
          </a:p>
        </p:txBody>
      </p:sp>
      <p:sp>
        <p:nvSpPr>
          <p:cNvPr id="8" name="Rechthoek 7"/>
          <p:cNvSpPr/>
          <p:nvPr/>
        </p:nvSpPr>
        <p:spPr>
          <a:xfrm>
            <a:off x="475928" y="2225186"/>
            <a:ext cx="7405313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nl-NL" sz="2800" dirty="0" smtClean="0">
                <a:solidFill>
                  <a:srgbClr val="462916"/>
                </a:solidFill>
              </a:rPr>
              <a:t>Uit welke </a:t>
            </a:r>
            <a:r>
              <a:rPr lang="nl-NL" sz="2800" u="sng" dirty="0" smtClean="0">
                <a:solidFill>
                  <a:srgbClr val="462916"/>
                </a:solidFill>
              </a:rPr>
              <a:t>onderdelen</a:t>
            </a:r>
            <a:r>
              <a:rPr lang="nl-NL" sz="2800" dirty="0" smtClean="0">
                <a:solidFill>
                  <a:srgbClr val="462916"/>
                </a:solidFill>
              </a:rPr>
              <a:t> bestaat jouw ideale tuin?</a:t>
            </a:r>
          </a:p>
          <a:p>
            <a:pPr lvl="1"/>
            <a:endParaRPr lang="nl-NL" sz="2800" dirty="0" smtClean="0">
              <a:solidFill>
                <a:srgbClr val="462916"/>
              </a:solidFill>
            </a:endParaRPr>
          </a:p>
          <a:p>
            <a:pPr lvl="1"/>
            <a:endParaRPr lang="nl-NL" sz="2800" dirty="0" smtClean="0">
              <a:solidFill>
                <a:srgbClr val="46291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1131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501008"/>
            <a:ext cx="6400800" cy="2137792"/>
          </a:xfrm>
        </p:spPr>
        <p:txBody>
          <a:bodyPr>
            <a:normAutofit/>
          </a:bodyPr>
          <a:lstStyle/>
          <a:p>
            <a:endParaRPr lang="nl-NL" dirty="0"/>
          </a:p>
          <a:p>
            <a:endParaRPr lang="nl-NL" dirty="0"/>
          </a:p>
        </p:txBody>
      </p:sp>
      <p:sp>
        <p:nvSpPr>
          <p:cNvPr id="4" name="Titel 1"/>
          <p:cNvSpPr txBox="1">
            <a:spLocks/>
          </p:cNvSpPr>
          <p:nvPr/>
        </p:nvSpPr>
        <p:spPr>
          <a:xfrm>
            <a:off x="475928" y="1988840"/>
            <a:ext cx="7336432" cy="4104455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4400" b="1" kern="1200" baseline="0">
                <a:solidFill>
                  <a:srgbClr val="46291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pPr algn="ctr"/>
            <a:endParaRPr lang="nl-NL" dirty="0"/>
          </a:p>
        </p:txBody>
      </p:sp>
      <p:sp>
        <p:nvSpPr>
          <p:cNvPr id="9" name="Titel 1"/>
          <p:cNvSpPr txBox="1">
            <a:spLocks/>
          </p:cNvSpPr>
          <p:nvPr/>
        </p:nvSpPr>
        <p:spPr>
          <a:xfrm>
            <a:off x="1123240" y="692697"/>
            <a:ext cx="6689120" cy="1296144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4400" b="1" kern="1200">
                <a:solidFill>
                  <a:srgbClr val="46291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pPr algn="ctr"/>
            <a:r>
              <a:rPr lang="nl-NL" sz="4000" dirty="0" smtClean="0"/>
              <a:t>1. Tuin</a:t>
            </a:r>
            <a:r>
              <a:rPr lang="nl-NL" sz="4000" u="sng" dirty="0" smtClean="0"/>
              <a:t>onderdelen</a:t>
            </a:r>
            <a:endParaRPr lang="nl-NL" sz="3200" i="1" u="sng" dirty="0">
              <a:solidFill>
                <a:srgbClr val="92AD2D"/>
              </a:solidFill>
            </a:endParaRPr>
          </a:p>
        </p:txBody>
      </p:sp>
      <p:pic>
        <p:nvPicPr>
          <p:cNvPr id="7" name="Afbeelding 6" descr="https://encrypted-tbn2.gstatic.com/images?q=tbn:ANd9GcS_ADTR5GAIptQVEgK8yPQ3FOsLHwHtup5K1M-P_OyHiE_RcP5Q">
            <a:hlinkClick r:id="rId2"/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79" y="926603"/>
            <a:ext cx="1109861" cy="1062236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Tijdelijke aanduiding voor datum 3"/>
          <p:cNvSpPr>
            <a:spLocks noGrp="1"/>
          </p:cNvSpPr>
          <p:nvPr>
            <p:ph type="dt" sz="half" idx="10"/>
          </p:nvPr>
        </p:nvSpPr>
        <p:spPr>
          <a:xfrm>
            <a:off x="0" y="6309320"/>
            <a:ext cx="91440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462916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ctr"/>
            <a:r>
              <a:rPr lang="nl-NL" i="1" dirty="0" smtClean="0"/>
              <a:t>Ontwerp - tuinstijlen</a:t>
            </a:r>
            <a:endParaRPr lang="nl-NL" i="1" dirty="0"/>
          </a:p>
        </p:txBody>
      </p:sp>
      <p:sp>
        <p:nvSpPr>
          <p:cNvPr id="8" name="Rechthoek 7"/>
          <p:cNvSpPr/>
          <p:nvPr/>
        </p:nvSpPr>
        <p:spPr>
          <a:xfrm>
            <a:off x="475929" y="2225186"/>
            <a:ext cx="4744144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nl-NL" sz="2800" dirty="0" smtClean="0">
                <a:solidFill>
                  <a:srgbClr val="462916"/>
                </a:solidFill>
              </a:rPr>
              <a:t>Gazon, gras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nl-NL" sz="2800" dirty="0" smtClean="0">
                <a:solidFill>
                  <a:srgbClr val="462916"/>
                </a:solidFill>
              </a:rPr>
              <a:t>Verharding, </a:t>
            </a:r>
            <a:r>
              <a:rPr lang="nl-NL" sz="2800" dirty="0" err="1" smtClean="0">
                <a:solidFill>
                  <a:srgbClr val="462916"/>
                </a:solidFill>
              </a:rPr>
              <a:t>halfverharding</a:t>
            </a:r>
            <a:endParaRPr lang="nl-NL" sz="2800" dirty="0" smtClean="0">
              <a:solidFill>
                <a:srgbClr val="462916"/>
              </a:solidFill>
            </a:endParaRPr>
          </a:p>
          <a:p>
            <a:pPr lvl="1"/>
            <a:r>
              <a:rPr lang="nl-NL" sz="2800" dirty="0" smtClean="0">
                <a:solidFill>
                  <a:srgbClr val="462916"/>
                </a:solidFill>
              </a:rPr>
              <a:t>	(terras, pad, oprit)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nl-NL" sz="2800" dirty="0" smtClean="0">
                <a:solidFill>
                  <a:srgbClr val="462916"/>
                </a:solidFill>
              </a:rPr>
              <a:t>Beplanting</a:t>
            </a:r>
          </a:p>
          <a:p>
            <a:pPr lvl="1"/>
            <a:r>
              <a:rPr lang="nl-NL" sz="2800" dirty="0" smtClean="0">
                <a:solidFill>
                  <a:srgbClr val="462916"/>
                </a:solidFill>
              </a:rPr>
              <a:t>	(bomen, hagen enz.)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nl-NL" sz="2800" dirty="0" smtClean="0">
                <a:solidFill>
                  <a:srgbClr val="462916"/>
                </a:solidFill>
              </a:rPr>
              <a:t>Vijver, water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nl-NL" sz="2800" dirty="0" smtClean="0">
                <a:solidFill>
                  <a:srgbClr val="462916"/>
                </a:solidFill>
              </a:rPr>
              <a:t>(Erf)afscheidingen</a:t>
            </a:r>
          </a:p>
        </p:txBody>
      </p:sp>
      <p:sp>
        <p:nvSpPr>
          <p:cNvPr id="11" name="Rechthoek 10"/>
          <p:cNvSpPr/>
          <p:nvPr/>
        </p:nvSpPr>
        <p:spPr>
          <a:xfrm>
            <a:off x="4226683" y="2233795"/>
            <a:ext cx="3605657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nl-NL" sz="2800" dirty="0" smtClean="0">
                <a:solidFill>
                  <a:srgbClr val="462916"/>
                </a:solidFill>
              </a:rPr>
              <a:t>Meubilair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nl-NL" sz="2800" dirty="0" smtClean="0">
                <a:solidFill>
                  <a:srgbClr val="462916"/>
                </a:solidFill>
              </a:rPr>
              <a:t>Bouwkundige elementen </a:t>
            </a:r>
          </a:p>
          <a:p>
            <a:pPr lvl="1"/>
            <a:r>
              <a:rPr lang="nl-NL" sz="2800" dirty="0">
                <a:solidFill>
                  <a:srgbClr val="462916"/>
                </a:solidFill>
              </a:rPr>
              <a:t>	</a:t>
            </a:r>
            <a:r>
              <a:rPr lang="nl-NL" sz="2800" dirty="0" smtClean="0">
                <a:solidFill>
                  <a:srgbClr val="462916"/>
                </a:solidFill>
              </a:rPr>
              <a:t>(pergola, over-	kapping, grond-	kering)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nl-NL" sz="2800" dirty="0" smtClean="0">
                <a:solidFill>
                  <a:srgbClr val="462916"/>
                </a:solidFill>
              </a:rPr>
              <a:t>Verlichting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nl-NL" sz="2800" dirty="0" smtClean="0">
                <a:solidFill>
                  <a:srgbClr val="462916"/>
                </a:solidFill>
              </a:rPr>
              <a:t>…</a:t>
            </a:r>
          </a:p>
        </p:txBody>
      </p:sp>
    </p:spTree>
    <p:extLst>
      <p:ext uri="{BB962C8B-B14F-4D97-AF65-F5344CB8AC3E}">
        <p14:creationId xmlns:p14="http://schemas.microsoft.com/office/powerpoint/2010/main" val="3954036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501008"/>
            <a:ext cx="6400800" cy="2137792"/>
          </a:xfrm>
        </p:spPr>
        <p:txBody>
          <a:bodyPr>
            <a:normAutofit/>
          </a:bodyPr>
          <a:lstStyle/>
          <a:p>
            <a:endParaRPr lang="nl-NL" dirty="0"/>
          </a:p>
          <a:p>
            <a:endParaRPr lang="nl-NL" dirty="0"/>
          </a:p>
        </p:txBody>
      </p:sp>
      <p:sp>
        <p:nvSpPr>
          <p:cNvPr id="4" name="Titel 1"/>
          <p:cNvSpPr txBox="1">
            <a:spLocks/>
          </p:cNvSpPr>
          <p:nvPr/>
        </p:nvSpPr>
        <p:spPr>
          <a:xfrm>
            <a:off x="475928" y="1988840"/>
            <a:ext cx="7336432" cy="4104455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4400" b="1" kern="1200" baseline="0">
                <a:solidFill>
                  <a:srgbClr val="46291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pPr algn="ctr"/>
            <a:endParaRPr lang="nl-NL" dirty="0"/>
          </a:p>
        </p:txBody>
      </p:sp>
      <p:sp>
        <p:nvSpPr>
          <p:cNvPr id="9" name="Titel 1"/>
          <p:cNvSpPr txBox="1">
            <a:spLocks/>
          </p:cNvSpPr>
          <p:nvPr/>
        </p:nvSpPr>
        <p:spPr>
          <a:xfrm>
            <a:off x="1123240" y="692697"/>
            <a:ext cx="6689120" cy="1296144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4400" b="1" kern="1200">
                <a:solidFill>
                  <a:srgbClr val="46291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pPr algn="ctr"/>
            <a:r>
              <a:rPr lang="nl-NL" sz="4000" dirty="0" smtClean="0"/>
              <a:t>2. Tuin</a:t>
            </a:r>
            <a:r>
              <a:rPr lang="nl-NL" sz="4000" u="sng" dirty="0" smtClean="0"/>
              <a:t>materialen</a:t>
            </a:r>
            <a:endParaRPr lang="nl-NL" sz="3200" i="1" u="sng" dirty="0">
              <a:solidFill>
                <a:srgbClr val="92AD2D"/>
              </a:solidFill>
            </a:endParaRPr>
          </a:p>
        </p:txBody>
      </p:sp>
      <p:pic>
        <p:nvPicPr>
          <p:cNvPr id="7" name="Afbeelding 6" descr="https://encrypted-tbn2.gstatic.com/images?q=tbn:ANd9GcS_ADTR5GAIptQVEgK8yPQ3FOsLHwHtup5K1M-P_OyHiE_RcP5Q">
            <a:hlinkClick r:id="rId2"/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79" y="926603"/>
            <a:ext cx="1109861" cy="1062236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Tijdelijke aanduiding voor datum 3"/>
          <p:cNvSpPr>
            <a:spLocks noGrp="1"/>
          </p:cNvSpPr>
          <p:nvPr>
            <p:ph type="dt" sz="half" idx="10"/>
          </p:nvPr>
        </p:nvSpPr>
        <p:spPr>
          <a:xfrm>
            <a:off x="0" y="6309320"/>
            <a:ext cx="91440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462916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ctr"/>
            <a:r>
              <a:rPr lang="nl-NL" i="1" dirty="0" smtClean="0"/>
              <a:t>Ontwerp - tuinstijlen</a:t>
            </a:r>
            <a:endParaRPr lang="nl-NL" i="1" dirty="0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9516" y="2119583"/>
            <a:ext cx="3231312" cy="2266379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6839" y="3583529"/>
            <a:ext cx="3467273" cy="2642783"/>
          </a:xfrm>
          <a:prstGeom prst="rect">
            <a:avLst/>
          </a:prstGeom>
        </p:spPr>
      </p:pic>
      <p:pic>
        <p:nvPicPr>
          <p:cNvPr id="12" name="Afbeelding 1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9516" y="3802828"/>
            <a:ext cx="3231312" cy="2423484"/>
          </a:xfrm>
          <a:prstGeom prst="rect">
            <a:avLst/>
          </a:prstGeom>
        </p:spPr>
      </p:pic>
      <p:pic>
        <p:nvPicPr>
          <p:cNvPr id="13" name="Afbeelding 12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8088" y="2119583"/>
            <a:ext cx="3251428" cy="22663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5319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501008"/>
            <a:ext cx="6400800" cy="2137792"/>
          </a:xfrm>
        </p:spPr>
        <p:txBody>
          <a:bodyPr>
            <a:normAutofit/>
          </a:bodyPr>
          <a:lstStyle/>
          <a:p>
            <a:endParaRPr lang="nl-NL" dirty="0"/>
          </a:p>
          <a:p>
            <a:endParaRPr lang="nl-NL" dirty="0"/>
          </a:p>
        </p:txBody>
      </p:sp>
      <p:sp>
        <p:nvSpPr>
          <p:cNvPr id="4" name="Titel 1"/>
          <p:cNvSpPr txBox="1">
            <a:spLocks/>
          </p:cNvSpPr>
          <p:nvPr/>
        </p:nvSpPr>
        <p:spPr>
          <a:xfrm>
            <a:off x="475928" y="1988840"/>
            <a:ext cx="7336432" cy="4104455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4400" b="1" kern="1200" baseline="0">
                <a:solidFill>
                  <a:srgbClr val="46291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pPr algn="ctr"/>
            <a:endParaRPr lang="nl-NL" dirty="0"/>
          </a:p>
        </p:txBody>
      </p:sp>
      <p:sp>
        <p:nvSpPr>
          <p:cNvPr id="9" name="Titel 1"/>
          <p:cNvSpPr txBox="1">
            <a:spLocks/>
          </p:cNvSpPr>
          <p:nvPr/>
        </p:nvSpPr>
        <p:spPr>
          <a:xfrm>
            <a:off x="1123240" y="692697"/>
            <a:ext cx="6689120" cy="1296144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4400" b="1" kern="1200">
                <a:solidFill>
                  <a:srgbClr val="46291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pPr algn="ctr"/>
            <a:r>
              <a:rPr lang="nl-NL" sz="4000" dirty="0" smtClean="0"/>
              <a:t>2. Tuin</a:t>
            </a:r>
            <a:r>
              <a:rPr lang="nl-NL" sz="4000" u="sng" dirty="0" smtClean="0"/>
              <a:t>materialen</a:t>
            </a:r>
            <a:endParaRPr lang="nl-NL" sz="3200" i="1" u="sng" dirty="0">
              <a:solidFill>
                <a:srgbClr val="92AD2D"/>
              </a:solidFill>
            </a:endParaRPr>
          </a:p>
        </p:txBody>
      </p:sp>
      <p:pic>
        <p:nvPicPr>
          <p:cNvPr id="7" name="Afbeelding 6" descr="https://encrypted-tbn2.gstatic.com/images?q=tbn:ANd9GcS_ADTR5GAIptQVEgK8yPQ3FOsLHwHtup5K1M-P_OyHiE_RcP5Q">
            <a:hlinkClick r:id="rId2"/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79" y="926603"/>
            <a:ext cx="1109861" cy="1062236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Tijdelijke aanduiding voor datum 3"/>
          <p:cNvSpPr>
            <a:spLocks noGrp="1"/>
          </p:cNvSpPr>
          <p:nvPr>
            <p:ph type="dt" sz="half" idx="10"/>
          </p:nvPr>
        </p:nvSpPr>
        <p:spPr>
          <a:xfrm>
            <a:off x="0" y="6309320"/>
            <a:ext cx="91440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462916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ctr"/>
            <a:r>
              <a:rPr lang="nl-NL" i="1" dirty="0" smtClean="0"/>
              <a:t>Ontwerp - tuinstijlen</a:t>
            </a:r>
            <a:endParaRPr lang="nl-NL" i="1" dirty="0"/>
          </a:p>
        </p:txBody>
      </p:sp>
      <p:pic>
        <p:nvPicPr>
          <p:cNvPr id="8" name="Afbeelding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8104" y="2031439"/>
            <a:ext cx="2121793" cy="2113406"/>
          </a:xfrm>
          <a:prstGeom prst="rect">
            <a:avLst/>
          </a:prstGeom>
        </p:spPr>
      </p:pic>
      <p:pic>
        <p:nvPicPr>
          <p:cNvPr id="11" name="Afbeelding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7994" y="4069608"/>
            <a:ext cx="2098560" cy="2098560"/>
          </a:xfrm>
          <a:prstGeom prst="rect">
            <a:avLst/>
          </a:prstGeom>
        </p:spPr>
      </p:pic>
      <p:pic>
        <p:nvPicPr>
          <p:cNvPr id="14" name="Afbeelding 1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52789" y="3518835"/>
            <a:ext cx="3377108" cy="2532831"/>
          </a:xfrm>
          <a:prstGeom prst="rect">
            <a:avLst/>
          </a:prstGeom>
        </p:spPr>
      </p:pic>
      <p:pic>
        <p:nvPicPr>
          <p:cNvPr id="2" name="Afbeelding 1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6491" y="2042074"/>
            <a:ext cx="3517517" cy="22375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6627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501008"/>
            <a:ext cx="6400800" cy="2137792"/>
          </a:xfrm>
        </p:spPr>
        <p:txBody>
          <a:bodyPr>
            <a:normAutofit/>
          </a:bodyPr>
          <a:lstStyle/>
          <a:p>
            <a:endParaRPr lang="nl-NL" dirty="0"/>
          </a:p>
          <a:p>
            <a:endParaRPr lang="nl-NL" dirty="0"/>
          </a:p>
        </p:txBody>
      </p:sp>
      <p:sp>
        <p:nvSpPr>
          <p:cNvPr id="4" name="Titel 1"/>
          <p:cNvSpPr txBox="1">
            <a:spLocks/>
          </p:cNvSpPr>
          <p:nvPr/>
        </p:nvSpPr>
        <p:spPr>
          <a:xfrm>
            <a:off x="475928" y="1988840"/>
            <a:ext cx="7336432" cy="4104455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4400" b="1" kern="1200" baseline="0">
                <a:solidFill>
                  <a:srgbClr val="46291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pPr algn="ctr"/>
            <a:endParaRPr lang="nl-NL" dirty="0"/>
          </a:p>
        </p:txBody>
      </p:sp>
      <p:sp>
        <p:nvSpPr>
          <p:cNvPr id="9" name="Titel 1"/>
          <p:cNvSpPr txBox="1">
            <a:spLocks/>
          </p:cNvSpPr>
          <p:nvPr/>
        </p:nvSpPr>
        <p:spPr>
          <a:xfrm>
            <a:off x="1123240" y="692697"/>
            <a:ext cx="6689120" cy="1296144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4400" b="1" kern="1200">
                <a:solidFill>
                  <a:srgbClr val="46291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pPr algn="ctr"/>
            <a:r>
              <a:rPr lang="nl-NL" sz="4000" dirty="0" smtClean="0"/>
              <a:t>2. Tuin</a:t>
            </a:r>
            <a:r>
              <a:rPr lang="nl-NL" sz="4000" u="sng" dirty="0" smtClean="0"/>
              <a:t>materialen</a:t>
            </a:r>
            <a:endParaRPr lang="nl-NL" sz="3200" i="1" u="sng" dirty="0">
              <a:solidFill>
                <a:srgbClr val="92AD2D"/>
              </a:solidFill>
            </a:endParaRPr>
          </a:p>
        </p:txBody>
      </p:sp>
      <p:pic>
        <p:nvPicPr>
          <p:cNvPr id="7" name="Afbeelding 6" descr="https://encrypted-tbn2.gstatic.com/images?q=tbn:ANd9GcS_ADTR5GAIptQVEgK8yPQ3FOsLHwHtup5K1M-P_OyHiE_RcP5Q">
            <a:hlinkClick r:id="rId2"/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79" y="926603"/>
            <a:ext cx="1109861" cy="1062236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Tijdelijke aanduiding voor datum 3"/>
          <p:cNvSpPr>
            <a:spLocks noGrp="1"/>
          </p:cNvSpPr>
          <p:nvPr>
            <p:ph type="dt" sz="half" idx="10"/>
          </p:nvPr>
        </p:nvSpPr>
        <p:spPr>
          <a:xfrm>
            <a:off x="0" y="6309320"/>
            <a:ext cx="91440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462916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ctr"/>
            <a:r>
              <a:rPr lang="nl-NL" i="1" dirty="0" smtClean="0"/>
              <a:t>Ontwerp - tuinstijlen</a:t>
            </a:r>
            <a:endParaRPr lang="nl-NL" i="1" dirty="0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74084" y="2226548"/>
            <a:ext cx="1905000" cy="2857500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3240" y="2222745"/>
            <a:ext cx="2148830" cy="2865107"/>
          </a:xfrm>
          <a:prstGeom prst="rect">
            <a:avLst/>
          </a:prstGeom>
        </p:spPr>
      </p:pic>
      <p:pic>
        <p:nvPicPr>
          <p:cNvPr id="12" name="Afbeelding 1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1099" y="2216688"/>
            <a:ext cx="1851496" cy="2867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7015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501008"/>
            <a:ext cx="6400800" cy="2137792"/>
          </a:xfrm>
        </p:spPr>
        <p:txBody>
          <a:bodyPr>
            <a:normAutofit/>
          </a:bodyPr>
          <a:lstStyle/>
          <a:p>
            <a:endParaRPr lang="nl-NL" dirty="0"/>
          </a:p>
          <a:p>
            <a:endParaRPr lang="nl-NL" dirty="0"/>
          </a:p>
        </p:txBody>
      </p:sp>
      <p:sp>
        <p:nvSpPr>
          <p:cNvPr id="4" name="Titel 1"/>
          <p:cNvSpPr txBox="1">
            <a:spLocks/>
          </p:cNvSpPr>
          <p:nvPr/>
        </p:nvSpPr>
        <p:spPr>
          <a:xfrm>
            <a:off x="475928" y="1988840"/>
            <a:ext cx="7336432" cy="4104455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4400" b="1" kern="1200" baseline="0">
                <a:solidFill>
                  <a:srgbClr val="46291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pPr algn="ctr"/>
            <a:endParaRPr lang="nl-NL" dirty="0"/>
          </a:p>
        </p:txBody>
      </p:sp>
      <p:sp>
        <p:nvSpPr>
          <p:cNvPr id="9" name="Titel 1"/>
          <p:cNvSpPr txBox="1">
            <a:spLocks/>
          </p:cNvSpPr>
          <p:nvPr/>
        </p:nvSpPr>
        <p:spPr>
          <a:xfrm>
            <a:off x="1123240" y="692697"/>
            <a:ext cx="6689120" cy="1296144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4400" b="1" kern="1200">
                <a:solidFill>
                  <a:srgbClr val="46291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pPr algn="ctr"/>
            <a:r>
              <a:rPr lang="nl-NL" sz="4000" dirty="0" smtClean="0"/>
              <a:t>2. Tuin</a:t>
            </a:r>
            <a:r>
              <a:rPr lang="nl-NL" sz="4000" u="sng" dirty="0" smtClean="0"/>
              <a:t>materialen</a:t>
            </a:r>
            <a:endParaRPr lang="nl-NL" sz="3200" i="1" u="sng" dirty="0">
              <a:solidFill>
                <a:srgbClr val="92AD2D"/>
              </a:solidFill>
            </a:endParaRPr>
          </a:p>
        </p:txBody>
      </p:sp>
      <p:pic>
        <p:nvPicPr>
          <p:cNvPr id="7" name="Afbeelding 6" descr="https://encrypted-tbn2.gstatic.com/images?q=tbn:ANd9GcS_ADTR5GAIptQVEgK8yPQ3FOsLHwHtup5K1M-P_OyHiE_RcP5Q">
            <a:hlinkClick r:id="rId2"/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79" y="926603"/>
            <a:ext cx="1109861" cy="1062236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Tijdelijke aanduiding voor datum 3"/>
          <p:cNvSpPr>
            <a:spLocks noGrp="1"/>
          </p:cNvSpPr>
          <p:nvPr>
            <p:ph type="dt" sz="half" idx="10"/>
          </p:nvPr>
        </p:nvSpPr>
        <p:spPr>
          <a:xfrm>
            <a:off x="0" y="6309320"/>
            <a:ext cx="91440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462916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ctr"/>
            <a:r>
              <a:rPr lang="nl-NL" i="1" dirty="0" smtClean="0"/>
              <a:t>Ontwerp - tuinstijlen</a:t>
            </a:r>
            <a:endParaRPr lang="nl-NL" i="1" dirty="0"/>
          </a:p>
        </p:txBody>
      </p:sp>
      <p:sp>
        <p:nvSpPr>
          <p:cNvPr id="8" name="Rechthoek 7"/>
          <p:cNvSpPr/>
          <p:nvPr/>
        </p:nvSpPr>
        <p:spPr>
          <a:xfrm>
            <a:off x="475928" y="2225186"/>
            <a:ext cx="7405313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nl-NL" sz="2800" dirty="0" smtClean="0">
                <a:solidFill>
                  <a:srgbClr val="462916"/>
                </a:solidFill>
              </a:rPr>
              <a:t>Oefening:</a:t>
            </a:r>
          </a:p>
          <a:p>
            <a:pPr lvl="1"/>
            <a:r>
              <a:rPr lang="nl-NL" sz="2800" dirty="0" smtClean="0">
                <a:solidFill>
                  <a:srgbClr val="462916"/>
                </a:solidFill>
              </a:rPr>
              <a:t>Uit welke </a:t>
            </a:r>
            <a:r>
              <a:rPr lang="nl-NL" sz="2800" u="sng" dirty="0" smtClean="0">
                <a:solidFill>
                  <a:srgbClr val="462916"/>
                </a:solidFill>
              </a:rPr>
              <a:t>materialen</a:t>
            </a:r>
            <a:r>
              <a:rPr lang="nl-NL" sz="2800" dirty="0" smtClean="0">
                <a:solidFill>
                  <a:srgbClr val="462916"/>
                </a:solidFill>
              </a:rPr>
              <a:t> bestaat jouw ideale tuin?</a:t>
            </a:r>
          </a:p>
          <a:p>
            <a:pPr lvl="1"/>
            <a:endParaRPr lang="nl-NL" sz="2800" dirty="0" smtClean="0">
              <a:solidFill>
                <a:srgbClr val="462916"/>
              </a:solidFill>
            </a:endParaRPr>
          </a:p>
          <a:p>
            <a:pPr lvl="1"/>
            <a:endParaRPr lang="nl-NL" sz="2800" dirty="0" smtClean="0">
              <a:solidFill>
                <a:srgbClr val="46291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7386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501008"/>
            <a:ext cx="6400800" cy="2137792"/>
          </a:xfrm>
        </p:spPr>
        <p:txBody>
          <a:bodyPr>
            <a:normAutofit/>
          </a:bodyPr>
          <a:lstStyle/>
          <a:p>
            <a:endParaRPr lang="nl-NL" dirty="0"/>
          </a:p>
          <a:p>
            <a:endParaRPr lang="nl-NL" dirty="0"/>
          </a:p>
        </p:txBody>
      </p:sp>
      <p:sp>
        <p:nvSpPr>
          <p:cNvPr id="4" name="Titel 1"/>
          <p:cNvSpPr txBox="1">
            <a:spLocks/>
          </p:cNvSpPr>
          <p:nvPr/>
        </p:nvSpPr>
        <p:spPr>
          <a:xfrm>
            <a:off x="475928" y="1988840"/>
            <a:ext cx="7336432" cy="4104455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4400" b="1" kern="1200" baseline="0">
                <a:solidFill>
                  <a:srgbClr val="46291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pPr algn="ctr"/>
            <a:endParaRPr lang="nl-NL" dirty="0"/>
          </a:p>
        </p:txBody>
      </p:sp>
      <p:sp>
        <p:nvSpPr>
          <p:cNvPr id="9" name="Titel 1"/>
          <p:cNvSpPr txBox="1">
            <a:spLocks/>
          </p:cNvSpPr>
          <p:nvPr/>
        </p:nvSpPr>
        <p:spPr>
          <a:xfrm>
            <a:off x="1123240" y="692697"/>
            <a:ext cx="6689120" cy="1296144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4400" b="1" kern="1200">
                <a:solidFill>
                  <a:srgbClr val="46291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pPr algn="ctr"/>
            <a:r>
              <a:rPr lang="nl-NL" sz="4000" dirty="0" smtClean="0"/>
              <a:t>2. Tuin</a:t>
            </a:r>
            <a:r>
              <a:rPr lang="nl-NL" sz="4000" u="sng" dirty="0" smtClean="0"/>
              <a:t>materialen</a:t>
            </a:r>
            <a:endParaRPr lang="nl-NL" sz="3200" i="1" u="sng" dirty="0">
              <a:solidFill>
                <a:srgbClr val="92AD2D"/>
              </a:solidFill>
            </a:endParaRPr>
          </a:p>
        </p:txBody>
      </p:sp>
      <p:pic>
        <p:nvPicPr>
          <p:cNvPr id="7" name="Afbeelding 6" descr="https://encrypted-tbn2.gstatic.com/images?q=tbn:ANd9GcS_ADTR5GAIptQVEgK8yPQ3FOsLHwHtup5K1M-P_OyHiE_RcP5Q">
            <a:hlinkClick r:id="rId2"/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79" y="926603"/>
            <a:ext cx="1109861" cy="1062236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Tijdelijke aanduiding voor datum 3"/>
          <p:cNvSpPr>
            <a:spLocks noGrp="1"/>
          </p:cNvSpPr>
          <p:nvPr>
            <p:ph type="dt" sz="half" idx="10"/>
          </p:nvPr>
        </p:nvSpPr>
        <p:spPr>
          <a:xfrm>
            <a:off x="0" y="6309320"/>
            <a:ext cx="91440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462916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ctr"/>
            <a:r>
              <a:rPr lang="nl-NL" i="1" dirty="0" smtClean="0"/>
              <a:t>Ontwerp - tuinstijlen</a:t>
            </a:r>
            <a:endParaRPr lang="nl-NL" i="1" dirty="0"/>
          </a:p>
        </p:txBody>
      </p:sp>
      <p:sp>
        <p:nvSpPr>
          <p:cNvPr id="8" name="Rechthoek 7"/>
          <p:cNvSpPr/>
          <p:nvPr/>
        </p:nvSpPr>
        <p:spPr>
          <a:xfrm>
            <a:off x="475929" y="2225186"/>
            <a:ext cx="4744144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nl-NL" sz="2800" dirty="0" smtClean="0">
                <a:solidFill>
                  <a:srgbClr val="462916"/>
                </a:solidFill>
              </a:rPr>
              <a:t>Gebakken klinkers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nl-NL" sz="2800" dirty="0" smtClean="0">
                <a:solidFill>
                  <a:srgbClr val="462916"/>
                </a:solidFill>
              </a:rPr>
              <a:t>Betontegels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nl-NL" sz="2800" dirty="0" smtClean="0">
                <a:solidFill>
                  <a:srgbClr val="462916"/>
                </a:solidFill>
              </a:rPr>
              <a:t>Houten tuinscherm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nl-NL" sz="2800" dirty="0" smtClean="0">
                <a:solidFill>
                  <a:srgbClr val="462916"/>
                </a:solidFill>
              </a:rPr>
              <a:t>Rozenboog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nl-NL" sz="2800" dirty="0" smtClean="0">
                <a:solidFill>
                  <a:srgbClr val="462916"/>
                </a:solidFill>
              </a:rPr>
              <a:t>Buxusbol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nl-NL" sz="2800" dirty="0" smtClean="0">
                <a:solidFill>
                  <a:srgbClr val="462916"/>
                </a:solidFill>
              </a:rPr>
              <a:t>Borrelsteen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nl-NL" sz="2800" dirty="0" smtClean="0">
                <a:solidFill>
                  <a:srgbClr val="462916"/>
                </a:solidFill>
              </a:rPr>
              <a:t>Siersplit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nl-NL" sz="2800" dirty="0" smtClean="0">
                <a:solidFill>
                  <a:srgbClr val="462916"/>
                </a:solidFill>
              </a:rPr>
              <a:t>Grondspot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endParaRPr lang="nl-NL" sz="2800" dirty="0" smtClean="0">
              <a:solidFill>
                <a:srgbClr val="462916"/>
              </a:solidFill>
            </a:endParaRPr>
          </a:p>
          <a:p>
            <a:pPr marL="914400" lvl="1" indent="-457200">
              <a:buFont typeface="Arial" panose="020B0604020202020204" pitchFamily="34" charset="0"/>
              <a:buChar char="•"/>
            </a:pPr>
            <a:endParaRPr lang="nl-NL" sz="2800" dirty="0" smtClean="0">
              <a:solidFill>
                <a:srgbClr val="462916"/>
              </a:solidFill>
            </a:endParaRPr>
          </a:p>
        </p:txBody>
      </p:sp>
      <p:sp>
        <p:nvSpPr>
          <p:cNvPr id="11" name="Rechthoek 10"/>
          <p:cNvSpPr/>
          <p:nvPr/>
        </p:nvSpPr>
        <p:spPr>
          <a:xfrm>
            <a:off x="4226683" y="2233795"/>
            <a:ext cx="3605657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nl-NL" sz="2800" dirty="0" smtClean="0">
                <a:solidFill>
                  <a:srgbClr val="462916"/>
                </a:solidFill>
              </a:rPr>
              <a:t>Loungebank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nl-NL" sz="2800" dirty="0" err="1" smtClean="0">
                <a:solidFill>
                  <a:srgbClr val="462916"/>
                </a:solidFill>
              </a:rPr>
              <a:t>Bentheimer</a:t>
            </a:r>
            <a:r>
              <a:rPr lang="nl-NL" sz="2800" dirty="0" smtClean="0">
                <a:solidFill>
                  <a:srgbClr val="462916"/>
                </a:solidFill>
              </a:rPr>
              <a:t> put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nl-NL" sz="2800" dirty="0" smtClean="0">
                <a:solidFill>
                  <a:srgbClr val="462916"/>
                </a:solidFill>
              </a:rPr>
              <a:t>Siervaas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nl-NL" sz="2800" dirty="0" smtClean="0">
                <a:solidFill>
                  <a:srgbClr val="462916"/>
                </a:solidFill>
              </a:rPr>
              <a:t>Smeedijzeren hek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nl-NL" sz="2800" dirty="0" err="1" smtClean="0">
                <a:solidFill>
                  <a:srgbClr val="462916"/>
                </a:solidFill>
              </a:rPr>
              <a:t>Enz</a:t>
            </a:r>
            <a:endParaRPr lang="nl-NL" sz="2800" dirty="0" smtClean="0">
              <a:solidFill>
                <a:srgbClr val="462916"/>
              </a:solidFill>
            </a:endParaRP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nl-NL" sz="2800" dirty="0" err="1" smtClean="0">
                <a:solidFill>
                  <a:srgbClr val="462916"/>
                </a:solidFill>
              </a:rPr>
              <a:t>Enz</a:t>
            </a:r>
            <a:r>
              <a:rPr lang="nl-NL" sz="2800" dirty="0" smtClean="0">
                <a:solidFill>
                  <a:srgbClr val="462916"/>
                </a:solidFill>
              </a:rPr>
              <a:t> 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nl-NL" sz="2800" dirty="0" err="1" smtClean="0">
                <a:solidFill>
                  <a:srgbClr val="462916"/>
                </a:solidFill>
              </a:rPr>
              <a:t>Enz</a:t>
            </a:r>
            <a:endParaRPr lang="nl-NL" sz="2800" dirty="0" smtClean="0">
              <a:solidFill>
                <a:srgbClr val="462916"/>
              </a:solidFill>
            </a:endParaRPr>
          </a:p>
          <a:p>
            <a:pPr marL="914400" lvl="1" indent="-457200">
              <a:buFont typeface="Arial" panose="020B0604020202020204" pitchFamily="34" charset="0"/>
              <a:buChar char="•"/>
            </a:pPr>
            <a:endParaRPr lang="nl-NL" sz="2800" dirty="0" smtClean="0">
              <a:solidFill>
                <a:srgbClr val="46291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9583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501008"/>
            <a:ext cx="6400800" cy="2137792"/>
          </a:xfrm>
        </p:spPr>
        <p:txBody>
          <a:bodyPr>
            <a:normAutofit/>
          </a:bodyPr>
          <a:lstStyle/>
          <a:p>
            <a:endParaRPr lang="nl-NL" dirty="0"/>
          </a:p>
          <a:p>
            <a:endParaRPr lang="nl-NL" dirty="0"/>
          </a:p>
        </p:txBody>
      </p:sp>
      <p:sp>
        <p:nvSpPr>
          <p:cNvPr id="4" name="Titel 1"/>
          <p:cNvSpPr txBox="1">
            <a:spLocks/>
          </p:cNvSpPr>
          <p:nvPr/>
        </p:nvSpPr>
        <p:spPr>
          <a:xfrm>
            <a:off x="475928" y="1988840"/>
            <a:ext cx="7336432" cy="4104455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4400" b="1" kern="1200" baseline="0">
                <a:solidFill>
                  <a:srgbClr val="46291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pPr algn="ctr"/>
            <a:endParaRPr lang="nl-NL" dirty="0"/>
          </a:p>
        </p:txBody>
      </p:sp>
      <p:sp>
        <p:nvSpPr>
          <p:cNvPr id="9" name="Titel 1"/>
          <p:cNvSpPr txBox="1">
            <a:spLocks/>
          </p:cNvSpPr>
          <p:nvPr/>
        </p:nvSpPr>
        <p:spPr>
          <a:xfrm>
            <a:off x="1391878" y="692697"/>
            <a:ext cx="6420481" cy="1296144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4400" b="1" kern="1200">
                <a:solidFill>
                  <a:srgbClr val="46291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pPr algn="ctr"/>
            <a:r>
              <a:rPr lang="nl-NL" sz="4000" dirty="0" smtClean="0"/>
              <a:t>3. Tuin</a:t>
            </a:r>
            <a:r>
              <a:rPr lang="nl-NL" sz="4000" u="sng" dirty="0" smtClean="0"/>
              <a:t>stijlen</a:t>
            </a:r>
            <a:endParaRPr lang="nl-NL" sz="3200" i="1" u="sng" dirty="0">
              <a:solidFill>
                <a:srgbClr val="92AD2D"/>
              </a:solidFill>
            </a:endParaRPr>
          </a:p>
        </p:txBody>
      </p:sp>
      <p:pic>
        <p:nvPicPr>
          <p:cNvPr id="7" name="Afbeelding 6" descr="https://encrypted-tbn2.gstatic.com/images?q=tbn:ANd9GcS_ADTR5GAIptQVEgK8yPQ3FOsLHwHtup5K1M-P_OyHiE_RcP5Q">
            <a:hlinkClick r:id="rId2"/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79" y="926603"/>
            <a:ext cx="1109861" cy="1062236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Tijdelijke aanduiding voor datum 3"/>
          <p:cNvSpPr>
            <a:spLocks noGrp="1"/>
          </p:cNvSpPr>
          <p:nvPr>
            <p:ph type="dt" sz="half" idx="10"/>
          </p:nvPr>
        </p:nvSpPr>
        <p:spPr>
          <a:xfrm>
            <a:off x="0" y="6309320"/>
            <a:ext cx="91440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462916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ctr"/>
            <a:r>
              <a:rPr lang="nl-NL" i="1" dirty="0" smtClean="0"/>
              <a:t>Ontwerp - tuinstijlen</a:t>
            </a:r>
            <a:endParaRPr lang="nl-NL" i="1" dirty="0"/>
          </a:p>
        </p:txBody>
      </p:sp>
      <p:pic>
        <p:nvPicPr>
          <p:cNvPr id="6" name="Afbeelding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2299" y="3948266"/>
            <a:ext cx="3497915" cy="2320046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3584" y="1988838"/>
            <a:ext cx="2913011" cy="2184759"/>
          </a:xfrm>
          <a:prstGeom prst="rect">
            <a:avLst/>
          </a:prstGeom>
        </p:spPr>
      </p:pic>
      <p:pic>
        <p:nvPicPr>
          <p:cNvPr id="11" name="Afbeelding 1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1999" y="1988838"/>
            <a:ext cx="3009659" cy="21847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4328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501008"/>
            <a:ext cx="6400800" cy="2137792"/>
          </a:xfrm>
        </p:spPr>
        <p:txBody>
          <a:bodyPr>
            <a:normAutofit/>
          </a:bodyPr>
          <a:lstStyle/>
          <a:p>
            <a:endParaRPr lang="nl-NL" dirty="0"/>
          </a:p>
          <a:p>
            <a:endParaRPr lang="nl-NL" dirty="0"/>
          </a:p>
        </p:txBody>
      </p:sp>
      <p:sp>
        <p:nvSpPr>
          <p:cNvPr id="4" name="Titel 1"/>
          <p:cNvSpPr txBox="1">
            <a:spLocks/>
          </p:cNvSpPr>
          <p:nvPr/>
        </p:nvSpPr>
        <p:spPr>
          <a:xfrm>
            <a:off x="475928" y="1988840"/>
            <a:ext cx="7336432" cy="4104455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4400" b="1" kern="1200" baseline="0">
                <a:solidFill>
                  <a:srgbClr val="46291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pPr algn="ctr"/>
            <a:endParaRPr lang="nl-NL" dirty="0"/>
          </a:p>
        </p:txBody>
      </p:sp>
      <p:sp>
        <p:nvSpPr>
          <p:cNvPr id="9" name="Titel 1"/>
          <p:cNvSpPr txBox="1">
            <a:spLocks/>
          </p:cNvSpPr>
          <p:nvPr/>
        </p:nvSpPr>
        <p:spPr>
          <a:xfrm>
            <a:off x="1123240" y="692697"/>
            <a:ext cx="6689120" cy="1296144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4400" b="1" kern="1200">
                <a:solidFill>
                  <a:srgbClr val="46291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pPr algn="ctr"/>
            <a:r>
              <a:rPr lang="nl-NL" sz="4000" dirty="0" smtClean="0"/>
              <a:t>3. Tuin</a:t>
            </a:r>
            <a:r>
              <a:rPr lang="nl-NL" sz="4000" u="sng" dirty="0" smtClean="0"/>
              <a:t>stijlen</a:t>
            </a:r>
            <a:endParaRPr lang="nl-NL" sz="3200" i="1" u="sng" dirty="0">
              <a:solidFill>
                <a:srgbClr val="92AD2D"/>
              </a:solidFill>
            </a:endParaRPr>
          </a:p>
        </p:txBody>
      </p:sp>
      <p:pic>
        <p:nvPicPr>
          <p:cNvPr id="7" name="Afbeelding 6" descr="https://encrypted-tbn2.gstatic.com/images?q=tbn:ANd9GcS_ADTR5GAIptQVEgK8yPQ3FOsLHwHtup5K1M-P_OyHiE_RcP5Q">
            <a:hlinkClick r:id="rId2"/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79" y="926603"/>
            <a:ext cx="1109861" cy="1062236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Tijdelijke aanduiding voor datum 3"/>
          <p:cNvSpPr>
            <a:spLocks noGrp="1"/>
          </p:cNvSpPr>
          <p:nvPr>
            <p:ph type="dt" sz="half" idx="10"/>
          </p:nvPr>
        </p:nvSpPr>
        <p:spPr>
          <a:xfrm>
            <a:off x="0" y="6309320"/>
            <a:ext cx="91440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462916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ctr"/>
            <a:r>
              <a:rPr lang="nl-NL" i="1" dirty="0" smtClean="0"/>
              <a:t>Ontwerp - tuinstijlen</a:t>
            </a:r>
            <a:endParaRPr lang="nl-NL" i="1" dirty="0"/>
          </a:p>
        </p:txBody>
      </p:sp>
      <p:sp>
        <p:nvSpPr>
          <p:cNvPr id="8" name="Rechthoek 7"/>
          <p:cNvSpPr/>
          <p:nvPr/>
        </p:nvSpPr>
        <p:spPr>
          <a:xfrm>
            <a:off x="475928" y="2225186"/>
            <a:ext cx="7405313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nl-NL" sz="2800" b="1" dirty="0" smtClean="0">
                <a:solidFill>
                  <a:srgbClr val="462916"/>
                </a:solidFill>
              </a:rPr>
              <a:t>Oefening:</a:t>
            </a:r>
            <a:r>
              <a:rPr lang="nl-NL" sz="2800" dirty="0" smtClean="0">
                <a:solidFill>
                  <a:srgbClr val="462916"/>
                </a:solidFill>
              </a:rPr>
              <a:t> </a:t>
            </a:r>
          </a:p>
          <a:p>
            <a:pPr lvl="1"/>
            <a:r>
              <a:rPr lang="nl-NL" sz="2800" dirty="0" smtClean="0">
                <a:solidFill>
                  <a:srgbClr val="462916"/>
                </a:solidFill>
              </a:rPr>
              <a:t>Filmpjes over 6 Tuinstijlen bekijken en </a:t>
            </a:r>
          </a:p>
          <a:p>
            <a:pPr lvl="1"/>
            <a:r>
              <a:rPr lang="nl-NL" sz="2800" dirty="0" smtClean="0">
                <a:solidFill>
                  <a:srgbClr val="462916"/>
                </a:solidFill>
              </a:rPr>
              <a:t>per tuinstijl kenmerken opschrijven over: </a:t>
            </a:r>
          </a:p>
          <a:p>
            <a:pPr lvl="1"/>
            <a:r>
              <a:rPr lang="nl-NL" sz="2800" dirty="0" smtClean="0">
                <a:solidFill>
                  <a:srgbClr val="462916"/>
                </a:solidFill>
              </a:rPr>
              <a:t>1. Vormgeving</a:t>
            </a:r>
          </a:p>
          <a:p>
            <a:pPr lvl="1"/>
            <a:r>
              <a:rPr lang="nl-NL" sz="2800" dirty="0" smtClean="0">
                <a:solidFill>
                  <a:srgbClr val="462916"/>
                </a:solidFill>
              </a:rPr>
              <a:t>2. Tuinonderdelen</a:t>
            </a:r>
          </a:p>
          <a:p>
            <a:pPr lvl="1"/>
            <a:r>
              <a:rPr lang="nl-NL" sz="2800" dirty="0" smtClean="0">
                <a:solidFill>
                  <a:srgbClr val="462916"/>
                </a:solidFill>
              </a:rPr>
              <a:t>3. Tuinmaterialen</a:t>
            </a:r>
          </a:p>
          <a:p>
            <a:pPr lvl="1"/>
            <a:endParaRPr lang="nl-NL" sz="2800" dirty="0" smtClean="0">
              <a:solidFill>
                <a:srgbClr val="46291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0696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501008"/>
            <a:ext cx="6400800" cy="2137792"/>
          </a:xfrm>
        </p:spPr>
        <p:txBody>
          <a:bodyPr>
            <a:normAutofit/>
          </a:bodyPr>
          <a:lstStyle/>
          <a:p>
            <a:endParaRPr lang="nl-NL" dirty="0"/>
          </a:p>
          <a:p>
            <a:endParaRPr lang="nl-NL" dirty="0"/>
          </a:p>
        </p:txBody>
      </p:sp>
      <p:sp>
        <p:nvSpPr>
          <p:cNvPr id="4" name="Titel 1"/>
          <p:cNvSpPr txBox="1">
            <a:spLocks/>
          </p:cNvSpPr>
          <p:nvPr/>
        </p:nvSpPr>
        <p:spPr>
          <a:xfrm>
            <a:off x="544809" y="1988839"/>
            <a:ext cx="7336432" cy="4104455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4400" b="1" kern="1200" baseline="0">
                <a:solidFill>
                  <a:srgbClr val="46291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pPr algn="ctr"/>
            <a:endParaRPr lang="nl-NL" dirty="0"/>
          </a:p>
        </p:txBody>
      </p:sp>
      <p:sp>
        <p:nvSpPr>
          <p:cNvPr id="9" name="Titel 1"/>
          <p:cNvSpPr txBox="1">
            <a:spLocks/>
          </p:cNvSpPr>
          <p:nvPr/>
        </p:nvSpPr>
        <p:spPr>
          <a:xfrm>
            <a:off x="1123240" y="692697"/>
            <a:ext cx="6689120" cy="1296144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4400" b="1" kern="1200">
                <a:solidFill>
                  <a:srgbClr val="46291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pPr algn="ctr"/>
            <a:r>
              <a:rPr lang="nl-NL" sz="4000" dirty="0" smtClean="0"/>
              <a:t>3. Tuin</a:t>
            </a:r>
            <a:r>
              <a:rPr lang="nl-NL" sz="4000" u="sng" dirty="0" smtClean="0"/>
              <a:t>stijlen</a:t>
            </a:r>
            <a:endParaRPr lang="nl-NL" sz="3200" i="1" u="sng" dirty="0">
              <a:solidFill>
                <a:srgbClr val="92AD2D"/>
              </a:solidFill>
            </a:endParaRPr>
          </a:p>
        </p:txBody>
      </p:sp>
      <p:pic>
        <p:nvPicPr>
          <p:cNvPr id="7" name="Afbeelding 6" descr="https://encrypted-tbn2.gstatic.com/images?q=tbn:ANd9GcS_ADTR5GAIptQVEgK8yPQ3FOsLHwHtup5K1M-P_OyHiE_RcP5Q">
            <a:hlinkClick r:id="rId2"/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79" y="926603"/>
            <a:ext cx="1109861" cy="1062236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Tijdelijke aanduiding voor datum 3"/>
          <p:cNvSpPr>
            <a:spLocks noGrp="1"/>
          </p:cNvSpPr>
          <p:nvPr>
            <p:ph type="dt" sz="half" idx="10"/>
          </p:nvPr>
        </p:nvSpPr>
        <p:spPr>
          <a:xfrm>
            <a:off x="0" y="6309320"/>
            <a:ext cx="91440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462916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ctr"/>
            <a:r>
              <a:rPr lang="nl-NL" i="1" dirty="0" smtClean="0"/>
              <a:t>Ontwerp - tuinstijlen</a:t>
            </a:r>
            <a:endParaRPr lang="nl-NL" i="1" dirty="0"/>
          </a:p>
        </p:txBody>
      </p:sp>
      <p:sp>
        <p:nvSpPr>
          <p:cNvPr id="8" name="Rechthoek 7"/>
          <p:cNvSpPr/>
          <p:nvPr/>
        </p:nvSpPr>
        <p:spPr>
          <a:xfrm>
            <a:off x="475928" y="2225186"/>
            <a:ext cx="7405313" cy="42165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sz="2800" dirty="0" smtClean="0"/>
              <a:t>1. Klassieke tuin </a:t>
            </a:r>
            <a:endParaRPr lang="nl-NL" sz="2800" dirty="0"/>
          </a:p>
          <a:p>
            <a:r>
              <a:rPr lang="nl-NL" sz="1200" u="sng" dirty="0" smtClean="0">
                <a:hlinkClick r:id="rId4"/>
              </a:rPr>
              <a:t>https</a:t>
            </a:r>
            <a:r>
              <a:rPr lang="nl-NL" sz="1200" u="sng" dirty="0">
                <a:hlinkClick r:id="rId4"/>
              </a:rPr>
              <a:t>://</a:t>
            </a:r>
            <a:r>
              <a:rPr lang="nl-NL" sz="1200" u="sng" dirty="0" smtClean="0">
                <a:hlinkClick r:id="rId4"/>
              </a:rPr>
              <a:t>www.youtube.com/watch?v=TXSObhTcbVs</a:t>
            </a:r>
            <a:r>
              <a:rPr lang="nl-NL" sz="1200" dirty="0" smtClean="0"/>
              <a:t>)</a:t>
            </a:r>
            <a:endParaRPr lang="nl-NL" sz="1200" dirty="0"/>
          </a:p>
          <a:p>
            <a:r>
              <a:rPr lang="nl-NL" sz="2800" dirty="0" smtClean="0"/>
              <a:t>2. Engelse </a:t>
            </a:r>
            <a:r>
              <a:rPr lang="nl-NL" sz="2800" dirty="0"/>
              <a:t>(cottage) </a:t>
            </a:r>
            <a:r>
              <a:rPr lang="nl-NL" sz="2800" dirty="0" smtClean="0"/>
              <a:t>tuin</a:t>
            </a:r>
            <a:endParaRPr lang="nl-NL" sz="2800" dirty="0"/>
          </a:p>
          <a:p>
            <a:r>
              <a:rPr lang="nl-NL" sz="1200" u="sng" dirty="0">
                <a:hlinkClick r:id="rId5"/>
              </a:rPr>
              <a:t>https://www.youtube.com/watch?v=0SMABGkip_0</a:t>
            </a:r>
            <a:r>
              <a:rPr lang="nl-NL" sz="1200" dirty="0"/>
              <a:t>  </a:t>
            </a:r>
            <a:endParaRPr lang="nl-NL" sz="1200" dirty="0" smtClean="0"/>
          </a:p>
          <a:p>
            <a:r>
              <a:rPr lang="nl-NL" sz="2800" dirty="0" smtClean="0"/>
              <a:t>3. Japanse tuin</a:t>
            </a:r>
            <a:endParaRPr lang="nl-NL" sz="2800" dirty="0"/>
          </a:p>
          <a:p>
            <a:r>
              <a:rPr lang="nl-NL" sz="1200" u="sng" dirty="0">
                <a:hlinkClick r:id="rId6"/>
              </a:rPr>
              <a:t>https://www.youtube.com/watch?v=eigqjd5F3cU&amp;index=3&amp;list=PLruiLapSNXZwdH3xUwVUQVNnceiBDeDZt</a:t>
            </a:r>
            <a:r>
              <a:rPr lang="nl-NL" sz="1200" dirty="0"/>
              <a:t>   </a:t>
            </a:r>
          </a:p>
          <a:p>
            <a:r>
              <a:rPr lang="nl-NL" sz="2800" dirty="0" smtClean="0"/>
              <a:t>4. Landelijke tuin</a:t>
            </a:r>
            <a:endParaRPr lang="nl-NL" sz="2800" dirty="0"/>
          </a:p>
          <a:p>
            <a:r>
              <a:rPr lang="nl-NL" sz="1200" u="sng" dirty="0">
                <a:hlinkClick r:id="rId7"/>
              </a:rPr>
              <a:t>https://www.youtube.com/watch?v=i8RtrE2035s</a:t>
            </a:r>
            <a:r>
              <a:rPr lang="nl-NL" sz="1200" dirty="0"/>
              <a:t> </a:t>
            </a:r>
          </a:p>
          <a:p>
            <a:r>
              <a:rPr lang="nl-NL" sz="2800" dirty="0" smtClean="0"/>
              <a:t>5. Mediterrane tuin</a:t>
            </a:r>
          </a:p>
          <a:p>
            <a:r>
              <a:rPr lang="nl-NL" sz="1200" u="sng" dirty="0" smtClean="0">
                <a:hlinkClick r:id="rId8"/>
              </a:rPr>
              <a:t>https</a:t>
            </a:r>
            <a:r>
              <a:rPr lang="nl-NL" sz="1200" u="sng" dirty="0">
                <a:hlinkClick r:id="rId8"/>
              </a:rPr>
              <a:t>://www.youtube.com/watch?v=v7DpNzHaZCw</a:t>
            </a:r>
            <a:r>
              <a:rPr lang="nl-NL" sz="1200" dirty="0"/>
              <a:t> </a:t>
            </a:r>
          </a:p>
          <a:p>
            <a:r>
              <a:rPr lang="nl-NL" sz="2800" dirty="0" smtClean="0"/>
              <a:t>6. Moderne tuin</a:t>
            </a:r>
            <a:endParaRPr lang="nl-NL" sz="1200" dirty="0"/>
          </a:p>
          <a:p>
            <a:r>
              <a:rPr lang="nl-NL" sz="1200" u="sng" dirty="0" smtClean="0">
                <a:hlinkClick r:id="rId9"/>
              </a:rPr>
              <a:t>https</a:t>
            </a:r>
            <a:r>
              <a:rPr lang="nl-NL" sz="1200" u="sng" dirty="0">
                <a:hlinkClick r:id="rId9"/>
              </a:rPr>
              <a:t>://www.youtube.com/watch?v=VLZ0ed0KnXQ</a:t>
            </a:r>
            <a:r>
              <a:rPr lang="nl-NL" sz="1200" dirty="0"/>
              <a:t> </a:t>
            </a:r>
          </a:p>
          <a:p>
            <a:pPr lvl="1"/>
            <a:endParaRPr lang="nl-NL" sz="2800" dirty="0" smtClean="0">
              <a:solidFill>
                <a:srgbClr val="46291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6298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Programma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Tuinstijlen			7 januari</a:t>
            </a:r>
          </a:p>
          <a:p>
            <a:r>
              <a:rPr lang="nl-NL" dirty="0" smtClean="0"/>
              <a:t>Veldschets 			14 januari</a:t>
            </a:r>
          </a:p>
          <a:p>
            <a:r>
              <a:rPr lang="nl-NL" dirty="0" smtClean="0"/>
              <a:t>Programma van eisen	14 januari</a:t>
            </a:r>
          </a:p>
          <a:p>
            <a:r>
              <a:rPr lang="nl-NL" dirty="0" smtClean="0"/>
              <a:t>3 schetsen			21 januari</a:t>
            </a:r>
          </a:p>
          <a:p>
            <a:r>
              <a:rPr lang="nl-NL" dirty="0" smtClean="0"/>
              <a:t>Ontwerptekening		28 januari, 4 febr.</a:t>
            </a:r>
          </a:p>
          <a:p>
            <a:r>
              <a:rPr lang="nl-NL" dirty="0" smtClean="0"/>
              <a:t>Toelichting			 4 februari</a:t>
            </a:r>
          </a:p>
          <a:p>
            <a:r>
              <a:rPr lang="nl-NL" dirty="0" smtClean="0"/>
              <a:t>Beplantingsplan		11 februari</a:t>
            </a:r>
          </a:p>
          <a:p>
            <a:pPr marL="0" indent="0">
              <a:buNone/>
            </a:pPr>
            <a:r>
              <a:rPr lang="nl-NL" dirty="0" smtClean="0">
                <a:sym typeface="Wingdings" panose="05000000000000000000" pitchFamily="2" charset="2"/>
              </a:rPr>
              <a:t>	alles inleveren		18 februari</a:t>
            </a:r>
            <a:endParaRPr lang="nl-NL" dirty="0" smtClean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925397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501008"/>
            <a:ext cx="6400800" cy="2137792"/>
          </a:xfrm>
        </p:spPr>
        <p:txBody>
          <a:bodyPr>
            <a:normAutofit/>
          </a:bodyPr>
          <a:lstStyle/>
          <a:p>
            <a:endParaRPr lang="nl-NL" dirty="0"/>
          </a:p>
          <a:p>
            <a:endParaRPr lang="nl-NL" dirty="0"/>
          </a:p>
        </p:txBody>
      </p:sp>
      <p:sp>
        <p:nvSpPr>
          <p:cNvPr id="4" name="Titel 1"/>
          <p:cNvSpPr txBox="1">
            <a:spLocks/>
          </p:cNvSpPr>
          <p:nvPr/>
        </p:nvSpPr>
        <p:spPr>
          <a:xfrm>
            <a:off x="544809" y="1988839"/>
            <a:ext cx="7336432" cy="4104455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4400" b="1" kern="1200" baseline="0">
                <a:solidFill>
                  <a:srgbClr val="46291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pPr algn="ctr"/>
            <a:endParaRPr lang="nl-NL" dirty="0"/>
          </a:p>
        </p:txBody>
      </p:sp>
      <p:sp>
        <p:nvSpPr>
          <p:cNvPr id="9" name="Titel 1"/>
          <p:cNvSpPr txBox="1">
            <a:spLocks/>
          </p:cNvSpPr>
          <p:nvPr/>
        </p:nvSpPr>
        <p:spPr>
          <a:xfrm>
            <a:off x="1123240" y="692697"/>
            <a:ext cx="8020760" cy="1296144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4400" b="1" kern="1200">
                <a:solidFill>
                  <a:srgbClr val="46291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pPr algn="ctr"/>
            <a:r>
              <a:rPr lang="nl-NL" sz="4000" dirty="0" smtClean="0"/>
              <a:t>3.1 Tuin</a:t>
            </a:r>
            <a:r>
              <a:rPr lang="nl-NL" sz="4000" u="sng" dirty="0" smtClean="0"/>
              <a:t>stijlen</a:t>
            </a:r>
          </a:p>
          <a:p>
            <a:pPr algn="ctr"/>
            <a:r>
              <a:rPr lang="nl-NL" sz="6000" dirty="0" smtClean="0">
                <a:solidFill>
                  <a:schemeClr val="accent3">
                    <a:lumMod val="50000"/>
                  </a:schemeClr>
                </a:solidFill>
              </a:rPr>
              <a:t>Klassieke tuin</a:t>
            </a:r>
            <a:endParaRPr lang="nl-NL" sz="6000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7" name="Afbeelding 6" descr="https://encrypted-tbn2.gstatic.com/images?q=tbn:ANd9GcS_ADTR5GAIptQVEgK8yPQ3FOsLHwHtup5K1M-P_OyHiE_RcP5Q">
            <a:hlinkClick r:id="rId2"/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79" y="926603"/>
            <a:ext cx="1109861" cy="1062236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Tijdelijke aanduiding voor datum 3"/>
          <p:cNvSpPr>
            <a:spLocks noGrp="1"/>
          </p:cNvSpPr>
          <p:nvPr>
            <p:ph type="dt" sz="half" idx="10"/>
          </p:nvPr>
        </p:nvSpPr>
        <p:spPr>
          <a:xfrm>
            <a:off x="0" y="6309320"/>
            <a:ext cx="91440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462916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ctr"/>
            <a:r>
              <a:rPr lang="nl-NL" i="1" dirty="0" smtClean="0"/>
              <a:t>Ontwerp - tuinstijlen</a:t>
            </a:r>
            <a:endParaRPr lang="nl-NL" i="1" dirty="0"/>
          </a:p>
        </p:txBody>
      </p:sp>
      <p:sp>
        <p:nvSpPr>
          <p:cNvPr id="8" name="Rechthoek 7"/>
          <p:cNvSpPr/>
          <p:nvPr/>
        </p:nvSpPr>
        <p:spPr>
          <a:xfrm>
            <a:off x="475928" y="2225186"/>
            <a:ext cx="7405313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sz="2000" dirty="0" smtClean="0">
                <a:solidFill>
                  <a:srgbClr val="462916"/>
                </a:solidFill>
              </a:rPr>
              <a:t>Vormgeving:	Zichtlijnen/assen, symmetrie</a:t>
            </a:r>
          </a:p>
          <a:p>
            <a:r>
              <a:rPr lang="nl-NL" sz="2000" dirty="0">
                <a:solidFill>
                  <a:srgbClr val="462916"/>
                </a:solidFill>
              </a:rPr>
              <a:t>	</a:t>
            </a:r>
            <a:r>
              <a:rPr lang="nl-NL" sz="2000" dirty="0" smtClean="0">
                <a:solidFill>
                  <a:srgbClr val="462916"/>
                </a:solidFill>
              </a:rPr>
              <a:t>	Geometrische vormen</a:t>
            </a:r>
          </a:p>
          <a:p>
            <a:endParaRPr lang="nl-NL" sz="2000" dirty="0" smtClean="0">
              <a:solidFill>
                <a:srgbClr val="462916"/>
              </a:solidFill>
            </a:endParaRPr>
          </a:p>
          <a:p>
            <a:r>
              <a:rPr lang="nl-NL" sz="2000" dirty="0" smtClean="0">
                <a:solidFill>
                  <a:srgbClr val="462916"/>
                </a:solidFill>
              </a:rPr>
              <a:t>Onderdelen:	Beplanting </a:t>
            </a:r>
          </a:p>
          <a:p>
            <a:r>
              <a:rPr lang="nl-NL" sz="2000" dirty="0">
                <a:solidFill>
                  <a:srgbClr val="462916"/>
                </a:solidFill>
              </a:rPr>
              <a:t>	</a:t>
            </a:r>
            <a:r>
              <a:rPr lang="nl-NL" sz="2000" dirty="0" smtClean="0">
                <a:solidFill>
                  <a:srgbClr val="462916"/>
                </a:solidFill>
              </a:rPr>
              <a:t>	hagen, snoeivormen, kleurbeplanting 			Verharding</a:t>
            </a:r>
          </a:p>
          <a:p>
            <a:endParaRPr lang="nl-NL" sz="2000" dirty="0" smtClean="0">
              <a:solidFill>
                <a:srgbClr val="462916"/>
              </a:solidFill>
            </a:endParaRPr>
          </a:p>
          <a:p>
            <a:r>
              <a:rPr lang="nl-NL" sz="2000" dirty="0" smtClean="0">
                <a:solidFill>
                  <a:srgbClr val="462916"/>
                </a:solidFill>
              </a:rPr>
              <a:t>Materialen:	Klinkers, Tegels, Grind/Split</a:t>
            </a:r>
          </a:p>
          <a:p>
            <a:r>
              <a:rPr lang="nl-NL" sz="2000" dirty="0">
                <a:solidFill>
                  <a:srgbClr val="462916"/>
                </a:solidFill>
              </a:rPr>
              <a:t>	</a:t>
            </a:r>
            <a:r>
              <a:rPr lang="nl-NL" sz="2000" dirty="0" smtClean="0">
                <a:solidFill>
                  <a:srgbClr val="462916"/>
                </a:solidFill>
              </a:rPr>
              <a:t>	in rustige kleuren</a:t>
            </a:r>
          </a:p>
          <a:p>
            <a:r>
              <a:rPr lang="nl-NL" sz="2000" dirty="0">
                <a:solidFill>
                  <a:srgbClr val="462916"/>
                </a:solidFill>
              </a:rPr>
              <a:t>	</a:t>
            </a:r>
            <a:r>
              <a:rPr lang="nl-NL" sz="2000" dirty="0" smtClean="0">
                <a:solidFill>
                  <a:srgbClr val="462916"/>
                </a:solidFill>
              </a:rPr>
              <a:t>	Buxus, Lavendel, Rozen</a:t>
            </a:r>
            <a:r>
              <a:rPr lang="nl-NL" sz="2800" dirty="0" smtClean="0">
                <a:solidFill>
                  <a:srgbClr val="462916"/>
                </a:solidFill>
              </a:rPr>
              <a:t>	</a:t>
            </a:r>
          </a:p>
          <a:p>
            <a:endParaRPr lang="nl-NL" sz="2800" dirty="0"/>
          </a:p>
          <a:p>
            <a:pPr lvl="1"/>
            <a:endParaRPr lang="nl-NL" sz="2800" dirty="0" smtClean="0">
              <a:solidFill>
                <a:srgbClr val="462916"/>
              </a:solidFill>
            </a:endParaRPr>
          </a:p>
        </p:txBody>
      </p:sp>
      <p:pic>
        <p:nvPicPr>
          <p:cNvPr id="11" name="Afbeelding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2026"/>
            <a:ext cx="2449131" cy="18268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0319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801338" cy="15719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501008"/>
            <a:ext cx="6400800" cy="2137792"/>
          </a:xfrm>
        </p:spPr>
        <p:txBody>
          <a:bodyPr>
            <a:normAutofit/>
          </a:bodyPr>
          <a:lstStyle/>
          <a:p>
            <a:endParaRPr lang="nl-NL" dirty="0"/>
          </a:p>
          <a:p>
            <a:endParaRPr lang="nl-NL" dirty="0"/>
          </a:p>
        </p:txBody>
      </p:sp>
      <p:sp>
        <p:nvSpPr>
          <p:cNvPr id="4" name="Titel 1"/>
          <p:cNvSpPr txBox="1">
            <a:spLocks/>
          </p:cNvSpPr>
          <p:nvPr/>
        </p:nvSpPr>
        <p:spPr>
          <a:xfrm>
            <a:off x="544809" y="1988839"/>
            <a:ext cx="7336432" cy="4104455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4400" b="1" kern="1200" baseline="0">
                <a:solidFill>
                  <a:srgbClr val="46291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pPr algn="ctr"/>
            <a:endParaRPr lang="nl-NL" dirty="0"/>
          </a:p>
        </p:txBody>
      </p:sp>
      <p:sp>
        <p:nvSpPr>
          <p:cNvPr id="9" name="Titel 1"/>
          <p:cNvSpPr txBox="1">
            <a:spLocks/>
          </p:cNvSpPr>
          <p:nvPr/>
        </p:nvSpPr>
        <p:spPr>
          <a:xfrm>
            <a:off x="1123240" y="692697"/>
            <a:ext cx="8020760" cy="1296144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4400" b="1" kern="1200">
                <a:solidFill>
                  <a:srgbClr val="46291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pPr algn="ctr"/>
            <a:r>
              <a:rPr lang="nl-NL" sz="4000" dirty="0" smtClean="0"/>
              <a:t>3.2 </a:t>
            </a:r>
            <a:r>
              <a:rPr lang="nl-NL" sz="4000" dirty="0" smtClean="0"/>
              <a:t>Tuin</a:t>
            </a:r>
            <a:r>
              <a:rPr lang="nl-NL" sz="4000" u="sng" dirty="0" smtClean="0"/>
              <a:t>stijlen</a:t>
            </a:r>
          </a:p>
          <a:p>
            <a:pPr algn="ctr"/>
            <a:r>
              <a:rPr lang="nl-NL" sz="4800" dirty="0" smtClean="0">
                <a:solidFill>
                  <a:schemeClr val="accent3">
                    <a:lumMod val="50000"/>
                  </a:schemeClr>
                </a:solidFill>
              </a:rPr>
              <a:t>          Engelse </a:t>
            </a:r>
            <a:r>
              <a:rPr lang="nl-NL" sz="4800" dirty="0" smtClean="0">
                <a:solidFill>
                  <a:schemeClr val="accent3">
                    <a:lumMod val="50000"/>
                  </a:schemeClr>
                </a:solidFill>
              </a:rPr>
              <a:t>cottage tuin</a:t>
            </a:r>
            <a:endParaRPr lang="nl-NL" sz="48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0" name="Tijdelijke aanduiding voor datum 3"/>
          <p:cNvSpPr>
            <a:spLocks noGrp="1"/>
          </p:cNvSpPr>
          <p:nvPr>
            <p:ph type="dt" sz="half" idx="10"/>
          </p:nvPr>
        </p:nvSpPr>
        <p:spPr>
          <a:xfrm>
            <a:off x="0" y="6309320"/>
            <a:ext cx="91440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462916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ctr"/>
            <a:r>
              <a:rPr lang="nl-NL" i="1" dirty="0" smtClean="0"/>
              <a:t>Ontwerp - tuinstijlen</a:t>
            </a:r>
            <a:endParaRPr lang="nl-NL" i="1" dirty="0"/>
          </a:p>
        </p:txBody>
      </p:sp>
      <p:sp>
        <p:nvSpPr>
          <p:cNvPr id="8" name="Rechthoek 7"/>
          <p:cNvSpPr/>
          <p:nvPr/>
        </p:nvSpPr>
        <p:spPr>
          <a:xfrm>
            <a:off x="475928" y="2225186"/>
            <a:ext cx="7405313" cy="46474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sz="2000" dirty="0" smtClean="0">
                <a:solidFill>
                  <a:srgbClr val="462916"/>
                </a:solidFill>
              </a:rPr>
              <a:t>Vormgeving:	* Tuinkamers</a:t>
            </a:r>
          </a:p>
          <a:p>
            <a:endParaRPr lang="nl-NL" sz="2000" dirty="0" smtClean="0">
              <a:solidFill>
                <a:srgbClr val="462916"/>
              </a:solidFill>
            </a:endParaRPr>
          </a:p>
          <a:p>
            <a:r>
              <a:rPr lang="nl-NL" sz="2000" dirty="0" smtClean="0">
                <a:solidFill>
                  <a:srgbClr val="462916"/>
                </a:solidFill>
              </a:rPr>
              <a:t>Onderdelen:	* Beplanting - veel! </a:t>
            </a:r>
          </a:p>
          <a:p>
            <a:r>
              <a:rPr lang="nl-NL" sz="2000" dirty="0">
                <a:solidFill>
                  <a:srgbClr val="462916"/>
                </a:solidFill>
              </a:rPr>
              <a:t>	</a:t>
            </a:r>
            <a:r>
              <a:rPr lang="nl-NL" sz="2000" dirty="0" smtClean="0">
                <a:solidFill>
                  <a:srgbClr val="462916"/>
                </a:solidFill>
              </a:rPr>
              <a:t>	   </a:t>
            </a:r>
            <a:r>
              <a:rPr lang="nl-NL" sz="2000" u="sng" dirty="0" err="1" smtClean="0">
                <a:solidFill>
                  <a:srgbClr val="462916"/>
                </a:solidFill>
              </a:rPr>
              <a:t>kleur</a:t>
            </a:r>
            <a:r>
              <a:rPr lang="nl-NL" sz="2000" dirty="0" err="1" smtClean="0">
                <a:solidFill>
                  <a:srgbClr val="462916"/>
                </a:solidFill>
              </a:rPr>
              <a:t>bepl</a:t>
            </a:r>
            <a:r>
              <a:rPr lang="nl-NL" sz="2000" dirty="0" smtClean="0">
                <a:solidFill>
                  <a:srgbClr val="462916"/>
                </a:solidFill>
              </a:rPr>
              <a:t>., haagjes, groente/fruit/kruiden			* Verharding – weinig</a:t>
            </a:r>
          </a:p>
          <a:p>
            <a:r>
              <a:rPr lang="nl-NL" sz="2000" dirty="0">
                <a:solidFill>
                  <a:srgbClr val="462916"/>
                </a:solidFill>
              </a:rPr>
              <a:t>	</a:t>
            </a:r>
            <a:r>
              <a:rPr lang="nl-NL" sz="2000" dirty="0" smtClean="0">
                <a:solidFill>
                  <a:srgbClr val="462916"/>
                </a:solidFill>
              </a:rPr>
              <a:t>	* Bouwkundige elementen</a:t>
            </a:r>
          </a:p>
          <a:p>
            <a:r>
              <a:rPr lang="nl-NL" sz="2000" dirty="0">
                <a:solidFill>
                  <a:srgbClr val="462916"/>
                </a:solidFill>
              </a:rPr>
              <a:t>	</a:t>
            </a:r>
            <a:r>
              <a:rPr lang="nl-NL" sz="2000" dirty="0" smtClean="0">
                <a:solidFill>
                  <a:srgbClr val="462916"/>
                </a:solidFill>
              </a:rPr>
              <a:t>	   Prieel, kweekkas</a:t>
            </a:r>
          </a:p>
          <a:p>
            <a:r>
              <a:rPr lang="nl-NL" sz="2000" dirty="0">
                <a:solidFill>
                  <a:srgbClr val="462916"/>
                </a:solidFill>
              </a:rPr>
              <a:t>	</a:t>
            </a:r>
            <a:r>
              <a:rPr lang="nl-NL" sz="2000" dirty="0" smtClean="0">
                <a:solidFill>
                  <a:srgbClr val="462916"/>
                </a:solidFill>
              </a:rPr>
              <a:t>		</a:t>
            </a:r>
          </a:p>
          <a:p>
            <a:r>
              <a:rPr lang="nl-NL" sz="2000" dirty="0" smtClean="0">
                <a:solidFill>
                  <a:srgbClr val="462916"/>
                </a:solidFill>
              </a:rPr>
              <a:t>Materialen:	Gebakken klinkers, flagstones, grind/split</a:t>
            </a:r>
          </a:p>
          <a:p>
            <a:r>
              <a:rPr lang="nl-NL" sz="2000" dirty="0">
                <a:solidFill>
                  <a:srgbClr val="462916"/>
                </a:solidFill>
              </a:rPr>
              <a:t>	</a:t>
            </a:r>
            <a:r>
              <a:rPr lang="nl-NL" sz="2000" dirty="0" smtClean="0">
                <a:solidFill>
                  <a:srgbClr val="462916"/>
                </a:solidFill>
              </a:rPr>
              <a:t>	kleurrijk!</a:t>
            </a:r>
          </a:p>
          <a:p>
            <a:r>
              <a:rPr lang="nl-NL" sz="2000" dirty="0">
                <a:solidFill>
                  <a:srgbClr val="462916"/>
                </a:solidFill>
              </a:rPr>
              <a:t>	</a:t>
            </a:r>
            <a:r>
              <a:rPr lang="nl-NL" sz="2000" dirty="0" smtClean="0">
                <a:solidFill>
                  <a:srgbClr val="462916"/>
                </a:solidFill>
              </a:rPr>
              <a:t>	Rozenpilaren, Accessoires!</a:t>
            </a:r>
          </a:p>
          <a:p>
            <a:r>
              <a:rPr lang="nl-NL" sz="2000" dirty="0">
                <a:solidFill>
                  <a:srgbClr val="462916"/>
                </a:solidFill>
              </a:rPr>
              <a:t>	</a:t>
            </a:r>
            <a:r>
              <a:rPr lang="nl-NL" sz="2000" dirty="0" smtClean="0">
                <a:solidFill>
                  <a:srgbClr val="462916"/>
                </a:solidFill>
              </a:rPr>
              <a:t>	Buxus, Lavendel, Rozen	</a:t>
            </a:r>
          </a:p>
          <a:p>
            <a:endParaRPr lang="nl-NL" sz="2800" dirty="0"/>
          </a:p>
          <a:p>
            <a:pPr lvl="1"/>
            <a:endParaRPr lang="nl-NL" sz="2800" dirty="0" smtClean="0">
              <a:solidFill>
                <a:srgbClr val="46291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518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501008"/>
            <a:ext cx="6400800" cy="2137792"/>
          </a:xfrm>
        </p:spPr>
        <p:txBody>
          <a:bodyPr>
            <a:normAutofit/>
          </a:bodyPr>
          <a:lstStyle/>
          <a:p>
            <a:endParaRPr lang="nl-NL" dirty="0"/>
          </a:p>
          <a:p>
            <a:endParaRPr lang="nl-NL" dirty="0"/>
          </a:p>
        </p:txBody>
      </p:sp>
      <p:sp>
        <p:nvSpPr>
          <p:cNvPr id="4" name="Titel 1"/>
          <p:cNvSpPr txBox="1">
            <a:spLocks/>
          </p:cNvSpPr>
          <p:nvPr/>
        </p:nvSpPr>
        <p:spPr>
          <a:xfrm>
            <a:off x="544809" y="1988839"/>
            <a:ext cx="7336432" cy="4104455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4400" b="1" kern="1200" baseline="0">
                <a:solidFill>
                  <a:srgbClr val="46291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pPr algn="ctr"/>
            <a:endParaRPr lang="nl-NL" dirty="0"/>
          </a:p>
        </p:txBody>
      </p:sp>
      <p:sp>
        <p:nvSpPr>
          <p:cNvPr id="9" name="Titel 1"/>
          <p:cNvSpPr txBox="1">
            <a:spLocks/>
          </p:cNvSpPr>
          <p:nvPr/>
        </p:nvSpPr>
        <p:spPr>
          <a:xfrm>
            <a:off x="1123240" y="692697"/>
            <a:ext cx="6689120" cy="1296144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4400" b="1" kern="1200">
                <a:solidFill>
                  <a:srgbClr val="46291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pPr algn="ctr"/>
            <a:r>
              <a:rPr lang="nl-NL" sz="4000" dirty="0" smtClean="0"/>
              <a:t>3.3 </a:t>
            </a:r>
            <a:r>
              <a:rPr lang="nl-NL" sz="4000" dirty="0" smtClean="0"/>
              <a:t>Tuin</a:t>
            </a:r>
            <a:r>
              <a:rPr lang="nl-NL" sz="4000" u="sng" dirty="0" smtClean="0"/>
              <a:t>stijlen</a:t>
            </a:r>
          </a:p>
          <a:p>
            <a:pPr algn="ctr"/>
            <a:r>
              <a:rPr lang="nl-NL" sz="6000" dirty="0" smtClean="0">
                <a:solidFill>
                  <a:schemeClr val="accent3">
                    <a:lumMod val="50000"/>
                  </a:schemeClr>
                </a:solidFill>
              </a:rPr>
              <a:t>      Japanse </a:t>
            </a:r>
            <a:r>
              <a:rPr lang="nl-NL" sz="6000" dirty="0" smtClean="0">
                <a:solidFill>
                  <a:schemeClr val="accent3">
                    <a:lumMod val="50000"/>
                  </a:schemeClr>
                </a:solidFill>
              </a:rPr>
              <a:t>tuin</a:t>
            </a:r>
            <a:endParaRPr lang="nl-NL" sz="60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0" name="Tijdelijke aanduiding voor datum 3"/>
          <p:cNvSpPr>
            <a:spLocks noGrp="1"/>
          </p:cNvSpPr>
          <p:nvPr>
            <p:ph type="dt" sz="half" idx="10"/>
          </p:nvPr>
        </p:nvSpPr>
        <p:spPr>
          <a:xfrm>
            <a:off x="0" y="6309320"/>
            <a:ext cx="91440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462916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ctr"/>
            <a:r>
              <a:rPr lang="nl-NL" i="1" dirty="0" smtClean="0"/>
              <a:t>Ontwerp - tuinstijlen</a:t>
            </a:r>
            <a:endParaRPr lang="nl-NL" i="1" dirty="0"/>
          </a:p>
        </p:txBody>
      </p:sp>
      <p:sp>
        <p:nvSpPr>
          <p:cNvPr id="8" name="Rechthoek 7"/>
          <p:cNvSpPr/>
          <p:nvPr/>
        </p:nvSpPr>
        <p:spPr>
          <a:xfrm>
            <a:off x="475928" y="2225186"/>
            <a:ext cx="7405313" cy="39087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sz="2000" dirty="0" smtClean="0">
                <a:solidFill>
                  <a:srgbClr val="462916"/>
                </a:solidFill>
              </a:rPr>
              <a:t>Vormgeving:	* Asymmetrie, contrast</a:t>
            </a:r>
          </a:p>
          <a:p>
            <a:r>
              <a:rPr lang="nl-NL" sz="2000" dirty="0" smtClean="0">
                <a:solidFill>
                  <a:srgbClr val="462916"/>
                </a:solidFill>
              </a:rPr>
              <a:t>		* Diepte, perspectief (omgeving erbij)</a:t>
            </a:r>
          </a:p>
          <a:p>
            <a:r>
              <a:rPr lang="nl-NL" sz="2000" dirty="0" smtClean="0">
                <a:solidFill>
                  <a:srgbClr val="462916"/>
                </a:solidFill>
              </a:rPr>
              <a:t>		   ‘oneindigheid’</a:t>
            </a:r>
          </a:p>
          <a:p>
            <a:endParaRPr lang="nl-NL" sz="2000" dirty="0" smtClean="0">
              <a:solidFill>
                <a:srgbClr val="462916"/>
              </a:solidFill>
            </a:endParaRPr>
          </a:p>
          <a:p>
            <a:r>
              <a:rPr lang="nl-NL" sz="2000" dirty="0" smtClean="0">
                <a:solidFill>
                  <a:srgbClr val="462916"/>
                </a:solidFill>
              </a:rPr>
              <a:t>Onderdelen:	* Water &gt; ‘leven’</a:t>
            </a:r>
          </a:p>
          <a:p>
            <a:r>
              <a:rPr lang="nl-NL" sz="2000" dirty="0">
                <a:solidFill>
                  <a:srgbClr val="462916"/>
                </a:solidFill>
              </a:rPr>
              <a:t>	</a:t>
            </a:r>
            <a:r>
              <a:rPr lang="nl-NL" sz="2000" dirty="0" smtClean="0">
                <a:solidFill>
                  <a:srgbClr val="462916"/>
                </a:solidFill>
              </a:rPr>
              <a:t>	* Steen  &gt; ‘rust’</a:t>
            </a:r>
          </a:p>
          <a:p>
            <a:r>
              <a:rPr lang="nl-NL" sz="2000" dirty="0">
                <a:solidFill>
                  <a:srgbClr val="462916"/>
                </a:solidFill>
              </a:rPr>
              <a:t>	</a:t>
            </a:r>
            <a:r>
              <a:rPr lang="nl-NL" sz="2000" dirty="0" smtClean="0">
                <a:solidFill>
                  <a:srgbClr val="462916"/>
                </a:solidFill>
              </a:rPr>
              <a:t>	* Groen &gt; ‘natuur’</a:t>
            </a:r>
          </a:p>
          <a:p>
            <a:r>
              <a:rPr lang="nl-NL" sz="2000" dirty="0">
                <a:solidFill>
                  <a:srgbClr val="462916"/>
                </a:solidFill>
              </a:rPr>
              <a:t>	</a:t>
            </a:r>
            <a:r>
              <a:rPr lang="nl-NL" sz="2000" dirty="0" smtClean="0">
                <a:solidFill>
                  <a:srgbClr val="462916"/>
                </a:solidFill>
              </a:rPr>
              <a:t>		</a:t>
            </a:r>
          </a:p>
          <a:p>
            <a:r>
              <a:rPr lang="nl-NL" sz="2000" dirty="0" smtClean="0">
                <a:solidFill>
                  <a:srgbClr val="462916"/>
                </a:solidFill>
              </a:rPr>
              <a:t>Materialen:	Grind/split, </a:t>
            </a:r>
          </a:p>
          <a:p>
            <a:r>
              <a:rPr lang="nl-NL" sz="2000" dirty="0">
                <a:solidFill>
                  <a:srgbClr val="462916"/>
                </a:solidFill>
              </a:rPr>
              <a:t>	</a:t>
            </a:r>
            <a:r>
              <a:rPr lang="nl-NL" sz="2000" dirty="0" smtClean="0">
                <a:solidFill>
                  <a:srgbClr val="462916"/>
                </a:solidFill>
              </a:rPr>
              <a:t>	wintergroene </a:t>
            </a:r>
            <a:r>
              <a:rPr lang="nl-NL" sz="2000" u="sng" dirty="0" smtClean="0">
                <a:solidFill>
                  <a:srgbClr val="462916"/>
                </a:solidFill>
              </a:rPr>
              <a:t>en</a:t>
            </a:r>
            <a:r>
              <a:rPr lang="nl-NL" sz="2000" dirty="0" smtClean="0">
                <a:solidFill>
                  <a:srgbClr val="462916"/>
                </a:solidFill>
              </a:rPr>
              <a:t> bladverliezende planten</a:t>
            </a:r>
          </a:p>
          <a:p>
            <a:r>
              <a:rPr lang="nl-NL" sz="2000" dirty="0">
                <a:solidFill>
                  <a:srgbClr val="462916"/>
                </a:solidFill>
              </a:rPr>
              <a:t>	</a:t>
            </a:r>
            <a:r>
              <a:rPr lang="nl-NL" sz="2000" dirty="0" smtClean="0">
                <a:solidFill>
                  <a:srgbClr val="462916"/>
                </a:solidFill>
              </a:rPr>
              <a:t>	Prielen, bruggetjes, ornamenten</a:t>
            </a:r>
            <a:endParaRPr lang="nl-NL" sz="2000" dirty="0"/>
          </a:p>
          <a:p>
            <a:pPr lvl="1"/>
            <a:endParaRPr lang="nl-NL" sz="2800" dirty="0" smtClean="0">
              <a:solidFill>
                <a:srgbClr val="462916"/>
              </a:solidFill>
            </a:endParaRPr>
          </a:p>
        </p:txBody>
      </p:sp>
      <p:pic>
        <p:nvPicPr>
          <p:cNvPr id="7" name="Afbeelding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04664"/>
            <a:ext cx="2497013" cy="16561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3855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501008"/>
            <a:ext cx="6400800" cy="2137792"/>
          </a:xfrm>
        </p:spPr>
        <p:txBody>
          <a:bodyPr>
            <a:normAutofit/>
          </a:bodyPr>
          <a:lstStyle/>
          <a:p>
            <a:endParaRPr lang="nl-NL" dirty="0"/>
          </a:p>
          <a:p>
            <a:endParaRPr lang="nl-NL" dirty="0"/>
          </a:p>
        </p:txBody>
      </p:sp>
      <p:sp>
        <p:nvSpPr>
          <p:cNvPr id="4" name="Titel 1"/>
          <p:cNvSpPr txBox="1">
            <a:spLocks/>
          </p:cNvSpPr>
          <p:nvPr/>
        </p:nvSpPr>
        <p:spPr>
          <a:xfrm>
            <a:off x="544809" y="1988839"/>
            <a:ext cx="7336432" cy="4104455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4400" b="1" kern="1200" baseline="0">
                <a:solidFill>
                  <a:srgbClr val="46291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pPr algn="ctr"/>
            <a:endParaRPr lang="nl-NL" dirty="0"/>
          </a:p>
        </p:txBody>
      </p:sp>
      <p:sp>
        <p:nvSpPr>
          <p:cNvPr id="9" name="Titel 1"/>
          <p:cNvSpPr txBox="1">
            <a:spLocks/>
          </p:cNvSpPr>
          <p:nvPr/>
        </p:nvSpPr>
        <p:spPr>
          <a:xfrm>
            <a:off x="1123240" y="692697"/>
            <a:ext cx="8020760" cy="1296144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4400" b="1" kern="1200">
                <a:solidFill>
                  <a:srgbClr val="46291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pPr algn="ctr"/>
            <a:r>
              <a:rPr lang="nl-NL" sz="4000" dirty="0" smtClean="0"/>
              <a:t>3.4 </a:t>
            </a:r>
            <a:r>
              <a:rPr lang="nl-NL" sz="4000" dirty="0" smtClean="0"/>
              <a:t>Tuin</a:t>
            </a:r>
            <a:r>
              <a:rPr lang="nl-NL" sz="4000" u="sng" dirty="0" smtClean="0"/>
              <a:t>stijlen</a:t>
            </a:r>
          </a:p>
          <a:p>
            <a:pPr algn="ctr"/>
            <a:r>
              <a:rPr lang="nl-NL" sz="6000" dirty="0" smtClean="0">
                <a:solidFill>
                  <a:schemeClr val="accent3">
                    <a:lumMod val="50000"/>
                  </a:schemeClr>
                </a:solidFill>
              </a:rPr>
              <a:t> Landelijke </a:t>
            </a:r>
            <a:r>
              <a:rPr lang="nl-NL" sz="6000" dirty="0" smtClean="0">
                <a:solidFill>
                  <a:schemeClr val="accent3">
                    <a:lumMod val="50000"/>
                  </a:schemeClr>
                </a:solidFill>
              </a:rPr>
              <a:t>tuin</a:t>
            </a:r>
          </a:p>
          <a:p>
            <a:pPr algn="ctr"/>
            <a:endParaRPr lang="nl-NL" sz="4000" u="sng" dirty="0" smtClean="0"/>
          </a:p>
        </p:txBody>
      </p:sp>
      <p:sp>
        <p:nvSpPr>
          <p:cNvPr id="10" name="Tijdelijke aanduiding voor datum 3"/>
          <p:cNvSpPr>
            <a:spLocks noGrp="1"/>
          </p:cNvSpPr>
          <p:nvPr>
            <p:ph type="dt" sz="half" idx="10"/>
          </p:nvPr>
        </p:nvSpPr>
        <p:spPr>
          <a:xfrm>
            <a:off x="0" y="6309320"/>
            <a:ext cx="91440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462916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ctr"/>
            <a:r>
              <a:rPr lang="nl-NL" i="1" dirty="0" smtClean="0"/>
              <a:t>Ontwerp - tuinstijlen</a:t>
            </a:r>
            <a:endParaRPr lang="nl-NL" i="1" dirty="0"/>
          </a:p>
        </p:txBody>
      </p:sp>
      <p:sp>
        <p:nvSpPr>
          <p:cNvPr id="8" name="Rechthoek 7"/>
          <p:cNvSpPr/>
          <p:nvPr/>
        </p:nvSpPr>
        <p:spPr>
          <a:xfrm>
            <a:off x="475928" y="2225186"/>
            <a:ext cx="7624464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sz="2000" dirty="0" smtClean="0">
                <a:solidFill>
                  <a:srgbClr val="462916"/>
                </a:solidFill>
              </a:rPr>
              <a:t>Vormgeving:	* Passend bij omgeving</a:t>
            </a:r>
          </a:p>
          <a:p>
            <a:r>
              <a:rPr lang="nl-NL" sz="2000" dirty="0" smtClean="0">
                <a:solidFill>
                  <a:srgbClr val="462916"/>
                </a:solidFill>
              </a:rPr>
              <a:t>		</a:t>
            </a:r>
          </a:p>
          <a:p>
            <a:r>
              <a:rPr lang="nl-NL" sz="2000" dirty="0" smtClean="0">
                <a:solidFill>
                  <a:srgbClr val="462916"/>
                </a:solidFill>
              </a:rPr>
              <a:t>Onderdelen:	* Water</a:t>
            </a:r>
          </a:p>
          <a:p>
            <a:r>
              <a:rPr lang="nl-NL" sz="2000" dirty="0">
                <a:solidFill>
                  <a:srgbClr val="462916"/>
                </a:solidFill>
              </a:rPr>
              <a:t>	</a:t>
            </a:r>
            <a:r>
              <a:rPr lang="nl-NL" sz="2000" dirty="0" smtClean="0">
                <a:solidFill>
                  <a:srgbClr val="462916"/>
                </a:solidFill>
              </a:rPr>
              <a:t>	* </a:t>
            </a:r>
            <a:r>
              <a:rPr lang="nl-NL" sz="2000" u="sng" dirty="0" smtClean="0">
                <a:solidFill>
                  <a:srgbClr val="462916"/>
                </a:solidFill>
              </a:rPr>
              <a:t>Veel</a:t>
            </a:r>
            <a:r>
              <a:rPr lang="nl-NL" sz="2000" dirty="0" smtClean="0">
                <a:solidFill>
                  <a:srgbClr val="462916"/>
                </a:solidFill>
              </a:rPr>
              <a:t> groen (gazon, beplanting, hagen)</a:t>
            </a:r>
          </a:p>
          <a:p>
            <a:r>
              <a:rPr lang="nl-NL" sz="2000" dirty="0">
                <a:solidFill>
                  <a:srgbClr val="462916"/>
                </a:solidFill>
              </a:rPr>
              <a:t>	</a:t>
            </a:r>
            <a:r>
              <a:rPr lang="nl-NL" sz="2000" dirty="0" smtClean="0">
                <a:solidFill>
                  <a:srgbClr val="462916"/>
                </a:solidFill>
              </a:rPr>
              <a:t>	* Verharding </a:t>
            </a:r>
          </a:p>
          <a:p>
            <a:r>
              <a:rPr lang="nl-NL" sz="2000" dirty="0" smtClean="0">
                <a:solidFill>
                  <a:srgbClr val="462916"/>
                </a:solidFill>
              </a:rPr>
              <a:t> </a:t>
            </a:r>
            <a:r>
              <a:rPr lang="nl-NL" sz="2000" dirty="0">
                <a:solidFill>
                  <a:srgbClr val="462916"/>
                </a:solidFill>
              </a:rPr>
              <a:t>	</a:t>
            </a:r>
            <a:r>
              <a:rPr lang="nl-NL" sz="2000" dirty="0" smtClean="0">
                <a:solidFill>
                  <a:srgbClr val="462916"/>
                </a:solidFill>
              </a:rPr>
              <a:t>		</a:t>
            </a:r>
          </a:p>
          <a:p>
            <a:r>
              <a:rPr lang="nl-NL" sz="2000" dirty="0" smtClean="0">
                <a:solidFill>
                  <a:srgbClr val="462916"/>
                </a:solidFill>
              </a:rPr>
              <a:t>Materialen:	Natuurlijke materialen;</a:t>
            </a:r>
          </a:p>
          <a:p>
            <a:r>
              <a:rPr lang="nl-NL" sz="2000" dirty="0">
                <a:solidFill>
                  <a:srgbClr val="462916"/>
                </a:solidFill>
              </a:rPr>
              <a:t>	</a:t>
            </a:r>
            <a:r>
              <a:rPr lang="nl-NL" sz="2000" dirty="0" smtClean="0">
                <a:solidFill>
                  <a:srgbClr val="462916"/>
                </a:solidFill>
              </a:rPr>
              <a:t>	Gebakken klinkers, natuursteen, grind</a:t>
            </a:r>
          </a:p>
          <a:p>
            <a:r>
              <a:rPr lang="nl-NL" sz="2000" dirty="0">
                <a:solidFill>
                  <a:srgbClr val="462916"/>
                </a:solidFill>
              </a:rPr>
              <a:t>	</a:t>
            </a:r>
            <a:r>
              <a:rPr lang="nl-NL" sz="2000" dirty="0" smtClean="0">
                <a:solidFill>
                  <a:srgbClr val="462916"/>
                </a:solidFill>
              </a:rPr>
              <a:t>	Hout, houten hekwerken</a:t>
            </a:r>
          </a:p>
          <a:p>
            <a:r>
              <a:rPr lang="nl-NL" sz="2000" dirty="0">
                <a:solidFill>
                  <a:srgbClr val="462916"/>
                </a:solidFill>
              </a:rPr>
              <a:t>	</a:t>
            </a:r>
            <a:r>
              <a:rPr lang="nl-NL" sz="2000" dirty="0" smtClean="0">
                <a:solidFill>
                  <a:srgbClr val="462916"/>
                </a:solidFill>
              </a:rPr>
              <a:t>	Bakstenen muren</a:t>
            </a:r>
          </a:p>
        </p:txBody>
      </p:sp>
      <p:pic>
        <p:nvPicPr>
          <p:cNvPr id="2" name="Afbeelding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5844"/>
            <a:ext cx="2466975" cy="1847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3350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501008"/>
            <a:ext cx="6400800" cy="2137792"/>
          </a:xfrm>
        </p:spPr>
        <p:txBody>
          <a:bodyPr>
            <a:normAutofit/>
          </a:bodyPr>
          <a:lstStyle/>
          <a:p>
            <a:endParaRPr lang="nl-NL" dirty="0"/>
          </a:p>
          <a:p>
            <a:endParaRPr lang="nl-NL" dirty="0"/>
          </a:p>
        </p:txBody>
      </p:sp>
      <p:sp>
        <p:nvSpPr>
          <p:cNvPr id="4" name="Titel 1"/>
          <p:cNvSpPr txBox="1">
            <a:spLocks/>
          </p:cNvSpPr>
          <p:nvPr/>
        </p:nvSpPr>
        <p:spPr>
          <a:xfrm>
            <a:off x="544809" y="1988839"/>
            <a:ext cx="7336432" cy="4104455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4400" b="1" kern="1200" baseline="0">
                <a:solidFill>
                  <a:srgbClr val="46291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pPr algn="ctr"/>
            <a:endParaRPr lang="nl-NL" dirty="0"/>
          </a:p>
        </p:txBody>
      </p:sp>
      <p:sp>
        <p:nvSpPr>
          <p:cNvPr id="9" name="Titel 1"/>
          <p:cNvSpPr txBox="1">
            <a:spLocks/>
          </p:cNvSpPr>
          <p:nvPr/>
        </p:nvSpPr>
        <p:spPr>
          <a:xfrm>
            <a:off x="1123240" y="692697"/>
            <a:ext cx="8020760" cy="1296144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4400" b="1" kern="1200">
                <a:solidFill>
                  <a:srgbClr val="46291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pPr algn="ctr"/>
            <a:r>
              <a:rPr lang="nl-NL" sz="4000" dirty="0" smtClean="0"/>
              <a:t>3.5 </a:t>
            </a:r>
            <a:r>
              <a:rPr lang="nl-NL" sz="4000" dirty="0" smtClean="0"/>
              <a:t>Tuin</a:t>
            </a:r>
            <a:r>
              <a:rPr lang="nl-NL" sz="4000" u="sng" dirty="0" smtClean="0"/>
              <a:t>stijlen</a:t>
            </a:r>
          </a:p>
          <a:p>
            <a:pPr algn="ctr"/>
            <a:r>
              <a:rPr lang="nl-NL" sz="60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6000" dirty="0" smtClean="0">
                <a:solidFill>
                  <a:schemeClr val="accent3">
                    <a:lumMod val="50000"/>
                  </a:schemeClr>
                </a:solidFill>
              </a:rPr>
              <a:t> Mediterrane </a:t>
            </a:r>
            <a:r>
              <a:rPr lang="nl-NL" sz="6000" dirty="0" smtClean="0">
                <a:solidFill>
                  <a:schemeClr val="accent3">
                    <a:lumMod val="50000"/>
                  </a:schemeClr>
                </a:solidFill>
              </a:rPr>
              <a:t>tuin</a:t>
            </a:r>
          </a:p>
          <a:p>
            <a:pPr algn="ctr"/>
            <a:endParaRPr lang="nl-NL" sz="4000" u="sng" dirty="0" smtClean="0"/>
          </a:p>
        </p:txBody>
      </p:sp>
      <p:sp>
        <p:nvSpPr>
          <p:cNvPr id="10" name="Tijdelijke aanduiding voor datum 3"/>
          <p:cNvSpPr>
            <a:spLocks noGrp="1"/>
          </p:cNvSpPr>
          <p:nvPr>
            <p:ph type="dt" sz="half" idx="10"/>
          </p:nvPr>
        </p:nvSpPr>
        <p:spPr>
          <a:xfrm>
            <a:off x="0" y="6309320"/>
            <a:ext cx="91440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462916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ctr"/>
            <a:r>
              <a:rPr lang="nl-NL" i="1" dirty="0" smtClean="0"/>
              <a:t>Ontwerp - tuinstijlen</a:t>
            </a:r>
            <a:endParaRPr lang="nl-NL" i="1" dirty="0"/>
          </a:p>
        </p:txBody>
      </p:sp>
      <p:sp>
        <p:nvSpPr>
          <p:cNvPr id="8" name="Rechthoek 7"/>
          <p:cNvSpPr/>
          <p:nvPr/>
        </p:nvSpPr>
        <p:spPr>
          <a:xfrm>
            <a:off x="475928" y="2225186"/>
            <a:ext cx="7624464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sz="2000" dirty="0" smtClean="0">
                <a:solidFill>
                  <a:srgbClr val="462916"/>
                </a:solidFill>
              </a:rPr>
              <a:t>Vormgeving:	* Asymmetrisch</a:t>
            </a:r>
          </a:p>
          <a:p>
            <a:r>
              <a:rPr lang="nl-NL" sz="2000" dirty="0">
                <a:solidFill>
                  <a:srgbClr val="462916"/>
                </a:solidFill>
              </a:rPr>
              <a:t>	</a:t>
            </a:r>
            <a:r>
              <a:rPr lang="nl-NL" sz="2000" dirty="0" smtClean="0">
                <a:solidFill>
                  <a:srgbClr val="462916"/>
                </a:solidFill>
              </a:rPr>
              <a:t>	* Ronde/grillige vormen, mozaïeken</a:t>
            </a:r>
          </a:p>
          <a:p>
            <a:r>
              <a:rPr lang="nl-NL" sz="2000" dirty="0" smtClean="0">
                <a:solidFill>
                  <a:srgbClr val="462916"/>
                </a:solidFill>
              </a:rPr>
              <a:t>		</a:t>
            </a:r>
          </a:p>
          <a:p>
            <a:r>
              <a:rPr lang="nl-NL" sz="2000" dirty="0" smtClean="0">
                <a:solidFill>
                  <a:srgbClr val="462916"/>
                </a:solidFill>
              </a:rPr>
              <a:t>Onderdelen:	* Bouwkundige elementen (muurtjes, prieel, pergola)</a:t>
            </a:r>
          </a:p>
          <a:p>
            <a:r>
              <a:rPr lang="nl-NL" sz="2000" dirty="0">
                <a:solidFill>
                  <a:srgbClr val="462916"/>
                </a:solidFill>
              </a:rPr>
              <a:t>	</a:t>
            </a:r>
            <a:r>
              <a:rPr lang="nl-NL" sz="2000" dirty="0" smtClean="0">
                <a:solidFill>
                  <a:srgbClr val="462916"/>
                </a:solidFill>
              </a:rPr>
              <a:t>	* Kleur- &amp; geurbeplanting</a:t>
            </a:r>
          </a:p>
          <a:p>
            <a:r>
              <a:rPr lang="nl-NL" sz="2000" dirty="0">
                <a:solidFill>
                  <a:srgbClr val="462916"/>
                </a:solidFill>
              </a:rPr>
              <a:t>	</a:t>
            </a:r>
            <a:r>
              <a:rPr lang="nl-NL" sz="2000" dirty="0" smtClean="0">
                <a:solidFill>
                  <a:srgbClr val="462916"/>
                </a:solidFill>
              </a:rPr>
              <a:t>	* Verharding </a:t>
            </a:r>
          </a:p>
          <a:p>
            <a:r>
              <a:rPr lang="nl-NL" sz="2000" dirty="0">
                <a:solidFill>
                  <a:srgbClr val="462916"/>
                </a:solidFill>
              </a:rPr>
              <a:t>	</a:t>
            </a:r>
            <a:r>
              <a:rPr lang="nl-NL" sz="2000" dirty="0" smtClean="0">
                <a:solidFill>
                  <a:srgbClr val="462916"/>
                </a:solidFill>
              </a:rPr>
              <a:t>	* Accessoires </a:t>
            </a:r>
          </a:p>
          <a:p>
            <a:r>
              <a:rPr lang="nl-NL" sz="2000" dirty="0" smtClean="0">
                <a:solidFill>
                  <a:srgbClr val="462916"/>
                </a:solidFill>
              </a:rPr>
              <a:t> </a:t>
            </a:r>
            <a:r>
              <a:rPr lang="nl-NL" sz="2000" dirty="0">
                <a:solidFill>
                  <a:srgbClr val="462916"/>
                </a:solidFill>
              </a:rPr>
              <a:t>	</a:t>
            </a:r>
            <a:r>
              <a:rPr lang="nl-NL" sz="2000" dirty="0" smtClean="0">
                <a:solidFill>
                  <a:srgbClr val="462916"/>
                </a:solidFill>
              </a:rPr>
              <a:t>		</a:t>
            </a:r>
          </a:p>
          <a:p>
            <a:r>
              <a:rPr lang="nl-NL" sz="2000" dirty="0" smtClean="0">
                <a:solidFill>
                  <a:srgbClr val="462916"/>
                </a:solidFill>
              </a:rPr>
              <a:t>Materialen:	Natuurlijke materialen;</a:t>
            </a:r>
          </a:p>
          <a:p>
            <a:r>
              <a:rPr lang="nl-NL" sz="2000" dirty="0">
                <a:solidFill>
                  <a:srgbClr val="462916"/>
                </a:solidFill>
              </a:rPr>
              <a:t>	</a:t>
            </a:r>
            <a:r>
              <a:rPr lang="nl-NL" sz="2000" dirty="0" smtClean="0">
                <a:solidFill>
                  <a:srgbClr val="462916"/>
                </a:solidFill>
              </a:rPr>
              <a:t>	natuursteen, grind</a:t>
            </a:r>
          </a:p>
          <a:p>
            <a:r>
              <a:rPr lang="nl-NL" sz="2000" dirty="0">
                <a:solidFill>
                  <a:srgbClr val="462916"/>
                </a:solidFill>
              </a:rPr>
              <a:t>	</a:t>
            </a:r>
            <a:r>
              <a:rPr lang="nl-NL" sz="2000" dirty="0" smtClean="0">
                <a:solidFill>
                  <a:srgbClr val="462916"/>
                </a:solidFill>
              </a:rPr>
              <a:t>	(Ruw)hout</a:t>
            </a:r>
          </a:p>
          <a:p>
            <a:r>
              <a:rPr lang="nl-NL" sz="2000" dirty="0">
                <a:solidFill>
                  <a:srgbClr val="462916"/>
                </a:solidFill>
              </a:rPr>
              <a:t>	</a:t>
            </a:r>
            <a:r>
              <a:rPr lang="nl-NL" sz="2000" dirty="0" smtClean="0">
                <a:solidFill>
                  <a:srgbClr val="462916"/>
                </a:solidFill>
              </a:rPr>
              <a:t>	Bakstenen muren, pleisterwerk, </a:t>
            </a:r>
            <a:r>
              <a:rPr lang="nl-NL" sz="2000" dirty="0" err="1" smtClean="0">
                <a:solidFill>
                  <a:srgbClr val="462916"/>
                </a:solidFill>
              </a:rPr>
              <a:t>potterie</a:t>
            </a:r>
            <a:endParaRPr lang="nl-NL" sz="2000" dirty="0" smtClean="0">
              <a:solidFill>
                <a:srgbClr val="462916"/>
              </a:solidFill>
            </a:endParaRPr>
          </a:p>
          <a:p>
            <a:r>
              <a:rPr lang="nl-NL" sz="2000" dirty="0">
                <a:solidFill>
                  <a:srgbClr val="462916"/>
                </a:solidFill>
              </a:rPr>
              <a:t>	</a:t>
            </a:r>
            <a:r>
              <a:rPr lang="nl-NL" sz="2000" dirty="0" smtClean="0">
                <a:solidFill>
                  <a:srgbClr val="462916"/>
                </a:solidFill>
              </a:rPr>
              <a:t>	Olijf, Lavendel, kuipplanten</a:t>
            </a:r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412" y="2279"/>
            <a:ext cx="2495550" cy="18265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6654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501008"/>
            <a:ext cx="6400800" cy="2137792"/>
          </a:xfrm>
        </p:spPr>
        <p:txBody>
          <a:bodyPr>
            <a:normAutofit/>
          </a:bodyPr>
          <a:lstStyle/>
          <a:p>
            <a:endParaRPr lang="nl-NL" dirty="0"/>
          </a:p>
          <a:p>
            <a:endParaRPr lang="nl-NL" dirty="0"/>
          </a:p>
        </p:txBody>
      </p:sp>
      <p:sp>
        <p:nvSpPr>
          <p:cNvPr id="4" name="Titel 1"/>
          <p:cNvSpPr txBox="1">
            <a:spLocks/>
          </p:cNvSpPr>
          <p:nvPr/>
        </p:nvSpPr>
        <p:spPr>
          <a:xfrm>
            <a:off x="544809" y="1988839"/>
            <a:ext cx="7336432" cy="4104455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4400" b="1" kern="1200" baseline="0">
                <a:solidFill>
                  <a:srgbClr val="46291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pPr algn="ctr"/>
            <a:endParaRPr lang="nl-NL" dirty="0"/>
          </a:p>
        </p:txBody>
      </p:sp>
      <p:sp>
        <p:nvSpPr>
          <p:cNvPr id="9" name="Titel 1"/>
          <p:cNvSpPr txBox="1">
            <a:spLocks/>
          </p:cNvSpPr>
          <p:nvPr/>
        </p:nvSpPr>
        <p:spPr>
          <a:xfrm>
            <a:off x="1123240" y="692697"/>
            <a:ext cx="6689120" cy="1296144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4400" b="1" kern="1200">
                <a:solidFill>
                  <a:srgbClr val="46291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pPr algn="ctr"/>
            <a:r>
              <a:rPr lang="nl-NL" sz="4000" dirty="0" smtClean="0"/>
              <a:t>3.6 </a:t>
            </a:r>
            <a:r>
              <a:rPr lang="nl-NL" sz="4000" dirty="0" smtClean="0"/>
              <a:t>Tuin</a:t>
            </a:r>
            <a:r>
              <a:rPr lang="nl-NL" sz="4000" u="sng" dirty="0" smtClean="0"/>
              <a:t>stijlen</a:t>
            </a:r>
          </a:p>
          <a:p>
            <a:pPr algn="ctr"/>
            <a:r>
              <a:rPr lang="nl-NL" sz="6000" dirty="0" smtClean="0">
                <a:solidFill>
                  <a:schemeClr val="accent3">
                    <a:lumMod val="50000"/>
                  </a:schemeClr>
                </a:solidFill>
              </a:rPr>
              <a:t>       Moderne </a:t>
            </a:r>
            <a:r>
              <a:rPr lang="nl-NL" sz="6000" dirty="0" smtClean="0">
                <a:solidFill>
                  <a:schemeClr val="accent3">
                    <a:lumMod val="50000"/>
                  </a:schemeClr>
                </a:solidFill>
              </a:rPr>
              <a:t>tuin</a:t>
            </a:r>
          </a:p>
          <a:p>
            <a:pPr algn="ctr"/>
            <a:endParaRPr lang="nl-NL" sz="4000" u="sng" dirty="0" smtClean="0"/>
          </a:p>
        </p:txBody>
      </p:sp>
      <p:sp>
        <p:nvSpPr>
          <p:cNvPr id="10" name="Tijdelijke aanduiding voor datum 3"/>
          <p:cNvSpPr>
            <a:spLocks noGrp="1"/>
          </p:cNvSpPr>
          <p:nvPr>
            <p:ph type="dt" sz="half" idx="10"/>
          </p:nvPr>
        </p:nvSpPr>
        <p:spPr>
          <a:xfrm>
            <a:off x="0" y="6309320"/>
            <a:ext cx="91440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462916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ctr"/>
            <a:r>
              <a:rPr lang="nl-NL" i="1" dirty="0" smtClean="0"/>
              <a:t>Ontwerp - tuinstijlen</a:t>
            </a:r>
            <a:endParaRPr lang="nl-NL" i="1" dirty="0"/>
          </a:p>
        </p:txBody>
      </p:sp>
      <p:sp>
        <p:nvSpPr>
          <p:cNvPr id="8" name="Rechthoek 7"/>
          <p:cNvSpPr/>
          <p:nvPr/>
        </p:nvSpPr>
        <p:spPr>
          <a:xfrm>
            <a:off x="475928" y="2225186"/>
            <a:ext cx="7624464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sz="2000" dirty="0" smtClean="0">
                <a:solidFill>
                  <a:srgbClr val="462916"/>
                </a:solidFill>
              </a:rPr>
              <a:t>Vormgeving:	* Vaak strakke vormen</a:t>
            </a:r>
          </a:p>
          <a:p>
            <a:r>
              <a:rPr lang="nl-NL" sz="2000" dirty="0">
                <a:solidFill>
                  <a:srgbClr val="462916"/>
                </a:solidFill>
              </a:rPr>
              <a:t>	</a:t>
            </a:r>
            <a:r>
              <a:rPr lang="nl-NL" sz="2000" dirty="0" smtClean="0">
                <a:solidFill>
                  <a:srgbClr val="462916"/>
                </a:solidFill>
              </a:rPr>
              <a:t>	(recht of rond/gebogen)</a:t>
            </a:r>
          </a:p>
          <a:p>
            <a:r>
              <a:rPr lang="nl-NL" sz="2000" dirty="0">
                <a:solidFill>
                  <a:srgbClr val="462916"/>
                </a:solidFill>
              </a:rPr>
              <a:t>	</a:t>
            </a:r>
            <a:r>
              <a:rPr lang="nl-NL" sz="2000" dirty="0" smtClean="0">
                <a:solidFill>
                  <a:srgbClr val="462916"/>
                </a:solidFill>
              </a:rPr>
              <a:t>	* Eenvoud, duidelijkheid</a:t>
            </a:r>
          </a:p>
          <a:p>
            <a:r>
              <a:rPr lang="nl-NL" sz="2000" dirty="0" smtClean="0">
                <a:solidFill>
                  <a:srgbClr val="462916"/>
                </a:solidFill>
              </a:rPr>
              <a:t>		</a:t>
            </a:r>
          </a:p>
          <a:p>
            <a:r>
              <a:rPr lang="nl-NL" sz="2000" dirty="0" smtClean="0">
                <a:solidFill>
                  <a:srgbClr val="462916"/>
                </a:solidFill>
              </a:rPr>
              <a:t>Onderdelen:	* (Veel) verharding</a:t>
            </a:r>
          </a:p>
          <a:p>
            <a:r>
              <a:rPr lang="nl-NL" sz="2000" dirty="0">
                <a:solidFill>
                  <a:srgbClr val="462916"/>
                </a:solidFill>
              </a:rPr>
              <a:t>	</a:t>
            </a:r>
            <a:r>
              <a:rPr lang="nl-NL" sz="2000" dirty="0" smtClean="0">
                <a:solidFill>
                  <a:srgbClr val="462916"/>
                </a:solidFill>
              </a:rPr>
              <a:t>	*  Meubilair</a:t>
            </a:r>
          </a:p>
          <a:p>
            <a:r>
              <a:rPr lang="nl-NL" sz="2000" dirty="0">
                <a:solidFill>
                  <a:srgbClr val="462916"/>
                </a:solidFill>
              </a:rPr>
              <a:t>	</a:t>
            </a:r>
            <a:r>
              <a:rPr lang="nl-NL" sz="2000" dirty="0" smtClean="0">
                <a:solidFill>
                  <a:srgbClr val="462916"/>
                </a:solidFill>
              </a:rPr>
              <a:t>	*  Buitenkeuken</a:t>
            </a:r>
          </a:p>
          <a:p>
            <a:r>
              <a:rPr lang="nl-NL" sz="2000" dirty="0">
                <a:solidFill>
                  <a:srgbClr val="462916"/>
                </a:solidFill>
              </a:rPr>
              <a:t>	</a:t>
            </a:r>
            <a:r>
              <a:rPr lang="nl-NL" sz="2000" dirty="0" smtClean="0">
                <a:solidFill>
                  <a:srgbClr val="462916"/>
                </a:solidFill>
              </a:rPr>
              <a:t>	* Overkapping</a:t>
            </a:r>
          </a:p>
          <a:p>
            <a:r>
              <a:rPr lang="nl-NL" sz="2000" dirty="0">
                <a:solidFill>
                  <a:srgbClr val="462916"/>
                </a:solidFill>
              </a:rPr>
              <a:t>	</a:t>
            </a:r>
            <a:r>
              <a:rPr lang="nl-NL" sz="2000" dirty="0" smtClean="0">
                <a:solidFill>
                  <a:srgbClr val="462916"/>
                </a:solidFill>
              </a:rPr>
              <a:t>	* Verlichting</a:t>
            </a:r>
          </a:p>
          <a:p>
            <a:r>
              <a:rPr lang="nl-NL" sz="2000" dirty="0">
                <a:solidFill>
                  <a:srgbClr val="462916"/>
                </a:solidFill>
              </a:rPr>
              <a:t>	</a:t>
            </a:r>
            <a:r>
              <a:rPr lang="nl-NL" sz="2000" dirty="0" smtClean="0">
                <a:solidFill>
                  <a:srgbClr val="462916"/>
                </a:solidFill>
              </a:rPr>
              <a:t>		</a:t>
            </a:r>
          </a:p>
          <a:p>
            <a:r>
              <a:rPr lang="nl-NL" sz="2000" dirty="0" smtClean="0">
                <a:solidFill>
                  <a:srgbClr val="462916"/>
                </a:solidFill>
              </a:rPr>
              <a:t>Materialen:	Onderhoudsvriendelijke materialen;</a:t>
            </a:r>
          </a:p>
          <a:p>
            <a:r>
              <a:rPr lang="nl-NL" sz="2000" dirty="0">
                <a:solidFill>
                  <a:srgbClr val="462916"/>
                </a:solidFill>
              </a:rPr>
              <a:t>	</a:t>
            </a:r>
            <a:r>
              <a:rPr lang="nl-NL" sz="2000" dirty="0" smtClean="0">
                <a:solidFill>
                  <a:srgbClr val="462916"/>
                </a:solidFill>
              </a:rPr>
              <a:t>	(Hard)hout, staal, kunststof, beton</a:t>
            </a:r>
          </a:p>
        </p:txBody>
      </p:sp>
      <p:pic>
        <p:nvPicPr>
          <p:cNvPr id="7" name="Afbeelding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8279" y="1"/>
            <a:ext cx="2739764" cy="19888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5843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501008"/>
            <a:ext cx="6400800" cy="2137792"/>
          </a:xfrm>
        </p:spPr>
        <p:txBody>
          <a:bodyPr>
            <a:normAutofit/>
          </a:bodyPr>
          <a:lstStyle/>
          <a:p>
            <a:endParaRPr lang="nl-NL" dirty="0"/>
          </a:p>
          <a:p>
            <a:endParaRPr lang="nl-NL" dirty="0"/>
          </a:p>
        </p:txBody>
      </p:sp>
      <p:sp>
        <p:nvSpPr>
          <p:cNvPr id="4" name="Titel 1"/>
          <p:cNvSpPr txBox="1">
            <a:spLocks/>
          </p:cNvSpPr>
          <p:nvPr/>
        </p:nvSpPr>
        <p:spPr>
          <a:xfrm>
            <a:off x="499444" y="1988838"/>
            <a:ext cx="7336432" cy="4104455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4400" b="1" kern="1200" baseline="0">
                <a:solidFill>
                  <a:srgbClr val="46291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pPr algn="ctr"/>
            <a:endParaRPr lang="nl-NL" dirty="0"/>
          </a:p>
        </p:txBody>
      </p:sp>
      <p:sp>
        <p:nvSpPr>
          <p:cNvPr id="9" name="Titel 1"/>
          <p:cNvSpPr txBox="1">
            <a:spLocks/>
          </p:cNvSpPr>
          <p:nvPr/>
        </p:nvSpPr>
        <p:spPr>
          <a:xfrm>
            <a:off x="0" y="692697"/>
            <a:ext cx="9144000" cy="1296144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4400" b="1" kern="1200">
                <a:solidFill>
                  <a:srgbClr val="46291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pPr algn="ctr"/>
            <a:r>
              <a:rPr lang="nl-NL" sz="4000" dirty="0" smtClean="0"/>
              <a:t>Opdracht (training)</a:t>
            </a:r>
          </a:p>
          <a:p>
            <a:pPr algn="ctr"/>
            <a:r>
              <a:rPr lang="nl-NL" sz="5400" dirty="0" smtClean="0">
                <a:solidFill>
                  <a:schemeClr val="accent3">
                    <a:lumMod val="50000"/>
                  </a:schemeClr>
                </a:solidFill>
              </a:rPr>
              <a:t>Presentatie tuinstijlen</a:t>
            </a:r>
          </a:p>
          <a:p>
            <a:pPr algn="ctr"/>
            <a:endParaRPr lang="nl-NL" sz="4000" u="sng" dirty="0" smtClean="0"/>
          </a:p>
        </p:txBody>
      </p:sp>
      <p:sp>
        <p:nvSpPr>
          <p:cNvPr id="10" name="Tijdelijke aanduiding voor datum 3"/>
          <p:cNvSpPr>
            <a:spLocks noGrp="1"/>
          </p:cNvSpPr>
          <p:nvPr>
            <p:ph type="dt" sz="half" idx="10"/>
          </p:nvPr>
        </p:nvSpPr>
        <p:spPr>
          <a:xfrm>
            <a:off x="0" y="6309320"/>
            <a:ext cx="91440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462916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ctr"/>
            <a:r>
              <a:rPr lang="nl-NL" i="1" dirty="0" smtClean="0"/>
              <a:t>Ontwerp - tuinstijlen</a:t>
            </a:r>
            <a:endParaRPr lang="nl-NL" i="1" dirty="0"/>
          </a:p>
        </p:txBody>
      </p:sp>
      <p:sp>
        <p:nvSpPr>
          <p:cNvPr id="7" name="Rechthoek 6"/>
          <p:cNvSpPr/>
          <p:nvPr/>
        </p:nvSpPr>
        <p:spPr>
          <a:xfrm>
            <a:off x="440774" y="1988838"/>
            <a:ext cx="7624464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sz="2800" dirty="0" smtClean="0">
                <a:solidFill>
                  <a:srgbClr val="462916"/>
                </a:solidFill>
              </a:rPr>
              <a:t>Kies 3 tuinstijlen.</a:t>
            </a:r>
          </a:p>
          <a:p>
            <a:r>
              <a:rPr lang="nl-NL" sz="2800" dirty="0" smtClean="0">
                <a:solidFill>
                  <a:srgbClr val="462916"/>
                </a:solidFill>
              </a:rPr>
              <a:t>Maak een presentatie.</a:t>
            </a:r>
          </a:p>
          <a:p>
            <a:r>
              <a:rPr lang="nl-NL" sz="2800" dirty="0" smtClean="0">
                <a:solidFill>
                  <a:srgbClr val="462916"/>
                </a:solidFill>
              </a:rPr>
              <a:t>Per  tuinstijl 3 kenmerken:</a:t>
            </a:r>
          </a:p>
          <a:p>
            <a:pPr marL="628650" lvl="1" indent="-171450">
              <a:buFontTx/>
              <a:buChar char="-"/>
            </a:pPr>
            <a:r>
              <a:rPr lang="nl-NL" sz="2800" dirty="0" smtClean="0">
                <a:solidFill>
                  <a:srgbClr val="462916"/>
                </a:solidFill>
              </a:rPr>
              <a:t>Vormgeving (3 afbeeldingen)</a:t>
            </a:r>
          </a:p>
          <a:p>
            <a:pPr marL="628650" lvl="1" indent="-171450">
              <a:buFontTx/>
              <a:buChar char="-"/>
            </a:pPr>
            <a:r>
              <a:rPr lang="nl-NL" sz="2800" dirty="0" smtClean="0">
                <a:solidFill>
                  <a:srgbClr val="462916"/>
                </a:solidFill>
              </a:rPr>
              <a:t>Tuinonderdelen (</a:t>
            </a:r>
            <a:r>
              <a:rPr lang="nl-NL" sz="2800" dirty="0">
                <a:solidFill>
                  <a:srgbClr val="462916"/>
                </a:solidFill>
              </a:rPr>
              <a:t>3 afbeeldingen)</a:t>
            </a:r>
          </a:p>
          <a:p>
            <a:pPr marL="628650" lvl="1" indent="-171450">
              <a:buFontTx/>
              <a:buChar char="-"/>
            </a:pPr>
            <a:r>
              <a:rPr lang="nl-NL" sz="2800" dirty="0" smtClean="0">
                <a:solidFill>
                  <a:srgbClr val="462916"/>
                </a:solidFill>
              </a:rPr>
              <a:t>materialen(3 </a:t>
            </a:r>
            <a:r>
              <a:rPr lang="nl-NL" sz="2800" dirty="0">
                <a:solidFill>
                  <a:srgbClr val="462916"/>
                </a:solidFill>
              </a:rPr>
              <a:t>afbeeldingen</a:t>
            </a:r>
            <a:r>
              <a:rPr lang="nl-NL" sz="2800" dirty="0" smtClean="0">
                <a:solidFill>
                  <a:srgbClr val="462916"/>
                </a:solidFill>
              </a:rPr>
              <a:t>)</a:t>
            </a:r>
          </a:p>
          <a:p>
            <a:pPr marL="628650" lvl="1" indent="-171450">
              <a:buFontTx/>
              <a:buChar char="-"/>
            </a:pPr>
            <a:endParaRPr lang="nl-NL" sz="2800" dirty="0">
              <a:solidFill>
                <a:srgbClr val="462916"/>
              </a:solidFill>
            </a:endParaRPr>
          </a:p>
          <a:p>
            <a:r>
              <a:rPr lang="nl-NL" sz="2800" dirty="0" smtClean="0">
                <a:solidFill>
                  <a:srgbClr val="462916"/>
                </a:solidFill>
              </a:rPr>
              <a:t>Bij elk plaatje steekwoorden</a:t>
            </a:r>
            <a:endParaRPr lang="nl-NL" sz="2800" dirty="0">
              <a:solidFill>
                <a:srgbClr val="462916"/>
              </a:solidFill>
            </a:endParaRPr>
          </a:p>
          <a:p>
            <a:endParaRPr lang="nl-NL" sz="1200" dirty="0">
              <a:solidFill>
                <a:srgbClr val="462916"/>
              </a:solidFill>
            </a:endParaRPr>
          </a:p>
          <a:p>
            <a:r>
              <a:rPr lang="nl-NL" sz="1200" dirty="0">
                <a:solidFill>
                  <a:srgbClr val="462916"/>
                </a:solidFill>
              </a:rPr>
              <a:t> </a:t>
            </a:r>
          </a:p>
          <a:p>
            <a:r>
              <a:rPr lang="nl-NL" sz="1200" dirty="0">
                <a:solidFill>
                  <a:srgbClr val="462916"/>
                </a:solidFill>
              </a:rPr>
              <a:t>Tijd</a:t>
            </a:r>
            <a:r>
              <a:rPr lang="nl-NL" sz="1200" dirty="0" smtClean="0">
                <a:solidFill>
                  <a:srgbClr val="462916"/>
                </a:solidFill>
              </a:rPr>
              <a:t>: 		60 </a:t>
            </a:r>
            <a:r>
              <a:rPr lang="nl-NL" sz="1200" dirty="0">
                <a:solidFill>
                  <a:srgbClr val="462916"/>
                </a:solidFill>
              </a:rPr>
              <a:t>minuten</a:t>
            </a:r>
          </a:p>
          <a:p>
            <a:r>
              <a:rPr lang="nl-NL" sz="1200" dirty="0" smtClean="0">
                <a:solidFill>
                  <a:srgbClr val="462916"/>
                </a:solidFill>
              </a:rPr>
              <a:t>Hulpmiddelen: 	Internet</a:t>
            </a:r>
            <a:endParaRPr lang="nl-NL" sz="1200" dirty="0">
              <a:solidFill>
                <a:srgbClr val="462916"/>
              </a:solidFill>
            </a:endParaRPr>
          </a:p>
          <a:p>
            <a:r>
              <a:rPr lang="nl-NL" sz="1200" dirty="0" smtClean="0">
                <a:solidFill>
                  <a:srgbClr val="462916"/>
                </a:solidFill>
              </a:rPr>
              <a:t>Verwerking: 		Presenteren aan de klas </a:t>
            </a:r>
            <a:r>
              <a:rPr lang="nl-NL" sz="1200" dirty="0">
                <a:solidFill>
                  <a:srgbClr val="462916"/>
                </a:solidFill>
              </a:rPr>
              <a:t>(op groot beeldscherm) </a:t>
            </a:r>
          </a:p>
          <a:p>
            <a:r>
              <a:rPr lang="nl-NL" sz="1200" dirty="0" smtClean="0">
                <a:solidFill>
                  <a:srgbClr val="462916"/>
                </a:solidFill>
              </a:rPr>
              <a:t>Beoordeling</a:t>
            </a:r>
            <a:r>
              <a:rPr lang="nl-NL" sz="1200" dirty="0">
                <a:solidFill>
                  <a:srgbClr val="462916"/>
                </a:solidFill>
              </a:rPr>
              <a:t>: </a:t>
            </a:r>
            <a:r>
              <a:rPr lang="nl-NL" sz="1200" dirty="0" smtClean="0">
                <a:solidFill>
                  <a:srgbClr val="462916"/>
                </a:solidFill>
              </a:rPr>
              <a:t>		Docent </a:t>
            </a:r>
            <a:r>
              <a:rPr lang="nl-NL" sz="1200" dirty="0">
                <a:solidFill>
                  <a:srgbClr val="462916"/>
                </a:solidFill>
              </a:rPr>
              <a:t>beoordeelt </a:t>
            </a:r>
            <a:r>
              <a:rPr lang="nl-NL" sz="1200" dirty="0" smtClean="0">
                <a:solidFill>
                  <a:srgbClr val="462916"/>
                </a:solidFill>
              </a:rPr>
              <a:t>presentatie </a:t>
            </a:r>
            <a:r>
              <a:rPr lang="nl-NL" sz="1200" dirty="0">
                <a:solidFill>
                  <a:srgbClr val="462916"/>
                </a:solidFill>
              </a:rPr>
              <a:t>met voldoende/onvoldoende</a:t>
            </a:r>
          </a:p>
          <a:p>
            <a:endParaRPr lang="nl-NL" sz="1200" dirty="0">
              <a:solidFill>
                <a:srgbClr val="462916"/>
              </a:solidFill>
            </a:endParaRPr>
          </a:p>
          <a:p>
            <a:endParaRPr lang="nl-NL" sz="1200" dirty="0" smtClean="0">
              <a:solidFill>
                <a:srgbClr val="46291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8970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501008"/>
            <a:ext cx="6400800" cy="2137792"/>
          </a:xfrm>
        </p:spPr>
        <p:txBody>
          <a:bodyPr>
            <a:normAutofit/>
          </a:bodyPr>
          <a:lstStyle/>
          <a:p>
            <a:endParaRPr lang="nl-NL" dirty="0"/>
          </a:p>
          <a:p>
            <a:endParaRPr lang="nl-NL" dirty="0"/>
          </a:p>
        </p:txBody>
      </p:sp>
      <p:sp>
        <p:nvSpPr>
          <p:cNvPr id="4" name="Titel 1"/>
          <p:cNvSpPr txBox="1">
            <a:spLocks/>
          </p:cNvSpPr>
          <p:nvPr/>
        </p:nvSpPr>
        <p:spPr>
          <a:xfrm>
            <a:off x="499444" y="1988838"/>
            <a:ext cx="7336432" cy="4104455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4400" b="1" kern="1200" baseline="0">
                <a:solidFill>
                  <a:srgbClr val="46291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pPr algn="ctr"/>
            <a:endParaRPr lang="nl-NL" dirty="0"/>
          </a:p>
        </p:txBody>
      </p:sp>
      <p:sp>
        <p:nvSpPr>
          <p:cNvPr id="9" name="Titel 1"/>
          <p:cNvSpPr txBox="1">
            <a:spLocks/>
          </p:cNvSpPr>
          <p:nvPr/>
        </p:nvSpPr>
        <p:spPr>
          <a:xfrm>
            <a:off x="0" y="692697"/>
            <a:ext cx="9144000" cy="1296144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4400" b="1" kern="1200">
                <a:solidFill>
                  <a:srgbClr val="46291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pPr algn="ctr"/>
            <a:r>
              <a:rPr lang="nl-NL" sz="4000" dirty="0" smtClean="0"/>
              <a:t>Opdracht (training)</a:t>
            </a:r>
          </a:p>
          <a:p>
            <a:pPr algn="ctr"/>
            <a:r>
              <a:rPr lang="nl-NL" sz="5400" dirty="0" smtClean="0">
                <a:solidFill>
                  <a:schemeClr val="accent3">
                    <a:lumMod val="50000"/>
                  </a:schemeClr>
                </a:solidFill>
              </a:rPr>
              <a:t>Presentatie tuinstijlen</a:t>
            </a:r>
          </a:p>
          <a:p>
            <a:pPr algn="ctr"/>
            <a:endParaRPr lang="nl-NL" sz="4000" u="sng" dirty="0" smtClean="0"/>
          </a:p>
        </p:txBody>
      </p:sp>
      <p:sp>
        <p:nvSpPr>
          <p:cNvPr id="10" name="Tijdelijke aanduiding voor datum 3"/>
          <p:cNvSpPr>
            <a:spLocks noGrp="1"/>
          </p:cNvSpPr>
          <p:nvPr>
            <p:ph type="dt" sz="half" idx="10"/>
          </p:nvPr>
        </p:nvSpPr>
        <p:spPr>
          <a:xfrm>
            <a:off x="0" y="6309320"/>
            <a:ext cx="91440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462916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ctr"/>
            <a:r>
              <a:rPr lang="nl-NL" i="1" dirty="0" smtClean="0"/>
              <a:t>Ontwerp - tuinstijlen</a:t>
            </a:r>
            <a:endParaRPr lang="nl-NL" i="1" dirty="0"/>
          </a:p>
        </p:txBody>
      </p:sp>
      <p:sp>
        <p:nvSpPr>
          <p:cNvPr id="7" name="Rechthoek 6"/>
          <p:cNvSpPr/>
          <p:nvPr/>
        </p:nvSpPr>
        <p:spPr>
          <a:xfrm>
            <a:off x="440774" y="1988838"/>
            <a:ext cx="7624464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sz="1200" dirty="0" smtClean="0">
                <a:solidFill>
                  <a:srgbClr val="462916"/>
                </a:solidFill>
              </a:rPr>
              <a:t>Maak een digitale presentatie </a:t>
            </a:r>
            <a:r>
              <a:rPr lang="nl-NL" sz="1200" dirty="0">
                <a:solidFill>
                  <a:srgbClr val="462916"/>
                </a:solidFill>
              </a:rPr>
              <a:t>over 3 </a:t>
            </a:r>
            <a:r>
              <a:rPr lang="nl-NL" sz="1200" dirty="0" smtClean="0">
                <a:solidFill>
                  <a:srgbClr val="462916"/>
                </a:solidFill>
              </a:rPr>
              <a:t>van de volgende tuinstijlen</a:t>
            </a:r>
            <a:r>
              <a:rPr lang="nl-NL" sz="1200" dirty="0">
                <a:solidFill>
                  <a:srgbClr val="462916"/>
                </a:solidFill>
              </a:rPr>
              <a:t>.</a:t>
            </a:r>
          </a:p>
          <a:p>
            <a:r>
              <a:rPr lang="nl-NL" sz="1200" dirty="0" smtClean="0">
                <a:solidFill>
                  <a:srgbClr val="462916"/>
                </a:solidFill>
              </a:rPr>
              <a:t>Klassieke tuin, Engelse cottagetuin, Japanse tuin, Landelijke tuin, Mediterrane tuin, Moderne tuin</a:t>
            </a:r>
          </a:p>
          <a:p>
            <a:endParaRPr lang="nl-NL" sz="1200" dirty="0">
              <a:solidFill>
                <a:srgbClr val="462916"/>
              </a:solidFill>
            </a:endParaRPr>
          </a:p>
          <a:p>
            <a:r>
              <a:rPr lang="nl-NL" sz="1200" dirty="0" smtClean="0">
                <a:solidFill>
                  <a:srgbClr val="462916"/>
                </a:solidFill>
              </a:rPr>
              <a:t>Geef aan per </a:t>
            </a:r>
            <a:r>
              <a:rPr lang="nl-NL" sz="1200" dirty="0">
                <a:solidFill>
                  <a:srgbClr val="462916"/>
                </a:solidFill>
              </a:rPr>
              <a:t>tuinstijl, tenminste 3 </a:t>
            </a:r>
            <a:r>
              <a:rPr lang="nl-NL" sz="1200" dirty="0" smtClean="0">
                <a:solidFill>
                  <a:srgbClr val="462916"/>
                </a:solidFill>
              </a:rPr>
              <a:t>kenmerken </a:t>
            </a:r>
            <a:r>
              <a:rPr lang="nl-NL" sz="1200" dirty="0">
                <a:solidFill>
                  <a:srgbClr val="462916"/>
                </a:solidFill>
              </a:rPr>
              <a:t>t.a.v.:</a:t>
            </a:r>
          </a:p>
          <a:p>
            <a:pPr lvl="0"/>
            <a:r>
              <a:rPr lang="nl-NL" sz="1200" dirty="0">
                <a:solidFill>
                  <a:srgbClr val="462916"/>
                </a:solidFill>
              </a:rPr>
              <a:t>Vormgeving (Bijv. strakke lijnen, zichtlijnen, cirkels, natuurlijke vormen)</a:t>
            </a:r>
          </a:p>
          <a:p>
            <a:pPr lvl="0"/>
            <a:r>
              <a:rPr lang="nl-NL" sz="1200" dirty="0">
                <a:solidFill>
                  <a:srgbClr val="462916"/>
                </a:solidFill>
              </a:rPr>
              <a:t>Tuinonderdelen (Bijv. pergola, gazon, bloemborders, hagen, vijver)</a:t>
            </a:r>
          </a:p>
          <a:p>
            <a:pPr lvl="0"/>
            <a:r>
              <a:rPr lang="nl-NL" sz="1200" dirty="0">
                <a:solidFill>
                  <a:srgbClr val="462916"/>
                </a:solidFill>
              </a:rPr>
              <a:t>Materialen (Bijv. grind, grootformaat tegels, oude waaltjes, hout, Buxushagen) </a:t>
            </a:r>
          </a:p>
          <a:p>
            <a:r>
              <a:rPr lang="nl-NL" sz="1200" dirty="0">
                <a:solidFill>
                  <a:srgbClr val="462916"/>
                </a:solidFill>
              </a:rPr>
              <a:t> </a:t>
            </a:r>
          </a:p>
          <a:p>
            <a:r>
              <a:rPr lang="nl-NL" sz="1200" dirty="0">
                <a:solidFill>
                  <a:srgbClr val="462916"/>
                </a:solidFill>
              </a:rPr>
              <a:t>De presentatie bestaat uit beeld en tekst:</a:t>
            </a:r>
          </a:p>
          <a:p>
            <a:pPr lvl="0"/>
            <a:r>
              <a:rPr lang="nl-NL" sz="1200" dirty="0">
                <a:solidFill>
                  <a:srgbClr val="462916"/>
                </a:solidFill>
              </a:rPr>
              <a:t>Per onderdeel tenminste 3 voorbeelden zien in de vorm van </a:t>
            </a:r>
            <a:r>
              <a:rPr lang="nl-NL" sz="1200" dirty="0" smtClean="0">
                <a:solidFill>
                  <a:srgbClr val="462916"/>
                </a:solidFill>
              </a:rPr>
              <a:t>afbeeldingen.</a:t>
            </a:r>
            <a:endParaRPr lang="nl-NL" sz="1200" dirty="0">
              <a:solidFill>
                <a:srgbClr val="462916"/>
              </a:solidFill>
            </a:endParaRPr>
          </a:p>
          <a:p>
            <a:r>
              <a:rPr lang="nl-NL" sz="1200" dirty="0">
                <a:solidFill>
                  <a:srgbClr val="462916"/>
                </a:solidFill>
              </a:rPr>
              <a:t>(bijv. foto’s, ontwerptekeningen). </a:t>
            </a:r>
          </a:p>
          <a:p>
            <a:pPr lvl="0"/>
            <a:r>
              <a:rPr lang="nl-NL" sz="1200" dirty="0">
                <a:solidFill>
                  <a:srgbClr val="462916"/>
                </a:solidFill>
              </a:rPr>
              <a:t>Per onderdeel een korte toelichting in tekst</a:t>
            </a:r>
          </a:p>
          <a:p>
            <a:r>
              <a:rPr lang="nl-NL" sz="1200" dirty="0">
                <a:solidFill>
                  <a:srgbClr val="462916"/>
                </a:solidFill>
              </a:rPr>
              <a:t>(Bijv. een kort verhaaltje of losse kreten)</a:t>
            </a:r>
          </a:p>
          <a:p>
            <a:r>
              <a:rPr lang="nl-NL" sz="1200" dirty="0">
                <a:solidFill>
                  <a:srgbClr val="462916"/>
                </a:solidFill>
              </a:rPr>
              <a:t> </a:t>
            </a:r>
          </a:p>
          <a:p>
            <a:r>
              <a:rPr lang="nl-NL" sz="1200" dirty="0">
                <a:solidFill>
                  <a:srgbClr val="462916"/>
                </a:solidFill>
              </a:rPr>
              <a:t>De presentatie bestaat, per tuinstijl, tenminste uit 3 pagina’s/dia’s (A-4 formaat)</a:t>
            </a:r>
          </a:p>
          <a:p>
            <a:r>
              <a:rPr lang="nl-NL" sz="1200" dirty="0">
                <a:solidFill>
                  <a:srgbClr val="462916"/>
                </a:solidFill>
              </a:rPr>
              <a:t> </a:t>
            </a:r>
          </a:p>
          <a:p>
            <a:r>
              <a:rPr lang="nl-NL" sz="1200" dirty="0">
                <a:solidFill>
                  <a:srgbClr val="462916"/>
                </a:solidFill>
              </a:rPr>
              <a:t>Tijd</a:t>
            </a:r>
            <a:r>
              <a:rPr lang="nl-NL" sz="1200" dirty="0" smtClean="0">
                <a:solidFill>
                  <a:srgbClr val="462916"/>
                </a:solidFill>
              </a:rPr>
              <a:t>: 		60 </a:t>
            </a:r>
            <a:r>
              <a:rPr lang="nl-NL" sz="1200" dirty="0">
                <a:solidFill>
                  <a:srgbClr val="462916"/>
                </a:solidFill>
              </a:rPr>
              <a:t>minuten</a:t>
            </a:r>
          </a:p>
          <a:p>
            <a:r>
              <a:rPr lang="nl-NL" sz="1200" dirty="0" smtClean="0">
                <a:solidFill>
                  <a:srgbClr val="462916"/>
                </a:solidFill>
              </a:rPr>
              <a:t>Hulpmiddelen: 	Internet</a:t>
            </a:r>
            <a:endParaRPr lang="nl-NL" sz="1200" dirty="0">
              <a:solidFill>
                <a:srgbClr val="462916"/>
              </a:solidFill>
            </a:endParaRPr>
          </a:p>
          <a:p>
            <a:r>
              <a:rPr lang="nl-NL" sz="1200" dirty="0" smtClean="0">
                <a:solidFill>
                  <a:srgbClr val="462916"/>
                </a:solidFill>
              </a:rPr>
              <a:t>Verwerking: 		Presenteren aan de klas </a:t>
            </a:r>
            <a:r>
              <a:rPr lang="nl-NL" sz="1200" dirty="0">
                <a:solidFill>
                  <a:srgbClr val="462916"/>
                </a:solidFill>
              </a:rPr>
              <a:t>(op groot beeldscherm) </a:t>
            </a:r>
          </a:p>
          <a:p>
            <a:r>
              <a:rPr lang="nl-NL" sz="1200" dirty="0" smtClean="0">
                <a:solidFill>
                  <a:srgbClr val="462916"/>
                </a:solidFill>
              </a:rPr>
              <a:t>Beoordeling</a:t>
            </a:r>
            <a:r>
              <a:rPr lang="nl-NL" sz="1200" dirty="0">
                <a:solidFill>
                  <a:srgbClr val="462916"/>
                </a:solidFill>
              </a:rPr>
              <a:t>: </a:t>
            </a:r>
            <a:r>
              <a:rPr lang="nl-NL" sz="1200" dirty="0" smtClean="0">
                <a:solidFill>
                  <a:srgbClr val="462916"/>
                </a:solidFill>
              </a:rPr>
              <a:t>		Docent </a:t>
            </a:r>
            <a:r>
              <a:rPr lang="nl-NL" sz="1200" dirty="0">
                <a:solidFill>
                  <a:srgbClr val="462916"/>
                </a:solidFill>
              </a:rPr>
              <a:t>beoordeelt </a:t>
            </a:r>
            <a:r>
              <a:rPr lang="nl-NL" sz="1200" dirty="0" smtClean="0">
                <a:solidFill>
                  <a:srgbClr val="462916"/>
                </a:solidFill>
              </a:rPr>
              <a:t>presentatie </a:t>
            </a:r>
            <a:r>
              <a:rPr lang="nl-NL" sz="1200" dirty="0">
                <a:solidFill>
                  <a:srgbClr val="462916"/>
                </a:solidFill>
              </a:rPr>
              <a:t>met voldoende/onvoldoende</a:t>
            </a:r>
          </a:p>
          <a:p>
            <a:endParaRPr lang="nl-NL" sz="1200" dirty="0">
              <a:solidFill>
                <a:srgbClr val="462916"/>
              </a:solidFill>
            </a:endParaRPr>
          </a:p>
          <a:p>
            <a:endParaRPr lang="nl-NL" sz="1200" dirty="0" smtClean="0">
              <a:solidFill>
                <a:srgbClr val="46291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5265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501008"/>
            <a:ext cx="6400800" cy="2137792"/>
          </a:xfrm>
        </p:spPr>
        <p:txBody>
          <a:bodyPr>
            <a:normAutofit/>
          </a:bodyPr>
          <a:lstStyle/>
          <a:p>
            <a:endParaRPr lang="nl-NL" dirty="0"/>
          </a:p>
          <a:p>
            <a:endParaRPr lang="nl-NL" dirty="0"/>
          </a:p>
        </p:txBody>
      </p:sp>
      <p:sp>
        <p:nvSpPr>
          <p:cNvPr id="4" name="Titel 1"/>
          <p:cNvSpPr txBox="1">
            <a:spLocks/>
          </p:cNvSpPr>
          <p:nvPr/>
        </p:nvSpPr>
        <p:spPr>
          <a:xfrm>
            <a:off x="475928" y="1988840"/>
            <a:ext cx="7336432" cy="4104455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4400" b="1" kern="1200" baseline="0">
                <a:solidFill>
                  <a:srgbClr val="46291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pPr algn="ctr"/>
            <a:endParaRPr lang="nl-NL" dirty="0"/>
          </a:p>
        </p:txBody>
      </p:sp>
      <p:sp>
        <p:nvSpPr>
          <p:cNvPr id="9" name="Titel 1"/>
          <p:cNvSpPr txBox="1">
            <a:spLocks/>
          </p:cNvSpPr>
          <p:nvPr/>
        </p:nvSpPr>
        <p:spPr>
          <a:xfrm>
            <a:off x="1123240" y="692697"/>
            <a:ext cx="6689120" cy="1296144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4400" b="1" kern="1200">
                <a:solidFill>
                  <a:srgbClr val="46291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pPr algn="ctr"/>
            <a:r>
              <a:rPr lang="nl-NL" sz="4000" dirty="0" smtClean="0"/>
              <a:t>Tot slot</a:t>
            </a:r>
            <a:endParaRPr lang="nl-NL" sz="3200" i="1" dirty="0">
              <a:solidFill>
                <a:srgbClr val="92AD2D"/>
              </a:solidFill>
            </a:endParaRPr>
          </a:p>
        </p:txBody>
      </p:sp>
      <p:pic>
        <p:nvPicPr>
          <p:cNvPr id="7" name="Afbeelding 6" descr="https://encrypted-tbn2.gstatic.com/images?q=tbn:ANd9GcS_ADTR5GAIptQVEgK8yPQ3FOsLHwHtup5K1M-P_OyHiE_RcP5Q">
            <a:hlinkClick r:id="rId2"/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79" y="926603"/>
            <a:ext cx="1109861" cy="1062236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Tijdelijke aanduiding voor datum 3"/>
          <p:cNvSpPr>
            <a:spLocks noGrp="1"/>
          </p:cNvSpPr>
          <p:nvPr>
            <p:ph type="dt" sz="half" idx="10"/>
          </p:nvPr>
        </p:nvSpPr>
        <p:spPr>
          <a:xfrm>
            <a:off x="0" y="6309320"/>
            <a:ext cx="91440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462916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ctr"/>
            <a:r>
              <a:rPr lang="nl-NL" i="1" dirty="0" smtClean="0"/>
              <a:t>Ontwerp - tuinstijlen</a:t>
            </a:r>
            <a:endParaRPr lang="nl-NL" i="1" dirty="0"/>
          </a:p>
        </p:txBody>
      </p:sp>
      <p:sp>
        <p:nvSpPr>
          <p:cNvPr id="8" name="Rechthoek 7"/>
          <p:cNvSpPr/>
          <p:nvPr/>
        </p:nvSpPr>
        <p:spPr>
          <a:xfrm>
            <a:off x="475928" y="2225186"/>
            <a:ext cx="7405313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nl-NL" sz="2800" dirty="0" smtClean="0">
                <a:solidFill>
                  <a:srgbClr val="462916"/>
                </a:solidFill>
              </a:rPr>
              <a:t> 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nl-NL" sz="2800" dirty="0" smtClean="0">
                <a:solidFill>
                  <a:srgbClr val="462916"/>
                </a:solidFill>
              </a:rPr>
              <a:t>Wat heb je geleerd?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nl-NL" sz="2800" dirty="0" smtClean="0">
                <a:solidFill>
                  <a:srgbClr val="462916"/>
                </a:solidFill>
              </a:rPr>
              <a:t>Hoe?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nl-NL" sz="2800" dirty="0" smtClean="0">
                <a:solidFill>
                  <a:srgbClr val="462916"/>
                </a:solidFill>
              </a:rPr>
              <a:t>Tops/tips?</a:t>
            </a:r>
          </a:p>
          <a:p>
            <a:pPr lvl="1"/>
            <a:endParaRPr lang="nl-NL" sz="2800" dirty="0" smtClean="0">
              <a:solidFill>
                <a:srgbClr val="462916"/>
              </a:solidFill>
            </a:endParaRPr>
          </a:p>
          <a:p>
            <a:pPr lvl="1"/>
            <a:endParaRPr lang="nl-NL" sz="2800" dirty="0" smtClean="0">
              <a:solidFill>
                <a:srgbClr val="46291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2292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Veldschets / tekening op schaal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Tuin opmeten</a:t>
            </a:r>
          </a:p>
          <a:p>
            <a:r>
              <a:rPr lang="nl-NL" dirty="0" smtClean="0"/>
              <a:t>Loodlijn – hoofdlijn methode</a:t>
            </a:r>
          </a:p>
          <a:p>
            <a:r>
              <a:rPr lang="nl-NL" dirty="0" smtClean="0"/>
              <a:t>Veldschets maken</a:t>
            </a:r>
          </a:p>
          <a:p>
            <a:endParaRPr lang="nl-NL" dirty="0" smtClean="0"/>
          </a:p>
          <a:p>
            <a:r>
              <a:rPr lang="nl-NL" dirty="0" smtClean="0"/>
              <a:t>Gebruik kaartmateriaal van kadaster</a:t>
            </a:r>
          </a:p>
          <a:p>
            <a:endParaRPr lang="nl-NL" dirty="0" smtClean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916691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Programma van eisen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Formulier invullen en verslag maken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20969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501008"/>
            <a:ext cx="6400800" cy="2137792"/>
          </a:xfrm>
        </p:spPr>
        <p:txBody>
          <a:bodyPr>
            <a:normAutofit/>
          </a:bodyPr>
          <a:lstStyle/>
          <a:p>
            <a:endParaRPr lang="nl-NL" dirty="0"/>
          </a:p>
          <a:p>
            <a:endParaRPr lang="nl-NL" dirty="0"/>
          </a:p>
        </p:txBody>
      </p:sp>
      <p:sp>
        <p:nvSpPr>
          <p:cNvPr id="4" name="Titel 1"/>
          <p:cNvSpPr txBox="1">
            <a:spLocks/>
          </p:cNvSpPr>
          <p:nvPr/>
        </p:nvSpPr>
        <p:spPr>
          <a:xfrm>
            <a:off x="475928" y="1988840"/>
            <a:ext cx="7336432" cy="4104455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4400" b="1" kern="1200" baseline="0">
                <a:solidFill>
                  <a:srgbClr val="46291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pPr algn="ctr"/>
            <a:endParaRPr lang="nl-NL" dirty="0"/>
          </a:p>
        </p:txBody>
      </p:sp>
      <p:sp>
        <p:nvSpPr>
          <p:cNvPr id="9" name="Titel 1"/>
          <p:cNvSpPr txBox="1">
            <a:spLocks/>
          </p:cNvSpPr>
          <p:nvPr/>
        </p:nvSpPr>
        <p:spPr>
          <a:xfrm>
            <a:off x="1123240" y="692697"/>
            <a:ext cx="6689120" cy="1296144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4400" b="1" kern="1200">
                <a:solidFill>
                  <a:srgbClr val="46291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pPr algn="ctr"/>
            <a:r>
              <a:rPr lang="nl-NL" sz="7200" dirty="0" smtClean="0"/>
              <a:t>De ideale tuin</a:t>
            </a:r>
            <a:endParaRPr lang="nl-NL" sz="7200" i="1" dirty="0">
              <a:solidFill>
                <a:srgbClr val="92AD2D"/>
              </a:solidFill>
            </a:endParaRPr>
          </a:p>
        </p:txBody>
      </p:sp>
      <p:pic>
        <p:nvPicPr>
          <p:cNvPr id="7" name="Afbeelding 6" descr="https://encrypted-tbn2.gstatic.com/images?q=tbn:ANd9GcS_ADTR5GAIptQVEgK8yPQ3FOsLHwHtup5K1M-P_OyHiE_RcP5Q">
            <a:hlinkClick r:id="rId2"/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79" y="926603"/>
            <a:ext cx="1109861" cy="1062236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Tijdelijke aanduiding voor datum 3"/>
          <p:cNvSpPr>
            <a:spLocks noGrp="1"/>
          </p:cNvSpPr>
          <p:nvPr>
            <p:ph type="dt" sz="half" idx="10"/>
          </p:nvPr>
        </p:nvSpPr>
        <p:spPr>
          <a:xfrm>
            <a:off x="0" y="6309320"/>
            <a:ext cx="91440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462916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ctr"/>
            <a:r>
              <a:rPr lang="nl-NL" i="1" dirty="0" smtClean="0"/>
              <a:t>Ontwerp - tuinstijlen</a:t>
            </a:r>
            <a:endParaRPr lang="nl-NL" i="1" dirty="0"/>
          </a:p>
        </p:txBody>
      </p:sp>
      <p:sp>
        <p:nvSpPr>
          <p:cNvPr id="8" name="Rechthoek 7"/>
          <p:cNvSpPr/>
          <p:nvPr/>
        </p:nvSpPr>
        <p:spPr>
          <a:xfrm>
            <a:off x="475928" y="2225186"/>
            <a:ext cx="7405313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nl-NL" sz="4000" b="1" dirty="0" smtClean="0">
                <a:solidFill>
                  <a:srgbClr val="462916"/>
                </a:solidFill>
              </a:rPr>
              <a:t>Hoe ziet jouw ideale tuin eruit?</a:t>
            </a:r>
          </a:p>
          <a:p>
            <a:pPr lvl="1"/>
            <a:endParaRPr lang="nl-NL" sz="4000" b="1" dirty="0" smtClean="0">
              <a:solidFill>
                <a:srgbClr val="462916"/>
              </a:solidFill>
            </a:endParaRPr>
          </a:p>
          <a:p>
            <a:pPr lvl="1"/>
            <a:r>
              <a:rPr lang="nl-NL" sz="4000" b="1" dirty="0" smtClean="0">
                <a:solidFill>
                  <a:srgbClr val="462916"/>
                </a:solidFill>
              </a:rPr>
              <a:t>Beschrijf in 3 </a:t>
            </a:r>
            <a:r>
              <a:rPr lang="nl-NL" sz="4000" b="1" dirty="0" smtClean="0">
                <a:solidFill>
                  <a:srgbClr val="462916"/>
                </a:solidFill>
              </a:rPr>
              <a:t>regels</a:t>
            </a:r>
          </a:p>
          <a:p>
            <a:pPr lvl="1"/>
            <a:r>
              <a:rPr lang="nl-NL" sz="2800" dirty="0" smtClean="0">
                <a:solidFill>
                  <a:srgbClr val="462916"/>
                </a:solidFill>
              </a:rPr>
              <a:t>	</a:t>
            </a:r>
            <a:r>
              <a:rPr lang="nl-NL" dirty="0" smtClean="0">
                <a:solidFill>
                  <a:srgbClr val="462916"/>
                </a:solidFill>
              </a:rPr>
              <a:t>(klein schrijven, want er komen nog 2 vraagjes over de ideale tuin)</a:t>
            </a:r>
            <a:endParaRPr lang="nl-NL" sz="2800" dirty="0">
              <a:solidFill>
                <a:srgbClr val="462916"/>
              </a:solidFill>
            </a:endParaRPr>
          </a:p>
          <a:p>
            <a:pPr lvl="1"/>
            <a:endParaRPr lang="nl-NL" sz="2800" dirty="0" smtClean="0">
              <a:solidFill>
                <a:srgbClr val="462916"/>
              </a:solidFill>
            </a:endParaRPr>
          </a:p>
          <a:p>
            <a:pPr lvl="1"/>
            <a:endParaRPr lang="nl-NL" sz="2800" dirty="0">
              <a:solidFill>
                <a:srgbClr val="462916"/>
              </a:solidFill>
            </a:endParaRPr>
          </a:p>
          <a:p>
            <a:pPr lvl="1"/>
            <a:endParaRPr lang="nl-NL" sz="2800" dirty="0" smtClean="0">
              <a:solidFill>
                <a:srgbClr val="462916"/>
              </a:solidFill>
            </a:endParaRPr>
          </a:p>
          <a:p>
            <a:pPr lvl="1"/>
            <a:r>
              <a:rPr lang="nl-NL" sz="2800" dirty="0" smtClean="0">
                <a:solidFill>
                  <a:srgbClr val="462916"/>
                </a:solidFill>
              </a:rPr>
              <a:t>Over 10 jaar; Pc-loterij; 600 m2</a:t>
            </a:r>
            <a:endParaRPr lang="nl-NL" sz="2800" dirty="0" smtClean="0">
              <a:solidFill>
                <a:srgbClr val="462916"/>
              </a:solidFill>
            </a:endParaRPr>
          </a:p>
          <a:p>
            <a:pPr lvl="1" algn="ctr"/>
            <a:endParaRPr lang="nl-NL" sz="2800" dirty="0" smtClean="0">
              <a:solidFill>
                <a:srgbClr val="46291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5844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501008"/>
            <a:ext cx="6400800" cy="2137792"/>
          </a:xfrm>
        </p:spPr>
        <p:txBody>
          <a:bodyPr>
            <a:normAutofit/>
          </a:bodyPr>
          <a:lstStyle/>
          <a:p>
            <a:endParaRPr lang="nl-NL" dirty="0"/>
          </a:p>
          <a:p>
            <a:endParaRPr lang="nl-NL" dirty="0"/>
          </a:p>
        </p:txBody>
      </p:sp>
      <p:sp>
        <p:nvSpPr>
          <p:cNvPr id="4" name="Titel 1"/>
          <p:cNvSpPr txBox="1">
            <a:spLocks/>
          </p:cNvSpPr>
          <p:nvPr/>
        </p:nvSpPr>
        <p:spPr>
          <a:xfrm>
            <a:off x="475928" y="1988840"/>
            <a:ext cx="7336432" cy="4104455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4400" b="1" kern="1200" baseline="0">
                <a:solidFill>
                  <a:srgbClr val="46291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pPr algn="ctr"/>
            <a:endParaRPr lang="nl-NL" dirty="0"/>
          </a:p>
        </p:txBody>
      </p:sp>
      <p:sp>
        <p:nvSpPr>
          <p:cNvPr id="9" name="Titel 1"/>
          <p:cNvSpPr txBox="1">
            <a:spLocks/>
          </p:cNvSpPr>
          <p:nvPr/>
        </p:nvSpPr>
        <p:spPr>
          <a:xfrm>
            <a:off x="1123240" y="692697"/>
            <a:ext cx="6689120" cy="1296144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4400" b="1" kern="1200">
                <a:solidFill>
                  <a:srgbClr val="46291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pPr algn="ctr"/>
            <a:r>
              <a:rPr lang="nl-NL" sz="6600" dirty="0" smtClean="0"/>
              <a:t>Wat ga je leren?</a:t>
            </a:r>
            <a:endParaRPr lang="nl-NL" sz="6600" i="1" dirty="0">
              <a:solidFill>
                <a:srgbClr val="92AD2D"/>
              </a:solidFill>
            </a:endParaRPr>
          </a:p>
        </p:txBody>
      </p:sp>
      <p:pic>
        <p:nvPicPr>
          <p:cNvPr id="7" name="Afbeelding 6" descr="https://encrypted-tbn2.gstatic.com/images?q=tbn:ANd9GcS_ADTR5GAIptQVEgK8yPQ3FOsLHwHtup5K1M-P_OyHiE_RcP5Q">
            <a:hlinkClick r:id="rId2"/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79" y="926603"/>
            <a:ext cx="1109861" cy="1062236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Tijdelijke aanduiding voor datum 3"/>
          <p:cNvSpPr>
            <a:spLocks noGrp="1"/>
          </p:cNvSpPr>
          <p:nvPr>
            <p:ph type="dt" sz="half" idx="10"/>
          </p:nvPr>
        </p:nvSpPr>
        <p:spPr>
          <a:xfrm>
            <a:off x="0" y="6309320"/>
            <a:ext cx="91440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462916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ctr"/>
            <a:r>
              <a:rPr lang="nl-NL" i="1" dirty="0" smtClean="0"/>
              <a:t>Ontwerp - tuinstijlen</a:t>
            </a:r>
            <a:endParaRPr lang="nl-NL" i="1" dirty="0"/>
          </a:p>
        </p:txBody>
      </p:sp>
      <p:sp>
        <p:nvSpPr>
          <p:cNvPr id="8" name="Rechthoek 7"/>
          <p:cNvSpPr/>
          <p:nvPr/>
        </p:nvSpPr>
        <p:spPr>
          <a:xfrm>
            <a:off x="475928" y="2225186"/>
            <a:ext cx="7405313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nl-NL" sz="2800" dirty="0" smtClean="0">
                <a:solidFill>
                  <a:srgbClr val="462916"/>
                </a:solidFill>
              </a:rPr>
              <a:t>Tuinstijlen 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nl-NL" sz="2800" dirty="0" smtClean="0">
                <a:solidFill>
                  <a:srgbClr val="462916"/>
                </a:solidFill>
              </a:rPr>
              <a:t>soorten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nl-NL" sz="2800" dirty="0" smtClean="0">
                <a:solidFill>
                  <a:srgbClr val="462916"/>
                </a:solidFill>
              </a:rPr>
              <a:t>kenmerken</a:t>
            </a:r>
          </a:p>
          <a:p>
            <a:pPr lvl="1"/>
            <a:endParaRPr lang="nl-NL" sz="2800" dirty="0" smtClean="0">
              <a:solidFill>
                <a:srgbClr val="46291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2435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501008"/>
            <a:ext cx="6400800" cy="2137792"/>
          </a:xfrm>
        </p:spPr>
        <p:txBody>
          <a:bodyPr>
            <a:normAutofit/>
          </a:bodyPr>
          <a:lstStyle/>
          <a:p>
            <a:endParaRPr lang="nl-NL" dirty="0"/>
          </a:p>
          <a:p>
            <a:endParaRPr lang="nl-NL" dirty="0"/>
          </a:p>
        </p:txBody>
      </p:sp>
      <p:sp>
        <p:nvSpPr>
          <p:cNvPr id="4" name="Titel 1"/>
          <p:cNvSpPr txBox="1">
            <a:spLocks/>
          </p:cNvSpPr>
          <p:nvPr/>
        </p:nvSpPr>
        <p:spPr>
          <a:xfrm>
            <a:off x="475928" y="1988840"/>
            <a:ext cx="7336432" cy="4104455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4400" b="1" kern="1200" baseline="0">
                <a:solidFill>
                  <a:srgbClr val="46291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pPr algn="ctr"/>
            <a:endParaRPr lang="nl-NL" dirty="0"/>
          </a:p>
        </p:txBody>
      </p:sp>
      <p:sp>
        <p:nvSpPr>
          <p:cNvPr id="9" name="Titel 1"/>
          <p:cNvSpPr txBox="1">
            <a:spLocks/>
          </p:cNvSpPr>
          <p:nvPr/>
        </p:nvSpPr>
        <p:spPr>
          <a:xfrm>
            <a:off x="1123240" y="692697"/>
            <a:ext cx="6689120" cy="1296144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4400" b="1" kern="1200">
                <a:solidFill>
                  <a:srgbClr val="46291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pPr algn="ctr"/>
            <a:r>
              <a:rPr lang="nl-NL" sz="5400" dirty="0" smtClean="0"/>
              <a:t>Wat moet </a:t>
            </a:r>
            <a:r>
              <a:rPr lang="nl-NL" sz="5400" dirty="0" smtClean="0"/>
              <a:t>je daarvoor </a:t>
            </a:r>
            <a:r>
              <a:rPr lang="nl-NL" sz="5400" dirty="0" smtClean="0"/>
              <a:t>kunnen?</a:t>
            </a:r>
            <a:endParaRPr lang="nl-NL" sz="5400" i="1" dirty="0">
              <a:solidFill>
                <a:srgbClr val="92AD2D"/>
              </a:solidFill>
            </a:endParaRPr>
          </a:p>
        </p:txBody>
      </p:sp>
      <p:pic>
        <p:nvPicPr>
          <p:cNvPr id="7" name="Afbeelding 6" descr="https://encrypted-tbn2.gstatic.com/images?q=tbn:ANd9GcS_ADTR5GAIptQVEgK8yPQ3FOsLHwHtup5K1M-P_OyHiE_RcP5Q">
            <a:hlinkClick r:id="rId2"/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79" y="926603"/>
            <a:ext cx="1109861" cy="1062236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Tijdelijke aanduiding voor datum 3"/>
          <p:cNvSpPr>
            <a:spLocks noGrp="1"/>
          </p:cNvSpPr>
          <p:nvPr>
            <p:ph type="dt" sz="half" idx="10"/>
          </p:nvPr>
        </p:nvSpPr>
        <p:spPr>
          <a:xfrm>
            <a:off x="0" y="6309320"/>
            <a:ext cx="91440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462916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ctr"/>
            <a:r>
              <a:rPr lang="nl-NL" i="1" dirty="0" smtClean="0"/>
              <a:t>Ontwerp - tuinstijlen</a:t>
            </a:r>
            <a:endParaRPr lang="nl-NL" i="1" dirty="0"/>
          </a:p>
        </p:txBody>
      </p:sp>
      <p:sp>
        <p:nvSpPr>
          <p:cNvPr id="8" name="Rechthoek 7"/>
          <p:cNvSpPr/>
          <p:nvPr/>
        </p:nvSpPr>
        <p:spPr>
          <a:xfrm>
            <a:off x="475928" y="2225186"/>
            <a:ext cx="7405313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nl-NL" sz="2800" dirty="0" smtClean="0">
                <a:solidFill>
                  <a:srgbClr val="462916"/>
                </a:solidFill>
              </a:rPr>
              <a:t> 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nl-NL" sz="2800" dirty="0" smtClean="0">
                <a:solidFill>
                  <a:srgbClr val="462916"/>
                </a:solidFill>
              </a:rPr>
              <a:t>Tuinstijlen herkennen, benoemen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nl-NL" sz="2800" dirty="0" smtClean="0">
                <a:solidFill>
                  <a:srgbClr val="462916"/>
                </a:solidFill>
              </a:rPr>
              <a:t>Kenmerken van tuinstijlen aangeven</a:t>
            </a:r>
          </a:p>
          <a:p>
            <a:pPr lvl="1"/>
            <a:r>
              <a:rPr lang="nl-NL" sz="2800" dirty="0">
                <a:solidFill>
                  <a:srgbClr val="462916"/>
                </a:solidFill>
              </a:rPr>
              <a:t>	</a:t>
            </a:r>
            <a:r>
              <a:rPr lang="nl-NL" sz="2800" dirty="0" smtClean="0">
                <a:solidFill>
                  <a:srgbClr val="462916"/>
                </a:solidFill>
              </a:rPr>
              <a:t>(vorm, onderdelen, materialen)</a:t>
            </a:r>
          </a:p>
          <a:p>
            <a:pPr lvl="1"/>
            <a:endParaRPr lang="nl-NL" sz="2800" dirty="0" smtClean="0">
              <a:solidFill>
                <a:srgbClr val="46291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8437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411560" y="3573016"/>
            <a:ext cx="6400800" cy="2137792"/>
          </a:xfrm>
        </p:spPr>
        <p:txBody>
          <a:bodyPr>
            <a:normAutofit/>
          </a:bodyPr>
          <a:lstStyle/>
          <a:p>
            <a:endParaRPr lang="nl-NL" dirty="0"/>
          </a:p>
          <a:p>
            <a:endParaRPr lang="nl-NL" dirty="0"/>
          </a:p>
        </p:txBody>
      </p:sp>
      <p:sp>
        <p:nvSpPr>
          <p:cNvPr id="4" name="Titel 1"/>
          <p:cNvSpPr txBox="1">
            <a:spLocks/>
          </p:cNvSpPr>
          <p:nvPr/>
        </p:nvSpPr>
        <p:spPr>
          <a:xfrm>
            <a:off x="475928" y="1988840"/>
            <a:ext cx="7336432" cy="4104455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4400" b="1" kern="1200" baseline="0">
                <a:solidFill>
                  <a:srgbClr val="46291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pPr algn="ctr"/>
            <a:endParaRPr lang="nl-NL" dirty="0"/>
          </a:p>
        </p:txBody>
      </p:sp>
      <p:sp>
        <p:nvSpPr>
          <p:cNvPr id="9" name="Titel 1"/>
          <p:cNvSpPr txBox="1">
            <a:spLocks/>
          </p:cNvSpPr>
          <p:nvPr/>
        </p:nvSpPr>
        <p:spPr>
          <a:xfrm>
            <a:off x="1123240" y="692697"/>
            <a:ext cx="6689120" cy="1296144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4400" b="1" kern="1200">
                <a:solidFill>
                  <a:srgbClr val="46291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pPr algn="ctr"/>
            <a:r>
              <a:rPr lang="nl-NL" sz="5400" dirty="0" smtClean="0"/>
              <a:t>Wat gaan we doen?</a:t>
            </a:r>
            <a:endParaRPr lang="nl-NL" sz="5400" i="1" dirty="0">
              <a:solidFill>
                <a:srgbClr val="92AD2D"/>
              </a:solidFill>
            </a:endParaRPr>
          </a:p>
        </p:txBody>
      </p:sp>
      <p:pic>
        <p:nvPicPr>
          <p:cNvPr id="7" name="Afbeelding 6" descr="https://encrypted-tbn2.gstatic.com/images?q=tbn:ANd9GcS_ADTR5GAIptQVEgK8yPQ3FOsLHwHtup5K1M-P_OyHiE_RcP5Q">
            <a:hlinkClick r:id="rId2"/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79" y="926603"/>
            <a:ext cx="1109861" cy="1062236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Tijdelijke aanduiding voor datum 3"/>
          <p:cNvSpPr>
            <a:spLocks noGrp="1"/>
          </p:cNvSpPr>
          <p:nvPr>
            <p:ph type="dt" sz="half" idx="10"/>
          </p:nvPr>
        </p:nvSpPr>
        <p:spPr>
          <a:xfrm>
            <a:off x="0" y="6309320"/>
            <a:ext cx="91440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462916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ctr"/>
            <a:r>
              <a:rPr lang="nl-NL" i="1" dirty="0" smtClean="0"/>
              <a:t>Ontwerp - tuinstijlen</a:t>
            </a:r>
            <a:endParaRPr lang="nl-NL" i="1" dirty="0"/>
          </a:p>
        </p:txBody>
      </p:sp>
      <p:sp>
        <p:nvSpPr>
          <p:cNvPr id="8" name="Rechthoek 7"/>
          <p:cNvSpPr/>
          <p:nvPr/>
        </p:nvSpPr>
        <p:spPr>
          <a:xfrm>
            <a:off x="475928" y="2225186"/>
            <a:ext cx="7405313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nl-NL" sz="2800" dirty="0" smtClean="0">
                <a:solidFill>
                  <a:srgbClr val="462916"/>
                </a:solidFill>
              </a:rPr>
              <a:t>1. Tuinonderdelen benoemen</a:t>
            </a:r>
          </a:p>
          <a:p>
            <a:pPr lvl="1"/>
            <a:r>
              <a:rPr lang="nl-NL" sz="2800" dirty="0" smtClean="0">
                <a:solidFill>
                  <a:srgbClr val="462916"/>
                </a:solidFill>
              </a:rPr>
              <a:t>2. Tuinmaterialen benoemen</a:t>
            </a:r>
          </a:p>
          <a:p>
            <a:pPr lvl="1"/>
            <a:r>
              <a:rPr lang="nl-NL" sz="2800" dirty="0" smtClean="0">
                <a:solidFill>
                  <a:srgbClr val="462916"/>
                </a:solidFill>
              </a:rPr>
              <a:t>3. Tuinstijlen bekijken en vergelijken</a:t>
            </a:r>
          </a:p>
          <a:p>
            <a:pPr lvl="1"/>
            <a:r>
              <a:rPr lang="nl-NL" sz="2800" dirty="0" smtClean="0">
                <a:solidFill>
                  <a:srgbClr val="462916"/>
                </a:solidFill>
              </a:rPr>
              <a:t>4. Presentatie tuinstijlen maken (training)</a:t>
            </a:r>
          </a:p>
          <a:p>
            <a:pPr lvl="1"/>
            <a:endParaRPr lang="nl-NL" sz="2800" dirty="0" smtClean="0">
              <a:solidFill>
                <a:srgbClr val="46291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9056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501008"/>
            <a:ext cx="6400800" cy="2137792"/>
          </a:xfrm>
        </p:spPr>
        <p:txBody>
          <a:bodyPr>
            <a:normAutofit/>
          </a:bodyPr>
          <a:lstStyle/>
          <a:p>
            <a:endParaRPr lang="nl-NL" dirty="0"/>
          </a:p>
          <a:p>
            <a:endParaRPr lang="nl-NL" dirty="0"/>
          </a:p>
        </p:txBody>
      </p:sp>
      <p:sp>
        <p:nvSpPr>
          <p:cNvPr id="4" name="Titel 1"/>
          <p:cNvSpPr txBox="1">
            <a:spLocks/>
          </p:cNvSpPr>
          <p:nvPr/>
        </p:nvSpPr>
        <p:spPr>
          <a:xfrm>
            <a:off x="475928" y="1988840"/>
            <a:ext cx="7336432" cy="4104455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4400" b="1" kern="1200" baseline="0">
                <a:solidFill>
                  <a:srgbClr val="46291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pPr algn="ctr"/>
            <a:endParaRPr lang="nl-NL" dirty="0"/>
          </a:p>
        </p:txBody>
      </p:sp>
      <p:sp>
        <p:nvSpPr>
          <p:cNvPr id="9" name="Titel 1"/>
          <p:cNvSpPr txBox="1">
            <a:spLocks/>
          </p:cNvSpPr>
          <p:nvPr/>
        </p:nvSpPr>
        <p:spPr>
          <a:xfrm>
            <a:off x="1123240" y="692697"/>
            <a:ext cx="6689120" cy="1296144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4400" b="1" kern="1200">
                <a:solidFill>
                  <a:srgbClr val="46291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pPr algn="ctr"/>
            <a:r>
              <a:rPr lang="nl-NL" sz="4000" dirty="0" smtClean="0"/>
              <a:t>1. Tuin</a:t>
            </a:r>
            <a:r>
              <a:rPr lang="nl-NL" sz="4000" u="sng" dirty="0" smtClean="0"/>
              <a:t>onderdelen</a:t>
            </a:r>
            <a:endParaRPr lang="nl-NL" sz="3200" i="1" u="sng" dirty="0">
              <a:solidFill>
                <a:srgbClr val="92AD2D"/>
              </a:solidFill>
            </a:endParaRPr>
          </a:p>
        </p:txBody>
      </p:sp>
      <p:pic>
        <p:nvPicPr>
          <p:cNvPr id="7" name="Afbeelding 6" descr="https://encrypted-tbn2.gstatic.com/images?q=tbn:ANd9GcS_ADTR5GAIptQVEgK8yPQ3FOsLHwHtup5K1M-P_OyHiE_RcP5Q">
            <a:hlinkClick r:id="rId2"/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79" y="926603"/>
            <a:ext cx="1109861" cy="1062236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Tijdelijke aanduiding voor datum 3"/>
          <p:cNvSpPr>
            <a:spLocks noGrp="1"/>
          </p:cNvSpPr>
          <p:nvPr>
            <p:ph type="dt" sz="half" idx="10"/>
          </p:nvPr>
        </p:nvSpPr>
        <p:spPr>
          <a:xfrm>
            <a:off x="0" y="6309320"/>
            <a:ext cx="91440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462916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ctr"/>
            <a:r>
              <a:rPr lang="nl-NL" i="1" dirty="0" smtClean="0"/>
              <a:t>Ontwerp - tuinstijlen</a:t>
            </a:r>
            <a:endParaRPr lang="nl-NL" i="1" dirty="0"/>
          </a:p>
        </p:txBody>
      </p:sp>
      <p:pic>
        <p:nvPicPr>
          <p:cNvPr id="2" name="Afbeelding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4625" y="2157230"/>
            <a:ext cx="3685974" cy="2457316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3376" y="2171799"/>
            <a:ext cx="3416533" cy="2428179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3146" y="4140572"/>
            <a:ext cx="3396995" cy="2131447"/>
          </a:xfrm>
          <a:prstGeom prst="rect">
            <a:avLst/>
          </a:prstGeom>
        </p:spPr>
      </p:pic>
      <p:pic>
        <p:nvPicPr>
          <p:cNvPr id="11" name="Afbeelding 10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60140" y="3936578"/>
            <a:ext cx="3201347" cy="2349376"/>
          </a:xfrm>
          <a:prstGeom prst="rect">
            <a:avLst/>
          </a:prstGeom>
        </p:spPr>
      </p:pic>
      <p:pic>
        <p:nvPicPr>
          <p:cNvPr id="12" name="Afbeelding 11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8140" y="3527396"/>
            <a:ext cx="2284080" cy="15227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606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owerpoint AOC Oost 2012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Aangepast ontwerp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Aangepast ontwerp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3597</TotalTime>
  <Words>477</Words>
  <Application>Microsoft Office PowerPoint</Application>
  <PresentationFormat>Diavoorstelling (4:3)</PresentationFormat>
  <Paragraphs>246</Paragraphs>
  <Slides>28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3</vt:i4>
      </vt:variant>
      <vt:variant>
        <vt:lpstr>Diatitels</vt:lpstr>
      </vt:variant>
      <vt:variant>
        <vt:i4>28</vt:i4>
      </vt:variant>
    </vt:vector>
  </HeadingPairs>
  <TitlesOfParts>
    <vt:vector size="31" baseType="lpstr">
      <vt:lpstr>Powerpoint AOC Oost 2012</vt:lpstr>
      <vt:lpstr>1_Aangepast ontwerp</vt:lpstr>
      <vt:lpstr>Aangepast ontwerp</vt:lpstr>
      <vt:lpstr>PowerPoint-presentatie</vt:lpstr>
      <vt:lpstr>Programma</vt:lpstr>
      <vt:lpstr>Veldschets / tekening op schaal</vt:lpstr>
      <vt:lpstr>Programma van eisen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Company>AOC Oost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Examinering</dc:title>
  <dc:creator>Henk Weusthof</dc:creator>
  <cp:lastModifiedBy>Dick Neut</cp:lastModifiedBy>
  <cp:revision>172</cp:revision>
  <cp:lastPrinted>2014-04-16T08:29:37Z</cp:lastPrinted>
  <dcterms:created xsi:type="dcterms:W3CDTF">2012-12-05T14:47:34Z</dcterms:created>
  <dcterms:modified xsi:type="dcterms:W3CDTF">2015-01-07T15:09:07Z</dcterms:modified>
</cp:coreProperties>
</file>