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ista Harte" initials="KH" lastIdx="2" clrIdx="0">
    <p:extLst>
      <p:ext uri="{19B8F6BF-5375-455C-9EA6-DF929625EA0E}">
        <p15:presenceInfo xmlns:p15="http://schemas.microsoft.com/office/powerpoint/2012/main" userId="6325cc7a0d90479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1/24/2015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Opdrachten</a:t>
            </a:r>
            <a:r>
              <a:rPr lang="en-US" dirty="0" smtClean="0"/>
              <a:t> 3VA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124397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09" y="4989841"/>
            <a:ext cx="11054707" cy="1402722"/>
          </a:xfrm>
        </p:spPr>
        <p:txBody>
          <a:bodyPr>
            <a:normAutofit/>
          </a:bodyPr>
          <a:lstStyle/>
          <a:p>
            <a:r>
              <a:rPr lang="en-US" sz="2000" dirty="0" smtClean="0"/>
              <a:t>In </a:t>
            </a:r>
            <a:r>
              <a:rPr lang="en-US" sz="2000" dirty="0" err="1" smtClean="0"/>
              <a:t>welk</a:t>
            </a:r>
            <a:r>
              <a:rPr lang="en-US" sz="2000" dirty="0" smtClean="0"/>
              <a:t> </a:t>
            </a:r>
            <a:r>
              <a:rPr lang="en-US" sz="2000" dirty="0" err="1" smtClean="0"/>
              <a:t>deel</a:t>
            </a:r>
            <a:r>
              <a:rPr lang="en-US" sz="2000" dirty="0" smtClean="0"/>
              <a:t> van de </a:t>
            </a:r>
            <a:r>
              <a:rPr lang="en-US" sz="2000" dirty="0" err="1" smtClean="0"/>
              <a:t>tekst</a:t>
            </a:r>
            <a:r>
              <a:rPr lang="en-US" sz="2000" dirty="0" smtClean="0"/>
              <a:t> lees je </a:t>
            </a:r>
            <a:r>
              <a:rPr lang="en-US" sz="2000" dirty="0" err="1" smtClean="0"/>
              <a:t>iets</a:t>
            </a:r>
            <a:r>
              <a:rPr lang="en-US" sz="2000" dirty="0" smtClean="0"/>
              <a:t> over </a:t>
            </a:r>
            <a:r>
              <a:rPr lang="en-US" sz="2000" dirty="0" err="1" smtClean="0"/>
              <a:t>doorgangskampen</a:t>
            </a:r>
            <a:r>
              <a:rPr lang="en-US" sz="2000" dirty="0" smtClean="0"/>
              <a:t>?</a:t>
            </a:r>
            <a:br>
              <a:rPr lang="en-US" sz="2000" dirty="0" smtClean="0"/>
            </a:br>
            <a:r>
              <a:rPr lang="en-US" sz="2000" dirty="0" smtClean="0"/>
              <a:t>In </a:t>
            </a:r>
            <a:r>
              <a:rPr lang="en-US" sz="2000" dirty="0" err="1" smtClean="0"/>
              <a:t>welk</a:t>
            </a:r>
            <a:r>
              <a:rPr lang="en-US" sz="2000" dirty="0" smtClean="0"/>
              <a:t> </a:t>
            </a:r>
            <a:r>
              <a:rPr lang="en-US" sz="2000" dirty="0" err="1" smtClean="0"/>
              <a:t>deel</a:t>
            </a:r>
            <a:r>
              <a:rPr lang="en-US" sz="2000" dirty="0" smtClean="0"/>
              <a:t> </a:t>
            </a:r>
            <a:r>
              <a:rPr lang="en-US" sz="2000" dirty="0" err="1" smtClean="0"/>
              <a:t>schrijft</a:t>
            </a:r>
            <a:r>
              <a:rPr lang="en-US" sz="2000" dirty="0" smtClean="0"/>
              <a:t> Anne over de </a:t>
            </a:r>
            <a:r>
              <a:rPr lang="en-US" sz="2000" dirty="0" err="1" smtClean="0"/>
              <a:t>vernietingskampen</a:t>
            </a:r>
            <a:r>
              <a:rPr lang="en-US" sz="2000" dirty="0" smtClean="0"/>
              <a:t>?</a:t>
            </a:r>
            <a:endParaRPr lang="en-US" sz="2000" dirty="0"/>
          </a:p>
        </p:txBody>
      </p:sp>
      <p:sp>
        <p:nvSpPr>
          <p:cNvPr id="3" name="Content Placeholder 2"/>
          <p:cNvSpPr>
            <a:spLocks noGrp="1"/>
          </p:cNvSpPr>
          <p:nvPr>
            <p:ph idx="1"/>
          </p:nvPr>
        </p:nvSpPr>
        <p:spPr>
          <a:xfrm>
            <a:off x="684211" y="685800"/>
            <a:ext cx="9522469" cy="4304041"/>
          </a:xfrm>
        </p:spPr>
        <p:txBody>
          <a:bodyPr>
            <a:noAutofit/>
          </a:bodyPr>
          <a:lstStyle/>
          <a:p>
            <a:r>
              <a:rPr lang="nl-NL" sz="1600" b="1" dirty="0"/>
              <a:t>Anne Frank schreef op 9 oktober 1942 in haar</a:t>
            </a:r>
          </a:p>
          <a:p>
            <a:r>
              <a:rPr lang="en-US" sz="1600" b="1" dirty="0" err="1"/>
              <a:t>dagboek</a:t>
            </a:r>
            <a:r>
              <a:rPr lang="en-US" sz="1600" b="1" dirty="0"/>
              <a:t>:</a:t>
            </a:r>
          </a:p>
          <a:p>
            <a:r>
              <a:rPr lang="nl-NL" sz="1600" dirty="0"/>
              <a:t>‘Westerbork moet vreselijk zijn; voor honderden mensen een</a:t>
            </a:r>
          </a:p>
          <a:p>
            <a:r>
              <a:rPr lang="nl-NL" sz="1600" dirty="0"/>
              <a:t>wasruimte en er zijn veel te weinig wc’s. De slaapplaatsen zijn</a:t>
            </a:r>
          </a:p>
          <a:p>
            <a:r>
              <a:rPr lang="nl-NL" sz="1600" dirty="0"/>
              <a:t>alle door elkaar gegooid. Mannen, vrouwen en kinderen</a:t>
            </a:r>
          </a:p>
          <a:p>
            <a:r>
              <a:rPr lang="nl-NL" sz="1600" dirty="0"/>
              <a:t>slapen samen. Men hoort daardoor van verregaande</a:t>
            </a:r>
          </a:p>
          <a:p>
            <a:r>
              <a:rPr lang="nl-NL" sz="1600" dirty="0"/>
              <a:t>zedeloosheid, vele vrouwen en meisjes, die wat langer verblijf</a:t>
            </a:r>
          </a:p>
          <a:p>
            <a:r>
              <a:rPr lang="nl-NL" sz="1600" dirty="0"/>
              <a:t>houden, zijn in verwachting. Vluchten is onmogelijk; de</a:t>
            </a:r>
          </a:p>
          <a:p>
            <a:r>
              <a:rPr lang="nl-NL" sz="1600" dirty="0"/>
              <a:t>meeste mensen uit het kamp zijn gebrandmerkt door hun</a:t>
            </a:r>
          </a:p>
          <a:p>
            <a:r>
              <a:rPr lang="nl-NL" sz="1600" dirty="0"/>
              <a:t>kaalgeschoren hoofden en velen ook door hun Joods uiterlijk.</a:t>
            </a:r>
          </a:p>
          <a:p>
            <a:r>
              <a:rPr lang="nl-NL" sz="1600" dirty="0"/>
              <a:t>Als ’t in Holland zo erg is, hoe zullen ze dan in de verre en</a:t>
            </a:r>
          </a:p>
          <a:p>
            <a:r>
              <a:rPr lang="nl-NL" sz="1600" dirty="0"/>
              <a:t>barbaarse streken leven, waar ze heengezonden worden. De</a:t>
            </a:r>
          </a:p>
          <a:p>
            <a:r>
              <a:rPr lang="nl-NL" sz="1600" dirty="0"/>
              <a:t>Engelse radio spreekt van vergassing. Misschien is dat wel de</a:t>
            </a:r>
          </a:p>
          <a:p>
            <a:r>
              <a:rPr lang="nl-NL" sz="1600" dirty="0"/>
              <a:t>vlugste strafmethode. Ik ben helemaal van streek.’</a:t>
            </a:r>
            <a:endParaRPr lang="en-US" sz="1600" dirty="0"/>
          </a:p>
        </p:txBody>
      </p:sp>
    </p:spTree>
    <p:extLst>
      <p:ext uri="{BB962C8B-B14F-4D97-AF65-F5344CB8AC3E}">
        <p14:creationId xmlns:p14="http://schemas.microsoft.com/office/powerpoint/2010/main" val="2073884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Wat</a:t>
            </a:r>
            <a:r>
              <a:rPr lang="en-US" dirty="0" smtClean="0"/>
              <a:t> </a:t>
            </a:r>
            <a:r>
              <a:rPr lang="en-US" dirty="0" err="1" smtClean="0"/>
              <a:t>gebeurt</a:t>
            </a:r>
            <a:r>
              <a:rPr lang="en-US" dirty="0" smtClean="0"/>
              <a:t> </a:t>
            </a:r>
            <a:r>
              <a:rPr lang="en-US" dirty="0" err="1" smtClean="0"/>
              <a:t>hier</a:t>
            </a:r>
            <a:r>
              <a:rPr lang="en-US" dirty="0" smtClean="0"/>
              <a: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69591" y="685800"/>
            <a:ext cx="2563643" cy="3614738"/>
          </a:xfrm>
        </p:spPr>
      </p:pic>
    </p:spTree>
    <p:extLst>
      <p:ext uri="{BB962C8B-B14F-4D97-AF65-F5344CB8AC3E}">
        <p14:creationId xmlns:p14="http://schemas.microsoft.com/office/powerpoint/2010/main" val="739140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354595"/>
            <a:ext cx="8534400" cy="639804"/>
          </a:xfrm>
        </p:spPr>
        <p:txBody>
          <a:bodyPr>
            <a:normAutofit fontScale="90000"/>
          </a:bodyPr>
          <a:lstStyle/>
          <a:p>
            <a:r>
              <a:rPr lang="en-US" dirty="0" err="1" smtClean="0"/>
              <a:t>eindopdracht</a:t>
            </a:r>
            <a:endParaRPr lang="en-US" dirty="0"/>
          </a:p>
        </p:txBody>
      </p:sp>
      <p:sp>
        <p:nvSpPr>
          <p:cNvPr id="3" name="Content Placeholder 2"/>
          <p:cNvSpPr>
            <a:spLocks noGrp="1"/>
          </p:cNvSpPr>
          <p:nvPr>
            <p:ph idx="1"/>
          </p:nvPr>
        </p:nvSpPr>
        <p:spPr>
          <a:xfrm>
            <a:off x="684212" y="2421924"/>
            <a:ext cx="10799334" cy="2751438"/>
          </a:xfrm>
        </p:spPr>
        <p:txBody>
          <a:bodyPr/>
          <a:lstStyle/>
          <a:p>
            <a:r>
              <a:rPr lang="nl-NL" dirty="0"/>
              <a:t>Zoek op www.verzetsmuseum.org meer informatie</a:t>
            </a:r>
          </a:p>
          <a:p>
            <a:r>
              <a:rPr lang="nl-NL" dirty="0"/>
              <a:t>over situatie in </a:t>
            </a:r>
            <a:r>
              <a:rPr lang="nl-NL" dirty="0" smtClean="0"/>
              <a:t>Nederland tijdens </a:t>
            </a:r>
            <a:r>
              <a:rPr lang="nl-NL" dirty="0"/>
              <a:t>de</a:t>
            </a:r>
          </a:p>
          <a:p>
            <a:r>
              <a:rPr lang="nl-NL" dirty="0"/>
              <a:t>Tweede Wereldoorlog. Kies twee thema’s:</a:t>
            </a:r>
          </a:p>
          <a:p>
            <a:r>
              <a:rPr lang="nl-NL" dirty="0"/>
              <a:t>bijvoorbeeld ‘Dagelijks leven’ en </a:t>
            </a:r>
            <a:r>
              <a:rPr lang="nl-NL" dirty="0" smtClean="0"/>
              <a:t>‘Hongerwinter’ </a:t>
            </a:r>
            <a:r>
              <a:rPr lang="nl-NL" dirty="0"/>
              <a:t>en</a:t>
            </a:r>
          </a:p>
          <a:p>
            <a:r>
              <a:rPr lang="nl-NL" dirty="0"/>
              <a:t>maak daarvan een presentatie met </a:t>
            </a:r>
            <a:r>
              <a:rPr lang="nl-NL" dirty="0" err="1"/>
              <a:t>powerpoint</a:t>
            </a:r>
            <a:r>
              <a:rPr lang="nl-NL" dirty="0" smtClean="0"/>
              <a:t>.</a:t>
            </a:r>
          </a:p>
          <a:p>
            <a:r>
              <a:rPr lang="nl-NL" dirty="0" smtClean="0"/>
              <a:t>Hier houd je per duo een presentatie over.</a:t>
            </a:r>
            <a:endParaRPr lang="en-US" dirty="0"/>
          </a:p>
        </p:txBody>
      </p:sp>
    </p:spTree>
    <p:extLst>
      <p:ext uri="{BB962C8B-B14F-4D97-AF65-F5344CB8AC3E}">
        <p14:creationId xmlns:p14="http://schemas.microsoft.com/office/powerpoint/2010/main" val="644989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8259" y="2384635"/>
            <a:ext cx="4840087" cy="3167668"/>
          </a:xfrm>
        </p:spPr>
        <p:txBody>
          <a:bodyPr>
            <a:normAutofit fontScale="90000"/>
          </a:bodyPr>
          <a:lstStyle/>
          <a:p>
            <a:r>
              <a:rPr lang="en-US" dirty="0" smtClean="0"/>
              <a:t>Nederland in de </a:t>
            </a:r>
            <a:r>
              <a:rPr lang="en-US" dirty="0" err="1" smtClean="0"/>
              <a:t>meidagen</a:t>
            </a:r>
            <a:r>
              <a:rPr lang="en-US" dirty="0" smtClean="0"/>
              <a:t> 1940: </a:t>
            </a:r>
            <a:r>
              <a:rPr lang="en-US" dirty="0" err="1" smtClean="0"/>
              <a:t>waarom</a:t>
            </a:r>
            <a:r>
              <a:rPr lang="en-US" dirty="0" smtClean="0"/>
              <a:t> </a:t>
            </a:r>
            <a:r>
              <a:rPr lang="en-US" dirty="0" err="1" smtClean="0"/>
              <a:t>vielen</a:t>
            </a:r>
            <a:r>
              <a:rPr lang="en-US" dirty="0" smtClean="0"/>
              <a:t> de </a:t>
            </a:r>
            <a:r>
              <a:rPr lang="en-US" dirty="0" err="1" smtClean="0"/>
              <a:t>duitsers</a:t>
            </a:r>
            <a:r>
              <a:rPr lang="en-US" dirty="0" smtClean="0"/>
              <a:t> </a:t>
            </a:r>
            <a:r>
              <a:rPr lang="en-US" dirty="0" err="1" smtClean="0"/>
              <a:t>ons</a:t>
            </a:r>
            <a:r>
              <a:rPr lang="en-US" dirty="0" smtClean="0"/>
              <a:t> op </a:t>
            </a:r>
            <a:r>
              <a:rPr lang="en-US" dirty="0" err="1" smtClean="0"/>
              <a:t>deze</a:t>
            </a:r>
            <a:r>
              <a:rPr lang="en-US" dirty="0" smtClean="0"/>
              <a:t> </a:t>
            </a:r>
            <a:r>
              <a:rPr lang="en-US" dirty="0" err="1" smtClean="0"/>
              <a:t>plekken</a:t>
            </a:r>
            <a:r>
              <a:rPr lang="en-US" dirty="0" smtClean="0"/>
              <a:t> </a:t>
            </a:r>
            <a:r>
              <a:rPr lang="en-US" dirty="0" err="1" smtClean="0"/>
              <a:t>aan</a:t>
            </a:r>
            <a:r>
              <a:rPr lang="en-US" dirty="0" smtClean="0"/>
              <a:t>?</a:t>
            </a:r>
            <a:br>
              <a:rPr lang="en-US" dirty="0" smtClean="0"/>
            </a:br>
            <a:r>
              <a:rPr lang="en-US" dirty="0" err="1" smtClean="0"/>
              <a:t>Kornwerderzand</a:t>
            </a:r>
            <a:r>
              <a:rPr lang="en-US" dirty="0" smtClean="0"/>
              <a:t/>
            </a:r>
            <a:br>
              <a:rPr lang="en-US" dirty="0" smtClean="0"/>
            </a:br>
            <a:r>
              <a:rPr lang="en-US" dirty="0" err="1" smtClean="0"/>
              <a:t>grebbelinie</a:t>
            </a:r>
            <a:r>
              <a:rPr lang="en-US" dirty="0" smtClean="0"/>
              <a:t/>
            </a:r>
            <a:br>
              <a:rPr lang="en-US" dirty="0" smtClean="0"/>
            </a:br>
            <a:r>
              <a:rPr lang="en-US" dirty="0" err="1" smtClean="0"/>
              <a:t>waterlinie</a:t>
            </a:r>
            <a:r>
              <a:rPr lang="en-US" dirty="0" smtClean="0"/>
              <a:t/>
            </a:r>
            <a:br>
              <a:rPr lang="en-US" dirty="0" smtClean="0"/>
            </a:br>
            <a:r>
              <a:rPr lang="en-US" dirty="0" err="1" smtClean="0"/>
              <a:t>moerdijkbruggen</a:t>
            </a:r>
            <a:r>
              <a:rPr lang="en-US" dirty="0" smtClean="0"/>
              <a:t/>
            </a:r>
            <a:br>
              <a:rPr lang="en-US" dirty="0" smtClean="0"/>
            </a:br>
            <a:r>
              <a:rPr lang="en-US" dirty="0" smtClean="0"/>
              <a:t>Den </a:t>
            </a:r>
            <a:r>
              <a:rPr lang="en-US" dirty="0" err="1" smtClean="0"/>
              <a:t>haag</a:t>
            </a:r>
            <a:endParaRPr lang="en-US" dirty="0"/>
          </a:p>
        </p:txBody>
      </p:sp>
      <p:pic>
        <p:nvPicPr>
          <p:cNvPr id="4" name="Content Placeholder 3"/>
          <p:cNvPicPr>
            <a:picLocks noGrp="1" noChangeAspect="1"/>
          </p:cNvPicPr>
          <p:nvPr>
            <p:ph idx="1"/>
          </p:nvPr>
        </p:nvPicPr>
        <p:blipFill>
          <a:blip r:embed="rId2"/>
          <a:stretch>
            <a:fillRect/>
          </a:stretch>
        </p:blipFill>
        <p:spPr>
          <a:xfrm>
            <a:off x="701094" y="187786"/>
            <a:ext cx="5624944" cy="6540906"/>
          </a:xfrm>
          <a:prstGeom prst="rect">
            <a:avLst/>
          </a:prstGeom>
        </p:spPr>
      </p:pic>
      <p:sp>
        <p:nvSpPr>
          <p:cNvPr id="13" name="Right Arrow 12"/>
          <p:cNvSpPr/>
          <p:nvPr/>
        </p:nvSpPr>
        <p:spPr>
          <a:xfrm>
            <a:off x="1357744" y="2932670"/>
            <a:ext cx="1801091" cy="406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3770321" y="4762575"/>
            <a:ext cx="1660662" cy="21197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3917467" y="3214713"/>
            <a:ext cx="1713095" cy="25276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Up Arrow 16"/>
          <p:cNvSpPr/>
          <p:nvPr/>
        </p:nvSpPr>
        <p:spPr>
          <a:xfrm>
            <a:off x="2521528" y="4358796"/>
            <a:ext cx="277090" cy="15286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4095704" y="897365"/>
            <a:ext cx="2576945" cy="3879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4444984" y="3561770"/>
            <a:ext cx="1360071" cy="27709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811804" y="3261204"/>
            <a:ext cx="1307941" cy="2062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540820" y="3718980"/>
            <a:ext cx="1170770" cy="369332"/>
          </a:xfrm>
          <a:prstGeom prst="rect">
            <a:avLst/>
          </a:prstGeom>
        </p:spPr>
        <p:txBody>
          <a:bodyPr wrap="none">
            <a:spAutoFit/>
          </a:bodyPr>
          <a:lstStyle/>
          <a:p>
            <a:pPr algn="ctr"/>
            <a:r>
              <a:rPr lang="en-US" b="1" dirty="0" smtClean="0">
                <a:ln w="22225">
                  <a:solidFill>
                    <a:schemeClr val="accent2"/>
                  </a:solidFill>
                  <a:prstDash val="solid"/>
                </a:ln>
                <a:solidFill>
                  <a:srgbClr val="92D050"/>
                </a:solidFill>
                <a:latin typeface="Arial Black" panose="020B0A04020102020204" pitchFamily="34" charset="0"/>
              </a:rPr>
              <a:t>Arnhem</a:t>
            </a:r>
            <a:endParaRPr lang="en-US" b="1" dirty="0">
              <a:ln w="22225">
                <a:solidFill>
                  <a:schemeClr val="accent2"/>
                </a:solidFill>
                <a:prstDash val="solid"/>
              </a:ln>
              <a:solidFill>
                <a:srgbClr val="92D050"/>
              </a:solidFill>
              <a:latin typeface="Arial Black" panose="020B0A04020102020204" pitchFamily="34" charset="0"/>
            </a:endParaRPr>
          </a:p>
        </p:txBody>
      </p:sp>
      <p:sp>
        <p:nvSpPr>
          <p:cNvPr id="26" name="Rectangle 25"/>
          <p:cNvSpPr/>
          <p:nvPr/>
        </p:nvSpPr>
        <p:spPr>
          <a:xfrm>
            <a:off x="1165199" y="3758631"/>
            <a:ext cx="1523902" cy="400110"/>
          </a:xfrm>
          <a:prstGeom prst="rect">
            <a:avLst/>
          </a:prstGeom>
          <a:noFill/>
        </p:spPr>
        <p:txBody>
          <a:bodyPr wrap="square" lIns="91440" tIns="45720" rIns="91440" bIns="45720">
            <a:spAutoFit/>
          </a:bodyPr>
          <a:lstStyle/>
          <a:p>
            <a:pPr algn="ctr"/>
            <a:r>
              <a:rPr lang="en-US" sz="2000" dirty="0" smtClean="0">
                <a:ln w="22225">
                  <a:solidFill>
                    <a:schemeClr val="accent2"/>
                  </a:solidFill>
                  <a:prstDash val="solid"/>
                </a:ln>
                <a:solidFill>
                  <a:srgbClr val="92D050"/>
                </a:solidFill>
              </a:rPr>
              <a:t>Rotterdam</a:t>
            </a:r>
            <a:endParaRPr lang="en-US" sz="2000" dirty="0">
              <a:ln w="22225">
                <a:solidFill>
                  <a:schemeClr val="accent2"/>
                </a:solidFill>
                <a:prstDash val="solid"/>
              </a:ln>
              <a:solidFill>
                <a:srgbClr val="92D050"/>
              </a:solidFill>
            </a:endParaRPr>
          </a:p>
        </p:txBody>
      </p:sp>
      <p:sp>
        <p:nvSpPr>
          <p:cNvPr id="27" name="Rectangle 26"/>
          <p:cNvSpPr/>
          <p:nvPr/>
        </p:nvSpPr>
        <p:spPr>
          <a:xfrm>
            <a:off x="2798618" y="1114531"/>
            <a:ext cx="5202281" cy="400110"/>
          </a:xfrm>
          <a:prstGeom prst="rect">
            <a:avLst/>
          </a:prstGeom>
          <a:noFill/>
        </p:spPr>
        <p:txBody>
          <a:bodyPr wrap="square" lIns="91440" tIns="45720" rIns="91440" bIns="45720">
            <a:spAutoFit/>
          </a:bodyPr>
          <a:lstStyle/>
          <a:p>
            <a:pPr algn="ctr"/>
            <a:r>
              <a:rPr lang="en-US" sz="2000" dirty="0" err="1" smtClean="0">
                <a:ln w="22225">
                  <a:solidFill>
                    <a:schemeClr val="accent2"/>
                  </a:solidFill>
                  <a:prstDash val="solid"/>
                </a:ln>
                <a:solidFill>
                  <a:srgbClr val="92D050"/>
                </a:solidFill>
              </a:rPr>
              <a:t>Kornwerderzand</a:t>
            </a:r>
            <a:endParaRPr lang="en-US" sz="2000" cap="none" spc="0" dirty="0">
              <a:ln w="22225">
                <a:solidFill>
                  <a:schemeClr val="accent2"/>
                </a:solidFill>
                <a:prstDash val="solid"/>
              </a:ln>
              <a:solidFill>
                <a:srgbClr val="92D050"/>
              </a:solidFill>
              <a:effectLst/>
            </a:endParaRPr>
          </a:p>
        </p:txBody>
      </p:sp>
      <p:sp>
        <p:nvSpPr>
          <p:cNvPr id="28" name="Rectangle 27"/>
          <p:cNvSpPr/>
          <p:nvPr/>
        </p:nvSpPr>
        <p:spPr>
          <a:xfrm>
            <a:off x="707570" y="3307922"/>
            <a:ext cx="1338829" cy="369332"/>
          </a:xfrm>
          <a:prstGeom prst="rect">
            <a:avLst/>
          </a:prstGeom>
          <a:noFill/>
        </p:spPr>
        <p:txBody>
          <a:bodyPr wrap="none" lIns="91440" tIns="45720" rIns="91440" bIns="45720">
            <a:spAutoFit/>
          </a:bodyPr>
          <a:lstStyle/>
          <a:p>
            <a:pPr algn="ctr"/>
            <a:r>
              <a:rPr lang="en-US" cap="none" spc="0" dirty="0" smtClean="0">
                <a:ln w="22225">
                  <a:solidFill>
                    <a:schemeClr val="accent2"/>
                  </a:solidFill>
                  <a:prstDash val="solid"/>
                </a:ln>
                <a:solidFill>
                  <a:schemeClr val="accent2">
                    <a:lumMod val="40000"/>
                    <a:lumOff val="60000"/>
                  </a:schemeClr>
                </a:solidFill>
                <a:effectLst/>
              </a:rPr>
              <a:t>Den Haag</a:t>
            </a:r>
            <a:endParaRPr lang="en-US" cap="none" spc="0" dirty="0">
              <a:ln w="22225">
                <a:solidFill>
                  <a:schemeClr val="accent2"/>
                </a:solidFill>
                <a:prstDash val="solid"/>
              </a:ln>
              <a:solidFill>
                <a:schemeClr val="accent2">
                  <a:lumMod val="40000"/>
                  <a:lumOff val="60000"/>
                </a:schemeClr>
              </a:solidFill>
              <a:effectLst/>
            </a:endParaRPr>
          </a:p>
        </p:txBody>
      </p:sp>
      <p:sp>
        <p:nvSpPr>
          <p:cNvPr id="29" name="Rectangle 28"/>
          <p:cNvSpPr/>
          <p:nvPr/>
        </p:nvSpPr>
        <p:spPr>
          <a:xfrm>
            <a:off x="4218811" y="2892426"/>
            <a:ext cx="910827" cy="369332"/>
          </a:xfrm>
          <a:prstGeom prst="rect">
            <a:avLst/>
          </a:prstGeom>
          <a:noFill/>
        </p:spPr>
        <p:txBody>
          <a:bodyPr wrap="none" lIns="91440" tIns="45720" rIns="91440" bIns="45720">
            <a:spAutoFit/>
          </a:bodyPr>
          <a:lstStyle/>
          <a:p>
            <a:pPr algn="ctr"/>
            <a:r>
              <a:rPr lang="en-US" cap="none" spc="0" dirty="0" err="1" smtClean="0">
                <a:ln w="22225">
                  <a:solidFill>
                    <a:schemeClr val="accent2"/>
                  </a:solidFill>
                  <a:prstDash val="solid"/>
                </a:ln>
                <a:solidFill>
                  <a:srgbClr val="92D050"/>
                </a:solidFill>
                <a:effectLst/>
              </a:rPr>
              <a:t>Putten</a:t>
            </a:r>
            <a:endParaRPr lang="en-US" cap="none" spc="0" dirty="0">
              <a:ln w="22225">
                <a:solidFill>
                  <a:schemeClr val="accent2"/>
                </a:solidFill>
                <a:prstDash val="solid"/>
              </a:ln>
              <a:solidFill>
                <a:srgbClr val="92D050"/>
              </a:solidFill>
              <a:effectLst/>
            </a:endParaRPr>
          </a:p>
        </p:txBody>
      </p:sp>
      <p:sp>
        <p:nvSpPr>
          <p:cNvPr id="30" name="Rectangle 29"/>
          <p:cNvSpPr/>
          <p:nvPr/>
        </p:nvSpPr>
        <p:spPr>
          <a:xfrm>
            <a:off x="4198642" y="3156737"/>
            <a:ext cx="1505540" cy="369332"/>
          </a:xfrm>
          <a:prstGeom prst="rect">
            <a:avLst/>
          </a:prstGeom>
          <a:noFill/>
        </p:spPr>
        <p:txBody>
          <a:bodyPr wrap="none" lIns="91440" tIns="45720" rIns="91440" bIns="45720">
            <a:spAutoFit/>
          </a:bodyPr>
          <a:lstStyle/>
          <a:p>
            <a:pPr algn="ctr"/>
            <a:r>
              <a:rPr lang="en-US" cap="none" spc="0" dirty="0" err="1" smtClean="0">
                <a:ln w="22225">
                  <a:solidFill>
                    <a:schemeClr val="accent2"/>
                  </a:solidFill>
                  <a:prstDash val="solid"/>
                </a:ln>
                <a:solidFill>
                  <a:srgbClr val="92D050"/>
                </a:solidFill>
                <a:effectLst/>
              </a:rPr>
              <a:t>Grebbelinie</a:t>
            </a:r>
            <a:endParaRPr lang="en-US" cap="none" spc="0" dirty="0">
              <a:ln w="22225">
                <a:solidFill>
                  <a:schemeClr val="accent2"/>
                </a:solidFill>
                <a:prstDash val="solid"/>
              </a:ln>
              <a:solidFill>
                <a:srgbClr val="92D050"/>
              </a:solidFill>
              <a:effectLst/>
            </a:endParaRPr>
          </a:p>
        </p:txBody>
      </p:sp>
      <p:sp>
        <p:nvSpPr>
          <p:cNvPr id="31" name="Rectangle 30"/>
          <p:cNvSpPr/>
          <p:nvPr/>
        </p:nvSpPr>
        <p:spPr>
          <a:xfrm>
            <a:off x="1238708" y="2709599"/>
            <a:ext cx="1289134" cy="369332"/>
          </a:xfrm>
          <a:prstGeom prst="rect">
            <a:avLst/>
          </a:prstGeom>
          <a:noFill/>
        </p:spPr>
        <p:txBody>
          <a:bodyPr wrap="none" lIns="91440" tIns="45720" rIns="91440" bIns="45720">
            <a:spAutoFit/>
          </a:bodyPr>
          <a:lstStyle/>
          <a:p>
            <a:pPr algn="ctr"/>
            <a:r>
              <a:rPr lang="en-US" cap="none" spc="0" dirty="0" err="1" smtClean="0">
                <a:ln w="22225">
                  <a:solidFill>
                    <a:schemeClr val="accent2"/>
                  </a:solidFill>
                  <a:prstDash val="solid"/>
                </a:ln>
                <a:solidFill>
                  <a:srgbClr val="92D050"/>
                </a:solidFill>
                <a:effectLst/>
              </a:rPr>
              <a:t>Waterlinie</a:t>
            </a:r>
            <a:endParaRPr lang="en-US" cap="none" spc="0" dirty="0">
              <a:ln w="22225">
                <a:solidFill>
                  <a:schemeClr val="accent2"/>
                </a:solidFill>
                <a:prstDash val="solid"/>
              </a:ln>
              <a:solidFill>
                <a:srgbClr val="92D050"/>
              </a:solidFill>
              <a:effectLst/>
            </a:endParaRPr>
          </a:p>
        </p:txBody>
      </p:sp>
      <p:sp>
        <p:nvSpPr>
          <p:cNvPr id="32" name="Rectangle 31"/>
          <p:cNvSpPr/>
          <p:nvPr/>
        </p:nvSpPr>
        <p:spPr>
          <a:xfrm>
            <a:off x="3917467" y="4868561"/>
            <a:ext cx="1366080" cy="369332"/>
          </a:xfrm>
          <a:prstGeom prst="rect">
            <a:avLst/>
          </a:prstGeom>
          <a:noFill/>
        </p:spPr>
        <p:txBody>
          <a:bodyPr wrap="none" lIns="91440" tIns="45720" rIns="91440" bIns="45720">
            <a:spAutoFit/>
          </a:bodyPr>
          <a:lstStyle/>
          <a:p>
            <a:pPr algn="ctr"/>
            <a:r>
              <a:rPr lang="en-US" dirty="0" smtClean="0">
                <a:ln w="22225">
                  <a:solidFill>
                    <a:schemeClr val="accent2"/>
                  </a:solidFill>
                  <a:prstDash val="solid"/>
                </a:ln>
                <a:solidFill>
                  <a:srgbClr val="92D050"/>
                </a:solidFill>
              </a:rPr>
              <a:t>Eindhoven</a:t>
            </a:r>
            <a:endParaRPr lang="en-US" cap="none" spc="0" dirty="0">
              <a:ln w="22225">
                <a:solidFill>
                  <a:schemeClr val="accent2"/>
                </a:solidFill>
                <a:prstDash val="solid"/>
              </a:ln>
              <a:solidFill>
                <a:srgbClr val="92D050"/>
              </a:solidFill>
              <a:effectLst/>
            </a:endParaRPr>
          </a:p>
        </p:txBody>
      </p:sp>
      <p:sp>
        <p:nvSpPr>
          <p:cNvPr id="33" name="Rectangle 32"/>
          <p:cNvSpPr/>
          <p:nvPr/>
        </p:nvSpPr>
        <p:spPr>
          <a:xfrm>
            <a:off x="3025292" y="3458239"/>
            <a:ext cx="976549" cy="369332"/>
          </a:xfrm>
          <a:prstGeom prst="rect">
            <a:avLst/>
          </a:prstGeom>
          <a:noFill/>
        </p:spPr>
        <p:txBody>
          <a:bodyPr wrap="none" lIns="91440" tIns="45720" rIns="91440" bIns="45720">
            <a:spAutoFit/>
          </a:bodyPr>
          <a:lstStyle/>
          <a:p>
            <a:pPr algn="ctr"/>
            <a:r>
              <a:rPr lang="en-US" b="1" cap="none" spc="0" dirty="0" smtClean="0">
                <a:ln w="22225">
                  <a:solidFill>
                    <a:schemeClr val="accent2"/>
                  </a:solidFill>
                  <a:prstDash val="solid"/>
                </a:ln>
                <a:solidFill>
                  <a:schemeClr val="accent2">
                    <a:lumMod val="40000"/>
                    <a:lumOff val="60000"/>
                  </a:schemeClr>
                </a:solidFill>
                <a:effectLst/>
              </a:rPr>
              <a:t>Utrecht</a:t>
            </a:r>
            <a:endParaRPr lang="en-US" b="1" cap="none" spc="0" dirty="0">
              <a:ln w="22225">
                <a:solidFill>
                  <a:schemeClr val="accent2"/>
                </a:solidFill>
                <a:prstDash val="solid"/>
              </a:ln>
              <a:solidFill>
                <a:schemeClr val="accent2">
                  <a:lumMod val="40000"/>
                  <a:lumOff val="60000"/>
                </a:schemeClr>
              </a:solidFill>
              <a:effectLst/>
            </a:endParaRPr>
          </a:p>
        </p:txBody>
      </p:sp>
      <p:sp>
        <p:nvSpPr>
          <p:cNvPr id="34" name="Rectangle 33"/>
          <p:cNvSpPr/>
          <p:nvPr/>
        </p:nvSpPr>
        <p:spPr>
          <a:xfrm>
            <a:off x="1652433" y="5887474"/>
            <a:ext cx="2117887" cy="369332"/>
          </a:xfrm>
          <a:prstGeom prst="rect">
            <a:avLst/>
          </a:prstGeom>
          <a:noFill/>
        </p:spPr>
        <p:txBody>
          <a:bodyPr wrap="none" lIns="91440" tIns="45720" rIns="91440" bIns="45720">
            <a:spAutoFit/>
          </a:bodyPr>
          <a:lstStyle/>
          <a:p>
            <a:pPr algn="ctr"/>
            <a:r>
              <a:rPr lang="en-US" cap="none" spc="0" dirty="0" err="1" smtClean="0">
                <a:ln w="22225">
                  <a:solidFill>
                    <a:schemeClr val="accent2"/>
                  </a:solidFill>
                  <a:prstDash val="solid"/>
                </a:ln>
                <a:solidFill>
                  <a:schemeClr val="accent2">
                    <a:lumMod val="40000"/>
                    <a:lumOff val="60000"/>
                  </a:schemeClr>
                </a:solidFill>
                <a:effectLst/>
              </a:rPr>
              <a:t>Moerdijkbruggen</a:t>
            </a:r>
            <a:endParaRPr lang="en-US"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749287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Zadkine</a:t>
            </a:r>
            <a:r>
              <a:rPr lang="en-US" dirty="0" smtClean="0"/>
              <a:t>, De </a:t>
            </a:r>
            <a:r>
              <a:rPr lang="en-US" dirty="0" err="1" smtClean="0"/>
              <a:t>verwoeste</a:t>
            </a:r>
            <a:r>
              <a:rPr lang="en-US" dirty="0" smtClean="0"/>
              <a:t> </a:t>
            </a:r>
            <a:r>
              <a:rPr lang="en-US" dirty="0" err="1" smtClean="0"/>
              <a:t>stad</a:t>
            </a:r>
            <a:r>
              <a:rPr lang="en-US" dirty="0" smtClean="0"/>
              <a:t>. </a:t>
            </a:r>
            <a:br>
              <a:rPr lang="en-US" dirty="0" smtClean="0"/>
            </a:br>
            <a:r>
              <a:rPr lang="en-US" dirty="0" err="1" smtClean="0"/>
              <a:t>Welke</a:t>
            </a:r>
            <a:r>
              <a:rPr lang="en-US" dirty="0" smtClean="0"/>
              <a:t> </a:t>
            </a:r>
            <a:r>
              <a:rPr lang="en-US" dirty="0" err="1" smtClean="0"/>
              <a:t>stad</a:t>
            </a:r>
            <a:r>
              <a:rPr lang="en-US" dirty="0" smtClean="0"/>
              <a:t> is </a:t>
            </a:r>
            <a:r>
              <a:rPr lang="en-US" dirty="0" err="1" smtClean="0"/>
              <a:t>dat</a:t>
            </a:r>
            <a:r>
              <a:rPr lang="en-US" dirty="0" smtClean="0"/>
              <a:t>?</a:t>
            </a:r>
            <a:br>
              <a:rPr lang="en-US" dirty="0" smtClean="0"/>
            </a:br>
            <a:r>
              <a:rPr lang="en-US" dirty="0" err="1" smtClean="0"/>
              <a:t>Waarom</a:t>
            </a:r>
            <a:r>
              <a:rPr lang="en-US" dirty="0" smtClean="0"/>
              <a:t> zit </a:t>
            </a:r>
            <a:r>
              <a:rPr lang="en-US" dirty="0" err="1" smtClean="0"/>
              <a:t>er</a:t>
            </a:r>
            <a:r>
              <a:rPr lang="en-US" dirty="0" smtClean="0"/>
              <a:t> </a:t>
            </a:r>
            <a:r>
              <a:rPr lang="en-US" dirty="0" err="1" smtClean="0"/>
              <a:t>ee</a:t>
            </a:r>
            <a:r>
              <a:rPr lang="en-US" dirty="0" smtClean="0"/>
              <a:t> </a:t>
            </a:r>
            <a:r>
              <a:rPr lang="en-US" dirty="0" err="1" smtClean="0"/>
              <a:t>ngat</a:t>
            </a:r>
            <a:r>
              <a:rPr lang="en-US" dirty="0" smtClean="0"/>
              <a:t> in het </a:t>
            </a:r>
            <a:r>
              <a:rPr lang="en-US" dirty="0" err="1" smtClean="0"/>
              <a:t>beeld</a:t>
            </a:r>
            <a:r>
              <a:rPr lang="en-US" dirty="0" smtClean="0"/>
              <a:t>?</a:t>
            </a:r>
            <a:endParaRPr lang="en-US" dirty="0"/>
          </a:p>
        </p:txBody>
      </p:sp>
      <p:pic>
        <p:nvPicPr>
          <p:cNvPr id="4" name="Content Placeholder 3"/>
          <p:cNvPicPr>
            <a:picLocks noGrp="1" noChangeAspect="1"/>
          </p:cNvPicPr>
          <p:nvPr>
            <p:ph idx="1"/>
          </p:nvPr>
        </p:nvPicPr>
        <p:blipFill>
          <a:blip r:embed="rId2"/>
          <a:stretch>
            <a:fillRect/>
          </a:stretch>
        </p:blipFill>
        <p:spPr>
          <a:xfrm>
            <a:off x="3746572" y="685800"/>
            <a:ext cx="2409682" cy="3614738"/>
          </a:xfrm>
          <a:prstGeom prst="rect">
            <a:avLst/>
          </a:prstGeom>
        </p:spPr>
      </p:pic>
    </p:spTree>
    <p:extLst>
      <p:ext uri="{BB962C8B-B14F-4D97-AF65-F5344CB8AC3E}">
        <p14:creationId xmlns:p14="http://schemas.microsoft.com/office/powerpoint/2010/main" val="36308728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786" y="776414"/>
            <a:ext cx="8534400" cy="1507067"/>
          </a:xfrm>
        </p:spPr>
        <p:txBody>
          <a:bodyPr>
            <a:normAutofit/>
          </a:bodyPr>
          <a:lstStyle/>
          <a:p>
            <a:r>
              <a:rPr lang="en-US" sz="2000" dirty="0" err="1" smtClean="0"/>
              <a:t>Waar</a:t>
            </a:r>
            <a:r>
              <a:rPr lang="en-US" sz="2000" dirty="0" smtClean="0"/>
              <a:t> is </a:t>
            </a:r>
            <a:r>
              <a:rPr lang="en-US" sz="2000" dirty="0" err="1" smtClean="0"/>
              <a:t>frankrijk</a:t>
            </a:r>
            <a:r>
              <a:rPr lang="en-US" sz="2000" dirty="0" smtClean="0"/>
              <a:t>? </a:t>
            </a:r>
            <a:br>
              <a:rPr lang="en-US" sz="2000" dirty="0" smtClean="0"/>
            </a:br>
            <a:r>
              <a:rPr lang="en-US" sz="2000" dirty="0" err="1" smtClean="0"/>
              <a:t>Waar</a:t>
            </a:r>
            <a:r>
              <a:rPr lang="en-US" sz="2000" dirty="0" smtClean="0"/>
              <a:t> is </a:t>
            </a:r>
            <a:r>
              <a:rPr lang="en-US" sz="2000" dirty="0" err="1" smtClean="0"/>
              <a:t>duitsland</a:t>
            </a:r>
            <a:r>
              <a:rPr lang="en-US" sz="2000" dirty="0" smtClean="0"/>
              <a:t>? </a:t>
            </a:r>
            <a:br>
              <a:rPr lang="en-US" sz="2000" dirty="0" smtClean="0"/>
            </a:br>
            <a:r>
              <a:rPr lang="en-US" sz="2000" dirty="0" err="1" smtClean="0"/>
              <a:t>Waar</a:t>
            </a:r>
            <a:r>
              <a:rPr lang="en-US" sz="2000" dirty="0" smtClean="0"/>
              <a:t> is </a:t>
            </a:r>
            <a:r>
              <a:rPr lang="en-US" sz="2000" dirty="0" err="1" smtClean="0"/>
              <a:t>engeland</a:t>
            </a:r>
            <a:r>
              <a:rPr lang="en-US" sz="2000" dirty="0" smtClean="0"/>
              <a:t>?			</a:t>
            </a:r>
            <a:r>
              <a:rPr lang="en-US" sz="2000" dirty="0" err="1" smtClean="0"/>
              <a:t>Wat</a:t>
            </a:r>
            <a:r>
              <a:rPr lang="en-US" sz="2000" dirty="0" smtClean="0"/>
              <a:t> </a:t>
            </a:r>
            <a:r>
              <a:rPr lang="en-US" sz="2000" dirty="0" err="1" smtClean="0"/>
              <a:t>wil</a:t>
            </a:r>
            <a:r>
              <a:rPr lang="en-US" sz="2000" dirty="0" smtClean="0"/>
              <a:t> </a:t>
            </a:r>
            <a:r>
              <a:rPr lang="en-US" sz="2000" dirty="0" err="1" smtClean="0"/>
              <a:t>duitsland</a:t>
            </a:r>
            <a:r>
              <a:rPr lang="en-US" sz="2000" dirty="0" smtClean="0"/>
              <a:t>?</a:t>
            </a:r>
            <a:endParaRPr lang="en-US" sz="2000" dirty="0"/>
          </a:p>
        </p:txBody>
      </p:sp>
      <p:pic>
        <p:nvPicPr>
          <p:cNvPr id="4" name="Content Placeholder 3"/>
          <p:cNvPicPr>
            <a:picLocks noGrp="1" noChangeAspect="1"/>
          </p:cNvPicPr>
          <p:nvPr>
            <p:ph idx="1"/>
          </p:nvPr>
        </p:nvPicPr>
        <p:blipFill>
          <a:blip r:embed="rId2"/>
          <a:stretch>
            <a:fillRect/>
          </a:stretch>
        </p:blipFill>
        <p:spPr>
          <a:xfrm>
            <a:off x="830163" y="2283481"/>
            <a:ext cx="3854685" cy="4127188"/>
          </a:xfrm>
          <a:prstGeom prst="rect">
            <a:avLst/>
          </a:prstGeom>
        </p:spPr>
      </p:pic>
      <p:sp>
        <p:nvSpPr>
          <p:cNvPr id="5" name="Rectangle 4"/>
          <p:cNvSpPr/>
          <p:nvPr/>
        </p:nvSpPr>
        <p:spPr>
          <a:xfrm>
            <a:off x="337046" y="237897"/>
            <a:ext cx="4442242" cy="369332"/>
          </a:xfrm>
          <a:prstGeom prst="rect">
            <a:avLst/>
          </a:prstGeom>
        </p:spPr>
        <p:txBody>
          <a:bodyPr wrap="none">
            <a:spAutoFit/>
          </a:bodyPr>
          <a:lstStyle/>
          <a:p>
            <a:r>
              <a:rPr lang="en-US" b="1" dirty="0" smtClean="0">
                <a:latin typeface="MyriadPro-Bold"/>
              </a:rPr>
              <a:t>Hitler </a:t>
            </a:r>
            <a:r>
              <a:rPr lang="en-US" b="1" dirty="0" err="1">
                <a:latin typeface="MyriadPro-Bold"/>
              </a:rPr>
              <a:t>aast</a:t>
            </a:r>
            <a:r>
              <a:rPr lang="en-US" b="1" dirty="0">
                <a:latin typeface="MyriadPro-Bold"/>
              </a:rPr>
              <a:t> op </a:t>
            </a:r>
            <a:r>
              <a:rPr lang="en-US" b="1" dirty="0" err="1">
                <a:latin typeface="MyriadPro-Bold"/>
              </a:rPr>
              <a:t>meer</a:t>
            </a:r>
            <a:r>
              <a:rPr lang="en-US" b="1" dirty="0">
                <a:latin typeface="MyriadPro-Bold"/>
              </a:rPr>
              <a:t>; </a:t>
            </a:r>
            <a:r>
              <a:rPr lang="en-US" b="1" dirty="0" err="1">
                <a:latin typeface="MyriadPro-Bold"/>
              </a:rPr>
              <a:t>Franse</a:t>
            </a:r>
            <a:r>
              <a:rPr lang="en-US" b="1" dirty="0">
                <a:latin typeface="MyriadPro-Bold"/>
              </a:rPr>
              <a:t> </a:t>
            </a:r>
            <a:r>
              <a:rPr lang="en-US" b="1" dirty="0" err="1">
                <a:latin typeface="MyriadPro-Bold"/>
              </a:rPr>
              <a:t>prent</a:t>
            </a:r>
            <a:r>
              <a:rPr lang="en-US" b="1" dirty="0">
                <a:latin typeface="MyriadPro-Bold"/>
              </a:rPr>
              <a:t>, </a:t>
            </a:r>
            <a:r>
              <a:rPr lang="en-US" b="1" dirty="0" smtClean="0">
                <a:latin typeface="MyriadPro-Bold"/>
              </a:rPr>
              <a:t>1939</a:t>
            </a:r>
            <a:endParaRPr lang="en-US" dirty="0"/>
          </a:p>
        </p:txBody>
      </p:sp>
    </p:spTree>
    <p:extLst>
      <p:ext uri="{BB962C8B-B14F-4D97-AF65-F5344CB8AC3E}">
        <p14:creationId xmlns:p14="http://schemas.microsoft.com/office/powerpoint/2010/main" val="22026736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 </a:t>
            </a:r>
            <a:r>
              <a:rPr lang="en-US" dirty="0" err="1" smtClean="0"/>
              <a:t>zoek</a:t>
            </a:r>
            <a:r>
              <a:rPr lang="en-US" dirty="0" smtClean="0"/>
              <a:t> </a:t>
            </a:r>
            <a:r>
              <a:rPr lang="en-US" dirty="0" err="1" smtClean="0"/>
              <a:t>eerst</a:t>
            </a:r>
            <a:r>
              <a:rPr lang="en-US" dirty="0" smtClean="0"/>
              <a:t> de </a:t>
            </a:r>
            <a:r>
              <a:rPr lang="en-US" dirty="0" err="1" smtClean="0"/>
              <a:t>jaartallen</a:t>
            </a:r>
            <a:r>
              <a:rPr lang="en-US" dirty="0" smtClean="0"/>
              <a:t> </a:t>
            </a:r>
            <a:r>
              <a:rPr lang="en-US" dirty="0" err="1" smtClean="0"/>
              <a:t>erbij</a:t>
            </a:r>
            <a:r>
              <a:rPr lang="en-US" dirty="0" smtClean="0"/>
              <a:t>!</a:t>
            </a:r>
            <a:endParaRPr lang="en-US" dirty="0"/>
          </a:p>
        </p:txBody>
      </p:sp>
      <p:sp>
        <p:nvSpPr>
          <p:cNvPr id="3" name="Content Placeholder 2"/>
          <p:cNvSpPr>
            <a:spLocks noGrp="1"/>
          </p:cNvSpPr>
          <p:nvPr>
            <p:ph idx="1"/>
          </p:nvPr>
        </p:nvSpPr>
        <p:spPr>
          <a:xfrm>
            <a:off x="684212" y="685800"/>
            <a:ext cx="10313302" cy="3615267"/>
          </a:xfrm>
        </p:spPr>
        <p:txBody>
          <a:bodyPr>
            <a:normAutofit fontScale="92500" lnSpcReduction="10000"/>
          </a:bodyPr>
          <a:lstStyle/>
          <a:p>
            <a:r>
              <a:rPr lang="nl-NL" sz="2400" b="1" dirty="0"/>
              <a:t>Zet de volgende gebeurtenissen in volgorde </a:t>
            </a:r>
            <a:r>
              <a:rPr lang="nl-NL" sz="2400" b="1" dirty="0" smtClean="0"/>
              <a:t>van tijd</a:t>
            </a:r>
            <a:r>
              <a:rPr lang="nl-NL" sz="2400" b="1" dirty="0"/>
              <a:t>. Noteer alleen de nummers.</a:t>
            </a:r>
          </a:p>
          <a:p>
            <a:r>
              <a:rPr lang="en-US" dirty="0"/>
              <a:t>1 </a:t>
            </a:r>
            <a:r>
              <a:rPr lang="en-US" dirty="0" err="1"/>
              <a:t>capitulatie</a:t>
            </a:r>
            <a:r>
              <a:rPr lang="en-US" dirty="0"/>
              <a:t> van </a:t>
            </a:r>
            <a:r>
              <a:rPr lang="en-US" dirty="0" err="1"/>
              <a:t>Duitsland</a:t>
            </a:r>
            <a:endParaRPr lang="en-US" dirty="0"/>
          </a:p>
          <a:p>
            <a:r>
              <a:rPr lang="en-US" dirty="0"/>
              <a:t>2 Slag </a:t>
            </a:r>
            <a:r>
              <a:rPr lang="en-US" dirty="0" err="1"/>
              <a:t>bij</a:t>
            </a:r>
            <a:r>
              <a:rPr lang="en-US" dirty="0"/>
              <a:t> Stalingrad</a:t>
            </a:r>
          </a:p>
          <a:p>
            <a:r>
              <a:rPr lang="nl-NL" dirty="0"/>
              <a:t>3 de Russen veroveren Berlijn</a:t>
            </a:r>
          </a:p>
          <a:p>
            <a:r>
              <a:rPr lang="en-US" dirty="0"/>
              <a:t>4 </a:t>
            </a:r>
            <a:r>
              <a:rPr lang="en-US" dirty="0" err="1"/>
              <a:t>geallieerden</a:t>
            </a:r>
            <a:r>
              <a:rPr lang="en-US" dirty="0"/>
              <a:t> </a:t>
            </a:r>
            <a:r>
              <a:rPr lang="en-US" dirty="0" err="1"/>
              <a:t>landen</a:t>
            </a:r>
            <a:r>
              <a:rPr lang="en-US" dirty="0"/>
              <a:t> in </a:t>
            </a:r>
            <a:r>
              <a:rPr lang="en-US" dirty="0" err="1"/>
              <a:t>Italië</a:t>
            </a:r>
            <a:endParaRPr lang="en-US" dirty="0"/>
          </a:p>
          <a:p>
            <a:r>
              <a:rPr lang="en-US" dirty="0"/>
              <a:t>5 Slag om Arnhem</a:t>
            </a:r>
          </a:p>
          <a:p>
            <a:r>
              <a:rPr lang="en-US" dirty="0"/>
              <a:t>6 D-day</a:t>
            </a:r>
          </a:p>
          <a:p>
            <a:r>
              <a:rPr lang="nl-NL" dirty="0"/>
              <a:t>7 Westerse geallieerden trekken over de Rijn</a:t>
            </a:r>
            <a:endParaRPr lang="en-US" dirty="0"/>
          </a:p>
        </p:txBody>
      </p:sp>
    </p:spTree>
    <p:extLst>
      <p:ext uri="{BB962C8B-B14F-4D97-AF65-F5344CB8AC3E}">
        <p14:creationId xmlns:p14="http://schemas.microsoft.com/office/powerpoint/2010/main" val="3254080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Welk</a:t>
            </a:r>
            <a:r>
              <a:rPr lang="en-US" dirty="0" smtClean="0"/>
              <a:t> </a:t>
            </a:r>
            <a:r>
              <a:rPr lang="en-US" dirty="0" err="1" smtClean="0"/>
              <a:t>begrip</a:t>
            </a:r>
            <a:r>
              <a:rPr lang="en-US" dirty="0" smtClean="0"/>
              <a:t> past </a:t>
            </a:r>
            <a:r>
              <a:rPr lang="en-US" dirty="0" err="1" smtClean="0"/>
              <a:t>bij</a:t>
            </a:r>
            <a:r>
              <a:rPr lang="en-US" dirty="0" smtClean="0"/>
              <a:t> </a:t>
            </a:r>
            <a:r>
              <a:rPr lang="en-US" dirty="0" err="1" smtClean="0"/>
              <a:t>deze</a:t>
            </a:r>
            <a:r>
              <a:rPr lang="en-US" dirty="0" smtClean="0"/>
              <a:t> </a:t>
            </a:r>
            <a:r>
              <a:rPr lang="en-US" dirty="0" err="1" smtClean="0"/>
              <a:t>bron</a:t>
            </a:r>
            <a:r>
              <a:rPr lang="en-US" dirty="0" smtClean="0"/>
              <a:t>?</a:t>
            </a:r>
            <a:endParaRPr lang="en-US" dirty="0"/>
          </a:p>
        </p:txBody>
      </p:sp>
      <p:sp>
        <p:nvSpPr>
          <p:cNvPr id="3" name="Content Placeholder 2"/>
          <p:cNvSpPr>
            <a:spLocks noGrp="1"/>
          </p:cNvSpPr>
          <p:nvPr>
            <p:ph idx="1"/>
          </p:nvPr>
        </p:nvSpPr>
        <p:spPr/>
        <p:txBody>
          <a:bodyPr/>
          <a:lstStyle/>
          <a:p>
            <a:r>
              <a:rPr lang="nl-NL" b="1" dirty="0" smtClean="0"/>
              <a:t>Instructie </a:t>
            </a:r>
            <a:r>
              <a:rPr lang="nl-NL" b="1" dirty="0"/>
              <a:t>voor krantenredacties, niet bestemd</a:t>
            </a:r>
          </a:p>
          <a:p>
            <a:r>
              <a:rPr lang="en-US" b="1" dirty="0" err="1"/>
              <a:t>voor</a:t>
            </a:r>
            <a:r>
              <a:rPr lang="en-US" b="1" dirty="0"/>
              <a:t> </a:t>
            </a:r>
            <a:r>
              <a:rPr lang="en-US" b="1" dirty="0" err="1"/>
              <a:t>publicatie</a:t>
            </a:r>
            <a:r>
              <a:rPr lang="en-US" b="1" dirty="0"/>
              <a:t>, 29 </a:t>
            </a:r>
            <a:r>
              <a:rPr lang="en-US" b="1" dirty="0" err="1"/>
              <a:t>april</a:t>
            </a:r>
            <a:r>
              <a:rPr lang="en-US" b="1" dirty="0"/>
              <a:t> 1941</a:t>
            </a:r>
          </a:p>
          <a:p>
            <a:r>
              <a:rPr lang="nl-NL" dirty="0"/>
              <a:t>‘Het departement van Volksvoorlichting en Kunsten, afdeling</a:t>
            </a:r>
          </a:p>
          <a:p>
            <a:r>
              <a:rPr lang="nl-NL" dirty="0"/>
              <a:t>Fotopers, verzoekt foto’s te plaatsen, welke de</a:t>
            </a:r>
          </a:p>
          <a:p>
            <a:r>
              <a:rPr lang="nl-NL" dirty="0"/>
              <a:t>vriendschappelijke betrekkingen tussen leden der Duitse</a:t>
            </a:r>
          </a:p>
          <a:p>
            <a:r>
              <a:rPr lang="nl-NL" dirty="0"/>
              <a:t>weermacht en het Nederlandse volk demonstreren. De</a:t>
            </a:r>
          </a:p>
          <a:p>
            <a:r>
              <a:rPr lang="nl-NL" dirty="0"/>
              <a:t>erkende fotobureaus zullen binnen enkele dagen de bladen</a:t>
            </a:r>
          </a:p>
          <a:p>
            <a:r>
              <a:rPr lang="en-US" dirty="0" err="1"/>
              <a:t>dit</a:t>
            </a:r>
            <a:r>
              <a:rPr lang="en-US" dirty="0"/>
              <a:t> </a:t>
            </a:r>
            <a:r>
              <a:rPr lang="en-US" dirty="0" err="1"/>
              <a:t>materiaal</a:t>
            </a:r>
            <a:r>
              <a:rPr lang="en-US" dirty="0"/>
              <a:t> </a:t>
            </a:r>
            <a:r>
              <a:rPr lang="en-US" dirty="0" err="1"/>
              <a:t>toezenden</a:t>
            </a:r>
            <a:r>
              <a:rPr lang="en-US" dirty="0"/>
              <a:t>.’</a:t>
            </a:r>
            <a:endParaRPr lang="en-US" dirty="0"/>
          </a:p>
        </p:txBody>
      </p:sp>
    </p:spTree>
    <p:extLst>
      <p:ext uri="{BB962C8B-B14F-4D97-AF65-F5344CB8AC3E}">
        <p14:creationId xmlns:p14="http://schemas.microsoft.com/office/powerpoint/2010/main" val="4029938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4487332"/>
            <a:ext cx="11359507" cy="1507067"/>
          </a:xfrm>
        </p:spPr>
        <p:txBody>
          <a:bodyPr>
            <a:normAutofit fontScale="90000"/>
          </a:bodyPr>
          <a:lstStyle/>
          <a:p>
            <a:r>
              <a:rPr lang="nl-NL" sz="2700" dirty="0"/>
              <a:t>Studenten konden hun studie alleen voortzetten</a:t>
            </a:r>
            <a:br>
              <a:rPr lang="nl-NL" sz="2700" dirty="0"/>
            </a:br>
            <a:r>
              <a:rPr lang="nl-NL" sz="2700" dirty="0"/>
              <a:t>als zij een ‘</a:t>
            </a:r>
            <a:r>
              <a:rPr lang="nl-NL" sz="2700" dirty="0" err="1"/>
              <a:t>niet-joodverklaring</a:t>
            </a:r>
            <a:r>
              <a:rPr lang="nl-NL" sz="2700" dirty="0"/>
              <a:t>’ tekenden. Leg uit </a:t>
            </a:r>
            <a:r>
              <a:rPr lang="nl-NL" sz="2700" dirty="0" smtClean="0"/>
              <a:t>of de </a:t>
            </a:r>
            <a:r>
              <a:rPr lang="nl-NL" sz="2700" dirty="0"/>
              <a:t>student volgens jou collaboreert.</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nl-NL" b="1" dirty="0"/>
              <a:t>Een negentienjarige student schreef over de ‘</a:t>
            </a:r>
            <a:r>
              <a:rPr lang="nl-NL" b="1" dirty="0" err="1"/>
              <a:t>nietjoodverklaring</a:t>
            </a:r>
            <a:r>
              <a:rPr lang="nl-NL" b="1" dirty="0"/>
              <a:t>’</a:t>
            </a:r>
          </a:p>
          <a:p>
            <a:r>
              <a:rPr lang="nl-NL" b="1" dirty="0"/>
              <a:t>in zijn dagboek op 13 maart 1941:</a:t>
            </a:r>
          </a:p>
          <a:p>
            <a:r>
              <a:rPr lang="nl-NL" dirty="0"/>
              <a:t>‘Het blijft iets ellendigs, maar het is misschien toch maar</a:t>
            </a:r>
          </a:p>
          <a:p>
            <a:r>
              <a:rPr lang="nl-NL" dirty="0"/>
              <a:t>beter het te doen. Per slot, door mijn daad worden geen</a:t>
            </a:r>
          </a:p>
          <a:p>
            <a:r>
              <a:rPr lang="en-US" dirty="0" err="1"/>
              <a:t>belangen</a:t>
            </a:r>
            <a:r>
              <a:rPr lang="en-US" dirty="0"/>
              <a:t> van </a:t>
            </a:r>
            <a:r>
              <a:rPr lang="en-US" dirty="0" err="1"/>
              <a:t>anderen</a:t>
            </a:r>
            <a:r>
              <a:rPr lang="en-US" dirty="0"/>
              <a:t> </a:t>
            </a:r>
            <a:r>
              <a:rPr lang="en-US" dirty="0" err="1"/>
              <a:t>geschaad</a:t>
            </a:r>
            <a:r>
              <a:rPr lang="en-US" dirty="0"/>
              <a:t>, </a:t>
            </a:r>
            <a:r>
              <a:rPr lang="en-US" dirty="0" smtClean="0"/>
              <a:t>(…)</a:t>
            </a:r>
            <a:r>
              <a:rPr lang="nl-NL" dirty="0"/>
              <a:t> is het dan niet beter</a:t>
            </a:r>
          </a:p>
          <a:p>
            <a:r>
              <a:rPr lang="nl-NL" dirty="0"/>
              <a:t>me er maar bij neer te leggen?’</a:t>
            </a:r>
          </a:p>
          <a:p>
            <a:r>
              <a:rPr lang="nl-NL" b="1" dirty="0" smtClean="0"/>
              <a:t> </a:t>
            </a:r>
            <a:endParaRPr lang="en-US" dirty="0"/>
          </a:p>
        </p:txBody>
      </p:sp>
    </p:spTree>
    <p:extLst>
      <p:ext uri="{BB962C8B-B14F-4D97-AF65-F5344CB8AC3E}">
        <p14:creationId xmlns:p14="http://schemas.microsoft.com/office/powerpoint/2010/main" val="1509883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4479094"/>
            <a:ext cx="8534400" cy="1507067"/>
          </a:xfrm>
        </p:spPr>
        <p:txBody>
          <a:bodyPr>
            <a:normAutofit fontScale="90000"/>
          </a:bodyPr>
          <a:lstStyle/>
          <a:p>
            <a:r>
              <a:rPr lang="en-US" sz="2000" dirty="0" err="1" smtClean="0"/>
              <a:t>Spoorwegstaking</a:t>
            </a:r>
            <a:r>
              <a:rPr lang="en-US" sz="2000" dirty="0" smtClean="0"/>
              <a:t> 1944.</a:t>
            </a:r>
            <a:br>
              <a:rPr lang="en-US" sz="2000" dirty="0" smtClean="0"/>
            </a:br>
            <a:r>
              <a:rPr lang="en-US" sz="2000" dirty="0" err="1" smtClean="0"/>
              <a:t>wie</a:t>
            </a:r>
            <a:r>
              <a:rPr lang="en-US" sz="2000" dirty="0" smtClean="0"/>
              <a:t> </a:t>
            </a:r>
            <a:r>
              <a:rPr lang="en-US" sz="2000" dirty="0" err="1" smtClean="0"/>
              <a:t>staakten</a:t>
            </a:r>
            <a:r>
              <a:rPr lang="en-US" sz="2000" dirty="0" smtClean="0"/>
              <a:t> </a:t>
            </a:r>
            <a:r>
              <a:rPr lang="en-US" sz="2000" dirty="0" err="1" smtClean="0"/>
              <a:t>er</a:t>
            </a:r>
            <a:r>
              <a:rPr lang="en-US" sz="2000" dirty="0" smtClean="0"/>
              <a:t>?</a:t>
            </a:r>
            <a:br>
              <a:rPr lang="en-US" sz="2000" dirty="0" smtClean="0"/>
            </a:br>
            <a:r>
              <a:rPr lang="en-US" sz="2000" dirty="0" err="1" smtClean="0"/>
              <a:t>Hebben</a:t>
            </a:r>
            <a:r>
              <a:rPr lang="en-US" sz="2000" dirty="0" smtClean="0"/>
              <a:t> </a:t>
            </a:r>
            <a:r>
              <a:rPr lang="en-US" sz="2000" dirty="0" err="1" smtClean="0"/>
              <a:t>zij</a:t>
            </a:r>
            <a:r>
              <a:rPr lang="en-US" sz="2000" dirty="0" smtClean="0"/>
              <a:t> </a:t>
            </a:r>
            <a:r>
              <a:rPr lang="en-US" sz="2000" dirty="0" err="1" smtClean="0"/>
              <a:t>hun</a:t>
            </a:r>
            <a:r>
              <a:rPr lang="en-US" sz="2000" dirty="0" smtClean="0"/>
              <a:t> </a:t>
            </a:r>
            <a:r>
              <a:rPr lang="en-US" sz="2000" dirty="0" err="1" smtClean="0"/>
              <a:t>doel</a:t>
            </a:r>
            <a:r>
              <a:rPr lang="en-US" sz="2000" dirty="0" smtClean="0"/>
              <a:t> </a:t>
            </a:r>
            <a:r>
              <a:rPr lang="en-US" sz="2000" dirty="0" err="1" smtClean="0"/>
              <a:t>bereikt</a:t>
            </a:r>
            <a:r>
              <a:rPr lang="en-US" sz="2000" dirty="0" smtClean="0"/>
              <a:t>?</a:t>
            </a:r>
            <a:br>
              <a:rPr lang="en-US" sz="2000" dirty="0" smtClean="0"/>
            </a:br>
            <a:r>
              <a:rPr lang="en-US" sz="2000" dirty="0" smtClean="0"/>
              <a:t/>
            </a:r>
            <a:br>
              <a:rPr lang="en-US" sz="2000" dirty="0" smtClean="0"/>
            </a:br>
            <a:r>
              <a:rPr lang="en-US" sz="2000" dirty="0" err="1" smtClean="0"/>
              <a:t>Wie</a:t>
            </a:r>
            <a:r>
              <a:rPr lang="en-US" sz="2000" dirty="0" smtClean="0"/>
              <a:t> </a:t>
            </a:r>
            <a:r>
              <a:rPr lang="en-US" sz="2000" dirty="0" err="1" smtClean="0"/>
              <a:t>heeft</a:t>
            </a:r>
            <a:r>
              <a:rPr lang="en-US" sz="2000" dirty="0" smtClean="0"/>
              <a:t> </a:t>
            </a:r>
            <a:r>
              <a:rPr lang="en-US" sz="2000" dirty="0" err="1" smtClean="0"/>
              <a:t>deze</a:t>
            </a:r>
            <a:r>
              <a:rPr lang="en-US" sz="2000" dirty="0" smtClean="0"/>
              <a:t> poster </a:t>
            </a:r>
            <a:r>
              <a:rPr lang="en-US" sz="2000" dirty="0" err="1" smtClean="0"/>
              <a:t>gemaakt</a:t>
            </a:r>
            <a:r>
              <a:rPr lang="en-US" sz="2000" dirty="0" smtClean="0"/>
              <a:t>?</a:t>
            </a:r>
            <a:br>
              <a:rPr lang="en-US" sz="2000" dirty="0" smtClean="0"/>
            </a:br>
            <a:r>
              <a:rPr lang="en-US" sz="2000" dirty="0" err="1" smtClean="0"/>
              <a:t>Wat</a:t>
            </a:r>
            <a:r>
              <a:rPr lang="en-US" sz="2000" dirty="0" smtClean="0"/>
              <a:t> was het </a:t>
            </a:r>
            <a:r>
              <a:rPr lang="en-US" sz="2000" dirty="0" err="1" smtClean="0"/>
              <a:t>doel</a:t>
            </a:r>
            <a:r>
              <a:rPr lang="en-US" sz="2000" dirty="0" smtClean="0"/>
              <a:t> van de poster?</a:t>
            </a:r>
            <a:endParaRPr lang="en-US" sz="2000" dirty="0"/>
          </a:p>
        </p:txBody>
      </p:sp>
      <p:pic>
        <p:nvPicPr>
          <p:cNvPr id="4" name="Content Placeholder 3"/>
          <p:cNvPicPr>
            <a:picLocks noGrp="1" noChangeAspect="1"/>
          </p:cNvPicPr>
          <p:nvPr>
            <p:ph idx="1"/>
          </p:nvPr>
        </p:nvPicPr>
        <p:blipFill>
          <a:blip r:embed="rId2"/>
          <a:stretch>
            <a:fillRect/>
          </a:stretch>
        </p:blipFill>
        <p:spPr>
          <a:xfrm>
            <a:off x="3656942" y="685800"/>
            <a:ext cx="2588942" cy="3614738"/>
          </a:xfrm>
          <a:prstGeom prst="rect">
            <a:avLst/>
          </a:prstGeom>
        </p:spPr>
      </p:pic>
    </p:spTree>
    <p:extLst>
      <p:ext uri="{BB962C8B-B14F-4D97-AF65-F5344CB8AC3E}">
        <p14:creationId xmlns:p14="http://schemas.microsoft.com/office/powerpoint/2010/main" val="2554954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4487332"/>
            <a:ext cx="11211226" cy="1507067"/>
          </a:xfrm>
        </p:spPr>
        <p:txBody>
          <a:bodyPr>
            <a:noAutofit/>
          </a:bodyPr>
          <a:lstStyle/>
          <a:p>
            <a:r>
              <a:rPr lang="nl-NL" sz="2400" b="1" dirty="0"/>
              <a:t>Uit de </a:t>
            </a:r>
            <a:r>
              <a:rPr lang="nl-NL" sz="2400" b="1" dirty="0" err="1"/>
              <a:t>Neurenberger</a:t>
            </a:r>
            <a:r>
              <a:rPr lang="nl-NL" sz="2400" b="1" dirty="0"/>
              <a:t> Wetten van 1935:</a:t>
            </a:r>
            <a:br>
              <a:rPr lang="nl-NL" sz="2400" b="1" dirty="0"/>
            </a:br>
            <a:r>
              <a:rPr lang="nl-NL" sz="2400" dirty="0"/>
              <a:t>‘Alleen een staatsburger van Duits of vergelijkbaar bloed </a:t>
            </a:r>
            <a:r>
              <a:rPr lang="nl-NL" sz="2400" dirty="0" smtClean="0"/>
              <a:t>is een </a:t>
            </a:r>
            <a:r>
              <a:rPr lang="nl-NL" sz="2400" dirty="0"/>
              <a:t>burger van het Rijk. Een jood is geen burger van het </a:t>
            </a:r>
            <a:r>
              <a:rPr lang="nl-NL" sz="2400" dirty="0" smtClean="0"/>
              <a:t>Rijk. Hij </a:t>
            </a:r>
            <a:r>
              <a:rPr lang="nl-NL" sz="2400" dirty="0"/>
              <a:t>heeft geen stem. Hij mag geen openbare functie</a:t>
            </a:r>
            <a:br>
              <a:rPr lang="nl-NL" sz="2400" dirty="0"/>
            </a:br>
            <a:r>
              <a:rPr lang="en-US" sz="2400" dirty="0" err="1"/>
              <a:t>vervullen</a:t>
            </a:r>
            <a:r>
              <a:rPr lang="en-US" sz="2400" dirty="0"/>
              <a:t>.’</a:t>
            </a:r>
            <a:endParaRPr lang="en-US" sz="2400" dirty="0"/>
          </a:p>
        </p:txBody>
      </p:sp>
      <p:sp>
        <p:nvSpPr>
          <p:cNvPr id="3" name="Content Placeholder 2"/>
          <p:cNvSpPr>
            <a:spLocks noGrp="1"/>
          </p:cNvSpPr>
          <p:nvPr>
            <p:ph idx="1"/>
          </p:nvPr>
        </p:nvSpPr>
        <p:spPr/>
        <p:txBody>
          <a:bodyPr>
            <a:normAutofit/>
          </a:bodyPr>
          <a:lstStyle/>
          <a:p>
            <a:r>
              <a:rPr lang="en-US" sz="2800" b="1" dirty="0" err="1" smtClean="0"/>
              <a:t>Wie</a:t>
            </a:r>
            <a:r>
              <a:rPr lang="en-US" sz="2800" b="1" dirty="0" smtClean="0"/>
              <a:t> </a:t>
            </a:r>
            <a:r>
              <a:rPr lang="en-US" sz="2800" b="1" dirty="0" err="1" smtClean="0"/>
              <a:t>heeft</a:t>
            </a:r>
            <a:r>
              <a:rPr lang="en-US" sz="2800" b="1" dirty="0" smtClean="0"/>
              <a:t> de </a:t>
            </a:r>
            <a:r>
              <a:rPr lang="en-US" sz="2800" b="1" dirty="0" err="1" smtClean="0"/>
              <a:t>wetten</a:t>
            </a:r>
            <a:r>
              <a:rPr lang="en-US" sz="2800" b="1" dirty="0" smtClean="0"/>
              <a:t> van </a:t>
            </a:r>
            <a:r>
              <a:rPr lang="en-US" sz="2800" b="1" dirty="0" err="1" smtClean="0"/>
              <a:t>Neurenberg</a:t>
            </a:r>
            <a:r>
              <a:rPr lang="en-US" sz="2800" b="1" dirty="0" smtClean="0"/>
              <a:t> </a:t>
            </a:r>
            <a:r>
              <a:rPr lang="en-US" sz="2800" b="1" dirty="0" err="1" smtClean="0"/>
              <a:t>gemaakt</a:t>
            </a:r>
            <a:r>
              <a:rPr lang="en-US" sz="2800" b="1" dirty="0" smtClean="0"/>
              <a:t>? </a:t>
            </a:r>
          </a:p>
          <a:p>
            <a:r>
              <a:rPr lang="en-US" sz="2800" b="1" dirty="0" err="1" smtClean="0"/>
              <a:t>Wanneer</a:t>
            </a:r>
            <a:r>
              <a:rPr lang="en-US" sz="2800" b="1" dirty="0" smtClean="0"/>
              <a:t> </a:t>
            </a:r>
            <a:r>
              <a:rPr lang="en-US" sz="2800" b="1" dirty="0" err="1" smtClean="0"/>
              <a:t>zijn</a:t>
            </a:r>
            <a:r>
              <a:rPr lang="en-US" sz="2800" b="1" dirty="0" smtClean="0"/>
              <a:t> </a:t>
            </a:r>
            <a:r>
              <a:rPr lang="en-US" sz="2800" b="1" dirty="0" err="1" smtClean="0"/>
              <a:t>deze</a:t>
            </a:r>
            <a:r>
              <a:rPr lang="en-US" sz="2800" b="1" dirty="0" smtClean="0"/>
              <a:t> </a:t>
            </a:r>
            <a:r>
              <a:rPr lang="en-US" sz="2800" b="1" dirty="0" err="1" smtClean="0"/>
              <a:t>wetten</a:t>
            </a:r>
            <a:r>
              <a:rPr lang="en-US" sz="2800" b="1" dirty="0" smtClean="0"/>
              <a:t> </a:t>
            </a:r>
            <a:r>
              <a:rPr lang="en-US" sz="2800" b="1" dirty="0" err="1" smtClean="0"/>
              <a:t>geschreven</a:t>
            </a:r>
            <a:r>
              <a:rPr lang="en-US" sz="2800" b="1" dirty="0" smtClean="0"/>
              <a:t>?</a:t>
            </a:r>
          </a:p>
          <a:p>
            <a:r>
              <a:rPr lang="en-US" sz="2800" b="1" dirty="0" err="1" smtClean="0"/>
              <a:t>Werden</a:t>
            </a:r>
            <a:r>
              <a:rPr lang="en-US" sz="2800" b="1" dirty="0" smtClean="0"/>
              <a:t> </a:t>
            </a:r>
            <a:r>
              <a:rPr lang="en-US" sz="2800" b="1" dirty="0" err="1" smtClean="0"/>
              <a:t>deze</a:t>
            </a:r>
            <a:r>
              <a:rPr lang="en-US" sz="2800" b="1" dirty="0" smtClean="0"/>
              <a:t> </a:t>
            </a:r>
            <a:r>
              <a:rPr lang="en-US" sz="2800" b="1" dirty="0" err="1" smtClean="0"/>
              <a:t>wetten</a:t>
            </a:r>
            <a:r>
              <a:rPr lang="en-US" sz="2800" b="1" dirty="0" smtClean="0"/>
              <a:t> direct </a:t>
            </a:r>
            <a:r>
              <a:rPr lang="en-US" sz="2800" b="1" dirty="0" err="1" smtClean="0"/>
              <a:t>als</a:t>
            </a:r>
            <a:r>
              <a:rPr lang="en-US" sz="2800" b="1" dirty="0" smtClean="0"/>
              <a:t> wet </a:t>
            </a:r>
            <a:r>
              <a:rPr lang="en-US" sz="2800" b="1" dirty="0" err="1" smtClean="0"/>
              <a:t>ingevoerd</a:t>
            </a:r>
            <a:r>
              <a:rPr lang="en-US" sz="2800" b="1" dirty="0" smtClean="0"/>
              <a:t>?</a:t>
            </a:r>
          </a:p>
          <a:p>
            <a:r>
              <a:rPr lang="en-US" sz="2800" b="1" dirty="0" err="1" smtClean="0"/>
              <a:t>Waarom</a:t>
            </a:r>
            <a:r>
              <a:rPr lang="en-US" sz="2800" b="1" dirty="0" smtClean="0"/>
              <a:t> </a:t>
            </a:r>
            <a:r>
              <a:rPr lang="en-US" sz="2800" b="1" dirty="0" err="1" smtClean="0"/>
              <a:t>werd</a:t>
            </a:r>
            <a:r>
              <a:rPr lang="en-US" sz="2800" b="1" dirty="0" smtClean="0"/>
              <a:t> </a:t>
            </a:r>
            <a:r>
              <a:rPr lang="en-US" sz="2800" b="1" dirty="0" err="1" smtClean="0"/>
              <a:t>er</a:t>
            </a:r>
            <a:r>
              <a:rPr lang="en-US" sz="2800" b="1" dirty="0" smtClean="0"/>
              <a:t> in </a:t>
            </a:r>
            <a:r>
              <a:rPr lang="en-US" sz="2800" b="1" dirty="0" err="1" smtClean="0"/>
              <a:t>deze</a:t>
            </a:r>
            <a:r>
              <a:rPr lang="en-US" sz="2800" b="1" dirty="0" smtClean="0"/>
              <a:t> </a:t>
            </a:r>
            <a:r>
              <a:rPr lang="en-US" sz="2800" b="1" dirty="0" err="1" smtClean="0"/>
              <a:t>wetten</a:t>
            </a:r>
            <a:r>
              <a:rPr lang="en-US" sz="2800" b="1" dirty="0" smtClean="0"/>
              <a:t> </a:t>
            </a:r>
            <a:r>
              <a:rPr lang="en-US" sz="2800" b="1" dirty="0" err="1" smtClean="0"/>
              <a:t>onderscheid</a:t>
            </a:r>
            <a:r>
              <a:rPr lang="en-US" sz="2800" b="1" dirty="0" smtClean="0"/>
              <a:t> </a:t>
            </a:r>
            <a:r>
              <a:rPr lang="en-US" sz="2800" b="1" dirty="0" err="1" smtClean="0"/>
              <a:t>gemaakt</a:t>
            </a:r>
            <a:r>
              <a:rPr lang="en-US" sz="2800" b="1" dirty="0" smtClean="0"/>
              <a:t> </a:t>
            </a:r>
            <a:r>
              <a:rPr lang="en-US" sz="2800" b="1" dirty="0" err="1" smtClean="0"/>
              <a:t>tussen</a:t>
            </a:r>
            <a:r>
              <a:rPr lang="en-US" sz="2800" b="1" dirty="0" smtClean="0"/>
              <a:t> de </a:t>
            </a:r>
            <a:r>
              <a:rPr lang="en-US" sz="2800" b="1" dirty="0" err="1" smtClean="0"/>
              <a:t>Duitsers</a:t>
            </a:r>
            <a:r>
              <a:rPr lang="en-US" sz="2800" b="1" dirty="0" smtClean="0"/>
              <a:t> </a:t>
            </a:r>
            <a:r>
              <a:rPr lang="en-US" sz="2800" b="1" dirty="0" err="1" smtClean="0"/>
              <a:t>en</a:t>
            </a:r>
            <a:r>
              <a:rPr lang="en-US" sz="2800" b="1" dirty="0" smtClean="0"/>
              <a:t> de </a:t>
            </a:r>
            <a:r>
              <a:rPr lang="en-US" sz="2800" b="1" dirty="0" err="1" smtClean="0"/>
              <a:t>joden</a:t>
            </a:r>
            <a:r>
              <a:rPr lang="en-US" sz="2800" b="1" dirty="0" smtClean="0"/>
              <a:t>?</a:t>
            </a:r>
            <a:endParaRPr lang="en-US" sz="2800" b="1" dirty="0"/>
          </a:p>
        </p:txBody>
      </p:sp>
    </p:spTree>
    <p:extLst>
      <p:ext uri="{BB962C8B-B14F-4D97-AF65-F5344CB8AC3E}">
        <p14:creationId xmlns:p14="http://schemas.microsoft.com/office/powerpoint/2010/main" val="3953594739"/>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45</TotalTime>
  <Words>478</Words>
  <Application>Microsoft Office PowerPoint</Application>
  <PresentationFormat>Widescreen</PresentationFormat>
  <Paragraphs>70</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 Black</vt:lpstr>
      <vt:lpstr>Century Gothic</vt:lpstr>
      <vt:lpstr>MyriadPro-Bold</vt:lpstr>
      <vt:lpstr>Wingdings 3</vt:lpstr>
      <vt:lpstr>Slice</vt:lpstr>
      <vt:lpstr>Opdrachten 3VA</vt:lpstr>
      <vt:lpstr>Nederland in de meidagen 1940: waarom vielen de duitsers ons op deze plekken aan? Kornwerderzand grebbelinie waterlinie moerdijkbruggen Den haag</vt:lpstr>
      <vt:lpstr>Zadkine, De verwoeste stad.  Welke stad is dat? Waarom zit er ee ngat in het beeld?</vt:lpstr>
      <vt:lpstr>Waar is frankrijk?  Waar is duitsland?  Waar is engeland?   Wat wil duitsland?</vt:lpstr>
      <vt:lpstr>Tip: zoek eerst de jaartallen erbij!</vt:lpstr>
      <vt:lpstr>Welk begrip past bij deze bron?</vt:lpstr>
      <vt:lpstr>Studenten konden hun studie alleen voortzetten als zij een ‘niet-joodverklaring’ tekenden. Leg uit of de student volgens jou collaboreert. </vt:lpstr>
      <vt:lpstr>Spoorwegstaking 1944. wie staakten er? Hebben zij hun doel bereikt?  Wie heeft deze poster gemaakt? Wat was het doel van de poster?</vt:lpstr>
      <vt:lpstr>Uit de Neurenberger Wetten van 1935: ‘Alleen een staatsburger van Duits of vergelijkbaar bloed is een burger van het Rijk. Een jood is geen burger van het Rijk. Hij heeft geen stem. Hij mag geen openbare functie vervullen.’</vt:lpstr>
      <vt:lpstr>In welk deel van de tekst lees je iets over doorgangskampen? In welk deel schrijft Anne over de vernietingskampen?</vt:lpstr>
      <vt:lpstr>Wat gebeurt hier?</vt:lpstr>
      <vt:lpstr>eindopdracht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Opdrachten 3VA</dc:title>
  <dc:creator>Krista Harte</dc:creator>
  <cp:lastModifiedBy>Krista Harte</cp:lastModifiedBy>
  <cp:revision>5</cp:revision>
  <dcterms:created xsi:type="dcterms:W3CDTF">2015-01-24T15:48:03Z</dcterms:created>
  <dcterms:modified xsi:type="dcterms:W3CDTF">2015-01-24T16:33:10Z</dcterms:modified>
</cp:coreProperties>
</file>