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9" r:id="rId6"/>
    <p:sldId id="260" r:id="rId7"/>
    <p:sldId id="265" r:id="rId8"/>
    <p:sldId id="268" r:id="rId9"/>
    <p:sldId id="276" r:id="rId10"/>
    <p:sldId id="270" r:id="rId11"/>
    <p:sldId id="266" r:id="rId12"/>
    <p:sldId id="261" r:id="rId13"/>
    <p:sldId id="267" r:id="rId14"/>
    <p:sldId id="262" r:id="rId15"/>
    <p:sldId id="271" r:id="rId16"/>
    <p:sldId id="272" r:id="rId17"/>
    <p:sldId id="273" r:id="rId18"/>
    <p:sldId id="274" r:id="rId19"/>
    <p:sldId id="263" r:id="rId20"/>
    <p:sldId id="264" r:id="rId21"/>
    <p:sldId id="275" r:id="rId2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0C6B630-CBED-46A8-941A-8AB00A5737D1}" type="datetimeFigureOut">
              <a:rPr lang="nl-NL" smtClean="0"/>
              <a:pPr/>
              <a:t>24-01-2015</a:t>
            </a:fld>
            <a:endParaRPr lang="nl-NL"/>
          </a:p>
        </p:txBody>
      </p:sp>
      <p:sp>
        <p:nvSpPr>
          <p:cNvPr id="17" name="Footer Placeholder 16"/>
          <p:cNvSpPr>
            <a:spLocks noGrp="1"/>
          </p:cNvSpPr>
          <p:nvPr>
            <p:ph type="ftr" sz="quarter" idx="11"/>
          </p:nvPr>
        </p:nvSpPr>
        <p:spPr/>
        <p:txBody>
          <a:bodyPr/>
          <a:lstStyle/>
          <a:p>
            <a:endParaRPr lang="nl-NL"/>
          </a:p>
        </p:txBody>
      </p:sp>
      <p:sp>
        <p:nvSpPr>
          <p:cNvPr id="29" name="Slide Number Placeholder 28"/>
          <p:cNvSpPr>
            <a:spLocks noGrp="1"/>
          </p:cNvSpPr>
          <p:nvPr>
            <p:ph type="sldNum" sz="quarter" idx="12"/>
          </p:nvPr>
        </p:nvSpPr>
        <p:spPr/>
        <p:txBody>
          <a:bodyPr/>
          <a:lstStyle/>
          <a:p>
            <a:fld id="{69863AA2-9A6C-4343-A50F-075E7A536C05}" type="slidenum">
              <a:rPr lang="nl-NL" smtClean="0"/>
              <a:pPr/>
              <a:t>‹nr.›</a:t>
            </a:fld>
            <a:endParaRPr lang="nl-NL"/>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C6B630-CBED-46A8-941A-8AB00A5737D1}" type="datetimeFigureOut">
              <a:rPr lang="nl-NL" smtClean="0"/>
              <a:pPr/>
              <a:t>24-01-2015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9863AA2-9A6C-4343-A50F-075E7A536C05}"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C6B630-CBED-46A8-941A-8AB00A5737D1}" type="datetimeFigureOut">
              <a:rPr lang="nl-NL" smtClean="0"/>
              <a:pPr/>
              <a:t>24-01-2015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9863AA2-9A6C-4343-A50F-075E7A536C05}"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C6B630-CBED-46A8-941A-8AB00A5737D1}" type="datetimeFigureOut">
              <a:rPr lang="nl-NL" smtClean="0"/>
              <a:pPr/>
              <a:t>24-01-2015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9863AA2-9A6C-4343-A50F-075E7A536C05}"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0C6B630-CBED-46A8-941A-8AB00A5737D1}" type="datetimeFigureOut">
              <a:rPr lang="nl-NL" smtClean="0"/>
              <a:pPr/>
              <a:t>24-01-2015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a:xfrm>
            <a:off x="7924800" y="6416675"/>
            <a:ext cx="762000" cy="365125"/>
          </a:xfrm>
        </p:spPr>
        <p:txBody>
          <a:bodyPr/>
          <a:lstStyle/>
          <a:p>
            <a:fld id="{69863AA2-9A6C-4343-A50F-075E7A536C05}" type="slidenum">
              <a:rPr lang="nl-NL" smtClean="0"/>
              <a:pPr/>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0C6B630-CBED-46A8-941A-8AB00A5737D1}" type="datetimeFigureOut">
              <a:rPr lang="nl-NL" smtClean="0"/>
              <a:pPr/>
              <a:t>24-01-2015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9863AA2-9A6C-4343-A50F-075E7A536C05}"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0C6B630-CBED-46A8-941A-8AB00A5737D1}" type="datetimeFigureOut">
              <a:rPr lang="nl-NL" smtClean="0"/>
              <a:pPr/>
              <a:t>24-01-2015</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69863AA2-9A6C-4343-A50F-075E7A536C05}"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0C6B630-CBED-46A8-941A-8AB00A5737D1}" type="datetimeFigureOut">
              <a:rPr lang="nl-NL" smtClean="0"/>
              <a:pPr/>
              <a:t>24-01-2015</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69863AA2-9A6C-4343-A50F-075E7A536C05}"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C6B630-CBED-46A8-941A-8AB00A5737D1}" type="datetimeFigureOut">
              <a:rPr lang="nl-NL" smtClean="0"/>
              <a:pPr/>
              <a:t>24-01-2015</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69863AA2-9A6C-4343-A50F-075E7A536C05}"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0C6B630-CBED-46A8-941A-8AB00A5737D1}" type="datetimeFigureOut">
              <a:rPr lang="nl-NL" smtClean="0"/>
              <a:pPr/>
              <a:t>24-01-2015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9863AA2-9A6C-4343-A50F-075E7A536C05}"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0C6B630-CBED-46A8-941A-8AB00A5737D1}" type="datetimeFigureOut">
              <a:rPr lang="nl-NL" smtClean="0"/>
              <a:pPr/>
              <a:t>24-01-2015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9863AA2-9A6C-4343-A50F-075E7A536C05}"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0C6B630-CBED-46A8-941A-8AB00A5737D1}" type="datetimeFigureOut">
              <a:rPr lang="nl-NL" smtClean="0"/>
              <a:pPr/>
              <a:t>24-01-2015</a:t>
            </a:fld>
            <a:endParaRPr lang="nl-NL"/>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nl-NL"/>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863AA2-9A6C-4343-A50F-075E7A536C05}" type="slidenum">
              <a:rPr lang="nl-NL" smtClean="0"/>
              <a:pPr/>
              <a:t>‹nr.›</a:t>
            </a:fld>
            <a:endParaRPr lang="nl-NL"/>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youtube.com/watch?v=ybnzMnFEWJY" TargetMode="External"/><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hyperlink" Target="https://www.youtube.com/watch?v=t19kvUiHvAE" TargetMode="External"/><Relationship Id="rId5" Type="http://schemas.openxmlformats.org/officeDocument/2006/relationships/image" Target="../media/image30.jpeg"/><Relationship Id="rId4" Type="http://schemas.openxmlformats.org/officeDocument/2006/relationships/image" Target="../media/image29.jpeg"/></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dirty="0" smtClean="0"/>
              <a:t>Hoofdstuk 3: WOII</a:t>
            </a:r>
            <a:endParaRPr lang="nl-NL" dirty="0"/>
          </a:p>
        </p:txBody>
      </p:sp>
      <p:sp>
        <p:nvSpPr>
          <p:cNvPr id="3" name="Subtitle 2"/>
          <p:cNvSpPr>
            <a:spLocks noGrp="1"/>
          </p:cNvSpPr>
          <p:nvPr>
            <p:ph type="subTitle" idx="1"/>
          </p:nvPr>
        </p:nvSpPr>
        <p:spPr/>
        <p:txBody>
          <a:bodyPr/>
          <a:lstStyle/>
          <a:p>
            <a:r>
              <a:rPr lang="nl-NL" dirty="0" smtClean="0"/>
              <a:t>Samenvatting</a:t>
            </a:r>
            <a:endParaRPr lang="nl-NL" dirty="0"/>
          </a:p>
        </p:txBody>
      </p:sp>
      <p:pic>
        <p:nvPicPr>
          <p:cNvPr id="4" name="Picture 3" descr="tijdp9.jpg"/>
          <p:cNvPicPr>
            <a:picLocks noChangeAspect="1"/>
          </p:cNvPicPr>
          <p:nvPr/>
        </p:nvPicPr>
        <p:blipFill>
          <a:blip r:embed="rId2" cstate="print"/>
          <a:stretch>
            <a:fillRect/>
          </a:stretch>
        </p:blipFill>
        <p:spPr>
          <a:xfrm>
            <a:off x="323528" y="404664"/>
            <a:ext cx="1879600" cy="18669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210146"/>
          </a:xfrm>
        </p:spPr>
        <p:txBody>
          <a:bodyPr>
            <a:normAutofit fontScale="90000"/>
          </a:bodyPr>
          <a:lstStyle/>
          <a:p>
            <a:r>
              <a:rPr lang="nl-NL" dirty="0" smtClean="0"/>
              <a:t>Verzet tegen aanmeldingsplicht door de Februaristaking 1941</a:t>
            </a:r>
            <a:endParaRPr lang="nl-NL" dirty="0"/>
          </a:p>
        </p:txBody>
      </p:sp>
      <p:pic>
        <p:nvPicPr>
          <p:cNvPr id="4" name="Content Placeholder 3" descr="joodschewijk.jpg"/>
          <p:cNvPicPr>
            <a:picLocks noGrp="1" noChangeAspect="1"/>
          </p:cNvPicPr>
          <p:nvPr>
            <p:ph idx="1"/>
          </p:nvPr>
        </p:nvPicPr>
        <p:blipFill>
          <a:blip r:embed="rId2" cstate="print"/>
          <a:stretch>
            <a:fillRect/>
          </a:stretch>
        </p:blipFill>
        <p:spPr>
          <a:xfrm>
            <a:off x="5508104" y="1700808"/>
            <a:ext cx="2619375" cy="1752600"/>
          </a:xfrm>
        </p:spPr>
      </p:pic>
      <p:pic>
        <p:nvPicPr>
          <p:cNvPr id="5" name="Picture 4" descr="meldingsplichtjoden.jpg"/>
          <p:cNvPicPr>
            <a:picLocks noChangeAspect="1"/>
          </p:cNvPicPr>
          <p:nvPr/>
        </p:nvPicPr>
        <p:blipFill>
          <a:blip r:embed="rId3" cstate="print"/>
          <a:stretch>
            <a:fillRect/>
          </a:stretch>
        </p:blipFill>
        <p:spPr>
          <a:xfrm>
            <a:off x="755576" y="1556792"/>
            <a:ext cx="3185702" cy="530120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NL" dirty="0" smtClean="0"/>
              <a:t>Nederlands-Indië ook bezet door Japan</a:t>
            </a:r>
            <a:endParaRPr lang="nl-NL" dirty="0"/>
          </a:p>
        </p:txBody>
      </p:sp>
      <p:pic>
        <p:nvPicPr>
          <p:cNvPr id="4" name="Content Placeholder 3" descr="japansebezettegebieden.gif"/>
          <p:cNvPicPr>
            <a:picLocks noGrp="1" noChangeAspect="1"/>
          </p:cNvPicPr>
          <p:nvPr>
            <p:ph idx="1"/>
          </p:nvPr>
        </p:nvPicPr>
        <p:blipFill>
          <a:blip r:embed="rId2" cstate="print"/>
          <a:stretch>
            <a:fillRect/>
          </a:stretch>
        </p:blipFill>
        <p:spPr>
          <a:xfrm>
            <a:off x="107504" y="1556792"/>
            <a:ext cx="5048250" cy="4200525"/>
          </a:xfrm>
        </p:spPr>
      </p:pic>
      <p:pic>
        <p:nvPicPr>
          <p:cNvPr id="5" name="Picture 4" descr="jappenkamp.png"/>
          <p:cNvPicPr>
            <a:picLocks noChangeAspect="1"/>
          </p:cNvPicPr>
          <p:nvPr/>
        </p:nvPicPr>
        <p:blipFill>
          <a:blip r:embed="rId3" cstate="print"/>
          <a:stretch>
            <a:fillRect/>
          </a:stretch>
        </p:blipFill>
        <p:spPr>
          <a:xfrm>
            <a:off x="5292080" y="2132856"/>
            <a:ext cx="3518699" cy="302433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6210"/>
          </a:xfrm>
        </p:spPr>
        <p:txBody>
          <a:bodyPr>
            <a:normAutofit fontScale="90000"/>
          </a:bodyPr>
          <a:lstStyle/>
          <a:p>
            <a:r>
              <a:rPr lang="nl-NL" dirty="0" smtClean="0"/>
              <a:t>Stalingrad, augustus 1942- maart 1943: Het keerpunt voor Duitsland</a:t>
            </a:r>
            <a:endParaRPr lang="nl-NL" dirty="0"/>
          </a:p>
        </p:txBody>
      </p:sp>
      <p:pic>
        <p:nvPicPr>
          <p:cNvPr id="4" name="Content Placeholder 3" descr="enemyatthegates.png"/>
          <p:cNvPicPr>
            <a:picLocks noGrp="1" noChangeAspect="1"/>
          </p:cNvPicPr>
          <p:nvPr>
            <p:ph idx="1"/>
          </p:nvPr>
        </p:nvPicPr>
        <p:blipFill>
          <a:blip r:embed="rId2" cstate="print"/>
          <a:stretch>
            <a:fillRect/>
          </a:stretch>
        </p:blipFill>
        <p:spPr>
          <a:xfrm>
            <a:off x="1547664" y="2708920"/>
            <a:ext cx="5930602" cy="3558361"/>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42194"/>
          </a:xfrm>
        </p:spPr>
        <p:txBody>
          <a:bodyPr>
            <a:normAutofit fontScale="90000"/>
          </a:bodyPr>
          <a:lstStyle/>
          <a:p>
            <a:r>
              <a:rPr lang="nl-NL" dirty="0" smtClean="0"/>
              <a:t>Japanse kamikaze: laatste middel om de oorlog te winnen mislukt ook</a:t>
            </a:r>
            <a:endParaRPr lang="nl-NL" dirty="0"/>
          </a:p>
        </p:txBody>
      </p:sp>
      <p:pic>
        <p:nvPicPr>
          <p:cNvPr id="4" name="Content Placeholder 3" descr="kamikaze.jpg"/>
          <p:cNvPicPr>
            <a:picLocks noGrp="1" noChangeAspect="1"/>
          </p:cNvPicPr>
          <p:nvPr>
            <p:ph idx="1"/>
          </p:nvPr>
        </p:nvPicPr>
        <p:blipFill>
          <a:blip r:embed="rId2" cstate="print"/>
          <a:stretch>
            <a:fillRect/>
          </a:stretch>
        </p:blipFill>
        <p:spPr>
          <a:xfrm>
            <a:off x="1331640" y="2420888"/>
            <a:ext cx="6350000" cy="412750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D-Day, 6-6-1944</a:t>
            </a:r>
            <a:endParaRPr lang="nl-NL" dirty="0"/>
          </a:p>
        </p:txBody>
      </p:sp>
      <p:pic>
        <p:nvPicPr>
          <p:cNvPr id="4" name="Content Placeholder 3" descr="d-day.jpg"/>
          <p:cNvPicPr>
            <a:picLocks noGrp="1" noChangeAspect="1"/>
          </p:cNvPicPr>
          <p:nvPr>
            <p:ph idx="1"/>
          </p:nvPr>
        </p:nvPicPr>
        <p:blipFill>
          <a:blip r:embed="rId2" cstate="print"/>
          <a:stretch>
            <a:fillRect/>
          </a:stretch>
        </p:blipFill>
        <p:spPr>
          <a:xfrm>
            <a:off x="1952625" y="2254250"/>
            <a:ext cx="5238750" cy="3400425"/>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203848" y="274638"/>
            <a:ext cx="5482952" cy="5962674"/>
          </a:xfrm>
        </p:spPr>
        <p:txBody>
          <a:bodyPr>
            <a:normAutofit/>
          </a:bodyPr>
          <a:lstStyle/>
          <a:p>
            <a:r>
              <a:rPr lang="nl-NL" sz="2800" dirty="0" smtClean="0"/>
              <a:t>Spoorwegstaking 1944, Nederland:</a:t>
            </a:r>
            <a:br>
              <a:rPr lang="nl-NL" sz="2800" dirty="0" smtClean="0"/>
            </a:br>
            <a:r>
              <a:rPr lang="nl-NL" sz="2800" dirty="0" smtClean="0">
                <a:effectLst/>
              </a:rPr>
              <a:t>“</a:t>
            </a:r>
            <a:r>
              <a:rPr lang="nl-NL" sz="2800" i="1" dirty="0" smtClean="0">
                <a:effectLst/>
              </a:rPr>
              <a:t>De kinderen van Versteeg moeten onder de wol”.</a:t>
            </a:r>
            <a:r>
              <a:rPr lang="nl-NL" sz="2800" i="1" dirty="0" smtClean="0"/>
              <a:t/>
            </a:r>
            <a:br>
              <a:rPr lang="nl-NL" sz="2800" i="1" dirty="0" smtClean="0"/>
            </a:br>
            <a:r>
              <a:rPr lang="nl-NL" sz="2800" dirty="0" smtClean="0">
                <a:effectLst/>
              </a:rPr>
              <a:t>Mijn o</a:t>
            </a:r>
            <a:r>
              <a:rPr lang="nl-NL" sz="2800" dirty="0" smtClean="0"/>
              <a:t>pa en oma van der Werff deden mee</a:t>
            </a:r>
            <a:r>
              <a:rPr lang="nl-NL" sz="2800" dirty="0" smtClean="0">
                <a:effectLst/>
              </a:rPr>
              <a:t>.</a:t>
            </a:r>
            <a:br>
              <a:rPr lang="nl-NL" sz="2800" dirty="0" smtClean="0">
                <a:effectLst/>
              </a:rPr>
            </a:br>
            <a:r>
              <a:rPr lang="nl-NL" sz="2200" dirty="0" smtClean="0"/>
              <a:t>De Duitsers hadden gewaarschuwd dat een staking de voedselvoorziening in gevaar zou brengen. Ze maakten dat dreigement waar: terwijl Duitse militairen met ingereden treinen eigen transporten verzorgden, leed vooral het westen van Nederland onder de hongerwinter.</a:t>
            </a:r>
            <a:endParaRPr lang="nl-NL" sz="2200" dirty="0">
              <a:effectLst/>
            </a:endParaRPr>
          </a:p>
        </p:txBody>
      </p:sp>
      <p:pic>
        <p:nvPicPr>
          <p:cNvPr id="4" name="Content Placeholder 3" descr="Spoorwegstaking_1944.jpg"/>
          <p:cNvPicPr>
            <a:picLocks noGrp="1" noChangeAspect="1"/>
          </p:cNvPicPr>
          <p:nvPr>
            <p:ph idx="1"/>
          </p:nvPr>
        </p:nvPicPr>
        <p:blipFill>
          <a:blip r:embed="rId2" cstate="print"/>
          <a:stretch>
            <a:fillRect/>
          </a:stretch>
        </p:blipFill>
        <p:spPr>
          <a:xfrm>
            <a:off x="179512" y="188640"/>
            <a:ext cx="2830311" cy="3888432"/>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smtClean="0"/>
              <a:t>Hongerwinter</a:t>
            </a:r>
            <a:r>
              <a:rPr lang="nl-NL" dirty="0" smtClean="0"/>
              <a:t>, 1944-1945</a:t>
            </a:r>
            <a:endParaRPr lang="nl-NL" dirty="0"/>
          </a:p>
        </p:txBody>
      </p:sp>
      <p:sp>
        <p:nvSpPr>
          <p:cNvPr id="2" name="Content Placeholder 1"/>
          <p:cNvSpPr>
            <a:spLocks noGrp="1"/>
          </p:cNvSpPr>
          <p:nvPr>
            <p:ph idx="1"/>
          </p:nvPr>
        </p:nvSpPr>
        <p:spPr/>
        <p:txBody>
          <a:bodyPr/>
          <a:lstStyle/>
          <a:p>
            <a:r>
              <a:rPr lang="nl-NL" dirty="0" smtClean="0"/>
              <a:t>Er is geen voedsel in Noord-Nederland.</a:t>
            </a:r>
          </a:p>
          <a:p>
            <a:r>
              <a:rPr lang="nl-NL" dirty="0" smtClean="0"/>
              <a:t>Zuid-Nederland is bevrijd, maar door de tegenstand van Duitsers bij Arnhem lukt het de Geallieerden niet het noorden ook te bevrijden. Mensen eten alles wat voor handen is: vogels, honden, katten, bloembollen...</a:t>
            </a:r>
            <a:endParaRPr lang="nl-NL" dirty="0"/>
          </a:p>
        </p:txBody>
      </p:sp>
      <p:pic>
        <p:nvPicPr>
          <p:cNvPr id="5" name="Picture 4" descr="hongerwinter2.jpg"/>
          <p:cNvPicPr>
            <a:picLocks noChangeAspect="1"/>
          </p:cNvPicPr>
          <p:nvPr/>
        </p:nvPicPr>
        <p:blipFill>
          <a:blip r:embed="rId2" cstate="print"/>
          <a:stretch>
            <a:fillRect/>
          </a:stretch>
        </p:blipFill>
        <p:spPr>
          <a:xfrm>
            <a:off x="6732240" y="4077072"/>
            <a:ext cx="1531620" cy="22860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858218"/>
          </a:xfrm>
        </p:spPr>
        <p:txBody>
          <a:bodyPr>
            <a:normAutofit fontScale="90000"/>
          </a:bodyPr>
          <a:lstStyle/>
          <a:p>
            <a:r>
              <a:rPr lang="nl-NL" dirty="0" smtClean="0"/>
              <a:t>Ondertussen, op Jalta... Overleg tussen Engeland Amerika en Rusland, februari 1945</a:t>
            </a:r>
            <a:endParaRPr lang="nl-NL" dirty="0"/>
          </a:p>
        </p:txBody>
      </p:sp>
      <p:pic>
        <p:nvPicPr>
          <p:cNvPr id="4" name="Content Placeholder 3" descr="grotedrie.jpg"/>
          <p:cNvPicPr>
            <a:picLocks noGrp="1" noChangeAspect="1"/>
          </p:cNvPicPr>
          <p:nvPr>
            <p:ph idx="1"/>
          </p:nvPr>
        </p:nvPicPr>
        <p:blipFill>
          <a:blip r:embed="rId2" cstate="print"/>
          <a:stretch>
            <a:fillRect/>
          </a:stretch>
        </p:blipFill>
        <p:spPr>
          <a:xfrm>
            <a:off x="1841500" y="2506662"/>
            <a:ext cx="5461000" cy="2895600"/>
          </a:xfrm>
        </p:spPr>
      </p:pic>
      <p:sp>
        <p:nvSpPr>
          <p:cNvPr id="5" name="Rectangle 4"/>
          <p:cNvSpPr/>
          <p:nvPr/>
        </p:nvSpPr>
        <p:spPr>
          <a:xfrm>
            <a:off x="3851920" y="5805264"/>
            <a:ext cx="4572000" cy="923330"/>
          </a:xfrm>
          <a:prstGeom prst="rect">
            <a:avLst/>
          </a:prstGeom>
        </p:spPr>
        <p:txBody>
          <a:bodyPr wrap="square">
            <a:spAutoFit/>
          </a:bodyPr>
          <a:lstStyle/>
          <a:p>
            <a:r>
              <a:rPr lang="nl-NL" dirty="0" smtClean="0">
                <a:hlinkClick r:id="rId3"/>
              </a:rPr>
              <a:t>http://www.youtube.com/watch?v=ybnzMnFEWJY</a:t>
            </a:r>
            <a:endParaRPr lang="nl-NL" dirty="0" smtClean="0"/>
          </a:p>
          <a:p>
            <a:endParaRPr lang="nl-NL"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nl-NL" dirty="0" smtClean="0"/>
              <a:t>April 1945: Roosevelt sterft, Truman nieuwe president VS</a:t>
            </a:r>
            <a:endParaRPr lang="nl-NL" dirty="0"/>
          </a:p>
        </p:txBody>
      </p:sp>
      <p:pic>
        <p:nvPicPr>
          <p:cNvPr id="4" name="Content Placeholder 3" descr="roosevelt1.jpg"/>
          <p:cNvPicPr>
            <a:picLocks noGrp="1" noChangeAspect="1"/>
          </p:cNvPicPr>
          <p:nvPr>
            <p:ph idx="1"/>
          </p:nvPr>
        </p:nvPicPr>
        <p:blipFill>
          <a:blip r:embed="rId2" cstate="print"/>
          <a:stretch>
            <a:fillRect/>
          </a:stretch>
        </p:blipFill>
        <p:spPr>
          <a:xfrm>
            <a:off x="467544" y="1988840"/>
            <a:ext cx="4000500" cy="2714625"/>
          </a:xfrm>
        </p:spPr>
      </p:pic>
      <p:pic>
        <p:nvPicPr>
          <p:cNvPr id="5" name="Picture 4" descr="truman.jpg"/>
          <p:cNvPicPr>
            <a:picLocks noChangeAspect="1"/>
          </p:cNvPicPr>
          <p:nvPr/>
        </p:nvPicPr>
        <p:blipFill>
          <a:blip r:embed="rId3" cstate="print"/>
          <a:stretch>
            <a:fillRect/>
          </a:stretch>
        </p:blipFill>
        <p:spPr>
          <a:xfrm>
            <a:off x="4572000" y="2348880"/>
            <a:ext cx="3384376" cy="3384376"/>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NL" dirty="0" smtClean="0"/>
              <a:t>7-5-1945: capitulatie Duitsland</a:t>
            </a:r>
            <a:endParaRPr lang="nl-NL" dirty="0"/>
          </a:p>
        </p:txBody>
      </p:sp>
      <p:pic>
        <p:nvPicPr>
          <p:cNvPr id="4" name="Content Placeholder 3" descr="deruntergangscreenshots.jpg"/>
          <p:cNvPicPr>
            <a:picLocks noGrp="1" noChangeAspect="1"/>
          </p:cNvPicPr>
          <p:nvPr>
            <p:ph idx="1"/>
          </p:nvPr>
        </p:nvPicPr>
        <p:blipFill>
          <a:blip r:embed="rId2" cstate="print"/>
          <a:stretch>
            <a:fillRect/>
          </a:stretch>
        </p:blipFill>
        <p:spPr>
          <a:xfrm>
            <a:off x="585947" y="1600200"/>
            <a:ext cx="7972106" cy="4708525"/>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Wat gebeurde er jaar na jaar?</a:t>
            </a:r>
            <a:endParaRPr lang="nl-NL" dirty="0"/>
          </a:p>
        </p:txBody>
      </p:sp>
      <p:sp>
        <p:nvSpPr>
          <p:cNvPr id="3" name="Content Placeholder 2"/>
          <p:cNvSpPr>
            <a:spLocks noGrp="1"/>
          </p:cNvSpPr>
          <p:nvPr>
            <p:ph idx="1"/>
          </p:nvPr>
        </p:nvSpPr>
        <p:spPr/>
        <p:txBody>
          <a:bodyPr/>
          <a:lstStyle/>
          <a:p>
            <a:r>
              <a:rPr lang="nl-NL" dirty="0" smtClean="0"/>
              <a:t>1938: bezetting (“annexatie”) van Oostenrijk</a:t>
            </a:r>
          </a:p>
          <a:p>
            <a:r>
              <a:rPr lang="nl-NL" dirty="0" smtClean="0"/>
              <a:t>1938: bezetting Sudetenland</a:t>
            </a:r>
          </a:p>
          <a:p>
            <a:r>
              <a:rPr lang="nl-NL" dirty="0" smtClean="0"/>
              <a:t>1938: Conferentie van Munchen</a:t>
            </a:r>
          </a:p>
          <a:p>
            <a:pPr lvl="1"/>
            <a:r>
              <a:rPr lang="nl-NL" dirty="0" smtClean="0"/>
              <a:t>Engeland, Frankrijk en Italie overleggen met Duitsland over de oorlogsdreiging</a:t>
            </a:r>
          </a:p>
          <a:p>
            <a:pPr lvl="1"/>
            <a:r>
              <a:rPr lang="nl-NL" dirty="0" smtClean="0"/>
              <a:t>Stalin niet!</a:t>
            </a:r>
          </a:p>
          <a:p>
            <a:pPr lvl="1">
              <a:buNone/>
            </a:pPr>
            <a:endParaRPr lang="nl-NL" dirty="0"/>
          </a:p>
        </p:txBody>
      </p:sp>
      <p:pic>
        <p:nvPicPr>
          <p:cNvPr id="4" name="Picture 3" descr="geenstoelvoorstalin.jpg"/>
          <p:cNvPicPr>
            <a:picLocks noChangeAspect="1"/>
          </p:cNvPicPr>
          <p:nvPr/>
        </p:nvPicPr>
        <p:blipFill>
          <a:blip r:embed="rId2" cstate="print"/>
          <a:stretch>
            <a:fillRect/>
          </a:stretch>
        </p:blipFill>
        <p:spPr>
          <a:xfrm>
            <a:off x="5076056" y="4293096"/>
            <a:ext cx="3810000" cy="23876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NL" dirty="0" smtClean="0"/>
              <a:t>Hiroshima en Nagasaki, Japan: atoombommen, augustus 1945</a:t>
            </a:r>
            <a:endParaRPr lang="nl-NL" dirty="0"/>
          </a:p>
        </p:txBody>
      </p:sp>
      <p:pic>
        <p:nvPicPr>
          <p:cNvPr id="4" name="Content Placeholder 3" descr="atoombom.jpg"/>
          <p:cNvPicPr>
            <a:picLocks noGrp="1" noChangeAspect="1"/>
          </p:cNvPicPr>
          <p:nvPr>
            <p:ph idx="1"/>
          </p:nvPr>
        </p:nvPicPr>
        <p:blipFill>
          <a:blip r:embed="rId2" cstate="print"/>
          <a:stretch>
            <a:fillRect/>
          </a:stretch>
        </p:blipFill>
        <p:spPr>
          <a:xfrm>
            <a:off x="107504" y="4020315"/>
            <a:ext cx="3473462" cy="2520280"/>
          </a:xfrm>
        </p:spPr>
      </p:pic>
      <p:pic>
        <p:nvPicPr>
          <p:cNvPr id="5" name="Picture 4" descr="hiroshima.jpg"/>
          <p:cNvPicPr>
            <a:picLocks noChangeAspect="1"/>
          </p:cNvPicPr>
          <p:nvPr/>
        </p:nvPicPr>
        <p:blipFill>
          <a:blip r:embed="rId3" cstate="print"/>
          <a:stretch>
            <a:fillRect/>
          </a:stretch>
        </p:blipFill>
        <p:spPr>
          <a:xfrm>
            <a:off x="3707904" y="4027306"/>
            <a:ext cx="4392488" cy="2139445"/>
          </a:xfrm>
          <a:prstGeom prst="rect">
            <a:avLst/>
          </a:prstGeom>
        </p:spPr>
      </p:pic>
      <p:pic>
        <p:nvPicPr>
          <p:cNvPr id="6" name="Picture 5" descr="enolagay.jpg"/>
          <p:cNvPicPr>
            <a:picLocks noChangeAspect="1"/>
          </p:cNvPicPr>
          <p:nvPr/>
        </p:nvPicPr>
        <p:blipFill>
          <a:blip r:embed="rId4" cstate="print"/>
          <a:stretch>
            <a:fillRect/>
          </a:stretch>
        </p:blipFill>
        <p:spPr>
          <a:xfrm>
            <a:off x="323528" y="1412776"/>
            <a:ext cx="4471616" cy="2520280"/>
          </a:xfrm>
          <a:prstGeom prst="rect">
            <a:avLst/>
          </a:prstGeom>
        </p:spPr>
      </p:pic>
      <p:pic>
        <p:nvPicPr>
          <p:cNvPr id="7" name="Picture 6" descr="littleboyfatman.jpg"/>
          <p:cNvPicPr>
            <a:picLocks noChangeAspect="1"/>
          </p:cNvPicPr>
          <p:nvPr/>
        </p:nvPicPr>
        <p:blipFill>
          <a:blip r:embed="rId5" cstate="print"/>
          <a:stretch>
            <a:fillRect/>
          </a:stretch>
        </p:blipFill>
        <p:spPr>
          <a:xfrm>
            <a:off x="4860032" y="1412776"/>
            <a:ext cx="3456384" cy="2546115"/>
          </a:xfrm>
          <a:prstGeom prst="rect">
            <a:avLst/>
          </a:prstGeom>
        </p:spPr>
      </p:pic>
      <p:sp>
        <p:nvSpPr>
          <p:cNvPr id="3" name="Rechthoek 2"/>
          <p:cNvSpPr/>
          <p:nvPr/>
        </p:nvSpPr>
        <p:spPr>
          <a:xfrm>
            <a:off x="3707904" y="6211669"/>
            <a:ext cx="4572000" cy="646331"/>
          </a:xfrm>
          <a:prstGeom prst="rect">
            <a:avLst/>
          </a:prstGeom>
        </p:spPr>
        <p:txBody>
          <a:bodyPr>
            <a:spAutoFit/>
          </a:bodyPr>
          <a:lstStyle/>
          <a:p>
            <a:r>
              <a:rPr lang="nl-NL" dirty="0">
                <a:hlinkClick r:id="rId6"/>
              </a:rPr>
              <a:t>https://</a:t>
            </a:r>
            <a:r>
              <a:rPr lang="nl-NL" dirty="0" smtClean="0">
                <a:hlinkClick r:id="rId6"/>
              </a:rPr>
              <a:t>www.youtube.com/watch?v=t19kvUiHvAE</a:t>
            </a:r>
            <a:r>
              <a:rPr lang="nl-NL" dirty="0" smtClean="0"/>
              <a:t> </a:t>
            </a:r>
            <a:endParaRPr lang="nl-NL"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nl-NL" dirty="0" smtClean="0"/>
              <a:t>Wat blijft er achter van deze strijd in Europa?</a:t>
            </a:r>
            <a:endParaRPr lang="nl-NL" dirty="0"/>
          </a:p>
        </p:txBody>
      </p:sp>
      <p:pic>
        <p:nvPicPr>
          <p:cNvPr id="4" name="Content Placeholder 3" descr="Gedachtniskirche 1.JPG"/>
          <p:cNvPicPr>
            <a:picLocks noGrp="1" noChangeAspect="1"/>
          </p:cNvPicPr>
          <p:nvPr>
            <p:ph idx="1"/>
          </p:nvPr>
        </p:nvPicPr>
        <p:blipFill>
          <a:blip r:embed="rId2" cstate="print"/>
          <a:stretch>
            <a:fillRect/>
          </a:stretch>
        </p:blipFill>
        <p:spPr>
          <a:xfrm>
            <a:off x="5508104" y="2332038"/>
            <a:ext cx="3394472" cy="4525962"/>
          </a:xfrm>
        </p:spPr>
      </p:pic>
      <p:pic>
        <p:nvPicPr>
          <p:cNvPr id="5" name="Picture 4" descr="PA230006.JPG"/>
          <p:cNvPicPr>
            <a:picLocks noChangeAspect="1"/>
          </p:cNvPicPr>
          <p:nvPr/>
        </p:nvPicPr>
        <p:blipFill>
          <a:blip r:embed="rId3" cstate="print"/>
          <a:stretch>
            <a:fillRect/>
          </a:stretch>
        </p:blipFill>
        <p:spPr>
          <a:xfrm>
            <a:off x="1" y="1844824"/>
            <a:ext cx="5724128" cy="448886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1939: Polen</a:t>
            </a:r>
            <a:endParaRPr lang="nl-NL" dirty="0"/>
          </a:p>
        </p:txBody>
      </p:sp>
      <p:pic>
        <p:nvPicPr>
          <p:cNvPr id="4" name="Content Placeholder 3" descr="hitler.jpg"/>
          <p:cNvPicPr>
            <a:picLocks noGrp="1" noChangeAspect="1"/>
          </p:cNvPicPr>
          <p:nvPr>
            <p:ph idx="1"/>
          </p:nvPr>
        </p:nvPicPr>
        <p:blipFill>
          <a:blip r:embed="rId2" cstate="print"/>
          <a:stretch>
            <a:fillRect/>
          </a:stretch>
        </p:blipFill>
        <p:spPr>
          <a:xfrm>
            <a:off x="1317259" y="1600200"/>
            <a:ext cx="6509482" cy="4708525"/>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1940</a:t>
            </a:r>
            <a:endParaRPr lang="nl-NL" dirty="0"/>
          </a:p>
        </p:txBody>
      </p:sp>
      <p:sp>
        <p:nvSpPr>
          <p:cNvPr id="6" name="Content Placeholder 5"/>
          <p:cNvSpPr>
            <a:spLocks noGrp="1"/>
          </p:cNvSpPr>
          <p:nvPr>
            <p:ph idx="1"/>
          </p:nvPr>
        </p:nvSpPr>
        <p:spPr/>
        <p:txBody>
          <a:bodyPr/>
          <a:lstStyle/>
          <a:p>
            <a:r>
              <a:rPr lang="nl-NL" dirty="0" smtClean="0"/>
              <a:t>Duitsland heeft Polen gedeeltelijk in zijn bezit, Rusland ook.</a:t>
            </a:r>
          </a:p>
          <a:p>
            <a:r>
              <a:rPr lang="nl-NL" dirty="0" smtClean="0"/>
              <a:t>Mei 1940: invasie van West-Europa. Nu zijn de neutrale landen ook bezet door Duitsland.</a:t>
            </a:r>
          </a:p>
          <a:p>
            <a:r>
              <a:rPr lang="nl-NL" dirty="0" smtClean="0"/>
              <a:t>We noemen het de “Blitzkrieg”</a:t>
            </a:r>
          </a:p>
          <a:p>
            <a:endParaRPr lang="nl-NL" dirty="0" smtClean="0"/>
          </a:p>
          <a:p>
            <a:r>
              <a:rPr lang="nl-NL" dirty="0" smtClean="0"/>
              <a:t>Bombardement op Rotterdam dwong ons tot overgave</a:t>
            </a:r>
          </a:p>
          <a:p>
            <a:endParaRPr lang="nl-NL"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nl-NL" dirty="0" smtClean="0"/>
              <a:t>Koningin Wilhelmina vlucht naar Engeland, bestuurd door Churchill</a:t>
            </a:r>
            <a:endParaRPr lang="nl-NL" dirty="0"/>
          </a:p>
        </p:txBody>
      </p:sp>
      <p:pic>
        <p:nvPicPr>
          <p:cNvPr id="4" name="Content Placeholder 3" descr="churchill.jpg"/>
          <p:cNvPicPr>
            <a:picLocks noGrp="1" noChangeAspect="1"/>
          </p:cNvPicPr>
          <p:nvPr>
            <p:ph idx="1"/>
          </p:nvPr>
        </p:nvPicPr>
        <p:blipFill>
          <a:blip r:embed="rId2" cstate="print"/>
          <a:stretch>
            <a:fillRect/>
          </a:stretch>
        </p:blipFill>
        <p:spPr>
          <a:xfrm>
            <a:off x="5004048" y="1988840"/>
            <a:ext cx="2679192" cy="3264408"/>
          </a:xfrm>
        </p:spPr>
      </p:pic>
      <p:pic>
        <p:nvPicPr>
          <p:cNvPr id="5" name="Picture 4" descr="wilhelmina.jpg"/>
          <p:cNvPicPr>
            <a:picLocks noChangeAspect="1"/>
          </p:cNvPicPr>
          <p:nvPr/>
        </p:nvPicPr>
        <p:blipFill>
          <a:blip r:embed="rId3" cstate="print"/>
          <a:stretch>
            <a:fillRect/>
          </a:stretch>
        </p:blipFill>
        <p:spPr>
          <a:xfrm>
            <a:off x="0" y="1628800"/>
            <a:ext cx="4032448" cy="5104907"/>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NL" dirty="0" smtClean="0"/>
              <a:t>Juni 1941: Rusland aangevallen</a:t>
            </a:r>
            <a:endParaRPr lang="nl-NL" dirty="0"/>
          </a:p>
        </p:txBody>
      </p:sp>
      <p:pic>
        <p:nvPicPr>
          <p:cNvPr id="4" name="Content Placeholder 3" descr="barbarossahitler.jpg"/>
          <p:cNvPicPr>
            <a:picLocks noGrp="1" noChangeAspect="1"/>
          </p:cNvPicPr>
          <p:nvPr>
            <p:ph idx="1"/>
          </p:nvPr>
        </p:nvPicPr>
        <p:blipFill>
          <a:blip r:embed="rId2" cstate="print"/>
          <a:stretch>
            <a:fillRect/>
          </a:stretch>
        </p:blipFill>
        <p:spPr>
          <a:xfrm>
            <a:off x="1898679" y="1600200"/>
            <a:ext cx="5346641" cy="4708525"/>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14202"/>
          </a:xfrm>
        </p:spPr>
        <p:txBody>
          <a:bodyPr>
            <a:normAutofit fontScale="90000"/>
          </a:bodyPr>
          <a:lstStyle/>
          <a:p>
            <a:r>
              <a:rPr lang="nl-NL" dirty="0" smtClean="0"/>
              <a:t>Pearl Harbour, 7 december 1941</a:t>
            </a:r>
            <a:br>
              <a:rPr lang="nl-NL" dirty="0" smtClean="0"/>
            </a:br>
            <a:r>
              <a:rPr lang="nl-NL" sz="3100" dirty="0" smtClean="0"/>
              <a:t>“A day that will live in infamy”: Amerika is nu ook betrokken bij de oorlog door een aanval van Japan</a:t>
            </a:r>
            <a:endParaRPr lang="nl-NL" sz="3100" dirty="0"/>
          </a:p>
        </p:txBody>
      </p:sp>
      <p:pic>
        <p:nvPicPr>
          <p:cNvPr id="4" name="Content Placeholder 3" descr="pearlharbor.jpg"/>
          <p:cNvPicPr>
            <a:picLocks noGrp="1" noChangeAspect="1"/>
          </p:cNvPicPr>
          <p:nvPr>
            <p:ph idx="1"/>
          </p:nvPr>
        </p:nvPicPr>
        <p:blipFill>
          <a:blip r:embed="rId2" cstate="print"/>
          <a:stretch>
            <a:fillRect/>
          </a:stretch>
        </p:blipFill>
        <p:spPr>
          <a:xfrm>
            <a:off x="1259632" y="2348880"/>
            <a:ext cx="6264696" cy="258486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Jodenvervolging begint</a:t>
            </a:r>
            <a:endParaRPr lang="nl-NL" dirty="0"/>
          </a:p>
        </p:txBody>
      </p:sp>
      <p:pic>
        <p:nvPicPr>
          <p:cNvPr id="4" name="Content Placeholder 3" descr="annefrank.gif"/>
          <p:cNvPicPr>
            <a:picLocks noGrp="1" noChangeAspect="1"/>
          </p:cNvPicPr>
          <p:nvPr>
            <p:ph idx="1"/>
          </p:nvPr>
        </p:nvPicPr>
        <p:blipFill>
          <a:blip r:embed="rId2" cstate="print"/>
          <a:stretch>
            <a:fillRect/>
          </a:stretch>
        </p:blipFill>
        <p:spPr>
          <a:xfrm>
            <a:off x="179512" y="1124744"/>
            <a:ext cx="2295525" cy="3228975"/>
          </a:xfrm>
        </p:spPr>
      </p:pic>
      <p:pic>
        <p:nvPicPr>
          <p:cNvPr id="5" name="Picture 4" descr="concentratiekampen.JPG"/>
          <p:cNvPicPr>
            <a:picLocks noChangeAspect="1"/>
          </p:cNvPicPr>
          <p:nvPr/>
        </p:nvPicPr>
        <p:blipFill>
          <a:blip r:embed="rId3" cstate="print"/>
          <a:stretch>
            <a:fillRect/>
          </a:stretch>
        </p:blipFill>
        <p:spPr>
          <a:xfrm>
            <a:off x="2627784" y="1772816"/>
            <a:ext cx="6516216" cy="488716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dirty="0" smtClean="0"/>
              <a:t>Bezet Nederland</a:t>
            </a:r>
            <a:endParaRPr lang="nl-NL" dirty="0"/>
          </a:p>
        </p:txBody>
      </p:sp>
      <p:pic>
        <p:nvPicPr>
          <p:cNvPr id="4" name="Content Placeholder 3" descr="davidster.jpg"/>
          <p:cNvPicPr>
            <a:picLocks noGrp="1" noChangeAspect="1"/>
          </p:cNvPicPr>
          <p:nvPr>
            <p:ph sz="half" idx="1"/>
          </p:nvPr>
        </p:nvPicPr>
        <p:blipFill>
          <a:blip r:embed="rId2" cstate="print"/>
          <a:stretch>
            <a:fillRect/>
          </a:stretch>
        </p:blipFill>
        <p:spPr>
          <a:xfrm>
            <a:off x="995362" y="2258219"/>
            <a:ext cx="2962275" cy="3209925"/>
          </a:xfrm>
        </p:spPr>
      </p:pic>
      <p:sp>
        <p:nvSpPr>
          <p:cNvPr id="7" name="Content Placeholder 6"/>
          <p:cNvSpPr>
            <a:spLocks noGrp="1"/>
          </p:cNvSpPr>
          <p:nvPr>
            <p:ph sz="half" idx="2"/>
          </p:nvPr>
        </p:nvSpPr>
        <p:spPr>
          <a:xfrm>
            <a:off x="4648200" y="1340768"/>
            <a:ext cx="4038600" cy="4666523"/>
          </a:xfrm>
        </p:spPr>
        <p:txBody>
          <a:bodyPr/>
          <a:lstStyle/>
          <a:p>
            <a:r>
              <a:rPr lang="nl-NL" dirty="0" smtClean="0"/>
              <a:t>Nederland was van 10 mei 1940 tot 5 mei 1945 bezet. Er was 1 partij toegestaan: de NSB van Anton Mussert</a:t>
            </a:r>
            <a:endParaRPr lang="nl-NL" dirty="0"/>
          </a:p>
        </p:txBody>
      </p:sp>
      <p:pic>
        <p:nvPicPr>
          <p:cNvPr id="5" name="Picture 4" descr="vrijnederland.jpg"/>
          <p:cNvPicPr>
            <a:picLocks noChangeAspect="1"/>
          </p:cNvPicPr>
          <p:nvPr/>
        </p:nvPicPr>
        <p:blipFill>
          <a:blip r:embed="rId3" cstate="print"/>
          <a:stretch>
            <a:fillRect/>
          </a:stretch>
        </p:blipFill>
        <p:spPr>
          <a:xfrm>
            <a:off x="323528" y="1196752"/>
            <a:ext cx="3822700" cy="5359400"/>
          </a:xfrm>
          <a:prstGeom prst="rect">
            <a:avLst/>
          </a:prstGeom>
        </p:spPr>
      </p:pic>
      <p:pic>
        <p:nvPicPr>
          <p:cNvPr id="6" name="Picture 5" descr="mussert2.jpg"/>
          <p:cNvPicPr>
            <a:picLocks noChangeAspect="1"/>
          </p:cNvPicPr>
          <p:nvPr/>
        </p:nvPicPr>
        <p:blipFill>
          <a:blip r:embed="rId4" cstate="print"/>
          <a:stretch>
            <a:fillRect/>
          </a:stretch>
        </p:blipFill>
        <p:spPr>
          <a:xfrm>
            <a:off x="5148064" y="4005064"/>
            <a:ext cx="2880320" cy="2656606"/>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276</TotalTime>
  <Words>282</Words>
  <Application>Microsoft Office PowerPoint</Application>
  <PresentationFormat>Diavoorstelling (4:3)</PresentationFormat>
  <Paragraphs>37</Paragraphs>
  <Slides>21</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21</vt:i4>
      </vt:variant>
    </vt:vector>
  </HeadingPairs>
  <TitlesOfParts>
    <vt:vector size="27" baseType="lpstr">
      <vt:lpstr>Book Antiqua</vt:lpstr>
      <vt:lpstr>Lucida Sans</vt:lpstr>
      <vt:lpstr>Wingdings</vt:lpstr>
      <vt:lpstr>Wingdings 2</vt:lpstr>
      <vt:lpstr>Wingdings 3</vt:lpstr>
      <vt:lpstr>Apex</vt:lpstr>
      <vt:lpstr>Hoofdstuk 3: WOII</vt:lpstr>
      <vt:lpstr>Wat gebeurde er jaar na jaar?</vt:lpstr>
      <vt:lpstr>1939: Polen</vt:lpstr>
      <vt:lpstr>1940</vt:lpstr>
      <vt:lpstr>Koningin Wilhelmina vlucht naar Engeland, bestuurd door Churchill</vt:lpstr>
      <vt:lpstr>Juni 1941: Rusland aangevallen</vt:lpstr>
      <vt:lpstr>Pearl Harbour, 7 december 1941 “A day that will live in infamy”: Amerika is nu ook betrokken bij de oorlog door een aanval van Japan</vt:lpstr>
      <vt:lpstr>Jodenvervolging begint</vt:lpstr>
      <vt:lpstr>Bezet Nederland</vt:lpstr>
      <vt:lpstr>Verzet tegen aanmeldingsplicht door de Februaristaking 1941</vt:lpstr>
      <vt:lpstr>Nederlands-Indië ook bezet door Japan</vt:lpstr>
      <vt:lpstr>Stalingrad, augustus 1942- maart 1943: Het keerpunt voor Duitsland</vt:lpstr>
      <vt:lpstr>Japanse kamikaze: laatste middel om de oorlog te winnen mislukt ook</vt:lpstr>
      <vt:lpstr>D-Day, 6-6-1944</vt:lpstr>
      <vt:lpstr>Spoorwegstaking 1944, Nederland: “De kinderen van Versteeg moeten onder de wol”. Mijn opa en oma van der Werff deden mee. De Duitsers hadden gewaarschuwd dat een staking de voedselvoorziening in gevaar zou brengen. Ze maakten dat dreigement waar: terwijl Duitse militairen met ingereden treinen eigen transporten verzorgden, leed vooral het westen van Nederland onder de hongerwinter.</vt:lpstr>
      <vt:lpstr>Hongerwinter, 1944-1945</vt:lpstr>
      <vt:lpstr>Ondertussen, op Jalta... Overleg tussen Engeland Amerika en Rusland, februari 1945</vt:lpstr>
      <vt:lpstr>April 1945: Roosevelt sterft, Truman nieuwe president VS</vt:lpstr>
      <vt:lpstr>7-5-1945: capitulatie Duitsland</vt:lpstr>
      <vt:lpstr>Hiroshima en Nagasaki, Japan: atoombommen, augustus 1945</vt:lpstr>
      <vt:lpstr>Wat blijft er achter van deze strijd in Europa?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Hoofdstuk 3: WOII</dc:title>
  <dc:creator>Krista</dc:creator>
  <cp:lastModifiedBy>Harte (HRE)</cp:lastModifiedBy>
  <cp:revision>29</cp:revision>
  <dcterms:created xsi:type="dcterms:W3CDTF">2014-02-02T20:32:47Z</dcterms:created>
  <dcterms:modified xsi:type="dcterms:W3CDTF">2015-01-24T14:55:04Z</dcterms:modified>
</cp:coreProperties>
</file>