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9"/>
  </p:notesMasterIdLst>
  <p:handoutMasterIdLst>
    <p:handoutMasterId r:id="rId20"/>
  </p:handoutMasterIdLst>
  <p:sldIdLst>
    <p:sldId id="256" r:id="rId2"/>
    <p:sldId id="271" r:id="rId3"/>
    <p:sldId id="264" r:id="rId4"/>
    <p:sldId id="265" r:id="rId5"/>
    <p:sldId id="266" r:id="rId6"/>
    <p:sldId id="268" r:id="rId7"/>
    <p:sldId id="267" r:id="rId8"/>
    <p:sldId id="269" r:id="rId9"/>
    <p:sldId id="270" r:id="rId10"/>
    <p:sldId id="276" r:id="rId11"/>
    <p:sldId id="277" r:id="rId12"/>
    <p:sldId id="278" r:id="rId13"/>
    <p:sldId id="280" r:id="rId14"/>
    <p:sldId id="281" r:id="rId15"/>
    <p:sldId id="282" r:id="rId16"/>
    <p:sldId id="283" r:id="rId17"/>
    <p:sldId id="284" r:id="rId18"/>
  </p:sldIdLst>
  <p:sldSz cx="9144000" cy="6858000" type="screen4x3"/>
  <p:notesSz cx="9144000" cy="6858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B9C281D-1B5D-432B-ACE1-F004527BB9C6}">
          <p14:sldIdLst>
            <p14:sldId id="256"/>
            <p14:sldId id="271"/>
            <p14:sldId id="264"/>
            <p14:sldId id="265"/>
            <p14:sldId id="266"/>
            <p14:sldId id="268"/>
            <p14:sldId id="267"/>
            <p14:sldId id="269"/>
            <p14:sldId id="270"/>
            <p14:sldId id="276"/>
            <p14:sldId id="277"/>
            <p14:sldId id="278"/>
            <p14:sldId id="280"/>
            <p14:sldId id="281"/>
            <p14:sldId id="282"/>
            <p14:sldId id="283"/>
            <p14:sldId id="28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2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0" d="100"/>
          <a:sy n="70" d="100"/>
        </p:scale>
        <p:origin x="-2814" y="-108"/>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4402C5A1-65DD-49E2-8ACE-E0F12D2BAF83}" type="datetimeFigureOut">
              <a:rPr lang="nl-NL" smtClean="0"/>
              <a:t>24-1-2015</a:t>
            </a:fld>
            <a:endParaRPr lang="nl-NL"/>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nl-NL"/>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16C5F883-9F47-41CA-AE4E-95A659335279}" type="slidenum">
              <a:rPr lang="nl-NL" smtClean="0"/>
              <a:t>‹#›</a:t>
            </a:fld>
            <a:endParaRPr lang="nl-NL"/>
          </a:p>
        </p:txBody>
      </p:sp>
    </p:spTree>
    <p:extLst>
      <p:ext uri="{BB962C8B-B14F-4D97-AF65-F5344CB8AC3E}">
        <p14:creationId xmlns:p14="http://schemas.microsoft.com/office/powerpoint/2010/main" val="1094481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40A34FE3-91CE-4715-B47F-A9253D75DFE6}" type="datetimeFigureOut">
              <a:rPr lang="nl-NL" smtClean="0"/>
              <a:t>24-1-2015</a:t>
            </a:fld>
            <a:endParaRPr lang="nl-NL"/>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2896F1D9-5B3A-47CA-B3F0-ED69E15C0063}" type="slidenum">
              <a:rPr lang="nl-NL" smtClean="0"/>
              <a:t>‹#›</a:t>
            </a:fld>
            <a:endParaRPr lang="nl-NL"/>
          </a:p>
        </p:txBody>
      </p:sp>
    </p:spTree>
    <p:extLst>
      <p:ext uri="{BB962C8B-B14F-4D97-AF65-F5344CB8AC3E}">
        <p14:creationId xmlns:p14="http://schemas.microsoft.com/office/powerpoint/2010/main" val="3080735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2896F1D9-5B3A-47CA-B3F0-ED69E15C0063}" type="slidenum">
              <a:rPr lang="nl-NL" smtClean="0"/>
              <a:t>1</a:t>
            </a:fld>
            <a:endParaRPr lang="nl-NL"/>
          </a:p>
        </p:txBody>
      </p:sp>
    </p:spTree>
    <p:extLst>
      <p:ext uri="{BB962C8B-B14F-4D97-AF65-F5344CB8AC3E}">
        <p14:creationId xmlns:p14="http://schemas.microsoft.com/office/powerpoint/2010/main" val="23236534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2896F1D9-5B3A-47CA-B3F0-ED69E15C0063}" type="slidenum">
              <a:rPr lang="nl-NL" smtClean="0"/>
              <a:t>3</a:t>
            </a:fld>
            <a:endParaRPr lang="nl-NL"/>
          </a:p>
        </p:txBody>
      </p:sp>
    </p:spTree>
    <p:extLst>
      <p:ext uri="{BB962C8B-B14F-4D97-AF65-F5344CB8AC3E}">
        <p14:creationId xmlns:p14="http://schemas.microsoft.com/office/powerpoint/2010/main" val="1767783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99D8B04-5CFA-4BD2-B727-70EDBE92BEEF}" type="datetime1">
              <a:rPr lang="nl-NL" smtClean="0"/>
              <a:t>24-1-2015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1609E78-14DA-4964-82F7-CC9C565D82B9}" type="slidenum">
              <a:rPr lang="nl-NL" smtClean="0"/>
              <a:t>‹#›</a:t>
            </a:fld>
            <a:endParaRPr lang="nl-NL"/>
          </a:p>
        </p:txBody>
      </p:sp>
    </p:spTree>
    <p:extLst>
      <p:ext uri="{BB962C8B-B14F-4D97-AF65-F5344CB8AC3E}">
        <p14:creationId xmlns:p14="http://schemas.microsoft.com/office/powerpoint/2010/main" val="3985143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DF9C72-C55B-4776-9FC9-FFDF61735A0E}" type="datetime1">
              <a:rPr lang="nl-NL" smtClean="0"/>
              <a:t>24-1-2015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1609E78-14DA-4964-82F7-CC9C565D82B9}" type="slidenum">
              <a:rPr lang="nl-NL" smtClean="0"/>
              <a:t>‹#›</a:t>
            </a:fld>
            <a:endParaRPr lang="nl-NL"/>
          </a:p>
        </p:txBody>
      </p:sp>
    </p:spTree>
    <p:extLst>
      <p:ext uri="{BB962C8B-B14F-4D97-AF65-F5344CB8AC3E}">
        <p14:creationId xmlns:p14="http://schemas.microsoft.com/office/powerpoint/2010/main" val="3601690481"/>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DF9C72-C55B-4776-9FC9-FFDF61735A0E}" type="datetime1">
              <a:rPr lang="nl-NL" smtClean="0"/>
              <a:t>24-1-2015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1609E78-14DA-4964-82F7-CC9C565D82B9}" type="slidenum">
              <a:rPr lang="nl-NL" smtClean="0"/>
              <a:t>‹#›</a:t>
            </a:fld>
            <a:endParaRPr lang="nl-NL"/>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211539403"/>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DF9C72-C55B-4776-9FC9-FFDF61735A0E}" type="datetime1">
              <a:rPr lang="nl-NL" smtClean="0"/>
              <a:t>24-1-2015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1609E78-14DA-4964-82F7-CC9C565D82B9}" type="slidenum">
              <a:rPr lang="nl-NL" smtClean="0"/>
              <a:t>‹#›</a:t>
            </a:fld>
            <a:endParaRPr lang="nl-NL"/>
          </a:p>
        </p:txBody>
      </p:sp>
    </p:spTree>
    <p:extLst>
      <p:ext uri="{BB962C8B-B14F-4D97-AF65-F5344CB8AC3E}">
        <p14:creationId xmlns:p14="http://schemas.microsoft.com/office/powerpoint/2010/main" val="1857758649"/>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DF9C72-C55B-4776-9FC9-FFDF61735A0E}" type="datetime1">
              <a:rPr lang="nl-NL" smtClean="0"/>
              <a:t>24-1-2015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1609E78-14DA-4964-82F7-CC9C565D82B9}" type="slidenum">
              <a:rPr lang="nl-NL" smtClean="0"/>
              <a:t>‹#›</a:t>
            </a:fld>
            <a:endParaRPr lang="nl-NL"/>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98677255"/>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DF9C72-C55B-4776-9FC9-FFDF61735A0E}" type="datetime1">
              <a:rPr lang="nl-NL" smtClean="0"/>
              <a:t>24-1-2015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1609E78-14DA-4964-82F7-CC9C565D82B9}" type="slidenum">
              <a:rPr lang="nl-NL" smtClean="0"/>
              <a:t>‹#›</a:t>
            </a:fld>
            <a:endParaRPr lang="nl-NL"/>
          </a:p>
        </p:txBody>
      </p:sp>
    </p:spTree>
    <p:extLst>
      <p:ext uri="{BB962C8B-B14F-4D97-AF65-F5344CB8AC3E}">
        <p14:creationId xmlns:p14="http://schemas.microsoft.com/office/powerpoint/2010/main" val="502658319"/>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9CAA3AC-A349-4E39-AB28-2C7FB441EBF5}" type="datetime1">
              <a:rPr lang="nl-NL" smtClean="0"/>
              <a:t>24-1-2015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1609E78-14DA-4964-82F7-CC9C565D82B9}" type="slidenum">
              <a:rPr lang="nl-NL" smtClean="0"/>
              <a:t>‹#›</a:t>
            </a:fld>
            <a:endParaRPr lang="nl-NL"/>
          </a:p>
        </p:txBody>
      </p:sp>
    </p:spTree>
    <p:extLst>
      <p:ext uri="{BB962C8B-B14F-4D97-AF65-F5344CB8AC3E}">
        <p14:creationId xmlns:p14="http://schemas.microsoft.com/office/powerpoint/2010/main" val="16480972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7F662F5-AF2C-40CB-9FAD-6FFA1FE58666}" type="datetime1">
              <a:rPr lang="nl-NL" smtClean="0"/>
              <a:t>24-1-2015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1609E78-14DA-4964-82F7-CC9C565D82B9}" type="slidenum">
              <a:rPr lang="nl-NL" smtClean="0"/>
              <a:t>‹#›</a:t>
            </a:fld>
            <a:endParaRPr lang="nl-NL"/>
          </a:p>
        </p:txBody>
      </p:sp>
    </p:spTree>
    <p:extLst>
      <p:ext uri="{BB962C8B-B14F-4D97-AF65-F5344CB8AC3E}">
        <p14:creationId xmlns:p14="http://schemas.microsoft.com/office/powerpoint/2010/main" val="905158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6D73A33-5DDD-4276-B181-1A3C02DE2ED9}" type="datetime1">
              <a:rPr lang="nl-NL" smtClean="0"/>
              <a:t>24-1-2015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1609E78-14DA-4964-82F7-CC9C565D82B9}" type="slidenum">
              <a:rPr lang="nl-NL" smtClean="0"/>
              <a:t>‹#›</a:t>
            </a:fld>
            <a:endParaRPr lang="nl-NL"/>
          </a:p>
        </p:txBody>
      </p:sp>
    </p:spTree>
    <p:extLst>
      <p:ext uri="{BB962C8B-B14F-4D97-AF65-F5344CB8AC3E}">
        <p14:creationId xmlns:p14="http://schemas.microsoft.com/office/powerpoint/2010/main" val="326286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0C7137-FE51-42EE-BD2A-E0BA6A487367}" type="datetime1">
              <a:rPr lang="nl-NL" smtClean="0"/>
              <a:t>24-1-2015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1609E78-14DA-4964-82F7-CC9C565D82B9}" type="slidenum">
              <a:rPr lang="nl-NL" smtClean="0"/>
              <a:t>‹#›</a:t>
            </a:fld>
            <a:endParaRPr lang="nl-NL"/>
          </a:p>
        </p:txBody>
      </p:sp>
    </p:spTree>
    <p:extLst>
      <p:ext uri="{BB962C8B-B14F-4D97-AF65-F5344CB8AC3E}">
        <p14:creationId xmlns:p14="http://schemas.microsoft.com/office/powerpoint/2010/main" val="500916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EBA488E-165F-4E19-B943-9764A8D9A35B}" type="datetime1">
              <a:rPr lang="nl-NL" smtClean="0"/>
              <a:t>24-1-2015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1609E78-14DA-4964-82F7-CC9C565D82B9}" type="slidenum">
              <a:rPr lang="nl-NL" smtClean="0"/>
              <a:t>‹#›</a:t>
            </a:fld>
            <a:endParaRPr lang="nl-NL"/>
          </a:p>
        </p:txBody>
      </p:sp>
    </p:spTree>
    <p:extLst>
      <p:ext uri="{BB962C8B-B14F-4D97-AF65-F5344CB8AC3E}">
        <p14:creationId xmlns:p14="http://schemas.microsoft.com/office/powerpoint/2010/main" val="343616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1248DF1-0D92-4950-86FB-60819BFD115A}" type="datetime1">
              <a:rPr lang="nl-NL" smtClean="0"/>
              <a:t>24-1-2015</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41609E78-14DA-4964-82F7-CC9C565D82B9}" type="slidenum">
              <a:rPr lang="nl-NL" smtClean="0"/>
              <a:t>‹#›</a:t>
            </a:fld>
            <a:endParaRPr lang="nl-NL"/>
          </a:p>
        </p:txBody>
      </p:sp>
    </p:spTree>
    <p:extLst>
      <p:ext uri="{BB962C8B-B14F-4D97-AF65-F5344CB8AC3E}">
        <p14:creationId xmlns:p14="http://schemas.microsoft.com/office/powerpoint/2010/main" val="1105069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E5EE161-6646-4515-B25A-A315D4F224DC}" type="datetime1">
              <a:rPr lang="nl-NL" smtClean="0"/>
              <a:t>24-1-2015</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41609E78-14DA-4964-82F7-CC9C565D82B9}" type="slidenum">
              <a:rPr lang="nl-NL" smtClean="0"/>
              <a:t>‹#›</a:t>
            </a:fld>
            <a:endParaRPr lang="nl-NL"/>
          </a:p>
        </p:txBody>
      </p:sp>
    </p:spTree>
    <p:extLst>
      <p:ext uri="{BB962C8B-B14F-4D97-AF65-F5344CB8AC3E}">
        <p14:creationId xmlns:p14="http://schemas.microsoft.com/office/powerpoint/2010/main" val="1559417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D62BA9-7D43-47D3-B4F2-2C6562182270}" type="datetime1">
              <a:rPr lang="nl-NL" smtClean="0"/>
              <a:t>24-1-2015</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41609E78-14DA-4964-82F7-CC9C565D82B9}" type="slidenum">
              <a:rPr lang="nl-NL" smtClean="0"/>
              <a:t>‹#›</a:t>
            </a:fld>
            <a:endParaRPr lang="nl-NL"/>
          </a:p>
        </p:txBody>
      </p:sp>
    </p:spTree>
    <p:extLst>
      <p:ext uri="{BB962C8B-B14F-4D97-AF65-F5344CB8AC3E}">
        <p14:creationId xmlns:p14="http://schemas.microsoft.com/office/powerpoint/2010/main" val="3327407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F8DC34-4FBA-4BB6-981F-F803F2603F31}" type="datetime1">
              <a:rPr lang="nl-NL" smtClean="0"/>
              <a:t>24-1-2015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1609E78-14DA-4964-82F7-CC9C565D82B9}" type="slidenum">
              <a:rPr lang="nl-NL" smtClean="0"/>
              <a:t>‹#›</a:t>
            </a:fld>
            <a:endParaRPr lang="nl-NL"/>
          </a:p>
        </p:txBody>
      </p:sp>
    </p:spTree>
    <p:extLst>
      <p:ext uri="{BB962C8B-B14F-4D97-AF65-F5344CB8AC3E}">
        <p14:creationId xmlns:p14="http://schemas.microsoft.com/office/powerpoint/2010/main" val="2948534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FFD29A-04BA-4C25-B0A1-5B538F21B448}" type="datetime1">
              <a:rPr lang="nl-NL" smtClean="0"/>
              <a:t>24-1-2015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1609E78-14DA-4964-82F7-CC9C565D82B9}" type="slidenum">
              <a:rPr lang="nl-NL" smtClean="0"/>
              <a:t>‹#›</a:t>
            </a:fld>
            <a:endParaRPr lang="nl-NL"/>
          </a:p>
        </p:txBody>
      </p:sp>
    </p:spTree>
    <p:extLst>
      <p:ext uri="{BB962C8B-B14F-4D97-AF65-F5344CB8AC3E}">
        <p14:creationId xmlns:p14="http://schemas.microsoft.com/office/powerpoint/2010/main" val="1480699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8DF9C72-C55B-4776-9FC9-FFDF61735A0E}" type="datetime1">
              <a:rPr lang="nl-NL" smtClean="0"/>
              <a:t>24-1-2015</a:t>
            </a:fld>
            <a:endParaRPr lang="nl-NL"/>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41609E78-14DA-4964-82F7-CC9C565D82B9}" type="slidenum">
              <a:rPr lang="nl-NL" smtClean="0"/>
              <a:t>‹#›</a:t>
            </a:fld>
            <a:endParaRPr lang="nl-NL"/>
          </a:p>
        </p:txBody>
      </p:sp>
    </p:spTree>
    <p:extLst>
      <p:ext uri="{BB962C8B-B14F-4D97-AF65-F5344CB8AC3E}">
        <p14:creationId xmlns:p14="http://schemas.microsoft.com/office/powerpoint/2010/main" val="5028144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ww.youtube.com/watch?v=e9t2kqlK8z8" TargetMode="External"/><Relationship Id="rId1" Type="http://schemas.openxmlformats.org/officeDocument/2006/relationships/slideLayout" Target="../slideLayouts/slideLayout9.xml"/><Relationship Id="rId4"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duitslandweb.nl/binaries/content/gallery/duitslandweb/naslagwerk/Geschiedenis/H6_x003a_+1918-1933/Hyperinflatie+Bild_102-00238.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ntr.nl/player?id=TELEA_1038254" TargetMode="External"/><Relationship Id="rId2" Type="http://schemas.openxmlformats.org/officeDocument/2006/relationships/hyperlink" Target="http://www.youtube.com/watch?v=3BaxETNnLZI" TargetMode="Externa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nl-NL" dirty="0" smtClean="0"/>
              <a:t>3VA</a:t>
            </a:r>
            <a:endParaRPr lang="nl-NL" dirty="0"/>
          </a:p>
        </p:txBody>
      </p:sp>
      <p:sp>
        <p:nvSpPr>
          <p:cNvPr id="3" name="Subtitle 2"/>
          <p:cNvSpPr>
            <a:spLocks noGrp="1"/>
          </p:cNvSpPr>
          <p:nvPr>
            <p:ph type="subTitle" idx="1"/>
          </p:nvPr>
        </p:nvSpPr>
        <p:spPr/>
        <p:txBody>
          <a:bodyPr>
            <a:normAutofit/>
          </a:bodyPr>
          <a:lstStyle/>
          <a:p>
            <a:r>
              <a:rPr lang="nl-NL" dirty="0" smtClean="0"/>
              <a:t>Amerika</a:t>
            </a:r>
            <a:endParaRPr lang="nl-NL" dirty="0" smtClean="0"/>
          </a:p>
          <a:p>
            <a:r>
              <a:rPr lang="nl-NL" dirty="0" smtClean="0"/>
              <a:t>Hitler Duitsland</a:t>
            </a:r>
            <a:endParaRPr lang="nl-NL" dirty="0"/>
          </a:p>
        </p:txBody>
      </p:sp>
      <p:sp>
        <p:nvSpPr>
          <p:cNvPr id="4" name="Slide Number Placeholder 3"/>
          <p:cNvSpPr>
            <a:spLocks noGrp="1"/>
          </p:cNvSpPr>
          <p:nvPr>
            <p:ph type="sldNum" sz="quarter" idx="12"/>
          </p:nvPr>
        </p:nvSpPr>
        <p:spPr/>
        <p:txBody>
          <a:bodyPr/>
          <a:lstStyle/>
          <a:p>
            <a:fld id="{41609E78-14DA-4964-82F7-CC9C565D82B9}" type="slidenum">
              <a:rPr lang="nl-NL" smtClean="0"/>
              <a:t>1</a:t>
            </a:fld>
            <a:endParaRPr lang="nl-NL"/>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94122"/>
          </a:xfrm>
        </p:spPr>
        <p:txBody>
          <a:bodyPr/>
          <a:lstStyle/>
          <a:p>
            <a:r>
              <a:rPr lang="nl-NL" dirty="0" smtClean="0"/>
              <a:t>Nationaal-socialisme: wat is dat?</a:t>
            </a:r>
            <a:endParaRPr lang="nl-NL" dirty="0"/>
          </a:p>
        </p:txBody>
      </p:sp>
      <p:sp>
        <p:nvSpPr>
          <p:cNvPr id="3" name="Content Placeholder 2"/>
          <p:cNvSpPr>
            <a:spLocks noGrp="1"/>
          </p:cNvSpPr>
          <p:nvPr>
            <p:ph idx="1"/>
          </p:nvPr>
        </p:nvSpPr>
        <p:spPr>
          <a:xfrm>
            <a:off x="457200" y="1340768"/>
            <a:ext cx="7467600" cy="5133184"/>
          </a:xfrm>
        </p:spPr>
        <p:txBody>
          <a:bodyPr>
            <a:normAutofit lnSpcReduction="10000"/>
          </a:bodyPr>
          <a:lstStyle/>
          <a:p>
            <a:r>
              <a:rPr lang="nl-NL" dirty="0" smtClean="0"/>
              <a:t>In Mein Kampf beschreef Hitler hoe hij Duitsland wilde veranderen m.b.v. het nationaal-socialisme:</a:t>
            </a:r>
          </a:p>
          <a:p>
            <a:pPr lvl="1"/>
            <a:r>
              <a:rPr lang="nl-NL" sz="2400" dirty="0" smtClean="0"/>
              <a:t>Alle Duitssprekende mensen in één duizendjarig rijk </a:t>
            </a:r>
          </a:p>
          <a:p>
            <a:pPr lvl="1"/>
            <a:r>
              <a:rPr lang="nl-NL" sz="2400" dirty="0" smtClean="0"/>
              <a:t>Oostenrijk is Duitstalig dus samenvoegen met Duitsland (nationalisme)</a:t>
            </a:r>
          </a:p>
          <a:p>
            <a:pPr lvl="1"/>
            <a:r>
              <a:rPr lang="nl-NL" sz="2400" dirty="0" smtClean="0"/>
              <a:t>Alle joden moeten weg</a:t>
            </a:r>
          </a:p>
          <a:p>
            <a:pPr lvl="1"/>
            <a:r>
              <a:rPr lang="nl-NL" sz="2400" dirty="0" smtClean="0"/>
              <a:t>Het parlement moest weg</a:t>
            </a:r>
          </a:p>
          <a:p>
            <a:pPr lvl="1"/>
            <a:r>
              <a:rPr lang="nl-NL" sz="2400" dirty="0" smtClean="0"/>
              <a:t>Het liberalisme en communisme moesten weg</a:t>
            </a:r>
          </a:p>
          <a:p>
            <a:pPr lvl="1"/>
            <a:r>
              <a:rPr lang="nl-NL" sz="2400" dirty="0" smtClean="0"/>
              <a:t>Een sterke leider,  het volk moet naar hem luisteren</a:t>
            </a:r>
          </a:p>
          <a:p>
            <a:pPr lvl="1"/>
            <a:r>
              <a:rPr lang="nl-NL" sz="2400" dirty="0" smtClean="0"/>
              <a:t>Het Duitse volk moest meer “Lebensraum im Osten” krijgen (Rusland en Polen bezetten)</a:t>
            </a:r>
          </a:p>
        </p:txBody>
      </p:sp>
      <p:sp>
        <p:nvSpPr>
          <p:cNvPr id="4" name="Slide Number Placeholder 3"/>
          <p:cNvSpPr>
            <a:spLocks noGrp="1"/>
          </p:cNvSpPr>
          <p:nvPr>
            <p:ph type="sldNum" sz="quarter" idx="12"/>
          </p:nvPr>
        </p:nvSpPr>
        <p:spPr/>
        <p:txBody>
          <a:bodyPr/>
          <a:lstStyle/>
          <a:p>
            <a:fld id="{41609E78-14DA-4964-82F7-CC9C565D82B9}" type="slidenum">
              <a:rPr lang="nl-NL" smtClean="0"/>
              <a:t>10</a:t>
            </a:fld>
            <a:endParaRPr lang="nl-NL"/>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Rassenleer</a:t>
            </a:r>
            <a:endParaRPr lang="nl-NL" dirty="0"/>
          </a:p>
        </p:txBody>
      </p:sp>
      <p:sp>
        <p:nvSpPr>
          <p:cNvPr id="3" name="Content Placeholder 2"/>
          <p:cNvSpPr>
            <a:spLocks noGrp="1"/>
          </p:cNvSpPr>
          <p:nvPr>
            <p:ph idx="1"/>
          </p:nvPr>
        </p:nvSpPr>
        <p:spPr/>
        <p:txBody>
          <a:bodyPr>
            <a:normAutofit fontScale="92500"/>
          </a:bodyPr>
          <a:lstStyle/>
          <a:p>
            <a:pPr lvl="1"/>
            <a:r>
              <a:rPr lang="nl-NL" sz="2400" dirty="0" smtClean="0"/>
              <a:t>Het Arische ras is het belangrijkste: “Übermensch”</a:t>
            </a:r>
          </a:p>
          <a:p>
            <a:pPr lvl="1"/>
            <a:r>
              <a:rPr lang="nl-NL" sz="2400" dirty="0" smtClean="0"/>
              <a:t>“ Survival of the fittest” is de basis van de rassenleer</a:t>
            </a:r>
          </a:p>
          <a:p>
            <a:pPr lvl="1"/>
            <a:r>
              <a:rPr lang="nl-NL" sz="2400" dirty="0" smtClean="0"/>
              <a:t>Antisemitisme: Joden zijn gevaarlijk! (rassenwetten van Neurenberg, 15-9-1935)</a:t>
            </a:r>
          </a:p>
          <a:p>
            <a:pPr lvl="1"/>
            <a:r>
              <a:rPr lang="nl-NL" sz="2400" dirty="0" smtClean="0"/>
              <a:t>Zwakken in de samenleving moeten verwijderd worden (gehandicapten, homoseksuelen, criminelen, zigeuners, communisten)</a:t>
            </a:r>
          </a:p>
          <a:p>
            <a:endParaRPr lang="nl-NL" dirty="0"/>
          </a:p>
        </p:txBody>
      </p:sp>
      <p:sp>
        <p:nvSpPr>
          <p:cNvPr id="4" name="Slide Number Placeholder 3"/>
          <p:cNvSpPr>
            <a:spLocks noGrp="1"/>
          </p:cNvSpPr>
          <p:nvPr>
            <p:ph type="sldNum" sz="quarter" idx="12"/>
          </p:nvPr>
        </p:nvSpPr>
        <p:spPr/>
        <p:txBody>
          <a:bodyPr/>
          <a:lstStyle/>
          <a:p>
            <a:fld id="{41609E78-14DA-4964-82F7-CC9C565D82B9}" type="slidenum">
              <a:rPr lang="nl-NL" smtClean="0"/>
              <a:t>11</a:t>
            </a:fld>
            <a:endParaRPr lang="nl-NL"/>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8066857" cy="1320800"/>
          </a:xfrm>
        </p:spPr>
        <p:txBody>
          <a:bodyPr>
            <a:normAutofit fontScale="90000"/>
          </a:bodyPr>
          <a:lstStyle/>
          <a:p>
            <a:r>
              <a:rPr lang="en-US" dirty="0" smtClean="0"/>
              <a:t>Neurenberger </a:t>
            </a:r>
            <a:r>
              <a:rPr lang="en-US" dirty="0" err="1" smtClean="0"/>
              <a:t>rassenwetten</a:t>
            </a:r>
            <a:r>
              <a:rPr lang="en-US" dirty="0" smtClean="0"/>
              <a:t>:</a:t>
            </a:r>
            <a:br>
              <a:rPr lang="en-US" dirty="0" smtClean="0"/>
            </a:br>
            <a:r>
              <a:rPr lang="en-US" sz="2700" b="1" dirty="0" err="1" smtClean="0">
                <a:solidFill>
                  <a:srgbClr val="FF0000"/>
                </a:solidFill>
              </a:rPr>
              <a:t>Duitsbloedig</a:t>
            </a:r>
            <a:r>
              <a:rPr lang="en-US" sz="2700" b="1" dirty="0" smtClean="0">
                <a:solidFill>
                  <a:srgbClr val="FF0000"/>
                </a:solidFill>
              </a:rPr>
              <a:t>/ </a:t>
            </a:r>
            <a:r>
              <a:rPr lang="en-US" sz="2700" b="1" dirty="0" err="1" smtClean="0">
                <a:solidFill>
                  <a:srgbClr val="FF0000"/>
                </a:solidFill>
              </a:rPr>
              <a:t>gemengd</a:t>
            </a:r>
            <a:r>
              <a:rPr lang="en-US" sz="2700" b="1" dirty="0" smtClean="0">
                <a:solidFill>
                  <a:srgbClr val="FF0000"/>
                </a:solidFill>
              </a:rPr>
              <a:t>/				</a:t>
            </a:r>
            <a:r>
              <a:rPr lang="en-US" sz="2700" b="1" dirty="0" err="1" smtClean="0">
                <a:solidFill>
                  <a:srgbClr val="FF0000"/>
                </a:solidFill>
              </a:rPr>
              <a:t>Jood</a:t>
            </a:r>
            <a:r>
              <a:rPr lang="en-US" sz="2700" b="1" dirty="0" smtClean="0">
                <a:solidFill>
                  <a:srgbClr val="FF0000"/>
                </a:solidFill>
              </a:rPr>
              <a:t>	/		</a:t>
            </a:r>
            <a:r>
              <a:rPr lang="en-US" sz="2700" b="1" dirty="0" err="1" smtClean="0">
                <a:solidFill>
                  <a:srgbClr val="FF0000"/>
                </a:solidFill>
              </a:rPr>
              <a:t>Jood</a:t>
            </a:r>
            <a:endParaRPr lang="en-US" sz="2700" b="1" dirty="0">
              <a:solidFill>
                <a:srgbClr val="FF0000"/>
              </a:solidFill>
            </a:endParaRPr>
          </a:p>
        </p:txBody>
      </p:sp>
      <p:sp>
        <p:nvSpPr>
          <p:cNvPr id="4" name="Slide Number Placeholder 3"/>
          <p:cNvSpPr>
            <a:spLocks noGrp="1"/>
          </p:cNvSpPr>
          <p:nvPr>
            <p:ph type="sldNum" sz="quarter" idx="12"/>
          </p:nvPr>
        </p:nvSpPr>
        <p:spPr/>
        <p:txBody>
          <a:bodyPr/>
          <a:lstStyle/>
          <a:p>
            <a:fld id="{41609E78-14DA-4964-82F7-CC9C565D82B9}" type="slidenum">
              <a:rPr lang="nl-NL" smtClean="0"/>
              <a:t>12</a:t>
            </a:fld>
            <a:endParaRPr lang="nl-NL"/>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1520" y="1619957"/>
            <a:ext cx="8496944" cy="4786531"/>
          </a:xfrm>
        </p:spPr>
      </p:pic>
    </p:spTree>
    <p:extLst>
      <p:ext uri="{BB962C8B-B14F-4D97-AF65-F5344CB8AC3E}">
        <p14:creationId xmlns:p14="http://schemas.microsoft.com/office/powerpoint/2010/main" val="32702669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41609E78-14DA-4964-82F7-CC9C565D82B9}" type="slidenum">
              <a:rPr lang="nl-NL" smtClean="0"/>
              <a:t>13</a:t>
            </a:fld>
            <a:endParaRPr lang="nl-NL"/>
          </a:p>
        </p:txBody>
      </p:sp>
      <p:sp>
        <p:nvSpPr>
          <p:cNvPr id="4" name="Rectangle 3"/>
          <p:cNvSpPr/>
          <p:nvPr/>
        </p:nvSpPr>
        <p:spPr>
          <a:xfrm>
            <a:off x="323528" y="404664"/>
            <a:ext cx="5760640" cy="3785652"/>
          </a:xfrm>
          <a:prstGeom prst="rect">
            <a:avLst/>
          </a:prstGeom>
        </p:spPr>
        <p:txBody>
          <a:bodyPr wrap="square">
            <a:spAutoFit/>
          </a:bodyPr>
          <a:lstStyle/>
          <a:p>
            <a:r>
              <a:rPr lang="nl-NL" sz="2400" dirty="0"/>
              <a:t>Uitleg wetten op basis van afkomst</a:t>
            </a:r>
            <a:r>
              <a:rPr lang="nl-NL" sz="2400" dirty="0" smtClean="0"/>
              <a:t>:</a:t>
            </a:r>
          </a:p>
          <a:p>
            <a:endParaRPr lang="nl-NL" dirty="0"/>
          </a:p>
          <a:p>
            <a:r>
              <a:rPr lang="nl-NL" dirty="0" smtClean="0"/>
              <a:t>In </a:t>
            </a:r>
            <a:r>
              <a:rPr lang="nl-NL" dirty="0"/>
              <a:t>deze wetten werd het verboden voor Duitsers om te trouwen met Joden en Duitse Joden werden hun burgerrechten ontnomen. </a:t>
            </a:r>
            <a:endParaRPr lang="nl-NL" dirty="0" smtClean="0"/>
          </a:p>
          <a:p>
            <a:r>
              <a:rPr lang="nl-NL" dirty="0" smtClean="0"/>
              <a:t>Op </a:t>
            </a:r>
            <a:r>
              <a:rPr lang="nl-NL" dirty="0"/>
              <a:t>deze manier probeerden de nazi's Joden het leven zo zuur te maken dat ze 'vrijwillig' uit Duitsland zouden vertrekken. </a:t>
            </a:r>
            <a:endParaRPr lang="nl-NL" dirty="0" smtClean="0"/>
          </a:p>
          <a:p>
            <a:endParaRPr lang="nl-NL" dirty="0"/>
          </a:p>
          <a:p>
            <a:r>
              <a:rPr lang="nl-NL" dirty="0" smtClean="0"/>
              <a:t>Later </a:t>
            </a:r>
            <a:r>
              <a:rPr lang="nl-NL" dirty="0"/>
              <a:t>zou deze racistische wetgeving escaleren in de houding dat de Joden en andere 'inferieure elementen' uitgeroeid moesten worden en maakten ze de weg vrij voor de Holocaust.</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6176" y="4293096"/>
            <a:ext cx="2400267" cy="1800200"/>
          </a:xfrm>
          <a:prstGeom prst="rect">
            <a:avLst/>
          </a:prstGeom>
        </p:spPr>
      </p:pic>
    </p:spTree>
    <p:extLst>
      <p:ext uri="{BB962C8B-B14F-4D97-AF65-F5344CB8AC3E}">
        <p14:creationId xmlns:p14="http://schemas.microsoft.com/office/powerpoint/2010/main" val="9419980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1628800"/>
            <a:ext cx="6347714" cy="3855245"/>
          </a:xfrm>
        </p:spPr>
        <p:txBody>
          <a:bodyPr>
            <a:normAutofit/>
          </a:bodyPr>
          <a:lstStyle/>
          <a:p>
            <a:r>
              <a:rPr lang="en-US" dirty="0" smtClean="0"/>
              <a:t/>
            </a:r>
            <a:br>
              <a:rPr lang="en-US" dirty="0" smtClean="0"/>
            </a:br>
            <a:r>
              <a:rPr lang="en-US" sz="1800" dirty="0" smtClean="0">
                <a:solidFill>
                  <a:srgbClr val="FF0000"/>
                </a:solidFill>
              </a:rPr>
              <a:t>1: </a:t>
            </a:r>
            <a:r>
              <a:rPr lang="nl-NL" sz="1800" dirty="0">
                <a:solidFill>
                  <a:srgbClr val="FF0000"/>
                </a:solidFill>
              </a:rPr>
              <a:t>De </a:t>
            </a:r>
            <a:r>
              <a:rPr lang="nl-NL" sz="1800" i="1" dirty="0">
                <a:solidFill>
                  <a:srgbClr val="FF0000"/>
                </a:solidFill>
              </a:rPr>
              <a:t>Burgerschapswet</a:t>
            </a:r>
            <a:r>
              <a:rPr lang="nl-NL" sz="1800" dirty="0">
                <a:solidFill>
                  <a:srgbClr val="FF0000"/>
                </a:solidFill>
              </a:rPr>
              <a:t> gaf regels rond het Duitse staatsburgerschap en bepaalde wie Duitser was en wie niet. Duitser was hij/zij die Duits bloed had, en die door zijn daden het vaderland diende.</a:t>
            </a:r>
            <a:endParaRPr lang="en-US" sz="1800" dirty="0">
              <a:solidFill>
                <a:srgbClr val="FF0000"/>
              </a:solidFill>
            </a:endParaRPr>
          </a:p>
        </p:txBody>
      </p:sp>
      <p:sp>
        <p:nvSpPr>
          <p:cNvPr id="11" name="Content Placeholder 10"/>
          <p:cNvSpPr>
            <a:spLocks noGrp="1"/>
          </p:cNvSpPr>
          <p:nvPr>
            <p:ph sz="half" idx="1"/>
          </p:nvPr>
        </p:nvSpPr>
        <p:spPr>
          <a:xfrm>
            <a:off x="4860032" y="3247693"/>
            <a:ext cx="3088109" cy="2976232"/>
          </a:xfrm>
        </p:spPr>
        <p:txBody>
          <a:bodyPr/>
          <a:lstStyle/>
          <a:p>
            <a:pPr marL="0" indent="0">
              <a:buNone/>
            </a:pPr>
            <a:r>
              <a:rPr lang="en-US" dirty="0" smtClean="0"/>
              <a:t> </a:t>
            </a:r>
            <a:endParaRPr lang="en-US" dirty="0"/>
          </a:p>
        </p:txBody>
      </p:sp>
      <p:sp>
        <p:nvSpPr>
          <p:cNvPr id="4" name="Slide Number Placeholder 3"/>
          <p:cNvSpPr>
            <a:spLocks noGrp="1"/>
          </p:cNvSpPr>
          <p:nvPr>
            <p:ph type="sldNum" sz="quarter" idx="12"/>
          </p:nvPr>
        </p:nvSpPr>
        <p:spPr/>
        <p:txBody>
          <a:bodyPr/>
          <a:lstStyle/>
          <a:p>
            <a:fld id="{41609E78-14DA-4964-82F7-CC9C565D82B9}" type="slidenum">
              <a:rPr lang="nl-NL" smtClean="0"/>
              <a:pPr/>
              <a:t>14</a:t>
            </a:fld>
            <a:endParaRPr lang="nl-NL"/>
          </a:p>
        </p:txBody>
      </p:sp>
      <p:sp>
        <p:nvSpPr>
          <p:cNvPr id="14" name="Rectangle 3"/>
          <p:cNvSpPr>
            <a:spLocks noGrp="1" noChangeArrowheads="1"/>
          </p:cNvSpPr>
          <p:nvPr>
            <p:ph sz="half" idx="2"/>
          </p:nvPr>
        </p:nvSpPr>
        <p:spPr bwMode="auto">
          <a:xfrm>
            <a:off x="609600" y="532873"/>
            <a:ext cx="6347714"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200" b="0" i="0" u="none" strike="noStrike" cap="none" normalizeH="0" baseline="0" dirty="0" smtClean="0">
                <a:ln>
                  <a:noFill/>
                </a:ln>
                <a:solidFill>
                  <a:schemeClr val="accent1">
                    <a:lumMod val="75000"/>
                  </a:schemeClr>
                </a:solidFill>
                <a:effectLst/>
                <a:latin typeface="+mj-lt"/>
              </a:rPr>
              <a:t>De </a:t>
            </a:r>
            <a:r>
              <a:rPr kumimoji="0" lang="en-US" altLang="en-US" sz="3200" b="0" i="0" u="none" strike="noStrike" cap="none" normalizeH="0" baseline="0" dirty="0" err="1" smtClean="0">
                <a:ln>
                  <a:noFill/>
                </a:ln>
                <a:solidFill>
                  <a:schemeClr val="accent1">
                    <a:lumMod val="75000"/>
                  </a:schemeClr>
                </a:solidFill>
                <a:effectLst/>
                <a:latin typeface="+mj-lt"/>
              </a:rPr>
              <a:t>wetten</a:t>
            </a:r>
            <a:r>
              <a:rPr kumimoji="0" lang="en-US" altLang="en-US" sz="3200" b="0" i="0" u="none" strike="noStrike" cap="none" normalizeH="0" baseline="0" dirty="0" smtClean="0">
                <a:ln>
                  <a:noFill/>
                </a:ln>
                <a:solidFill>
                  <a:schemeClr val="accent1">
                    <a:lumMod val="75000"/>
                  </a:schemeClr>
                </a:solidFill>
                <a:effectLst/>
                <a:latin typeface="+mj-lt"/>
              </a:rPr>
              <a:t> </a:t>
            </a:r>
            <a:r>
              <a:rPr kumimoji="0" lang="en-US" altLang="en-US" sz="3200" b="0" i="0" u="none" strike="noStrike" cap="none" normalizeH="0" baseline="0" dirty="0" err="1" smtClean="0">
                <a:ln>
                  <a:noFill/>
                </a:ln>
                <a:solidFill>
                  <a:schemeClr val="accent1">
                    <a:lumMod val="75000"/>
                  </a:schemeClr>
                </a:solidFill>
                <a:effectLst/>
                <a:latin typeface="+mj-lt"/>
              </a:rPr>
              <a:t>vallen</a:t>
            </a:r>
            <a:r>
              <a:rPr kumimoji="0" lang="en-US" altLang="en-US" sz="3200" b="0" i="0" u="none" strike="noStrike" cap="none" normalizeH="0" baseline="0" dirty="0" smtClean="0">
                <a:ln>
                  <a:noFill/>
                </a:ln>
                <a:solidFill>
                  <a:schemeClr val="accent1">
                    <a:lumMod val="75000"/>
                  </a:schemeClr>
                </a:solidFill>
                <a:effectLst/>
                <a:latin typeface="+mj-lt"/>
              </a:rPr>
              <a:t> in </a:t>
            </a:r>
            <a:r>
              <a:rPr kumimoji="0" lang="en-US" altLang="en-US" sz="3200" b="0" i="0" u="none" strike="noStrike" cap="none" normalizeH="0" baseline="0" dirty="0" err="1" smtClean="0">
                <a:ln>
                  <a:noFill/>
                </a:ln>
                <a:solidFill>
                  <a:schemeClr val="accent1">
                    <a:lumMod val="75000"/>
                  </a:schemeClr>
                </a:solidFill>
                <a:effectLst/>
                <a:latin typeface="+mj-lt"/>
              </a:rPr>
              <a:t>drie</a:t>
            </a:r>
            <a:r>
              <a:rPr kumimoji="0" lang="en-US" altLang="en-US" sz="3200" b="0" i="0" u="none" strike="noStrike" cap="none" normalizeH="0" baseline="0" dirty="0" smtClean="0">
                <a:ln>
                  <a:noFill/>
                </a:ln>
                <a:solidFill>
                  <a:schemeClr val="accent1">
                    <a:lumMod val="75000"/>
                  </a:schemeClr>
                </a:solidFill>
                <a:effectLst/>
                <a:latin typeface="+mj-lt"/>
              </a:rPr>
              <a:t> </a:t>
            </a:r>
            <a:r>
              <a:rPr kumimoji="0" lang="en-US" altLang="en-US" sz="3200" b="0" i="0" u="none" strike="noStrike" cap="none" normalizeH="0" baseline="0" dirty="0" err="1" smtClean="0">
                <a:ln>
                  <a:noFill/>
                </a:ln>
                <a:solidFill>
                  <a:schemeClr val="accent1">
                    <a:lumMod val="75000"/>
                  </a:schemeClr>
                </a:solidFill>
                <a:effectLst/>
                <a:latin typeface="+mj-lt"/>
              </a:rPr>
              <a:t>delen</a:t>
            </a:r>
            <a:r>
              <a:rPr kumimoji="0" lang="en-US" altLang="en-US" sz="3200" b="0" i="0" u="none" strike="noStrike" cap="none" normalizeH="0" baseline="0" dirty="0" smtClean="0">
                <a:ln>
                  <a:noFill/>
                </a:ln>
                <a:solidFill>
                  <a:schemeClr val="accent1">
                    <a:lumMod val="75000"/>
                  </a:schemeClr>
                </a:solidFill>
                <a:effectLst/>
                <a:latin typeface="+mj-lt"/>
              </a:rPr>
              <a:t> </a:t>
            </a:r>
            <a:r>
              <a:rPr kumimoji="0" lang="en-US" altLang="en-US" sz="3200" b="0" i="0" u="none" strike="noStrike" cap="none" normalizeH="0" baseline="0" dirty="0" err="1" smtClean="0">
                <a:ln>
                  <a:noFill/>
                </a:ln>
                <a:solidFill>
                  <a:schemeClr val="accent1">
                    <a:lumMod val="75000"/>
                  </a:schemeClr>
                </a:solidFill>
                <a:effectLst/>
                <a:latin typeface="+mj-lt"/>
              </a:rPr>
              <a:t>uiteen</a:t>
            </a:r>
            <a:r>
              <a:rPr kumimoji="0" lang="en-US" altLang="en-US" sz="3200" b="0" i="0" u="none" strike="noStrike" cap="none" normalizeH="0" baseline="0" dirty="0" smtClean="0">
                <a:ln>
                  <a:noFill/>
                </a:ln>
                <a:solidFill>
                  <a:schemeClr val="accent1">
                    <a:lumMod val="75000"/>
                  </a:schemeClr>
                </a:solidFill>
                <a:effectLst/>
                <a:latin typeface="+mj-lt"/>
              </a:rPr>
              <a:t>:</a:t>
            </a:r>
          </a:p>
        </p:txBody>
      </p:sp>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27300" y="3501008"/>
            <a:ext cx="3434228" cy="2232248"/>
          </a:xfrm>
          <a:prstGeom prst="rect">
            <a:avLst/>
          </a:prstGeom>
        </p:spPr>
      </p:pic>
    </p:spTree>
    <p:extLst>
      <p:ext uri="{BB962C8B-B14F-4D97-AF65-F5344CB8AC3E}">
        <p14:creationId xmlns:p14="http://schemas.microsoft.com/office/powerpoint/2010/main" val="32745129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Deel</a:t>
            </a:r>
            <a:r>
              <a:rPr lang="en-US" dirty="0" smtClean="0"/>
              <a:t> 2</a:t>
            </a:r>
            <a:br>
              <a:rPr lang="en-US" dirty="0" smtClean="0"/>
            </a:br>
            <a:endParaRPr lang="en-US" dirty="0"/>
          </a:p>
        </p:txBody>
      </p:sp>
      <p:sp>
        <p:nvSpPr>
          <p:cNvPr id="6" name="Content Placeholder 5"/>
          <p:cNvSpPr>
            <a:spLocks noGrp="1"/>
          </p:cNvSpPr>
          <p:nvPr>
            <p:ph idx="1"/>
          </p:nvPr>
        </p:nvSpPr>
        <p:spPr>
          <a:xfrm>
            <a:off x="179512" y="1268760"/>
            <a:ext cx="6667195" cy="4772603"/>
          </a:xfrm>
        </p:spPr>
        <p:txBody>
          <a:bodyPr>
            <a:normAutofit/>
          </a:bodyPr>
          <a:lstStyle/>
          <a:p>
            <a:pPr marL="0" lvl="0" indent="0" defTabSz="914400" eaLnBrk="0" fontAlgn="base" hangingPunct="0">
              <a:spcBef>
                <a:spcPct val="0"/>
              </a:spcBef>
              <a:spcAft>
                <a:spcPct val="0"/>
              </a:spcAft>
              <a:buClrTx/>
              <a:buSzTx/>
              <a:buNone/>
            </a:pPr>
            <a:r>
              <a:rPr lang="en-US" altLang="en-US" sz="1600" dirty="0">
                <a:solidFill>
                  <a:srgbClr val="FF0000"/>
                </a:solidFill>
              </a:rPr>
              <a:t>De </a:t>
            </a:r>
            <a:r>
              <a:rPr lang="en-US" altLang="en-US" sz="1600" i="1" dirty="0">
                <a:solidFill>
                  <a:srgbClr val="FF0000"/>
                </a:solidFill>
              </a:rPr>
              <a:t>Wet </a:t>
            </a:r>
            <a:r>
              <a:rPr lang="en-US" altLang="en-US" sz="1600" i="1" dirty="0" err="1">
                <a:solidFill>
                  <a:srgbClr val="FF0000"/>
                </a:solidFill>
              </a:rPr>
              <a:t>ter</a:t>
            </a:r>
            <a:r>
              <a:rPr lang="en-US" altLang="en-US" sz="1600" i="1" dirty="0">
                <a:solidFill>
                  <a:srgbClr val="FF0000"/>
                </a:solidFill>
              </a:rPr>
              <a:t> </a:t>
            </a:r>
            <a:r>
              <a:rPr lang="en-US" altLang="en-US" sz="1600" i="1" dirty="0" err="1">
                <a:solidFill>
                  <a:srgbClr val="FF0000"/>
                </a:solidFill>
              </a:rPr>
              <a:t>Bescherming</a:t>
            </a:r>
            <a:r>
              <a:rPr lang="en-US" altLang="en-US" sz="1600" i="1" dirty="0">
                <a:solidFill>
                  <a:srgbClr val="FF0000"/>
                </a:solidFill>
              </a:rPr>
              <a:t> van het </a:t>
            </a:r>
            <a:r>
              <a:rPr lang="en-US" altLang="en-US" sz="1600" i="1" dirty="0" err="1">
                <a:solidFill>
                  <a:srgbClr val="FF0000"/>
                </a:solidFill>
              </a:rPr>
              <a:t>Duitse</a:t>
            </a:r>
            <a:r>
              <a:rPr lang="en-US" altLang="en-US" sz="1600" i="1" dirty="0">
                <a:solidFill>
                  <a:srgbClr val="FF0000"/>
                </a:solidFill>
              </a:rPr>
              <a:t> </a:t>
            </a:r>
            <a:r>
              <a:rPr lang="en-US" altLang="en-US" sz="1600" i="1" dirty="0" err="1">
                <a:solidFill>
                  <a:srgbClr val="FF0000"/>
                </a:solidFill>
              </a:rPr>
              <a:t>Bloed</a:t>
            </a:r>
            <a:r>
              <a:rPr lang="en-US" altLang="en-US" sz="1600" i="1" dirty="0">
                <a:solidFill>
                  <a:srgbClr val="FF0000"/>
                </a:solidFill>
              </a:rPr>
              <a:t> </a:t>
            </a:r>
            <a:r>
              <a:rPr lang="en-US" altLang="en-US" sz="1600" i="1" dirty="0" err="1">
                <a:solidFill>
                  <a:srgbClr val="FF0000"/>
                </a:solidFill>
              </a:rPr>
              <a:t>en</a:t>
            </a:r>
            <a:r>
              <a:rPr lang="en-US" altLang="en-US" sz="1600" i="1" dirty="0">
                <a:solidFill>
                  <a:srgbClr val="FF0000"/>
                </a:solidFill>
              </a:rPr>
              <a:t> de </a:t>
            </a:r>
            <a:r>
              <a:rPr lang="en-US" altLang="en-US" sz="1600" i="1" dirty="0" err="1">
                <a:solidFill>
                  <a:srgbClr val="FF0000"/>
                </a:solidFill>
              </a:rPr>
              <a:t>Duitse</a:t>
            </a:r>
            <a:r>
              <a:rPr lang="en-US" altLang="en-US" sz="1600" i="1" dirty="0">
                <a:solidFill>
                  <a:srgbClr val="FF0000"/>
                </a:solidFill>
              </a:rPr>
              <a:t> </a:t>
            </a:r>
            <a:r>
              <a:rPr lang="en-US" altLang="en-US" sz="1600" i="1" dirty="0" err="1">
                <a:solidFill>
                  <a:srgbClr val="FF0000"/>
                </a:solidFill>
              </a:rPr>
              <a:t>Eer</a:t>
            </a:r>
            <a:r>
              <a:rPr lang="en-US" altLang="en-US" sz="1600" dirty="0">
                <a:solidFill>
                  <a:srgbClr val="FF0000"/>
                </a:solidFill>
              </a:rPr>
              <a:t> </a:t>
            </a:r>
            <a:r>
              <a:rPr lang="en-US" altLang="en-US" sz="1600" dirty="0" err="1">
                <a:solidFill>
                  <a:srgbClr val="FF0000"/>
                </a:solidFill>
              </a:rPr>
              <a:t>verbood</a:t>
            </a:r>
            <a:r>
              <a:rPr lang="en-US" altLang="en-US" sz="1600" dirty="0">
                <a:solidFill>
                  <a:srgbClr val="FF0000"/>
                </a:solidFill>
              </a:rPr>
              <a:t> </a:t>
            </a:r>
            <a:r>
              <a:rPr lang="en-US" altLang="en-US" sz="1600" dirty="0" err="1">
                <a:solidFill>
                  <a:srgbClr val="FF0000"/>
                </a:solidFill>
              </a:rPr>
              <a:t>alle</a:t>
            </a:r>
            <a:r>
              <a:rPr lang="en-US" altLang="en-US" sz="1600" dirty="0">
                <a:solidFill>
                  <a:srgbClr val="FF0000"/>
                </a:solidFill>
              </a:rPr>
              <a:t> </a:t>
            </a:r>
            <a:r>
              <a:rPr lang="en-US" altLang="en-US" sz="1600" dirty="0" err="1">
                <a:solidFill>
                  <a:srgbClr val="FF0000"/>
                </a:solidFill>
              </a:rPr>
              <a:t>seksuele</a:t>
            </a:r>
            <a:r>
              <a:rPr lang="en-US" altLang="en-US" sz="1600" dirty="0">
                <a:solidFill>
                  <a:srgbClr val="FF0000"/>
                </a:solidFill>
              </a:rPr>
              <a:t> </a:t>
            </a:r>
            <a:r>
              <a:rPr lang="en-US" altLang="en-US" sz="1600" dirty="0" err="1">
                <a:solidFill>
                  <a:srgbClr val="FF0000"/>
                </a:solidFill>
              </a:rPr>
              <a:t>relaties</a:t>
            </a:r>
            <a:r>
              <a:rPr lang="en-US" altLang="en-US" sz="1600" dirty="0">
                <a:solidFill>
                  <a:srgbClr val="FF0000"/>
                </a:solidFill>
              </a:rPr>
              <a:t>, </a:t>
            </a:r>
            <a:r>
              <a:rPr lang="en-US" altLang="en-US" sz="1600" dirty="0" err="1">
                <a:solidFill>
                  <a:srgbClr val="FF0000"/>
                </a:solidFill>
              </a:rPr>
              <a:t>huwelijken</a:t>
            </a:r>
            <a:r>
              <a:rPr lang="en-US" altLang="en-US" sz="1600" dirty="0">
                <a:solidFill>
                  <a:srgbClr val="FF0000"/>
                </a:solidFill>
              </a:rPr>
              <a:t>, </a:t>
            </a:r>
            <a:r>
              <a:rPr lang="en-US" altLang="en-US" sz="1600" dirty="0" err="1">
                <a:solidFill>
                  <a:srgbClr val="FF0000"/>
                </a:solidFill>
              </a:rPr>
              <a:t>tussen</a:t>
            </a:r>
            <a:r>
              <a:rPr lang="en-US" altLang="en-US" sz="1600" dirty="0">
                <a:solidFill>
                  <a:srgbClr val="FF0000"/>
                </a:solidFill>
              </a:rPr>
              <a:t> </a:t>
            </a:r>
            <a:r>
              <a:rPr lang="en-US" altLang="en-US" sz="1600" dirty="0" err="1">
                <a:solidFill>
                  <a:srgbClr val="FF0000"/>
                </a:solidFill>
              </a:rPr>
              <a:t>Duitsers</a:t>
            </a:r>
            <a:r>
              <a:rPr lang="en-US" altLang="en-US" sz="1600" dirty="0">
                <a:solidFill>
                  <a:srgbClr val="FF0000"/>
                </a:solidFill>
              </a:rPr>
              <a:t> </a:t>
            </a:r>
            <a:r>
              <a:rPr lang="en-US" altLang="en-US" sz="1600" dirty="0" err="1">
                <a:solidFill>
                  <a:srgbClr val="FF0000"/>
                </a:solidFill>
              </a:rPr>
              <a:t>en</a:t>
            </a:r>
            <a:r>
              <a:rPr lang="en-US" altLang="en-US" sz="1600" dirty="0">
                <a:solidFill>
                  <a:srgbClr val="FF0000"/>
                </a:solidFill>
              </a:rPr>
              <a:t> </a:t>
            </a:r>
            <a:r>
              <a:rPr lang="en-US" altLang="en-US" sz="1600" dirty="0" err="1">
                <a:solidFill>
                  <a:srgbClr val="FF0000"/>
                </a:solidFill>
              </a:rPr>
              <a:t>niet-Duitsers</a:t>
            </a:r>
            <a:r>
              <a:rPr lang="en-US" altLang="en-US" sz="1600" dirty="0">
                <a:solidFill>
                  <a:srgbClr val="FF0000"/>
                </a:solidFill>
              </a:rPr>
              <a:t>. </a:t>
            </a:r>
            <a:r>
              <a:rPr lang="en-US" altLang="en-US" sz="1600" dirty="0" err="1">
                <a:solidFill>
                  <a:srgbClr val="FF0000"/>
                </a:solidFill>
              </a:rPr>
              <a:t>Bestaande</a:t>
            </a:r>
            <a:r>
              <a:rPr lang="en-US" altLang="en-US" sz="1600" dirty="0">
                <a:solidFill>
                  <a:srgbClr val="FF0000"/>
                </a:solidFill>
              </a:rPr>
              <a:t> </a:t>
            </a:r>
            <a:r>
              <a:rPr lang="en-US" altLang="en-US" sz="1600" dirty="0" err="1">
                <a:solidFill>
                  <a:srgbClr val="FF0000"/>
                </a:solidFill>
              </a:rPr>
              <a:t>huwelijken</a:t>
            </a:r>
            <a:r>
              <a:rPr lang="en-US" altLang="en-US" sz="1600" dirty="0">
                <a:solidFill>
                  <a:srgbClr val="FF0000"/>
                </a:solidFill>
              </a:rPr>
              <a:t> </a:t>
            </a:r>
            <a:r>
              <a:rPr lang="en-US" altLang="en-US" sz="1600" dirty="0" err="1">
                <a:solidFill>
                  <a:srgbClr val="FF0000"/>
                </a:solidFill>
              </a:rPr>
              <a:t>bleven</a:t>
            </a:r>
            <a:r>
              <a:rPr lang="en-US" altLang="en-US" sz="1600" dirty="0">
                <a:solidFill>
                  <a:srgbClr val="FF0000"/>
                </a:solidFill>
              </a:rPr>
              <a:t> </a:t>
            </a:r>
            <a:r>
              <a:rPr lang="en-US" altLang="en-US" sz="1600" dirty="0" err="1">
                <a:solidFill>
                  <a:srgbClr val="FF0000"/>
                </a:solidFill>
              </a:rPr>
              <a:t>geldig</a:t>
            </a:r>
            <a:r>
              <a:rPr lang="en-US" altLang="en-US" sz="1600" dirty="0">
                <a:solidFill>
                  <a:srgbClr val="FF0000"/>
                </a:solidFill>
              </a:rPr>
              <a:t>.</a:t>
            </a:r>
          </a:p>
          <a:p>
            <a:pPr marL="333375" lvl="3" indent="-285750" defTabSz="914400" eaLnBrk="0" fontAlgn="base" hangingPunct="0">
              <a:spcBef>
                <a:spcPct val="0"/>
              </a:spcBef>
              <a:spcAft>
                <a:spcPct val="0"/>
              </a:spcAft>
              <a:buClrTx/>
              <a:buSzTx/>
            </a:pPr>
            <a:r>
              <a:rPr lang="en-US" altLang="en-US" sz="1600" dirty="0" err="1">
                <a:solidFill>
                  <a:srgbClr val="FF0000"/>
                </a:solidFill>
              </a:rPr>
              <a:t>Jood</a:t>
            </a:r>
            <a:r>
              <a:rPr lang="en-US" altLang="en-US" sz="1600" dirty="0">
                <a:solidFill>
                  <a:srgbClr val="FF0000"/>
                </a:solidFill>
              </a:rPr>
              <a:t> was </a:t>
            </a:r>
            <a:r>
              <a:rPr lang="en-US" altLang="en-US" sz="1600" dirty="0" err="1">
                <a:solidFill>
                  <a:srgbClr val="FF0000"/>
                </a:solidFill>
              </a:rPr>
              <a:t>hij</a:t>
            </a:r>
            <a:r>
              <a:rPr lang="en-US" altLang="en-US" sz="1600" dirty="0">
                <a:solidFill>
                  <a:srgbClr val="FF0000"/>
                </a:solidFill>
              </a:rPr>
              <a:t> die: 75% of </a:t>
            </a:r>
            <a:r>
              <a:rPr lang="en-US" altLang="en-US" sz="1600" dirty="0" err="1">
                <a:solidFill>
                  <a:srgbClr val="FF0000"/>
                </a:solidFill>
              </a:rPr>
              <a:t>meer</a:t>
            </a:r>
            <a:r>
              <a:rPr lang="en-US" altLang="en-US" sz="1600" dirty="0">
                <a:solidFill>
                  <a:srgbClr val="FF0000"/>
                </a:solidFill>
              </a:rPr>
              <a:t> </a:t>
            </a:r>
            <a:r>
              <a:rPr lang="en-US" altLang="en-US" sz="1600" dirty="0" err="1">
                <a:solidFill>
                  <a:srgbClr val="FF0000"/>
                </a:solidFill>
              </a:rPr>
              <a:t>Joods</a:t>
            </a:r>
            <a:r>
              <a:rPr lang="en-US" altLang="en-US" sz="1600" dirty="0">
                <a:solidFill>
                  <a:srgbClr val="FF0000"/>
                </a:solidFill>
              </a:rPr>
              <a:t> </a:t>
            </a:r>
            <a:r>
              <a:rPr lang="en-US" altLang="en-US" sz="1600" dirty="0" err="1">
                <a:solidFill>
                  <a:srgbClr val="FF0000"/>
                </a:solidFill>
              </a:rPr>
              <a:t>bloed</a:t>
            </a:r>
            <a:r>
              <a:rPr lang="en-US" altLang="en-US" sz="1600" dirty="0">
                <a:solidFill>
                  <a:srgbClr val="FF0000"/>
                </a:solidFill>
              </a:rPr>
              <a:t> had of 50% of </a:t>
            </a:r>
            <a:r>
              <a:rPr lang="en-US" altLang="en-US" sz="1600" dirty="0" err="1">
                <a:solidFill>
                  <a:srgbClr val="FF0000"/>
                </a:solidFill>
              </a:rPr>
              <a:t>meer</a:t>
            </a:r>
            <a:r>
              <a:rPr lang="en-US" altLang="en-US" sz="1600" dirty="0">
                <a:solidFill>
                  <a:srgbClr val="FF0000"/>
                </a:solidFill>
              </a:rPr>
              <a:t> </a:t>
            </a:r>
            <a:r>
              <a:rPr lang="en-US" altLang="en-US" sz="1600" dirty="0" err="1">
                <a:solidFill>
                  <a:srgbClr val="FF0000"/>
                </a:solidFill>
              </a:rPr>
              <a:t>Joods</a:t>
            </a:r>
            <a:r>
              <a:rPr lang="en-US" altLang="en-US" sz="1600" dirty="0">
                <a:solidFill>
                  <a:srgbClr val="FF0000"/>
                </a:solidFill>
              </a:rPr>
              <a:t> </a:t>
            </a:r>
            <a:r>
              <a:rPr lang="en-US" altLang="en-US" sz="1600" dirty="0" err="1">
                <a:solidFill>
                  <a:srgbClr val="FF0000"/>
                </a:solidFill>
              </a:rPr>
              <a:t>bloed</a:t>
            </a:r>
            <a:r>
              <a:rPr lang="en-US" altLang="en-US" sz="1600" dirty="0">
                <a:solidFill>
                  <a:srgbClr val="FF0000"/>
                </a:solidFill>
              </a:rPr>
              <a:t> had </a:t>
            </a:r>
            <a:r>
              <a:rPr lang="en-US" altLang="en-US" sz="1600" dirty="0" err="1">
                <a:solidFill>
                  <a:srgbClr val="FF0000"/>
                </a:solidFill>
              </a:rPr>
              <a:t>en</a:t>
            </a:r>
            <a:r>
              <a:rPr lang="en-US" altLang="en-US" sz="1600" dirty="0">
                <a:solidFill>
                  <a:srgbClr val="FF0000"/>
                </a:solidFill>
              </a:rPr>
              <a:t>:</a:t>
            </a:r>
          </a:p>
          <a:p>
            <a:pPr marL="914400" lvl="2" indent="-866775" defTabSz="914400" eaLnBrk="0" fontAlgn="base" hangingPunct="0">
              <a:spcBef>
                <a:spcPct val="0"/>
              </a:spcBef>
              <a:spcAft>
                <a:spcPct val="0"/>
              </a:spcAft>
              <a:buClrTx/>
              <a:buSzTx/>
              <a:buNone/>
            </a:pPr>
            <a:r>
              <a:rPr lang="en-US" altLang="en-US" sz="1600" dirty="0">
                <a:solidFill>
                  <a:srgbClr val="FF0000"/>
                </a:solidFill>
              </a:rPr>
              <a:t>a) </a:t>
            </a:r>
            <a:r>
              <a:rPr lang="en-US" altLang="en-US" sz="1600" dirty="0" err="1">
                <a:solidFill>
                  <a:srgbClr val="FF0000"/>
                </a:solidFill>
              </a:rPr>
              <a:t>uit</a:t>
            </a:r>
            <a:r>
              <a:rPr lang="en-US" altLang="en-US" sz="1600" dirty="0">
                <a:solidFill>
                  <a:srgbClr val="FF0000"/>
                </a:solidFill>
              </a:rPr>
              <a:t> </a:t>
            </a:r>
            <a:r>
              <a:rPr lang="en-US" altLang="en-US" sz="1600" dirty="0" err="1">
                <a:solidFill>
                  <a:srgbClr val="FF0000"/>
                </a:solidFill>
              </a:rPr>
              <a:t>een</a:t>
            </a:r>
            <a:r>
              <a:rPr lang="en-US" altLang="en-US" sz="1600" dirty="0">
                <a:solidFill>
                  <a:srgbClr val="FF0000"/>
                </a:solidFill>
              </a:rPr>
              <a:t> </a:t>
            </a:r>
            <a:r>
              <a:rPr lang="en-US" altLang="en-US" sz="1600" dirty="0" err="1">
                <a:solidFill>
                  <a:srgbClr val="FF0000"/>
                </a:solidFill>
              </a:rPr>
              <a:t>huwelijk</a:t>
            </a:r>
            <a:r>
              <a:rPr lang="en-US" altLang="en-US" sz="1600" dirty="0">
                <a:solidFill>
                  <a:srgbClr val="FF0000"/>
                </a:solidFill>
              </a:rPr>
              <a:t> was </a:t>
            </a:r>
            <a:r>
              <a:rPr lang="en-US" altLang="en-US" sz="1600" dirty="0" err="1">
                <a:solidFill>
                  <a:srgbClr val="FF0000"/>
                </a:solidFill>
              </a:rPr>
              <a:t>dat</a:t>
            </a:r>
            <a:r>
              <a:rPr lang="en-US" altLang="en-US" sz="1600" dirty="0">
                <a:solidFill>
                  <a:srgbClr val="FF0000"/>
                </a:solidFill>
              </a:rPr>
              <a:t> </a:t>
            </a:r>
            <a:r>
              <a:rPr lang="en-US" altLang="en-US" sz="1600" dirty="0" err="1">
                <a:solidFill>
                  <a:srgbClr val="FF0000"/>
                </a:solidFill>
              </a:rPr>
              <a:t>gesloten</a:t>
            </a:r>
            <a:r>
              <a:rPr lang="en-US" altLang="en-US" sz="1600" dirty="0">
                <a:solidFill>
                  <a:srgbClr val="FF0000"/>
                </a:solidFill>
              </a:rPr>
              <a:t> was </a:t>
            </a:r>
            <a:r>
              <a:rPr lang="en-US" altLang="en-US" sz="1600" dirty="0" err="1">
                <a:solidFill>
                  <a:srgbClr val="FF0000"/>
                </a:solidFill>
              </a:rPr>
              <a:t>na</a:t>
            </a:r>
            <a:r>
              <a:rPr lang="en-US" altLang="en-US" sz="1600" dirty="0">
                <a:solidFill>
                  <a:srgbClr val="FF0000"/>
                </a:solidFill>
              </a:rPr>
              <a:t> 17-9-1935.</a:t>
            </a:r>
          </a:p>
          <a:p>
            <a:pPr marL="914400" lvl="2" indent="-866775" defTabSz="914400" eaLnBrk="0" fontAlgn="base" hangingPunct="0">
              <a:spcBef>
                <a:spcPct val="0"/>
              </a:spcBef>
              <a:spcAft>
                <a:spcPct val="0"/>
              </a:spcAft>
              <a:buClrTx/>
              <a:buSzTx/>
              <a:buNone/>
            </a:pPr>
            <a:r>
              <a:rPr lang="en-US" altLang="en-US" sz="1600" dirty="0">
                <a:solidFill>
                  <a:srgbClr val="FF0000"/>
                </a:solidFill>
              </a:rPr>
              <a:t>b) </a:t>
            </a:r>
            <a:r>
              <a:rPr lang="en-US" altLang="en-US" sz="1600" dirty="0" err="1">
                <a:solidFill>
                  <a:srgbClr val="FF0000"/>
                </a:solidFill>
              </a:rPr>
              <a:t>na</a:t>
            </a:r>
            <a:r>
              <a:rPr lang="en-US" altLang="en-US" sz="1600" dirty="0">
                <a:solidFill>
                  <a:srgbClr val="FF0000"/>
                </a:solidFill>
              </a:rPr>
              <a:t> 31 </a:t>
            </a:r>
            <a:r>
              <a:rPr lang="en-US" altLang="en-US" sz="1600" dirty="0" err="1">
                <a:solidFill>
                  <a:srgbClr val="FF0000"/>
                </a:solidFill>
              </a:rPr>
              <a:t>juli</a:t>
            </a:r>
            <a:r>
              <a:rPr lang="en-US" altLang="en-US" sz="1600" dirty="0">
                <a:solidFill>
                  <a:srgbClr val="FF0000"/>
                </a:solidFill>
              </a:rPr>
              <a:t> 1936 was </a:t>
            </a:r>
            <a:r>
              <a:rPr lang="en-US" altLang="en-US" sz="1600" dirty="0" err="1">
                <a:solidFill>
                  <a:srgbClr val="FF0000"/>
                </a:solidFill>
              </a:rPr>
              <a:t>geboren</a:t>
            </a:r>
            <a:r>
              <a:rPr lang="en-US" altLang="en-US" sz="1600" dirty="0">
                <a:solidFill>
                  <a:srgbClr val="FF0000"/>
                </a:solidFill>
              </a:rPr>
              <a:t>.</a:t>
            </a:r>
          </a:p>
          <a:p>
            <a:pPr marL="914400" lvl="2" indent="-866775" defTabSz="914400" eaLnBrk="0" fontAlgn="base" hangingPunct="0">
              <a:spcBef>
                <a:spcPct val="0"/>
              </a:spcBef>
              <a:spcAft>
                <a:spcPct val="0"/>
              </a:spcAft>
              <a:buClrTx/>
              <a:buSzTx/>
              <a:buNone/>
            </a:pPr>
            <a:r>
              <a:rPr lang="en-US" altLang="en-US" sz="1600" dirty="0">
                <a:solidFill>
                  <a:srgbClr val="FF0000"/>
                </a:solidFill>
              </a:rPr>
              <a:t>c) het </a:t>
            </a:r>
            <a:r>
              <a:rPr lang="en-US" altLang="en-US" sz="1600" dirty="0" err="1">
                <a:solidFill>
                  <a:srgbClr val="FF0000"/>
                </a:solidFill>
              </a:rPr>
              <a:t>joodse</a:t>
            </a:r>
            <a:r>
              <a:rPr lang="en-US" altLang="en-US" sz="1600" dirty="0">
                <a:solidFill>
                  <a:srgbClr val="FF0000"/>
                </a:solidFill>
              </a:rPr>
              <a:t> </a:t>
            </a:r>
            <a:r>
              <a:rPr lang="en-US" altLang="en-US" sz="1600" dirty="0" err="1">
                <a:solidFill>
                  <a:srgbClr val="FF0000"/>
                </a:solidFill>
              </a:rPr>
              <a:t>geloof</a:t>
            </a:r>
            <a:r>
              <a:rPr lang="en-US" altLang="en-US" sz="1600" dirty="0">
                <a:solidFill>
                  <a:srgbClr val="FF0000"/>
                </a:solidFill>
              </a:rPr>
              <a:t> </a:t>
            </a:r>
            <a:r>
              <a:rPr lang="en-US" altLang="en-US" sz="1600" dirty="0" err="1">
                <a:solidFill>
                  <a:srgbClr val="FF0000"/>
                </a:solidFill>
              </a:rPr>
              <a:t>aanhing</a:t>
            </a:r>
            <a:r>
              <a:rPr lang="en-US" altLang="en-US" sz="1600" dirty="0">
                <a:solidFill>
                  <a:srgbClr val="FF0000"/>
                </a:solidFill>
              </a:rPr>
              <a:t>.</a:t>
            </a:r>
          </a:p>
          <a:p>
            <a:pPr marL="914400" lvl="2" indent="-866775" defTabSz="914400" eaLnBrk="0" fontAlgn="base" hangingPunct="0">
              <a:spcBef>
                <a:spcPct val="0"/>
              </a:spcBef>
              <a:spcAft>
                <a:spcPct val="0"/>
              </a:spcAft>
              <a:buClrTx/>
              <a:buSzTx/>
              <a:buNone/>
            </a:pPr>
            <a:r>
              <a:rPr lang="en-US" altLang="en-US" sz="1600" dirty="0">
                <a:solidFill>
                  <a:srgbClr val="FF0000"/>
                </a:solidFill>
              </a:rPr>
              <a:t>d) kind was van 2 </a:t>
            </a:r>
            <a:r>
              <a:rPr lang="en-US" altLang="en-US" sz="1600" dirty="0" err="1">
                <a:solidFill>
                  <a:srgbClr val="FF0000"/>
                </a:solidFill>
              </a:rPr>
              <a:t>Mischlingen</a:t>
            </a:r>
            <a:r>
              <a:rPr lang="en-US" altLang="en-US" sz="1600" dirty="0">
                <a:solidFill>
                  <a:srgbClr val="FF0000"/>
                </a:solidFill>
              </a:rPr>
              <a:t> 1ste </a:t>
            </a:r>
            <a:r>
              <a:rPr lang="en-US" altLang="en-US" sz="1600" dirty="0" err="1">
                <a:solidFill>
                  <a:srgbClr val="FF0000"/>
                </a:solidFill>
              </a:rPr>
              <a:t>graad</a:t>
            </a:r>
            <a:r>
              <a:rPr lang="en-US" altLang="en-US" sz="1600" dirty="0">
                <a:solidFill>
                  <a:srgbClr val="FF0000"/>
                </a:solidFill>
              </a:rPr>
              <a:t>.</a:t>
            </a:r>
          </a:p>
          <a:p>
            <a:pPr marL="1371600" lvl="3" indent="-1323975" defTabSz="914400" eaLnBrk="0" fontAlgn="base" hangingPunct="0">
              <a:spcBef>
                <a:spcPct val="0"/>
              </a:spcBef>
              <a:spcAft>
                <a:spcPct val="0"/>
              </a:spcAft>
              <a:buClrTx/>
              <a:buSzTx/>
              <a:buFontTx/>
              <a:buChar char="•"/>
            </a:pPr>
            <a:r>
              <a:rPr lang="en-US" altLang="en-US" sz="1600" dirty="0">
                <a:solidFill>
                  <a:srgbClr val="FF0000"/>
                </a:solidFill>
              </a:rPr>
              <a:t>Mischling 1ste </a:t>
            </a:r>
            <a:r>
              <a:rPr lang="en-US" altLang="en-US" sz="1600" dirty="0" err="1">
                <a:solidFill>
                  <a:srgbClr val="FF0000"/>
                </a:solidFill>
              </a:rPr>
              <a:t>graad</a:t>
            </a:r>
            <a:r>
              <a:rPr lang="en-US" altLang="en-US" sz="1600" dirty="0">
                <a:solidFill>
                  <a:srgbClr val="FF0000"/>
                </a:solidFill>
              </a:rPr>
              <a:t> was </a:t>
            </a:r>
            <a:r>
              <a:rPr lang="en-US" altLang="en-US" sz="1600" dirty="0" err="1">
                <a:solidFill>
                  <a:srgbClr val="FF0000"/>
                </a:solidFill>
              </a:rPr>
              <a:t>hij</a:t>
            </a:r>
            <a:r>
              <a:rPr lang="en-US" altLang="en-US" sz="1600" dirty="0">
                <a:solidFill>
                  <a:srgbClr val="FF0000"/>
                </a:solidFill>
              </a:rPr>
              <a:t> die: 50% </a:t>
            </a:r>
            <a:r>
              <a:rPr lang="en-US" altLang="en-US" sz="1600" dirty="0" err="1">
                <a:solidFill>
                  <a:srgbClr val="FF0000"/>
                </a:solidFill>
              </a:rPr>
              <a:t>niet</a:t>
            </a:r>
            <a:r>
              <a:rPr lang="en-US" altLang="en-US" sz="1600" dirty="0">
                <a:solidFill>
                  <a:srgbClr val="FF0000"/>
                </a:solidFill>
              </a:rPr>
              <a:t> </a:t>
            </a:r>
            <a:r>
              <a:rPr lang="en-US" altLang="en-US" sz="1600" dirty="0" err="1">
                <a:solidFill>
                  <a:srgbClr val="FF0000"/>
                </a:solidFill>
              </a:rPr>
              <a:t>Joods</a:t>
            </a:r>
            <a:r>
              <a:rPr lang="en-US" altLang="en-US" sz="1600" dirty="0">
                <a:solidFill>
                  <a:srgbClr val="FF0000"/>
                </a:solidFill>
              </a:rPr>
              <a:t> </a:t>
            </a:r>
            <a:r>
              <a:rPr lang="en-US" altLang="en-US" sz="1600" dirty="0" err="1">
                <a:solidFill>
                  <a:srgbClr val="FF0000"/>
                </a:solidFill>
              </a:rPr>
              <a:t>bloed</a:t>
            </a:r>
            <a:r>
              <a:rPr lang="en-US" altLang="en-US" sz="1600" dirty="0">
                <a:solidFill>
                  <a:srgbClr val="FF0000"/>
                </a:solidFill>
              </a:rPr>
              <a:t> had.</a:t>
            </a:r>
          </a:p>
          <a:p>
            <a:pPr marL="1371600" lvl="3" indent="-1323975" defTabSz="914400" eaLnBrk="0" fontAlgn="base" hangingPunct="0">
              <a:spcBef>
                <a:spcPct val="0"/>
              </a:spcBef>
              <a:spcAft>
                <a:spcPct val="0"/>
              </a:spcAft>
              <a:buClrTx/>
              <a:buSzTx/>
              <a:buFontTx/>
              <a:buChar char="•"/>
            </a:pPr>
            <a:r>
              <a:rPr lang="en-US" altLang="en-US" sz="1600" dirty="0">
                <a:solidFill>
                  <a:srgbClr val="FF0000"/>
                </a:solidFill>
              </a:rPr>
              <a:t>Mischling 2de </a:t>
            </a:r>
            <a:r>
              <a:rPr lang="en-US" altLang="en-US" sz="1600" dirty="0" err="1">
                <a:solidFill>
                  <a:srgbClr val="FF0000"/>
                </a:solidFill>
              </a:rPr>
              <a:t>graad</a:t>
            </a:r>
            <a:r>
              <a:rPr lang="en-US" altLang="en-US" sz="1600" dirty="0">
                <a:solidFill>
                  <a:srgbClr val="FF0000"/>
                </a:solidFill>
              </a:rPr>
              <a:t> was </a:t>
            </a:r>
            <a:r>
              <a:rPr lang="en-US" altLang="en-US" sz="1600" dirty="0" err="1">
                <a:solidFill>
                  <a:srgbClr val="FF0000"/>
                </a:solidFill>
              </a:rPr>
              <a:t>hij</a:t>
            </a:r>
            <a:r>
              <a:rPr lang="en-US" altLang="en-US" sz="1600" dirty="0">
                <a:solidFill>
                  <a:srgbClr val="FF0000"/>
                </a:solidFill>
              </a:rPr>
              <a:t> die: 75% </a:t>
            </a:r>
            <a:r>
              <a:rPr lang="en-US" altLang="en-US" sz="1600" dirty="0" err="1">
                <a:solidFill>
                  <a:srgbClr val="FF0000"/>
                </a:solidFill>
              </a:rPr>
              <a:t>niet</a:t>
            </a:r>
            <a:r>
              <a:rPr lang="en-US" altLang="en-US" sz="1600" dirty="0">
                <a:solidFill>
                  <a:srgbClr val="FF0000"/>
                </a:solidFill>
              </a:rPr>
              <a:t> </a:t>
            </a:r>
            <a:r>
              <a:rPr lang="en-US" altLang="en-US" sz="1600" dirty="0" err="1">
                <a:solidFill>
                  <a:srgbClr val="FF0000"/>
                </a:solidFill>
              </a:rPr>
              <a:t>Joods</a:t>
            </a:r>
            <a:r>
              <a:rPr lang="en-US" altLang="en-US" sz="1600" dirty="0">
                <a:solidFill>
                  <a:srgbClr val="FF0000"/>
                </a:solidFill>
              </a:rPr>
              <a:t> </a:t>
            </a:r>
            <a:r>
              <a:rPr lang="en-US" altLang="en-US" sz="1600" dirty="0" err="1">
                <a:solidFill>
                  <a:srgbClr val="FF0000"/>
                </a:solidFill>
              </a:rPr>
              <a:t>bloed</a:t>
            </a:r>
            <a:r>
              <a:rPr lang="en-US" altLang="en-US" sz="1600" dirty="0">
                <a:solidFill>
                  <a:srgbClr val="FF0000"/>
                </a:solidFill>
              </a:rPr>
              <a:t> had. </a:t>
            </a:r>
            <a:r>
              <a:rPr lang="en-US" altLang="en-US" sz="1600" dirty="0" err="1">
                <a:solidFill>
                  <a:srgbClr val="FF0000"/>
                </a:solidFill>
              </a:rPr>
              <a:t>Huwelijken</a:t>
            </a:r>
            <a:r>
              <a:rPr lang="en-US" altLang="en-US" sz="1600" dirty="0">
                <a:solidFill>
                  <a:srgbClr val="FF0000"/>
                </a:solidFill>
              </a:rPr>
              <a:t> </a:t>
            </a:r>
            <a:r>
              <a:rPr lang="en-US" altLang="en-US" sz="1600" dirty="0" err="1">
                <a:solidFill>
                  <a:srgbClr val="FF0000"/>
                </a:solidFill>
              </a:rPr>
              <a:t>tussen</a:t>
            </a:r>
            <a:r>
              <a:rPr lang="en-US" altLang="en-US" sz="1600" dirty="0">
                <a:solidFill>
                  <a:srgbClr val="FF0000"/>
                </a:solidFill>
              </a:rPr>
              <a:t> </a:t>
            </a:r>
            <a:r>
              <a:rPr lang="en-US" altLang="en-US" sz="1600" dirty="0" err="1">
                <a:solidFill>
                  <a:srgbClr val="FF0000"/>
                </a:solidFill>
              </a:rPr>
              <a:t>Mischlingen</a:t>
            </a:r>
            <a:r>
              <a:rPr lang="en-US" altLang="en-US" sz="1600" dirty="0">
                <a:solidFill>
                  <a:srgbClr val="FF0000"/>
                </a:solidFill>
              </a:rPr>
              <a:t> 2de </a:t>
            </a:r>
            <a:r>
              <a:rPr lang="en-US" altLang="en-US" sz="1600" dirty="0" err="1">
                <a:solidFill>
                  <a:srgbClr val="FF0000"/>
                </a:solidFill>
              </a:rPr>
              <a:t>graad</a:t>
            </a:r>
            <a:r>
              <a:rPr lang="en-US" altLang="en-US" sz="1600" dirty="0">
                <a:solidFill>
                  <a:srgbClr val="FF0000"/>
                </a:solidFill>
              </a:rPr>
              <a:t> </a:t>
            </a:r>
            <a:r>
              <a:rPr lang="en-US" altLang="en-US" sz="1600" dirty="0" err="1">
                <a:solidFill>
                  <a:srgbClr val="FF0000"/>
                </a:solidFill>
              </a:rPr>
              <a:t>waren</a:t>
            </a:r>
            <a:r>
              <a:rPr lang="en-US" altLang="en-US" sz="1600" dirty="0">
                <a:solidFill>
                  <a:srgbClr val="FF0000"/>
                </a:solidFill>
              </a:rPr>
              <a:t> </a:t>
            </a:r>
            <a:r>
              <a:rPr lang="en-US" altLang="en-US" sz="1600" dirty="0" err="1">
                <a:solidFill>
                  <a:srgbClr val="FF0000"/>
                </a:solidFill>
              </a:rPr>
              <a:t>verboden</a:t>
            </a:r>
            <a:r>
              <a:rPr lang="en-US" altLang="en-US" sz="1600" dirty="0">
                <a:solidFill>
                  <a:srgbClr val="FF0000"/>
                </a:solidFill>
              </a:rPr>
              <a:t>.</a:t>
            </a:r>
          </a:p>
          <a:p>
            <a:pPr marL="1371600" lvl="3" indent="-1323975" defTabSz="914400" eaLnBrk="0" fontAlgn="base" hangingPunct="0">
              <a:spcBef>
                <a:spcPct val="0"/>
              </a:spcBef>
              <a:spcAft>
                <a:spcPct val="0"/>
              </a:spcAft>
              <a:buClrTx/>
              <a:buSzTx/>
              <a:buFontTx/>
              <a:buChar char="•"/>
            </a:pPr>
            <a:r>
              <a:rPr lang="en-US" altLang="en-US" sz="1600" dirty="0" err="1">
                <a:solidFill>
                  <a:srgbClr val="FF0000"/>
                </a:solidFill>
              </a:rPr>
              <a:t>Duits</a:t>
            </a:r>
            <a:r>
              <a:rPr lang="en-US" altLang="en-US" sz="1600" dirty="0">
                <a:solidFill>
                  <a:srgbClr val="FF0000"/>
                </a:solidFill>
              </a:rPr>
              <a:t> was </a:t>
            </a:r>
            <a:r>
              <a:rPr lang="en-US" altLang="en-US" sz="1600" dirty="0" err="1">
                <a:solidFill>
                  <a:srgbClr val="FF0000"/>
                </a:solidFill>
              </a:rPr>
              <a:t>hij</a:t>
            </a:r>
            <a:r>
              <a:rPr lang="en-US" altLang="en-US" sz="1600" dirty="0">
                <a:solidFill>
                  <a:srgbClr val="FF0000"/>
                </a:solidFill>
              </a:rPr>
              <a:t> die: Meer </a:t>
            </a:r>
            <a:r>
              <a:rPr lang="en-US" altLang="en-US" sz="1600" dirty="0" err="1">
                <a:solidFill>
                  <a:srgbClr val="FF0000"/>
                </a:solidFill>
              </a:rPr>
              <a:t>dan</a:t>
            </a:r>
            <a:r>
              <a:rPr lang="en-US" altLang="en-US" sz="1600" dirty="0">
                <a:solidFill>
                  <a:srgbClr val="FF0000"/>
                </a:solidFill>
              </a:rPr>
              <a:t> 75% </a:t>
            </a:r>
            <a:r>
              <a:rPr lang="en-US" altLang="en-US" sz="1600" dirty="0" err="1">
                <a:solidFill>
                  <a:srgbClr val="FF0000"/>
                </a:solidFill>
              </a:rPr>
              <a:t>niet</a:t>
            </a:r>
            <a:r>
              <a:rPr lang="en-US" altLang="en-US" sz="1600" dirty="0">
                <a:solidFill>
                  <a:srgbClr val="FF0000"/>
                </a:solidFill>
              </a:rPr>
              <a:t> </a:t>
            </a:r>
            <a:r>
              <a:rPr lang="en-US" altLang="en-US" sz="1600" dirty="0" err="1">
                <a:solidFill>
                  <a:srgbClr val="FF0000"/>
                </a:solidFill>
              </a:rPr>
              <a:t>Joods</a:t>
            </a:r>
            <a:r>
              <a:rPr lang="en-US" altLang="en-US" sz="1600" dirty="0">
                <a:solidFill>
                  <a:srgbClr val="FF0000"/>
                </a:solidFill>
              </a:rPr>
              <a:t> </a:t>
            </a:r>
            <a:r>
              <a:rPr lang="en-US" altLang="en-US" sz="1600" dirty="0" err="1">
                <a:solidFill>
                  <a:srgbClr val="FF0000"/>
                </a:solidFill>
              </a:rPr>
              <a:t>bloed</a:t>
            </a:r>
            <a:r>
              <a:rPr lang="en-US" altLang="en-US" sz="1600" dirty="0">
                <a:solidFill>
                  <a:srgbClr val="FF0000"/>
                </a:solidFill>
              </a:rPr>
              <a:t> had</a:t>
            </a:r>
            <a:r>
              <a:rPr lang="en-US" altLang="en-US" sz="1600" dirty="0" smtClean="0">
                <a:solidFill>
                  <a:srgbClr val="FF0000"/>
                </a:solidFill>
              </a:rPr>
              <a:t>.</a:t>
            </a:r>
          </a:p>
          <a:p>
            <a:pPr marL="1371600" lvl="3" indent="-1323975" defTabSz="914400" eaLnBrk="0" fontAlgn="base" hangingPunct="0">
              <a:spcBef>
                <a:spcPct val="0"/>
              </a:spcBef>
              <a:spcAft>
                <a:spcPct val="0"/>
              </a:spcAft>
              <a:buClrTx/>
              <a:buSzTx/>
              <a:buFontTx/>
              <a:buChar char="•"/>
            </a:pPr>
            <a:endParaRPr lang="en-US" altLang="en-US" sz="1600" dirty="0">
              <a:solidFill>
                <a:srgbClr val="FF0000"/>
              </a:solidFill>
            </a:endParaRPr>
          </a:p>
          <a:p>
            <a:pPr marL="0" lvl="0" indent="47625" defTabSz="914400" eaLnBrk="0" fontAlgn="base" hangingPunct="0">
              <a:spcBef>
                <a:spcPct val="0"/>
              </a:spcBef>
              <a:spcAft>
                <a:spcPct val="0"/>
              </a:spcAft>
              <a:buClrTx/>
              <a:buSzTx/>
              <a:buNone/>
            </a:pPr>
            <a:r>
              <a:rPr lang="en-US" altLang="en-US" sz="1600" dirty="0">
                <a:solidFill>
                  <a:srgbClr val="FF0000"/>
                </a:solidFill>
              </a:rPr>
              <a:t>Het was </a:t>
            </a:r>
            <a:r>
              <a:rPr lang="en-US" altLang="en-US" sz="1600" dirty="0" err="1">
                <a:solidFill>
                  <a:srgbClr val="FF0000"/>
                </a:solidFill>
              </a:rPr>
              <a:t>Joden</a:t>
            </a:r>
            <a:r>
              <a:rPr lang="en-US" altLang="en-US" sz="1600" dirty="0">
                <a:solidFill>
                  <a:srgbClr val="FF0000"/>
                </a:solidFill>
              </a:rPr>
              <a:t> </a:t>
            </a:r>
            <a:r>
              <a:rPr lang="en-US" altLang="en-US" sz="1600" dirty="0" err="1">
                <a:solidFill>
                  <a:srgbClr val="FF0000"/>
                </a:solidFill>
              </a:rPr>
              <a:t>niet</a:t>
            </a:r>
            <a:r>
              <a:rPr lang="en-US" altLang="en-US" sz="1600" dirty="0">
                <a:solidFill>
                  <a:srgbClr val="FF0000"/>
                </a:solidFill>
              </a:rPr>
              <a:t> </a:t>
            </a:r>
            <a:r>
              <a:rPr lang="en-US" altLang="en-US" sz="1600" dirty="0" err="1">
                <a:solidFill>
                  <a:srgbClr val="FF0000"/>
                </a:solidFill>
              </a:rPr>
              <a:t>toegestaan</a:t>
            </a:r>
            <a:r>
              <a:rPr lang="en-US" altLang="en-US" sz="1600" dirty="0">
                <a:solidFill>
                  <a:srgbClr val="FF0000"/>
                </a:solidFill>
              </a:rPr>
              <a:t> om </a:t>
            </a:r>
            <a:r>
              <a:rPr lang="en-US" altLang="en-US" sz="1600" dirty="0" err="1">
                <a:solidFill>
                  <a:srgbClr val="FF0000"/>
                </a:solidFill>
              </a:rPr>
              <a:t>vrouwelijke</a:t>
            </a:r>
            <a:r>
              <a:rPr lang="en-US" altLang="en-US" sz="1600" dirty="0">
                <a:solidFill>
                  <a:srgbClr val="FF0000"/>
                </a:solidFill>
              </a:rPr>
              <a:t> burgers van </a:t>
            </a:r>
            <a:r>
              <a:rPr lang="en-US" altLang="en-US" sz="1600" dirty="0" err="1">
                <a:solidFill>
                  <a:srgbClr val="FF0000"/>
                </a:solidFill>
              </a:rPr>
              <a:t>Duits</a:t>
            </a:r>
            <a:r>
              <a:rPr lang="en-US" altLang="en-US" sz="1600" dirty="0">
                <a:solidFill>
                  <a:srgbClr val="FF0000"/>
                </a:solidFill>
              </a:rPr>
              <a:t> of </a:t>
            </a:r>
            <a:r>
              <a:rPr lang="en-US" altLang="en-US" sz="1600" dirty="0" err="1">
                <a:solidFill>
                  <a:srgbClr val="FF0000"/>
                </a:solidFill>
              </a:rPr>
              <a:t>aanverwant</a:t>
            </a:r>
            <a:r>
              <a:rPr lang="en-US" altLang="en-US" sz="1600" dirty="0">
                <a:solidFill>
                  <a:srgbClr val="FF0000"/>
                </a:solidFill>
              </a:rPr>
              <a:t> </a:t>
            </a:r>
            <a:r>
              <a:rPr lang="en-US" altLang="en-US" sz="1600" dirty="0" err="1">
                <a:solidFill>
                  <a:srgbClr val="FF0000"/>
                </a:solidFill>
              </a:rPr>
              <a:t>bloed</a:t>
            </a:r>
            <a:r>
              <a:rPr lang="en-US" altLang="en-US" sz="1600" dirty="0">
                <a:solidFill>
                  <a:srgbClr val="FF0000"/>
                </a:solidFill>
              </a:rPr>
              <a:t>, </a:t>
            </a:r>
            <a:r>
              <a:rPr lang="en-US" altLang="en-US" sz="1600" dirty="0" err="1">
                <a:solidFill>
                  <a:srgbClr val="FF0000"/>
                </a:solidFill>
              </a:rPr>
              <a:t>jonger</a:t>
            </a:r>
            <a:r>
              <a:rPr lang="en-US" altLang="en-US" sz="1600" dirty="0">
                <a:solidFill>
                  <a:srgbClr val="FF0000"/>
                </a:solidFill>
              </a:rPr>
              <a:t> </a:t>
            </a:r>
            <a:r>
              <a:rPr lang="en-US" altLang="en-US" sz="1600" dirty="0" err="1">
                <a:solidFill>
                  <a:srgbClr val="FF0000"/>
                </a:solidFill>
              </a:rPr>
              <a:t>dan</a:t>
            </a:r>
            <a:r>
              <a:rPr lang="en-US" altLang="en-US" sz="1600" dirty="0">
                <a:solidFill>
                  <a:srgbClr val="FF0000"/>
                </a:solidFill>
              </a:rPr>
              <a:t> 45 </a:t>
            </a:r>
            <a:r>
              <a:rPr lang="en-US" altLang="en-US" sz="1600" dirty="0" err="1">
                <a:solidFill>
                  <a:srgbClr val="FF0000"/>
                </a:solidFill>
              </a:rPr>
              <a:t>jaar</a:t>
            </a:r>
            <a:r>
              <a:rPr lang="en-US" altLang="en-US" sz="1600" dirty="0">
                <a:solidFill>
                  <a:srgbClr val="FF0000"/>
                </a:solidFill>
              </a:rPr>
              <a:t>, in </a:t>
            </a:r>
            <a:r>
              <a:rPr lang="en-US" altLang="en-US" sz="1600" dirty="0" err="1">
                <a:solidFill>
                  <a:srgbClr val="FF0000"/>
                </a:solidFill>
              </a:rPr>
              <a:t>dienst</a:t>
            </a:r>
            <a:r>
              <a:rPr lang="en-US" altLang="en-US" sz="1600" dirty="0">
                <a:solidFill>
                  <a:srgbClr val="FF0000"/>
                </a:solidFill>
              </a:rPr>
              <a:t> </a:t>
            </a:r>
            <a:r>
              <a:rPr lang="en-US" altLang="en-US" sz="1600" dirty="0" err="1">
                <a:solidFill>
                  <a:srgbClr val="FF0000"/>
                </a:solidFill>
              </a:rPr>
              <a:t>te</a:t>
            </a:r>
            <a:r>
              <a:rPr lang="en-US" altLang="en-US" sz="1600" dirty="0">
                <a:solidFill>
                  <a:srgbClr val="FF0000"/>
                </a:solidFill>
              </a:rPr>
              <a:t> </a:t>
            </a:r>
            <a:r>
              <a:rPr lang="en-US" altLang="en-US" sz="1600" dirty="0" err="1">
                <a:solidFill>
                  <a:srgbClr val="FF0000"/>
                </a:solidFill>
              </a:rPr>
              <a:t>hebben</a:t>
            </a:r>
            <a:r>
              <a:rPr lang="en-US" altLang="en-US" sz="1600" dirty="0">
                <a:solidFill>
                  <a:srgbClr val="FF0000"/>
                </a:solidFill>
              </a:rPr>
              <a:t>.</a:t>
            </a:r>
          </a:p>
          <a:p>
            <a:endParaRPr lang="en-US" dirty="0"/>
          </a:p>
        </p:txBody>
      </p:sp>
      <p:sp>
        <p:nvSpPr>
          <p:cNvPr id="5" name="Slide Number Placeholder 4"/>
          <p:cNvSpPr>
            <a:spLocks noGrp="1"/>
          </p:cNvSpPr>
          <p:nvPr>
            <p:ph type="sldNum" sz="quarter" idx="12"/>
          </p:nvPr>
        </p:nvSpPr>
        <p:spPr/>
        <p:txBody>
          <a:bodyPr/>
          <a:lstStyle/>
          <a:p>
            <a:fld id="{41609E78-14DA-4964-82F7-CC9C565D82B9}" type="slidenum">
              <a:rPr lang="nl-NL" smtClean="0"/>
              <a:t>15</a:t>
            </a:fld>
            <a:endParaRPr lang="nl-NL"/>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6708" y="260649"/>
            <a:ext cx="2060027" cy="2232248"/>
          </a:xfrm>
          <a:prstGeom prst="rect">
            <a:avLst/>
          </a:prstGeom>
        </p:spPr>
      </p:pic>
    </p:spTree>
    <p:extLst>
      <p:ext uri="{BB962C8B-B14F-4D97-AF65-F5344CB8AC3E}">
        <p14:creationId xmlns:p14="http://schemas.microsoft.com/office/powerpoint/2010/main" val="349051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Deel</a:t>
            </a:r>
            <a:r>
              <a:rPr lang="en-US" dirty="0" smtClean="0"/>
              <a:t> 3</a:t>
            </a:r>
            <a:endParaRPr lang="en-US" dirty="0"/>
          </a:p>
        </p:txBody>
      </p:sp>
      <p:sp>
        <p:nvSpPr>
          <p:cNvPr id="3" name="Content Placeholder 2"/>
          <p:cNvSpPr>
            <a:spLocks noGrp="1"/>
          </p:cNvSpPr>
          <p:nvPr>
            <p:ph idx="1"/>
          </p:nvPr>
        </p:nvSpPr>
        <p:spPr>
          <a:xfrm>
            <a:off x="609599" y="1340768"/>
            <a:ext cx="6347714" cy="4700595"/>
          </a:xfrm>
        </p:spPr>
        <p:txBody>
          <a:bodyPr/>
          <a:lstStyle/>
          <a:p>
            <a:r>
              <a:rPr lang="nl-NL" dirty="0">
                <a:solidFill>
                  <a:srgbClr val="FF0000"/>
                </a:solidFill>
              </a:rPr>
              <a:t>De </a:t>
            </a:r>
            <a:r>
              <a:rPr lang="nl-NL" i="1" dirty="0">
                <a:solidFill>
                  <a:srgbClr val="FF0000"/>
                </a:solidFill>
              </a:rPr>
              <a:t>Wet ter Bescherming van de Genetische Gezondheid</a:t>
            </a:r>
            <a:r>
              <a:rPr lang="nl-NL" dirty="0">
                <a:solidFill>
                  <a:srgbClr val="FF0000"/>
                </a:solidFill>
              </a:rPr>
              <a:t> was een wet die bepaalde dat koppels die wilden trouwen een medisch onderzoek moesten ondergaan om te zien of ze </a:t>
            </a:r>
            <a:r>
              <a:rPr lang="nl-NL" u="sng" dirty="0">
                <a:solidFill>
                  <a:srgbClr val="FF0000"/>
                </a:solidFill>
              </a:rPr>
              <a:t>genetisch geschikte kinderen </a:t>
            </a:r>
            <a:r>
              <a:rPr lang="nl-NL" dirty="0">
                <a:solidFill>
                  <a:srgbClr val="FF0000"/>
                </a:solidFill>
              </a:rPr>
              <a:t>konden voortbrengen. Deze vorm van eugenetica verbood huwelijken als een van de partners leed aan een geslachtsziekte, zwakbegaafdheid, epilepsie, en andere aandoeningen - tenzij men zich liet steriliseren. </a:t>
            </a:r>
            <a:endParaRPr lang="nl-NL" dirty="0" smtClean="0">
              <a:solidFill>
                <a:srgbClr val="FF0000"/>
              </a:solidFill>
            </a:endParaRPr>
          </a:p>
          <a:p>
            <a:r>
              <a:rPr lang="nl-NL" dirty="0" smtClean="0"/>
              <a:t>Vergelijkbare </a:t>
            </a:r>
            <a:r>
              <a:rPr lang="nl-NL" dirty="0"/>
              <a:t>wetten ter behoud van raszuiverheid waren al eerder in onder andere Denemarken, Zweden, Finland en de Verenigde Staten van </a:t>
            </a:r>
            <a:r>
              <a:rPr lang="nl-NL" dirty="0" smtClean="0"/>
              <a:t>kracht!</a:t>
            </a:r>
            <a:endParaRPr lang="en-US" dirty="0"/>
          </a:p>
        </p:txBody>
      </p:sp>
      <p:sp>
        <p:nvSpPr>
          <p:cNvPr id="4" name="Slide Number Placeholder 3"/>
          <p:cNvSpPr>
            <a:spLocks noGrp="1"/>
          </p:cNvSpPr>
          <p:nvPr>
            <p:ph type="sldNum" sz="quarter" idx="12"/>
          </p:nvPr>
        </p:nvSpPr>
        <p:spPr/>
        <p:txBody>
          <a:bodyPr/>
          <a:lstStyle/>
          <a:p>
            <a:fld id="{41609E78-14DA-4964-82F7-CC9C565D82B9}" type="slidenum">
              <a:rPr lang="nl-NL" smtClean="0"/>
              <a:t>16</a:t>
            </a:fld>
            <a:endParaRPr lang="nl-NL"/>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8304" y="5185020"/>
            <a:ext cx="1190625" cy="714375"/>
          </a:xfrm>
          <a:prstGeom prst="rect">
            <a:avLst/>
          </a:prstGeom>
        </p:spPr>
      </p:pic>
    </p:spTree>
    <p:extLst>
      <p:ext uri="{BB962C8B-B14F-4D97-AF65-F5344CB8AC3E}">
        <p14:creationId xmlns:p14="http://schemas.microsoft.com/office/powerpoint/2010/main" val="3339729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31566" y="5459142"/>
            <a:ext cx="6000675" cy="1529565"/>
          </a:xfrm>
        </p:spPr>
        <p:txBody>
          <a:bodyPr>
            <a:normAutofit fontScale="90000"/>
          </a:bodyPr>
          <a:lstStyle/>
          <a:p>
            <a:r>
              <a:rPr lang="en-US" dirty="0" err="1" smtClean="0"/>
              <a:t>Concentratiekampen</a:t>
            </a:r>
            <a:r>
              <a:rPr lang="en-US" dirty="0" smtClean="0"/>
              <a:t> (</a:t>
            </a:r>
            <a:r>
              <a:rPr lang="en-US" dirty="0" err="1" smtClean="0"/>
              <a:t>doorvoer</a:t>
            </a:r>
            <a:r>
              <a:rPr lang="en-US" dirty="0" smtClean="0"/>
              <a:t>- </a:t>
            </a:r>
            <a:r>
              <a:rPr lang="en-US" dirty="0" err="1" smtClean="0"/>
              <a:t>en</a:t>
            </a:r>
            <a:r>
              <a:rPr lang="en-US" dirty="0" smtClean="0"/>
              <a:t> </a:t>
            </a:r>
            <a:r>
              <a:rPr lang="en-US" dirty="0" err="1" smtClean="0"/>
              <a:t>vernietigingskampen</a:t>
            </a:r>
            <a:r>
              <a:rPr lang="en-US" dirty="0" smtClean="0"/>
              <a:t>) </a:t>
            </a:r>
            <a:r>
              <a:rPr lang="en-US" dirty="0"/>
              <a:t>in Europa</a:t>
            </a:r>
            <a:br>
              <a:rPr lang="en-US" dirty="0"/>
            </a:br>
            <a:r>
              <a:rPr lang="en-US" dirty="0" err="1" smtClean="0"/>
              <a:t>filmpje</a:t>
            </a:r>
            <a:r>
              <a:rPr lang="en-US" dirty="0" smtClean="0"/>
              <a:t> over </a:t>
            </a:r>
            <a:r>
              <a:rPr lang="en-US" dirty="0"/>
              <a:t>de Holocaust</a:t>
            </a:r>
            <a:r>
              <a:rPr lang="en-US" dirty="0" smtClean="0"/>
              <a:t>:</a:t>
            </a:r>
            <a:br>
              <a:rPr lang="en-US" dirty="0" smtClean="0"/>
            </a:br>
            <a:r>
              <a:rPr lang="en-US" sz="1600" dirty="0" smtClean="0">
                <a:hlinkClick r:id="rId2"/>
              </a:rPr>
              <a:t>https</a:t>
            </a:r>
            <a:r>
              <a:rPr lang="en-US" sz="1600" dirty="0">
                <a:hlinkClick r:id="rId2"/>
              </a:rPr>
              <a:t>://</a:t>
            </a:r>
            <a:r>
              <a:rPr lang="en-US" sz="1600" dirty="0" smtClean="0">
                <a:hlinkClick r:id="rId2"/>
              </a:rPr>
              <a:t>www.youtube.com/watch?v=e9t2kqlK8z8</a:t>
            </a:r>
            <a:r>
              <a:rPr lang="en-US" sz="1600" dirty="0" smtClean="0"/>
              <a:t/>
            </a:r>
            <a:br>
              <a:rPr lang="en-US" sz="1600" dirty="0" smtClean="0"/>
            </a:br>
            <a:r>
              <a:rPr lang="en-US" sz="1600" dirty="0" smtClean="0"/>
              <a:t/>
            </a:r>
            <a:br>
              <a:rPr lang="en-US" sz="1600" dirty="0" smtClean="0"/>
            </a:br>
            <a:r>
              <a:rPr lang="en-US" sz="1200" dirty="0" smtClean="0"/>
              <a:t/>
            </a:r>
            <a:br>
              <a:rPr lang="en-US" sz="1200" dirty="0" smtClean="0"/>
            </a:br>
            <a:r>
              <a:rPr lang="en-US" dirty="0" smtClean="0"/>
              <a:t/>
            </a:r>
            <a:br>
              <a:rPr lang="en-US" dirty="0" smtClean="0"/>
            </a:br>
            <a:endParaRPr lang="en-US" dirty="0"/>
          </a:p>
        </p:txBody>
      </p:sp>
      <p:pic>
        <p:nvPicPr>
          <p:cNvPr id="10" name="Picture Placeholder 9"/>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t="9623" b="9623"/>
          <a:stretch>
            <a:fillRect/>
          </a:stretch>
        </p:blipFill>
        <p:spPr>
          <a:xfrm>
            <a:off x="451182" y="45563"/>
            <a:ext cx="7272808" cy="4406180"/>
          </a:xfrm>
        </p:spPr>
      </p:pic>
      <p:sp>
        <p:nvSpPr>
          <p:cNvPr id="9" name="Text Placeholder 8"/>
          <p:cNvSpPr>
            <a:spLocks noGrp="1"/>
          </p:cNvSpPr>
          <p:nvPr>
            <p:ph type="body" sz="half" idx="2"/>
          </p:nvPr>
        </p:nvSpPr>
        <p:spPr>
          <a:xfrm flipV="1">
            <a:off x="6732241" y="5033962"/>
            <a:ext cx="1067118" cy="621408"/>
          </a:xfrm>
        </p:spPr>
        <p:txBody>
          <a:bodyPr>
            <a:normAutofit/>
          </a:bodyPr>
          <a:lstStyle/>
          <a:p>
            <a:endParaRPr lang="en-US" dirty="0"/>
          </a:p>
        </p:txBody>
      </p:sp>
      <p:sp>
        <p:nvSpPr>
          <p:cNvPr id="4" name="Slide Number Placeholder 3"/>
          <p:cNvSpPr>
            <a:spLocks noGrp="1"/>
          </p:cNvSpPr>
          <p:nvPr>
            <p:ph type="sldNum" sz="quarter" idx="12"/>
          </p:nvPr>
        </p:nvSpPr>
        <p:spPr/>
        <p:txBody>
          <a:bodyPr/>
          <a:lstStyle/>
          <a:p>
            <a:fld id="{41609E78-14DA-4964-82F7-CC9C565D82B9}" type="slidenum">
              <a:rPr lang="nl-NL" smtClean="0"/>
              <a:t>17</a:t>
            </a:fld>
            <a:endParaRPr lang="nl-NL"/>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60232" y="4521785"/>
            <a:ext cx="2086705" cy="2261156"/>
          </a:xfrm>
          <a:prstGeom prst="rect">
            <a:avLst/>
          </a:prstGeom>
        </p:spPr>
      </p:pic>
    </p:spTree>
    <p:extLst>
      <p:ext uri="{BB962C8B-B14F-4D97-AF65-F5344CB8AC3E}">
        <p14:creationId xmlns:p14="http://schemas.microsoft.com/office/powerpoint/2010/main" val="23518318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3VA</a:t>
            </a:r>
            <a:endParaRPr lang="nl-NL" dirty="0"/>
          </a:p>
        </p:txBody>
      </p:sp>
      <p:sp>
        <p:nvSpPr>
          <p:cNvPr id="3" name="Content Placeholder 2"/>
          <p:cNvSpPr>
            <a:spLocks noGrp="1"/>
          </p:cNvSpPr>
          <p:nvPr>
            <p:ph idx="1"/>
          </p:nvPr>
        </p:nvSpPr>
        <p:spPr/>
        <p:txBody>
          <a:bodyPr/>
          <a:lstStyle/>
          <a:p>
            <a:r>
              <a:rPr lang="nl-NL" dirty="0" smtClean="0"/>
              <a:t>Deze les: </a:t>
            </a:r>
          </a:p>
          <a:p>
            <a:pPr lvl="1"/>
            <a:r>
              <a:rPr lang="nl-NL" dirty="0" smtClean="0"/>
              <a:t>Begin </a:t>
            </a:r>
            <a:r>
              <a:rPr lang="nl-NL" dirty="0" smtClean="0"/>
              <a:t>van uitleg over </a:t>
            </a:r>
            <a:r>
              <a:rPr lang="nl-NL" dirty="0" smtClean="0"/>
              <a:t>Hitler </a:t>
            </a:r>
            <a:r>
              <a:rPr lang="nl-NL" dirty="0" smtClean="0"/>
              <a:t>en Duitsland </a:t>
            </a:r>
          </a:p>
          <a:p>
            <a:pPr lvl="2"/>
            <a:r>
              <a:rPr lang="nl-NL" dirty="0" smtClean="0"/>
              <a:t>Hoe zag Duitsland eruit tussen 1919 en 1939?</a:t>
            </a:r>
          </a:p>
          <a:p>
            <a:pPr lvl="2"/>
            <a:r>
              <a:rPr lang="nl-NL" dirty="0" smtClean="0"/>
              <a:t>Wat veranderde in 1923?</a:t>
            </a:r>
          </a:p>
          <a:p>
            <a:pPr lvl="2"/>
            <a:r>
              <a:rPr lang="nl-NL" dirty="0" smtClean="0"/>
              <a:t>Wat wilde Hitler in 1923?</a:t>
            </a:r>
          </a:p>
          <a:p>
            <a:pPr lvl="2"/>
            <a:r>
              <a:rPr lang="nl-NL" dirty="0" smtClean="0"/>
              <a:t>Wat is nationaalsocialisme?</a:t>
            </a:r>
          </a:p>
          <a:p>
            <a:pPr lvl="2">
              <a:buNone/>
            </a:pPr>
            <a:r>
              <a:rPr lang="nl-NL" sz="2000" dirty="0" smtClean="0"/>
              <a:t>Maak aantekeningen! Stel vragen!</a:t>
            </a:r>
          </a:p>
          <a:p>
            <a:pPr lvl="1">
              <a:buNone/>
            </a:pPr>
            <a:endParaRPr lang="nl-NL" dirty="0" smtClean="0"/>
          </a:p>
          <a:p>
            <a:pPr lvl="1"/>
            <a:endParaRPr lang="nl-NL" dirty="0"/>
          </a:p>
        </p:txBody>
      </p:sp>
      <p:sp>
        <p:nvSpPr>
          <p:cNvPr id="5" name="Slide Number Placeholder 4"/>
          <p:cNvSpPr>
            <a:spLocks noGrp="1"/>
          </p:cNvSpPr>
          <p:nvPr>
            <p:ph type="sldNum" sz="quarter" idx="12"/>
          </p:nvPr>
        </p:nvSpPr>
        <p:spPr/>
        <p:txBody>
          <a:bodyPr/>
          <a:lstStyle/>
          <a:p>
            <a:fld id="{41609E78-14DA-4964-82F7-CC9C565D82B9}" type="slidenum">
              <a:rPr lang="nl-NL" smtClean="0"/>
              <a:t>2</a:t>
            </a:fld>
            <a:endParaRPr lang="nl-NL"/>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	Duitsland en Hitler</a:t>
            </a:r>
            <a:endParaRPr lang="nl-NL" dirty="0"/>
          </a:p>
        </p:txBody>
      </p:sp>
      <p:sp>
        <p:nvSpPr>
          <p:cNvPr id="3" name="Content Placeholder 2"/>
          <p:cNvSpPr>
            <a:spLocks noGrp="1"/>
          </p:cNvSpPr>
          <p:nvPr>
            <p:ph idx="1"/>
          </p:nvPr>
        </p:nvSpPr>
        <p:spPr/>
        <p:txBody>
          <a:bodyPr>
            <a:normAutofit lnSpcReduction="10000"/>
          </a:bodyPr>
          <a:lstStyle/>
          <a:p>
            <a:r>
              <a:rPr lang="nl-NL" dirty="0" smtClean="0"/>
              <a:t>Politiek na 1918:</a:t>
            </a:r>
          </a:p>
          <a:p>
            <a:pPr lvl="1"/>
            <a:r>
              <a:rPr lang="nl-NL" dirty="0" smtClean="0"/>
              <a:t>De keizer is weggevlucht naar Nederland. Duitsland is de grote verliezer van de Eerste Wereldoorlog.</a:t>
            </a:r>
          </a:p>
          <a:p>
            <a:pPr lvl="1"/>
            <a:r>
              <a:rPr lang="nl-NL" dirty="0" smtClean="0"/>
              <a:t>De nieuwe Republiek van Weimar krijgt een grondwet, geschreven door democraten.</a:t>
            </a:r>
          </a:p>
          <a:p>
            <a:pPr lvl="1"/>
            <a:r>
              <a:rPr lang="nl-NL" dirty="0" smtClean="0"/>
              <a:t>De strijd tussen Links en Rechts levert veel spanningen op rond de nieuwe machthebbers.</a:t>
            </a:r>
          </a:p>
          <a:p>
            <a:pPr lvl="1"/>
            <a:r>
              <a:rPr lang="nl-NL" dirty="0" smtClean="0"/>
              <a:t>Dolkstootlegende: De Duitse soldaten stonden op winst op het slagveld, maar de regering heeft zich overgegeven. Het leger en dus het volk voelt zich verraden.</a:t>
            </a:r>
          </a:p>
          <a:p>
            <a:pPr lvl="1"/>
            <a:r>
              <a:rPr lang="nl-NL" dirty="0" smtClean="0"/>
              <a:t>Het Verdrag van Versailles werd ervaren als een “Diktat” want Duitsland mocht niet mee-onderhandelen. Het land moest maar voldoen aan de eisen in het Verdrag.</a:t>
            </a:r>
            <a:endParaRPr lang="nl-NL" dirty="0"/>
          </a:p>
        </p:txBody>
      </p:sp>
      <p:sp>
        <p:nvSpPr>
          <p:cNvPr id="4" name="Slide Number Placeholder 3"/>
          <p:cNvSpPr>
            <a:spLocks noGrp="1"/>
          </p:cNvSpPr>
          <p:nvPr>
            <p:ph type="sldNum" sz="quarter" idx="12"/>
          </p:nvPr>
        </p:nvSpPr>
        <p:spPr/>
        <p:txBody>
          <a:bodyPr/>
          <a:lstStyle/>
          <a:p>
            <a:fld id="{41609E78-14DA-4964-82F7-CC9C565D82B9}" type="slidenum">
              <a:rPr lang="nl-NL" smtClean="0"/>
              <a:t>3</a:t>
            </a:fld>
            <a:endParaRPr lang="nl-NL"/>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Politiek: Links en Rechts</a:t>
            </a:r>
            <a:endParaRPr lang="nl-NL" dirty="0"/>
          </a:p>
        </p:txBody>
      </p:sp>
      <p:sp>
        <p:nvSpPr>
          <p:cNvPr id="4" name="Content Placeholder 3"/>
          <p:cNvSpPr>
            <a:spLocks noGrp="1"/>
          </p:cNvSpPr>
          <p:nvPr>
            <p:ph sz="half" idx="1"/>
          </p:nvPr>
        </p:nvSpPr>
        <p:spPr>
          <a:xfrm>
            <a:off x="457200" y="1600200"/>
            <a:ext cx="3466728" cy="4572000"/>
          </a:xfrm>
        </p:spPr>
        <p:txBody>
          <a:bodyPr>
            <a:normAutofit/>
          </a:bodyPr>
          <a:lstStyle/>
          <a:p>
            <a:r>
              <a:rPr lang="nl-NL" dirty="0" smtClean="0"/>
              <a:t>Links: communisten en socialisten</a:t>
            </a:r>
          </a:p>
          <a:p>
            <a:pPr lvl="1"/>
            <a:r>
              <a:rPr lang="nl-NL" dirty="0" smtClean="0"/>
              <a:t>Communisten wilden net als in Rusland een revolutie ontketenen om zo een proletarische staat met macht voor de arbeiders te stichten. Waren met te weinig om de revolutie te laten slagen.</a:t>
            </a:r>
            <a:endParaRPr lang="nl-NL" dirty="0"/>
          </a:p>
        </p:txBody>
      </p:sp>
      <p:sp>
        <p:nvSpPr>
          <p:cNvPr id="5" name="Content Placeholder 4"/>
          <p:cNvSpPr>
            <a:spLocks noGrp="1"/>
          </p:cNvSpPr>
          <p:nvPr>
            <p:ph sz="half" idx="2"/>
          </p:nvPr>
        </p:nvSpPr>
        <p:spPr>
          <a:xfrm>
            <a:off x="4139952" y="1600200"/>
            <a:ext cx="3787896" cy="4572000"/>
          </a:xfrm>
        </p:spPr>
        <p:txBody>
          <a:bodyPr>
            <a:normAutofit/>
          </a:bodyPr>
          <a:lstStyle/>
          <a:p>
            <a:r>
              <a:rPr lang="nl-NL" dirty="0" smtClean="0"/>
              <a:t>Rechts</a:t>
            </a:r>
          </a:p>
          <a:p>
            <a:pPr lvl="1"/>
            <a:r>
              <a:rPr lang="nl-NL" dirty="0" smtClean="0"/>
              <a:t>De rechtse militairen wilden de keizer terug. Adlof Hitler, een Oostenrijker die vrijwillig dienst nam in het Duitse leger in 1914, wil de democratische regering omverwerpen (een staatsgreep plegen). Er vallen honderden doden tijdens deze burgeroorlog.</a:t>
            </a:r>
          </a:p>
        </p:txBody>
      </p:sp>
      <p:sp>
        <p:nvSpPr>
          <p:cNvPr id="6" name="Slide Number Placeholder 5"/>
          <p:cNvSpPr>
            <a:spLocks noGrp="1"/>
          </p:cNvSpPr>
          <p:nvPr>
            <p:ph type="sldNum" sz="quarter" idx="12"/>
          </p:nvPr>
        </p:nvSpPr>
        <p:spPr/>
        <p:txBody>
          <a:bodyPr/>
          <a:lstStyle/>
          <a:p>
            <a:fld id="{41609E78-14DA-4964-82F7-CC9C565D82B9}" type="slidenum">
              <a:rPr lang="nl-NL" smtClean="0"/>
              <a:t>4</a:t>
            </a:fld>
            <a:endParaRPr lang="nl-NL"/>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7467600" cy="706090"/>
          </a:xfrm>
        </p:spPr>
        <p:txBody>
          <a:bodyPr/>
          <a:lstStyle/>
          <a:p>
            <a:r>
              <a:rPr lang="nl-NL" dirty="0" smtClean="0"/>
              <a:t>werkloosheid en hyperinflatie</a:t>
            </a:r>
            <a:endParaRPr lang="nl-NL" dirty="0"/>
          </a:p>
        </p:txBody>
      </p:sp>
      <p:sp>
        <p:nvSpPr>
          <p:cNvPr id="6" name="Content Placeholder 5"/>
          <p:cNvSpPr>
            <a:spLocks noGrp="1"/>
          </p:cNvSpPr>
          <p:nvPr>
            <p:ph idx="1"/>
          </p:nvPr>
        </p:nvSpPr>
        <p:spPr>
          <a:xfrm>
            <a:off x="457200" y="1196752"/>
            <a:ext cx="7467600" cy="5277200"/>
          </a:xfrm>
        </p:spPr>
        <p:txBody>
          <a:bodyPr>
            <a:normAutofit/>
          </a:bodyPr>
          <a:lstStyle/>
          <a:p>
            <a:pPr marL="274320" lvl="1">
              <a:spcBef>
                <a:spcPts val="600"/>
              </a:spcBef>
              <a:buSzPct val="70000"/>
              <a:buFont typeface="Wingdings"/>
              <a:buChar char=""/>
            </a:pPr>
            <a:r>
              <a:rPr lang="nl-NL" dirty="0" smtClean="0"/>
              <a:t>In 1923 kon Duitsland de schulden  (132 miljard goudmark) niet meer afbetalen. Frankrijk bezette het Rijnland (Roergebied) omdat dit gebied veel industrie kende waarmee Duitsland -en nu Frankrijk- geld kon verdienen.</a:t>
            </a:r>
          </a:p>
          <a:p>
            <a:pPr marL="274320" lvl="1">
              <a:spcBef>
                <a:spcPts val="600"/>
              </a:spcBef>
              <a:buSzPct val="70000"/>
              <a:buFont typeface="Wingdings"/>
              <a:buChar char=""/>
            </a:pPr>
            <a:r>
              <a:rPr lang="nl-NL" dirty="0" smtClean="0"/>
              <a:t>Gevolg: stakingen onder de Duitse arbeiders en ambtenaren in dit gebied als protest tegen de bezetting.</a:t>
            </a:r>
          </a:p>
          <a:p>
            <a:pPr marL="274320" lvl="1">
              <a:spcBef>
                <a:spcPts val="600"/>
              </a:spcBef>
              <a:buSzPct val="70000"/>
              <a:buFont typeface="Wingdings"/>
              <a:buChar char=""/>
            </a:pPr>
            <a:r>
              <a:rPr lang="nl-NL" dirty="0" smtClean="0"/>
              <a:t>Gevolg: geen inkomsten tenzij de regering geld bij drukt. Dat doet de regering!</a:t>
            </a:r>
          </a:p>
          <a:p>
            <a:pPr marL="274320" lvl="1">
              <a:spcBef>
                <a:spcPts val="600"/>
              </a:spcBef>
              <a:buSzPct val="70000"/>
              <a:buFont typeface="Wingdings"/>
              <a:buChar char=""/>
            </a:pPr>
            <a:r>
              <a:rPr lang="nl-NL" dirty="0" smtClean="0"/>
              <a:t>Gevolg: inflatie (geldontwaarding) en zelfs hyperinflatie.</a:t>
            </a:r>
          </a:p>
          <a:p>
            <a:pPr marL="274320" lvl="1">
              <a:spcBef>
                <a:spcPts val="600"/>
              </a:spcBef>
              <a:buSzPct val="70000"/>
              <a:buFont typeface="Wingdings"/>
              <a:buChar char=""/>
            </a:pPr>
            <a:r>
              <a:rPr lang="nl-NL" dirty="0" smtClean="0"/>
              <a:t>Gevolg: Hitler probeert de macht in Duitsland over te nemen in november 1923.</a:t>
            </a:r>
          </a:p>
          <a:p>
            <a:pPr marL="548640" lvl="2">
              <a:spcBef>
                <a:spcPts val="600"/>
              </a:spcBef>
              <a:buSzPct val="70000"/>
              <a:buNone/>
            </a:pPr>
            <a:endParaRPr lang="nl-NL" dirty="0" smtClean="0"/>
          </a:p>
          <a:p>
            <a:endParaRPr lang="nl-NL" dirty="0"/>
          </a:p>
        </p:txBody>
      </p:sp>
      <p:sp>
        <p:nvSpPr>
          <p:cNvPr id="7" name="Slide Number Placeholder 6"/>
          <p:cNvSpPr>
            <a:spLocks noGrp="1"/>
          </p:cNvSpPr>
          <p:nvPr>
            <p:ph type="sldNum" sz="quarter" idx="12"/>
          </p:nvPr>
        </p:nvSpPr>
        <p:spPr/>
        <p:txBody>
          <a:bodyPr/>
          <a:lstStyle/>
          <a:p>
            <a:fld id="{41609E78-14DA-4964-82F7-CC9C565D82B9}" type="slidenum">
              <a:rPr lang="nl-NL" smtClean="0"/>
              <a:t>5</a:t>
            </a:fld>
            <a:endParaRPr lang="nl-NL"/>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50106"/>
          </a:xfrm>
        </p:spPr>
        <p:txBody>
          <a:bodyPr/>
          <a:lstStyle/>
          <a:p>
            <a:r>
              <a:rPr lang="nl-NL" dirty="0" smtClean="0"/>
              <a:t>Voorbeelden van de inflatie:</a:t>
            </a:r>
            <a:endParaRPr lang="nl-NL" dirty="0"/>
          </a:p>
        </p:txBody>
      </p:sp>
      <p:sp>
        <p:nvSpPr>
          <p:cNvPr id="3" name="Content Placeholder 2"/>
          <p:cNvSpPr>
            <a:spLocks noGrp="1"/>
          </p:cNvSpPr>
          <p:nvPr>
            <p:ph idx="1"/>
          </p:nvPr>
        </p:nvSpPr>
        <p:spPr>
          <a:xfrm>
            <a:off x="457200" y="1124744"/>
            <a:ext cx="7467600" cy="5349208"/>
          </a:xfrm>
        </p:spPr>
        <p:txBody>
          <a:bodyPr>
            <a:normAutofit/>
          </a:bodyPr>
          <a:lstStyle/>
          <a:p>
            <a:r>
              <a:rPr lang="nl-NL" dirty="0" smtClean="0"/>
              <a:t>In november 1923 was de brandwaarde van een bundel bankbiljetten hoger dan de kolen die je ervoor kon kopen. </a:t>
            </a:r>
          </a:p>
          <a:p>
            <a:r>
              <a:rPr lang="nl-NL" dirty="0" smtClean="0"/>
              <a:t>Veel mensen raakten hun spaargeld kwijt, de reële lonen gingen achteruit en pensioengelden gingen verloren. ( Je totale pensioen ging op aan één ei!)</a:t>
            </a:r>
          </a:p>
          <a:p>
            <a:pPr marL="274320" lvl="1">
              <a:spcBef>
                <a:spcPts val="600"/>
              </a:spcBef>
              <a:buSzPct val="70000"/>
              <a:buFont typeface="Wingdings"/>
              <a:buChar char=""/>
            </a:pPr>
            <a:r>
              <a:rPr lang="nl-NL" sz="1050" dirty="0" smtClean="0">
                <a:hlinkClick r:id="rId2"/>
              </a:rPr>
              <a:t>http://www.duitslandweb.nl/binaries/content/gallery/duitslandweb/naslagwerk/Geschiedenis/H6_x003a_+1918-1933/Hyperinflatie+Bild_102-00238.jpg</a:t>
            </a:r>
            <a:endParaRPr lang="nl-NL" sz="1050" dirty="0" smtClean="0"/>
          </a:p>
          <a:p>
            <a:r>
              <a:rPr lang="nl-NL" i="1" dirty="0" smtClean="0"/>
              <a:t>Prijs van 1 kilo brood in D-Mark</a:t>
            </a:r>
            <a:endParaRPr lang="nl-NL" dirty="0" smtClean="0"/>
          </a:p>
          <a:p>
            <a:pPr>
              <a:buNone/>
            </a:pPr>
            <a:r>
              <a:rPr lang="nl-NL" dirty="0" smtClean="0"/>
              <a:t>December 1921:</a:t>
            </a:r>
            <a:r>
              <a:rPr lang="nl-NL" b="1" dirty="0" smtClean="0"/>
              <a:t> </a:t>
            </a:r>
            <a:r>
              <a:rPr lang="nl-NL" b="1" u="sng" dirty="0" smtClean="0"/>
              <a:t>4 Mark</a:t>
            </a:r>
            <a:r>
              <a:rPr lang="nl-NL" dirty="0" smtClean="0"/>
              <a:t>	</a:t>
            </a:r>
          </a:p>
          <a:p>
            <a:pPr>
              <a:buNone/>
            </a:pPr>
            <a:r>
              <a:rPr lang="nl-NL" dirty="0" smtClean="0"/>
              <a:t>December 1922: </a:t>
            </a:r>
            <a:r>
              <a:rPr lang="nl-NL" b="1" u="sng" dirty="0" smtClean="0"/>
              <a:t>163 Mark</a:t>
            </a:r>
          </a:p>
          <a:p>
            <a:pPr>
              <a:buNone/>
            </a:pPr>
            <a:r>
              <a:rPr lang="nl-NL" dirty="0" smtClean="0"/>
              <a:t>Januari 1923:</a:t>
            </a:r>
            <a:r>
              <a:rPr lang="nl-NL" b="1" u="sng" dirty="0" smtClean="0"/>
              <a:t> 250 Mark</a:t>
            </a:r>
            <a:r>
              <a:rPr lang="nl-NL" dirty="0" smtClean="0"/>
              <a:t>	</a:t>
            </a:r>
          </a:p>
          <a:p>
            <a:pPr>
              <a:buNone/>
            </a:pPr>
            <a:r>
              <a:rPr lang="nl-NL" dirty="0" smtClean="0"/>
              <a:t>April 1923: 	    </a:t>
            </a:r>
            <a:r>
              <a:rPr lang="nl-NL" b="1" u="sng" dirty="0" smtClean="0"/>
              <a:t>474 Mark</a:t>
            </a:r>
          </a:p>
          <a:p>
            <a:pPr>
              <a:buNone/>
            </a:pPr>
            <a:r>
              <a:rPr lang="nl-NL" dirty="0" smtClean="0"/>
              <a:t>Augustus 1923: </a:t>
            </a:r>
            <a:r>
              <a:rPr lang="nl-NL" b="1" u="sng" dirty="0" smtClean="0"/>
              <a:t>69.000 Mark</a:t>
            </a:r>
          </a:p>
          <a:p>
            <a:pPr>
              <a:buNone/>
            </a:pPr>
            <a:r>
              <a:rPr lang="nl-NL" sz="2400" dirty="0" smtClean="0"/>
              <a:t>November 1923:</a:t>
            </a:r>
            <a:r>
              <a:rPr lang="nl-NL" dirty="0" smtClean="0"/>
              <a:t> </a:t>
            </a:r>
            <a:r>
              <a:rPr lang="nl-NL" sz="2400" b="1" u="sng" dirty="0" smtClean="0"/>
              <a:t>201.000.000.000 Mark</a:t>
            </a:r>
          </a:p>
          <a:p>
            <a:endParaRPr lang="nl-NL" dirty="0"/>
          </a:p>
        </p:txBody>
      </p:sp>
      <p:sp>
        <p:nvSpPr>
          <p:cNvPr id="4" name="Slide Number Placeholder 3"/>
          <p:cNvSpPr>
            <a:spLocks noGrp="1"/>
          </p:cNvSpPr>
          <p:nvPr>
            <p:ph type="sldNum" sz="quarter" idx="12"/>
          </p:nvPr>
        </p:nvSpPr>
        <p:spPr/>
        <p:txBody>
          <a:bodyPr/>
          <a:lstStyle/>
          <a:p>
            <a:fld id="{41609E78-14DA-4964-82F7-CC9C565D82B9}" type="slidenum">
              <a:rPr lang="nl-NL" smtClean="0"/>
              <a:t>6</a:t>
            </a:fld>
            <a:endParaRPr lang="nl-NL"/>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Oplossingen</a:t>
            </a:r>
            <a:endParaRPr lang="nl-NL" dirty="0"/>
          </a:p>
        </p:txBody>
      </p:sp>
      <p:sp>
        <p:nvSpPr>
          <p:cNvPr id="3" name="Content Placeholder 2"/>
          <p:cNvSpPr>
            <a:spLocks noGrp="1"/>
          </p:cNvSpPr>
          <p:nvPr>
            <p:ph idx="1"/>
          </p:nvPr>
        </p:nvSpPr>
        <p:spPr/>
        <p:txBody>
          <a:bodyPr>
            <a:normAutofit fontScale="92500" lnSpcReduction="10000"/>
          </a:bodyPr>
          <a:lstStyle/>
          <a:p>
            <a:pPr marL="274320" lvl="1">
              <a:spcBef>
                <a:spcPts val="600"/>
              </a:spcBef>
              <a:buSzPct val="70000"/>
              <a:buFont typeface="Wingdings"/>
              <a:buChar char=""/>
            </a:pPr>
            <a:r>
              <a:rPr lang="nl-NL" dirty="0" smtClean="0"/>
              <a:t>Amerika leent Duitsland geld om de schulden te betalen aan Frankrijk en Engeland.</a:t>
            </a:r>
          </a:p>
          <a:p>
            <a:pPr marL="274320" lvl="1">
              <a:spcBef>
                <a:spcPts val="600"/>
              </a:spcBef>
              <a:buSzPct val="70000"/>
              <a:buFont typeface="Wingdings"/>
              <a:buChar char=""/>
            </a:pPr>
            <a:r>
              <a:rPr lang="nl-NL" dirty="0" smtClean="0"/>
              <a:t>Duitsland ruilde de D-Mark in voor de Rentenmark met de verhouding 1.000.000.000 Mark voor 1 Rentenmark.</a:t>
            </a:r>
          </a:p>
          <a:p>
            <a:pPr marL="548640" lvl="2">
              <a:spcBef>
                <a:spcPts val="600"/>
              </a:spcBef>
              <a:buSzPct val="70000"/>
            </a:pPr>
            <a:r>
              <a:rPr lang="nl-NL" sz="2400" dirty="0" smtClean="0"/>
              <a:t>Gevolg: betere economie in Duitsland.</a:t>
            </a:r>
          </a:p>
          <a:p>
            <a:pPr marL="548640" lvl="2">
              <a:spcBef>
                <a:spcPts val="600"/>
              </a:spcBef>
              <a:buSzPct val="70000"/>
            </a:pPr>
            <a:r>
              <a:rPr lang="nl-NL" sz="2400" dirty="0" smtClean="0"/>
              <a:t>Gevolg: Amerika ontvangt rente van Duitsland over deze lening en verbetert haar economie. De verkoop van industrieproducten stijgt.</a:t>
            </a:r>
          </a:p>
          <a:p>
            <a:pPr marL="548640" lvl="2">
              <a:spcBef>
                <a:spcPts val="600"/>
              </a:spcBef>
              <a:buSzPct val="70000"/>
            </a:pPr>
            <a:r>
              <a:rPr lang="nl-NL" sz="2400" dirty="0" smtClean="0"/>
              <a:t>Reden/ Gevolg: Engeland en Frankrijk kunnen met de inkomsten hun land weer opbouwen en producten kopen in Amerika.</a:t>
            </a:r>
            <a:endParaRPr lang="nl-NL" sz="2400" dirty="0"/>
          </a:p>
        </p:txBody>
      </p:sp>
      <p:sp>
        <p:nvSpPr>
          <p:cNvPr id="4" name="Slide Number Placeholder 3"/>
          <p:cNvSpPr>
            <a:spLocks noGrp="1"/>
          </p:cNvSpPr>
          <p:nvPr>
            <p:ph type="sldNum" sz="quarter" idx="12"/>
          </p:nvPr>
        </p:nvSpPr>
        <p:spPr/>
        <p:txBody>
          <a:bodyPr/>
          <a:lstStyle/>
          <a:p>
            <a:fld id="{41609E78-14DA-4964-82F7-CC9C565D82B9}" type="slidenum">
              <a:rPr lang="nl-NL" smtClean="0"/>
              <a:t>7</a:t>
            </a:fld>
            <a:endParaRPr lang="nl-NL"/>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De “Bierkellerputsch” van Adolf Hitler</a:t>
            </a:r>
            <a:endParaRPr lang="nl-NL" dirty="0"/>
          </a:p>
        </p:txBody>
      </p:sp>
      <p:sp>
        <p:nvSpPr>
          <p:cNvPr id="3" name="Content Placeholder 2"/>
          <p:cNvSpPr>
            <a:spLocks noGrp="1"/>
          </p:cNvSpPr>
          <p:nvPr>
            <p:ph idx="1"/>
          </p:nvPr>
        </p:nvSpPr>
        <p:spPr/>
        <p:txBody>
          <a:bodyPr/>
          <a:lstStyle/>
          <a:p>
            <a:r>
              <a:rPr lang="nl-NL" sz="1200" dirty="0" smtClean="0">
                <a:hlinkClick r:id="rId2"/>
              </a:rPr>
              <a:t>http://www.youtube.com/watch?v=3BaxETNnLZI</a:t>
            </a:r>
            <a:endParaRPr lang="nl-NL" sz="1200" dirty="0" smtClean="0"/>
          </a:p>
          <a:p>
            <a:r>
              <a:rPr lang="nl-NL" dirty="0" smtClean="0"/>
              <a:t>1923: Zeer slechte economische omstandigheden in Duitsland leiden tot hyperinflatie en werkloosheid. Een man zegt deze problemen op te kunnen lossen als hij de macht in Duitsland krijgt: Adolf Hitler.</a:t>
            </a:r>
          </a:p>
          <a:p>
            <a:r>
              <a:rPr lang="nl-NL" dirty="0" smtClean="0"/>
              <a:t>Hitler en zijn Nationaal-</a:t>
            </a:r>
          </a:p>
          <a:p>
            <a:pPr>
              <a:buNone/>
            </a:pPr>
            <a:r>
              <a:rPr lang="nl-NL" dirty="0" smtClean="0"/>
              <a:t>Socialistische Duitse Arbeiders Partij be-</a:t>
            </a:r>
          </a:p>
          <a:p>
            <a:pPr>
              <a:buNone/>
            </a:pPr>
            <a:r>
              <a:rPr lang="nl-NL" dirty="0" smtClean="0"/>
              <a:t>ginnen vanuit een bierkelder een opstand.</a:t>
            </a:r>
          </a:p>
          <a:p>
            <a:pPr>
              <a:buNone/>
            </a:pPr>
            <a:endParaRPr lang="nl-NL" sz="1400" dirty="0" smtClean="0">
              <a:hlinkClick r:id="rId3"/>
            </a:endParaRPr>
          </a:p>
          <a:p>
            <a:pPr>
              <a:buNone/>
            </a:pPr>
            <a:r>
              <a:rPr lang="nl-NL" sz="1400" dirty="0" smtClean="0">
                <a:hlinkClick r:id="rId3"/>
              </a:rPr>
              <a:t>http://www.ntr.nl/player?id=TELEA_1038254</a:t>
            </a:r>
            <a:endParaRPr lang="nl-NL" sz="1400" dirty="0" smtClean="0"/>
          </a:p>
          <a:p>
            <a:pPr>
              <a:buNone/>
            </a:pPr>
            <a:endParaRPr lang="nl-NL" dirty="0"/>
          </a:p>
        </p:txBody>
      </p:sp>
      <p:sp>
        <p:nvSpPr>
          <p:cNvPr id="6" name="Slide Number Placeholder 5"/>
          <p:cNvSpPr>
            <a:spLocks noGrp="1"/>
          </p:cNvSpPr>
          <p:nvPr>
            <p:ph type="sldNum" sz="quarter" idx="12"/>
          </p:nvPr>
        </p:nvSpPr>
        <p:spPr/>
        <p:txBody>
          <a:bodyPr/>
          <a:lstStyle/>
          <a:p>
            <a:fld id="{41609E78-14DA-4964-82F7-CC9C565D82B9}" type="slidenum">
              <a:rPr lang="nl-NL" smtClean="0"/>
              <a:t>8</a:t>
            </a:fld>
            <a:endParaRPr lang="nl-NL"/>
          </a:p>
        </p:txBody>
      </p:sp>
      <p:pic>
        <p:nvPicPr>
          <p:cNvPr id="5" name="Picture 4" descr="hitlerstaand.jpg"/>
          <p:cNvPicPr>
            <a:picLocks noChangeAspect="1"/>
          </p:cNvPicPr>
          <p:nvPr/>
        </p:nvPicPr>
        <p:blipFill>
          <a:blip r:embed="rId4" cstate="print"/>
          <a:stretch>
            <a:fillRect/>
          </a:stretch>
        </p:blipFill>
        <p:spPr>
          <a:xfrm>
            <a:off x="6767736" y="3392615"/>
            <a:ext cx="2376264" cy="3465385"/>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Hitler moet de gevangenis in.... </a:t>
            </a:r>
            <a:endParaRPr lang="nl-NL" dirty="0"/>
          </a:p>
        </p:txBody>
      </p:sp>
      <p:sp>
        <p:nvSpPr>
          <p:cNvPr id="3" name="Content Placeholder 2"/>
          <p:cNvSpPr>
            <a:spLocks noGrp="1"/>
          </p:cNvSpPr>
          <p:nvPr>
            <p:ph idx="1"/>
          </p:nvPr>
        </p:nvSpPr>
        <p:spPr/>
        <p:txBody>
          <a:bodyPr/>
          <a:lstStyle/>
          <a:p>
            <a:pPr>
              <a:buNone/>
            </a:pPr>
            <a:r>
              <a:rPr lang="nl-NL" dirty="0" smtClean="0"/>
              <a:t>	De Bierkellerputsch van Hitler levert hem in 1923 een korte gevangenisstraf op die hij schrijvend en filosoferend met medegevangenen en vrienden doorbrengt. </a:t>
            </a:r>
          </a:p>
          <a:p>
            <a:pPr lvl="1">
              <a:buNone/>
            </a:pPr>
            <a:r>
              <a:rPr lang="nl-NL" dirty="0" smtClean="0"/>
              <a:t>Vijf jaar in de gevangenis werd teruggebracht tot 10 maanden, hij schreef tijdens deze straf “Mein Kampf”, mijn strijd. </a:t>
            </a:r>
          </a:p>
          <a:p>
            <a:pPr lvl="1">
              <a:buNone/>
            </a:pPr>
            <a:r>
              <a:rPr lang="nl-NL" dirty="0" smtClean="0"/>
              <a:t>Het boek is nu verboden in Duitsland en Nederland.</a:t>
            </a:r>
          </a:p>
          <a:p>
            <a:pPr lvl="1">
              <a:buNone/>
            </a:pPr>
            <a:r>
              <a:rPr lang="nl-NL" dirty="0" smtClean="0"/>
              <a:t>De aanhang van het nationaal-socialisme groeide namelijk ook in Nederland in de jaren ‘30.</a:t>
            </a:r>
          </a:p>
          <a:p>
            <a:pPr lvl="1">
              <a:buNone/>
            </a:pPr>
            <a:endParaRPr lang="nl-NL" dirty="0" smtClean="0"/>
          </a:p>
        </p:txBody>
      </p:sp>
      <p:sp>
        <p:nvSpPr>
          <p:cNvPr id="4" name="Slide Number Placeholder 3"/>
          <p:cNvSpPr>
            <a:spLocks noGrp="1"/>
          </p:cNvSpPr>
          <p:nvPr>
            <p:ph type="sldNum" sz="quarter" idx="12"/>
          </p:nvPr>
        </p:nvSpPr>
        <p:spPr/>
        <p:txBody>
          <a:bodyPr/>
          <a:lstStyle/>
          <a:p>
            <a:fld id="{41609E78-14DA-4964-82F7-CC9C565D82B9}" type="slidenum">
              <a:rPr lang="nl-NL" smtClean="0"/>
              <a:t>9</a:t>
            </a:fld>
            <a:endParaRPr lang="nl-NL"/>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276</TotalTime>
  <Words>1062</Words>
  <Application>Microsoft Office PowerPoint</Application>
  <PresentationFormat>On-screen Show (4:3)</PresentationFormat>
  <Paragraphs>118</Paragraphs>
  <Slides>17</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Trebuchet MS</vt:lpstr>
      <vt:lpstr>Wingdings</vt:lpstr>
      <vt:lpstr>Wingdings 3</vt:lpstr>
      <vt:lpstr>Facet</vt:lpstr>
      <vt:lpstr>3VA</vt:lpstr>
      <vt:lpstr>3VA</vt:lpstr>
      <vt:lpstr> Duitsland en Hitler</vt:lpstr>
      <vt:lpstr>Politiek: Links en Rechts</vt:lpstr>
      <vt:lpstr>werkloosheid en hyperinflatie</vt:lpstr>
      <vt:lpstr>Voorbeelden van de inflatie:</vt:lpstr>
      <vt:lpstr>Oplossingen</vt:lpstr>
      <vt:lpstr>De “Bierkellerputsch” van Adolf Hitler</vt:lpstr>
      <vt:lpstr>Hitler moet de gevangenis in.... </vt:lpstr>
      <vt:lpstr>Nationaal-socialisme: wat is dat?</vt:lpstr>
      <vt:lpstr>Rassenleer</vt:lpstr>
      <vt:lpstr>Neurenberger rassenwetten: Duitsbloedig/ gemengd/    Jood /  Jood</vt:lpstr>
      <vt:lpstr>PowerPoint Presentation</vt:lpstr>
      <vt:lpstr> 1: De Burgerschapswet gaf regels rond het Duitse staatsburgerschap en bepaalde wie Duitser was en wie niet. Duitser was hij/zij die Duits bloed had, en die door zijn daden het vaderland diende.</vt:lpstr>
      <vt:lpstr>Deel 2 </vt:lpstr>
      <vt:lpstr>Deel 3</vt:lpstr>
      <vt:lpstr>Concentratiekampen (doorvoer- en vernietigingskampen) in Europa filmpje over de Holocaust: https://www.youtube.com/watch?v=e9t2kqlK8z8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3V1</dc:title>
  <dc:creator>Krista</dc:creator>
  <cp:lastModifiedBy>Krista Harte</cp:lastModifiedBy>
  <cp:revision>31</cp:revision>
  <dcterms:created xsi:type="dcterms:W3CDTF">2013-12-08T12:21:43Z</dcterms:created>
  <dcterms:modified xsi:type="dcterms:W3CDTF">2015-01-24T14:31:16Z</dcterms:modified>
</cp:coreProperties>
</file>