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3/2/2015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WjsqVwWyrI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youtube.com/watch?v=2vAvoaOaJNM" TargetMode="Externa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nl.wikipedia.org/wiki/Denis_Diderot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err="1" smtClean="0"/>
              <a:t>revoluties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Verlichting</a:t>
            </a:r>
            <a:r>
              <a:rPr lang="en-US" dirty="0" smtClean="0"/>
              <a:t>, </a:t>
            </a:r>
            <a:r>
              <a:rPr lang="en-US" dirty="0" err="1" smtClean="0"/>
              <a:t>Amerikaanse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Franse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endParaRPr lang="en-US" dirty="0" smtClean="0"/>
          </a:p>
          <a:p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beetje</a:t>
            </a:r>
            <a:r>
              <a:rPr lang="en-US" dirty="0" smtClean="0"/>
              <a:t> </a:t>
            </a:r>
            <a:r>
              <a:rPr lang="en-US" dirty="0" err="1" smtClean="0"/>
              <a:t>nederland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7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Amerikaanse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r>
              <a:rPr lang="en-US" dirty="0" smtClean="0"/>
              <a:t>, 1776-1783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Einde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de </a:t>
            </a:r>
            <a:r>
              <a:rPr lang="en-US" dirty="0" err="1" smtClean="0"/>
              <a:t>strijd</a:t>
            </a:r>
            <a:r>
              <a:rPr lang="en-US" dirty="0" smtClean="0"/>
              <a:t> in 1783: </a:t>
            </a:r>
            <a:r>
              <a:rPr lang="en-US" dirty="0" err="1" smtClean="0"/>
              <a:t>Engeland</a:t>
            </a:r>
            <a:r>
              <a:rPr lang="en-US" dirty="0" smtClean="0"/>
              <a:t> </a:t>
            </a:r>
            <a:r>
              <a:rPr lang="en-US" dirty="0" err="1" smtClean="0"/>
              <a:t>moest</a:t>
            </a:r>
            <a:r>
              <a:rPr lang="en-US" dirty="0" smtClean="0"/>
              <a:t> </a:t>
            </a:r>
            <a:r>
              <a:rPr lang="en-US" dirty="0" err="1" smtClean="0"/>
              <a:t>zich</a:t>
            </a:r>
            <a:r>
              <a:rPr lang="en-US" dirty="0" smtClean="0"/>
              <a:t> </a:t>
            </a:r>
            <a:r>
              <a:rPr lang="en-US" dirty="0" err="1" smtClean="0"/>
              <a:t>gewonnen</a:t>
            </a:r>
            <a:r>
              <a:rPr lang="en-US" dirty="0" smtClean="0"/>
              <a:t> </a:t>
            </a:r>
            <a:r>
              <a:rPr lang="en-US" dirty="0" err="1" smtClean="0"/>
              <a:t>geven</a:t>
            </a:r>
            <a:r>
              <a:rPr lang="en-US" dirty="0" smtClean="0"/>
              <a:t>. Het </a:t>
            </a:r>
            <a:r>
              <a:rPr lang="en-US" dirty="0" err="1" smtClean="0"/>
              <a:t>volk</a:t>
            </a:r>
            <a:r>
              <a:rPr lang="en-US" dirty="0" smtClean="0"/>
              <a:t> </a:t>
            </a:r>
            <a:r>
              <a:rPr lang="en-US" dirty="0" err="1" smtClean="0"/>
              <a:t>kon</a:t>
            </a:r>
            <a:r>
              <a:rPr lang="en-US" dirty="0" smtClean="0"/>
              <a:t> </a:t>
            </a:r>
            <a:r>
              <a:rPr lang="en-US" dirty="0" err="1" smtClean="0"/>
              <a:t>geen</a:t>
            </a:r>
            <a:r>
              <a:rPr lang="en-US" dirty="0" smtClean="0"/>
              <a:t> legers </a:t>
            </a:r>
            <a:r>
              <a:rPr lang="en-US" dirty="0" err="1" smtClean="0"/>
              <a:t>meer</a:t>
            </a:r>
            <a:r>
              <a:rPr lang="en-US" dirty="0" smtClean="0"/>
              <a:t> </a:t>
            </a:r>
            <a:r>
              <a:rPr lang="en-US" dirty="0" err="1" smtClean="0"/>
              <a:t>sturen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Frankrijk</a:t>
            </a:r>
            <a:r>
              <a:rPr lang="en-US" dirty="0" smtClean="0"/>
              <a:t> had de </a:t>
            </a:r>
            <a:r>
              <a:rPr lang="en-US" dirty="0" err="1" smtClean="0"/>
              <a:t>kolonisten</a:t>
            </a:r>
            <a:r>
              <a:rPr lang="en-US" dirty="0" smtClean="0"/>
              <a:t> </a:t>
            </a:r>
            <a:r>
              <a:rPr lang="en-US" dirty="0" err="1" smtClean="0"/>
              <a:t>gesteund</a:t>
            </a:r>
            <a:r>
              <a:rPr lang="en-US" dirty="0" smtClean="0"/>
              <a:t> in </a:t>
            </a:r>
            <a:r>
              <a:rPr lang="en-US" dirty="0" err="1" smtClean="0"/>
              <a:t>deze</a:t>
            </a:r>
            <a:r>
              <a:rPr lang="en-US" dirty="0" smtClean="0"/>
              <a:t> </a:t>
            </a:r>
            <a:r>
              <a:rPr lang="en-US" dirty="0" err="1" smtClean="0"/>
              <a:t>strijd</a:t>
            </a:r>
            <a:r>
              <a:rPr lang="en-US" dirty="0" smtClean="0"/>
              <a:t>, </a:t>
            </a:r>
            <a:r>
              <a:rPr lang="en-US" dirty="0" err="1" smtClean="0"/>
              <a:t>waardoor</a:t>
            </a:r>
            <a:r>
              <a:rPr lang="en-US" dirty="0" smtClean="0"/>
              <a:t> het </a:t>
            </a:r>
            <a:r>
              <a:rPr lang="en-US" dirty="0" err="1" smtClean="0"/>
              <a:t>eigenlijk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voortzetting</a:t>
            </a:r>
            <a:r>
              <a:rPr lang="en-US" dirty="0" smtClean="0"/>
              <a:t> was van de 7-jarige </a:t>
            </a:r>
            <a:r>
              <a:rPr lang="en-US" dirty="0" err="1" smtClean="0"/>
              <a:t>oorlog</a:t>
            </a:r>
            <a:r>
              <a:rPr lang="en-US" dirty="0" smtClean="0"/>
              <a:t> die </a:t>
            </a:r>
            <a:r>
              <a:rPr lang="en-US" dirty="0" err="1" smtClean="0"/>
              <a:t>Frankrijk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Engeland</a:t>
            </a:r>
            <a:r>
              <a:rPr lang="en-US" dirty="0" smtClean="0"/>
              <a:t> tot 1763 </a:t>
            </a:r>
            <a:r>
              <a:rPr lang="en-US" dirty="0" err="1" smtClean="0"/>
              <a:t>hadden</a:t>
            </a:r>
            <a:r>
              <a:rPr lang="en-US" dirty="0" smtClean="0"/>
              <a:t> </a:t>
            </a:r>
            <a:r>
              <a:rPr lang="en-US" dirty="0" err="1" smtClean="0"/>
              <a:t>gevochten</a:t>
            </a:r>
            <a:r>
              <a:rPr lang="en-US" dirty="0" smtClean="0"/>
              <a:t>….</a:t>
            </a:r>
          </a:p>
          <a:p>
            <a:r>
              <a:rPr lang="en-US" dirty="0" smtClean="0"/>
              <a:t>De </a:t>
            </a:r>
            <a:r>
              <a:rPr lang="en-US" dirty="0" err="1" smtClean="0"/>
              <a:t>staten</a:t>
            </a:r>
            <a:r>
              <a:rPr lang="en-US" dirty="0" smtClean="0"/>
              <a:t> </a:t>
            </a:r>
            <a:r>
              <a:rPr lang="en-US" dirty="0" err="1" smtClean="0"/>
              <a:t>kregen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eigen</a:t>
            </a:r>
            <a:r>
              <a:rPr lang="en-US" dirty="0" smtClean="0"/>
              <a:t> </a:t>
            </a:r>
            <a:r>
              <a:rPr lang="en-US" dirty="0" err="1" smtClean="0"/>
              <a:t>bestuur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daarboven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federaal</a:t>
            </a:r>
            <a:r>
              <a:rPr lang="en-US" dirty="0" smtClean="0"/>
              <a:t> </a:t>
            </a:r>
            <a:r>
              <a:rPr lang="en-US" dirty="0" err="1" smtClean="0"/>
              <a:t>bestuur</a:t>
            </a:r>
            <a:r>
              <a:rPr lang="en-US" dirty="0" smtClean="0"/>
              <a:t> (</a:t>
            </a:r>
            <a:r>
              <a:rPr lang="en-US" dirty="0" err="1" smtClean="0"/>
              <a:t>denk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de FBI)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George </a:t>
            </a:r>
            <a:r>
              <a:rPr lang="en-US" sz="1600" dirty="0" err="1" smtClean="0">
                <a:solidFill>
                  <a:schemeClr val="bg1"/>
                </a:solidFill>
              </a:rPr>
              <a:t>Washinton</a:t>
            </a:r>
            <a:r>
              <a:rPr lang="en-US" sz="1600" dirty="0" smtClean="0">
                <a:solidFill>
                  <a:schemeClr val="bg1"/>
                </a:solidFill>
              </a:rPr>
              <a:t> was </a:t>
            </a:r>
            <a:r>
              <a:rPr lang="en-US" sz="1600" dirty="0" err="1" smtClean="0">
                <a:solidFill>
                  <a:schemeClr val="bg1"/>
                </a:solidFill>
              </a:rPr>
              <a:t>een</a:t>
            </a:r>
            <a:r>
              <a:rPr lang="en-US" sz="1600" dirty="0" smtClean="0">
                <a:solidFill>
                  <a:schemeClr val="bg1"/>
                </a:solidFill>
              </a:rPr>
              <a:t> van de Founding Fathers. </a:t>
            </a:r>
            <a:r>
              <a:rPr lang="en-US" sz="1600" dirty="0" err="1" smtClean="0">
                <a:solidFill>
                  <a:schemeClr val="bg1"/>
                </a:solidFill>
              </a:rPr>
              <a:t>Hij</a:t>
            </a:r>
            <a:r>
              <a:rPr lang="en-US" sz="1600" dirty="0" smtClean="0">
                <a:solidFill>
                  <a:schemeClr val="bg1"/>
                </a:solidFill>
              </a:rPr>
              <a:t> was </a:t>
            </a:r>
            <a:r>
              <a:rPr lang="en-US" sz="1600" dirty="0" err="1" smtClean="0">
                <a:solidFill>
                  <a:schemeClr val="bg1"/>
                </a:solidFill>
              </a:rPr>
              <a:t>legeraanvoerder</a:t>
            </a:r>
            <a:r>
              <a:rPr lang="en-US" sz="1600" dirty="0" smtClean="0">
                <a:solidFill>
                  <a:schemeClr val="bg1"/>
                </a:solidFill>
              </a:rPr>
              <a:t>, planter </a:t>
            </a:r>
            <a:r>
              <a:rPr lang="en-US" sz="1600" dirty="0" err="1" smtClean="0">
                <a:solidFill>
                  <a:schemeClr val="bg1"/>
                </a:solidFill>
              </a:rPr>
              <a:t>en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eerste</a:t>
            </a:r>
            <a:r>
              <a:rPr lang="en-US" sz="1600" dirty="0" smtClean="0">
                <a:solidFill>
                  <a:schemeClr val="bg1"/>
                </a:solidFill>
              </a:rPr>
              <a:t> president van de </a:t>
            </a:r>
            <a:r>
              <a:rPr lang="en-US" sz="1600" dirty="0" err="1" smtClean="0">
                <a:solidFill>
                  <a:schemeClr val="bg1"/>
                </a:solidFill>
              </a:rPr>
              <a:t>Verenigde</a:t>
            </a:r>
            <a:r>
              <a:rPr lang="en-US" sz="1600" dirty="0" smtClean="0">
                <a:solidFill>
                  <a:schemeClr val="bg1"/>
                </a:solidFill>
              </a:rPr>
              <a:t> Staten van Amerika.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Amerika </a:t>
            </a:r>
            <a:r>
              <a:rPr lang="en-US" sz="1600" dirty="0" err="1" smtClean="0">
                <a:solidFill>
                  <a:schemeClr val="bg1"/>
                </a:solidFill>
              </a:rPr>
              <a:t>kent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als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hoofdstad</a:t>
            </a:r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Washington, D.C. </a:t>
            </a:r>
            <a:r>
              <a:rPr lang="en-US" sz="1600" dirty="0" err="1" smtClean="0">
                <a:solidFill>
                  <a:schemeClr val="bg1"/>
                </a:solidFill>
              </a:rPr>
              <a:t>en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een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staat</a:t>
            </a:r>
            <a:r>
              <a:rPr lang="en-US" sz="1600" dirty="0" smtClean="0">
                <a:solidFill>
                  <a:schemeClr val="bg1"/>
                </a:solidFill>
              </a:rPr>
              <a:t> “Washington”.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907" y="515938"/>
            <a:ext cx="1863725" cy="2379662"/>
          </a:xfrm>
        </p:spPr>
      </p:pic>
    </p:spTree>
    <p:extLst>
      <p:ext uri="{BB962C8B-B14F-4D97-AF65-F5344CB8AC3E}">
        <p14:creationId xmlns:p14="http://schemas.microsoft.com/office/powerpoint/2010/main" val="3179864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Franse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r>
              <a:rPr lang="en-US" dirty="0" smtClean="0"/>
              <a:t>, 1789-1799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9" y="1762898"/>
            <a:ext cx="1589890" cy="44072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09" y="1762898"/>
            <a:ext cx="3492458" cy="4305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660" y="1762898"/>
            <a:ext cx="3810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361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Voor</a:t>
            </a:r>
            <a:r>
              <a:rPr lang="en-US" dirty="0" smtClean="0"/>
              <a:t> 1789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154953" y="2891631"/>
            <a:ext cx="4825157" cy="576262"/>
          </a:xfrm>
        </p:spPr>
        <p:txBody>
          <a:bodyPr/>
          <a:lstStyle/>
          <a:p>
            <a:r>
              <a:rPr lang="en-US" dirty="0" err="1" smtClean="0"/>
              <a:t>Frankrijk</a:t>
            </a:r>
            <a:r>
              <a:rPr lang="en-US" dirty="0" smtClean="0"/>
              <a:t> </a:t>
            </a:r>
            <a:r>
              <a:rPr lang="en-US" dirty="0" err="1" smtClean="0"/>
              <a:t>wordt</a:t>
            </a:r>
            <a:r>
              <a:rPr lang="en-US" dirty="0" smtClean="0"/>
              <a:t> </a:t>
            </a:r>
            <a:r>
              <a:rPr lang="en-US" dirty="0" err="1" smtClean="0"/>
              <a:t>bestuurd</a:t>
            </a:r>
            <a:r>
              <a:rPr lang="en-US" dirty="0" smtClean="0"/>
              <a:t> door de </a:t>
            </a:r>
            <a:r>
              <a:rPr lang="en-US" dirty="0" err="1" smtClean="0"/>
              <a:t>Zonnekoning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nakomelingen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06" y="3822315"/>
            <a:ext cx="1934295" cy="2840037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drie</a:t>
            </a:r>
            <a:r>
              <a:rPr lang="en-US" dirty="0" smtClean="0"/>
              <a:t> </a:t>
            </a:r>
            <a:r>
              <a:rPr lang="en-US" dirty="0" err="1" smtClean="0"/>
              <a:t>standen</a:t>
            </a:r>
            <a:r>
              <a:rPr lang="en-US" dirty="0" smtClean="0"/>
              <a:t> </a:t>
            </a:r>
            <a:r>
              <a:rPr lang="en-US" dirty="0" err="1" smtClean="0"/>
              <a:t>zorgen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inkomen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kerk</a:t>
            </a:r>
            <a:r>
              <a:rPr lang="en-US" dirty="0" smtClean="0"/>
              <a:t> </a:t>
            </a:r>
            <a:r>
              <a:rPr lang="en-US" dirty="0" err="1" smtClean="0"/>
              <a:t>vraagt</a:t>
            </a:r>
            <a:r>
              <a:rPr lang="en-US" dirty="0" smtClean="0"/>
              <a:t> </a:t>
            </a:r>
            <a:r>
              <a:rPr lang="en-US" dirty="0" err="1" smtClean="0"/>
              <a:t>belastingen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de </a:t>
            </a:r>
            <a:r>
              <a:rPr lang="en-US" dirty="0" err="1" smtClean="0"/>
              <a:t>bewoners</a:t>
            </a:r>
            <a:r>
              <a:rPr lang="en-US" dirty="0" smtClean="0"/>
              <a:t> van </a:t>
            </a:r>
            <a:r>
              <a:rPr lang="en-US" dirty="0" err="1" smtClean="0"/>
              <a:t>haar</a:t>
            </a:r>
            <a:r>
              <a:rPr lang="en-US" dirty="0" smtClean="0"/>
              <a:t> </a:t>
            </a:r>
            <a:r>
              <a:rPr lang="en-US" dirty="0" err="1" smtClean="0"/>
              <a:t>gebieden</a:t>
            </a:r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adel</a:t>
            </a:r>
            <a:r>
              <a:rPr lang="en-US" dirty="0" smtClean="0"/>
              <a:t> </a:t>
            </a:r>
            <a:r>
              <a:rPr lang="en-US" dirty="0" err="1" smtClean="0"/>
              <a:t>vraagt</a:t>
            </a:r>
            <a:r>
              <a:rPr lang="en-US" dirty="0" smtClean="0"/>
              <a:t> </a:t>
            </a:r>
            <a:r>
              <a:rPr lang="en-US" dirty="0" err="1" smtClean="0"/>
              <a:t>belastingen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de </a:t>
            </a:r>
            <a:r>
              <a:rPr lang="en-US" dirty="0" err="1" smtClean="0"/>
              <a:t>bewoners</a:t>
            </a:r>
            <a:r>
              <a:rPr lang="en-US" dirty="0" smtClean="0"/>
              <a:t> van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gebieden</a:t>
            </a:r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derde</a:t>
            </a:r>
            <a:r>
              <a:rPr lang="en-US" dirty="0" smtClean="0"/>
              <a:t> stand </a:t>
            </a:r>
            <a:r>
              <a:rPr lang="en-US" dirty="0" err="1" smtClean="0"/>
              <a:t>betaalt</a:t>
            </a:r>
            <a:r>
              <a:rPr lang="en-US" dirty="0" smtClean="0"/>
              <a:t> </a:t>
            </a:r>
            <a:r>
              <a:rPr lang="en-US" dirty="0" err="1" smtClean="0"/>
              <a:t>belastingen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962" y="5006546"/>
            <a:ext cx="1859005" cy="13942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14" y="3674076"/>
            <a:ext cx="3896497" cy="29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8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dirty="0" err="1" smtClean="0"/>
              <a:t>gaat</a:t>
            </a:r>
            <a:r>
              <a:rPr lang="en-US" dirty="0" smtClean="0"/>
              <a:t> </a:t>
            </a:r>
            <a:r>
              <a:rPr lang="en-US" dirty="0" err="1" smtClean="0"/>
              <a:t>weer</a:t>
            </a:r>
            <a:r>
              <a:rPr lang="en-US" dirty="0" smtClean="0"/>
              <a:t> om geld,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macht</a:t>
            </a:r>
            <a:r>
              <a:rPr lang="en-US" dirty="0" smtClean="0"/>
              <a:t>….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Schatkist</a:t>
            </a:r>
            <a:r>
              <a:rPr lang="en-US" dirty="0" smtClean="0"/>
              <a:t>: LEEG!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94" y="1722343"/>
            <a:ext cx="1647825" cy="1647825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Macht</a:t>
            </a:r>
            <a:r>
              <a:rPr lang="en-US" dirty="0" smtClean="0"/>
              <a:t> van de </a:t>
            </a:r>
            <a:r>
              <a:rPr lang="en-US" dirty="0" err="1" smtClean="0"/>
              <a:t>koning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de </a:t>
            </a:r>
            <a:r>
              <a:rPr lang="en-US" dirty="0" err="1" smtClean="0"/>
              <a:t>adel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de </a:t>
            </a:r>
            <a:r>
              <a:rPr lang="en-US" dirty="0" err="1" smtClean="0"/>
              <a:t>kerk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07" y="3469544"/>
            <a:ext cx="1958949" cy="2734805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127" y="3296550"/>
            <a:ext cx="4020065" cy="28266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800" y="3179762"/>
            <a:ext cx="2194621" cy="281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0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Staten-</a:t>
            </a:r>
            <a:r>
              <a:rPr lang="en-US" dirty="0" err="1" smtClean="0"/>
              <a:t>Generaal</a:t>
            </a:r>
            <a:r>
              <a:rPr lang="en-US" dirty="0" smtClean="0"/>
              <a:t> </a:t>
            </a:r>
            <a:r>
              <a:rPr lang="en-US" dirty="0" err="1" smtClean="0"/>
              <a:t>moet</a:t>
            </a:r>
            <a:r>
              <a:rPr lang="en-US" dirty="0" smtClean="0"/>
              <a:t> over </a:t>
            </a:r>
            <a:r>
              <a:rPr lang="en-US" dirty="0" err="1" smtClean="0"/>
              <a:t>belasting</a:t>
            </a:r>
            <a:r>
              <a:rPr lang="en-US" dirty="0" smtClean="0"/>
              <a:t> </a:t>
            </a:r>
            <a:r>
              <a:rPr lang="en-US" dirty="0" err="1" smtClean="0"/>
              <a:t>stemmen</a:t>
            </a:r>
            <a:r>
              <a:rPr lang="en-US" dirty="0" smtClean="0"/>
              <a:t>….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kerk</a:t>
            </a:r>
            <a:endParaRPr lang="en-US" dirty="0"/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91" b="25591"/>
          <a:stretch>
            <a:fillRect/>
          </a:stretch>
        </p:blipFill>
        <p:spPr>
          <a:xfrm>
            <a:off x="1334552" y="2067973"/>
            <a:ext cx="2691242" cy="2176740"/>
          </a:xfrm>
        </p:spPr>
      </p:pic>
      <p:sp>
        <p:nvSpPr>
          <p:cNvPr id="12" name="Text Placeholder 11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 smtClean="0"/>
              <a:t>300 </a:t>
            </a:r>
            <a:r>
              <a:rPr lang="en-US" dirty="0" err="1" smtClean="0"/>
              <a:t>stemmen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adel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6" b="27546"/>
          <a:stretch>
            <a:fillRect/>
          </a:stretch>
        </p:blipFill>
        <p:spPr>
          <a:xfrm>
            <a:off x="4748462" y="1944130"/>
            <a:ext cx="2691243" cy="2250880"/>
          </a:xfrm>
        </p:spPr>
      </p:pic>
      <p:sp>
        <p:nvSpPr>
          <p:cNvPr id="13" name="Text Placeholder 12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smtClean="0"/>
              <a:t>300 </a:t>
            </a:r>
            <a:r>
              <a:rPr lang="en-US" dirty="0" err="1" smtClean="0"/>
              <a:t>stemmen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Derde</a:t>
            </a:r>
            <a:r>
              <a:rPr lang="en-US" dirty="0" smtClean="0"/>
              <a:t> stand</a:t>
            </a:r>
            <a:endParaRPr lang="en-US" dirty="0"/>
          </a:p>
        </p:txBody>
      </p:sp>
      <p:pic>
        <p:nvPicPr>
          <p:cNvPr id="19" name="Picture Placeholder 18"/>
          <p:cNvPicPr>
            <a:picLocks noGrp="1" noChangeAspect="1"/>
          </p:cNvPicPr>
          <p:nvPr>
            <p:ph type="pic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6" b="30696"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 smtClean="0"/>
              <a:t>600 </a:t>
            </a:r>
            <a:r>
              <a:rPr lang="en-US" dirty="0" err="1" smtClean="0"/>
              <a:t>stemmen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742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derde</a:t>
            </a:r>
            <a:r>
              <a:rPr lang="en-US" dirty="0" smtClean="0"/>
              <a:t> stand </a:t>
            </a:r>
            <a:r>
              <a:rPr lang="en-US" dirty="0" err="1" smtClean="0"/>
              <a:t>eiste</a:t>
            </a:r>
            <a:r>
              <a:rPr lang="en-US" dirty="0" smtClean="0"/>
              <a:t>…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kreeg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Juni</a:t>
            </a:r>
            <a:r>
              <a:rPr lang="en-US" dirty="0" smtClean="0"/>
              <a:t> 1789:</a:t>
            </a:r>
            <a:endParaRPr lang="en-US" dirty="0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6" b="590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 err="1" smtClean="0"/>
              <a:t>Veel</a:t>
            </a:r>
            <a:r>
              <a:rPr lang="en-US" dirty="0" smtClean="0"/>
              <a:t> </a:t>
            </a:r>
            <a:r>
              <a:rPr lang="en-US" dirty="0" err="1" smtClean="0"/>
              <a:t>afgevaardigden</a:t>
            </a:r>
            <a:r>
              <a:rPr lang="en-US" dirty="0" smtClean="0"/>
              <a:t> </a:t>
            </a:r>
            <a:r>
              <a:rPr lang="en-US" dirty="0" err="1" smtClean="0"/>
              <a:t>komen</a:t>
            </a:r>
            <a:r>
              <a:rPr lang="en-US" dirty="0" smtClean="0"/>
              <a:t> </a:t>
            </a:r>
            <a:r>
              <a:rPr lang="en-US" dirty="0" err="1" smtClean="0"/>
              <a:t>samen</a:t>
            </a:r>
            <a:r>
              <a:rPr lang="en-US" dirty="0" smtClean="0"/>
              <a:t> in de </a:t>
            </a:r>
            <a:r>
              <a:rPr lang="en-US" dirty="0" err="1" smtClean="0"/>
              <a:t>Kaatsbaan</a:t>
            </a:r>
            <a:r>
              <a:rPr lang="en-US" dirty="0" smtClean="0"/>
              <a:t> om </a:t>
            </a:r>
            <a:r>
              <a:rPr lang="en-US" dirty="0" err="1" smtClean="0"/>
              <a:t>daar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grondwet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schrijven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Juli</a:t>
            </a:r>
            <a:r>
              <a:rPr lang="en-US" dirty="0" smtClean="0"/>
              <a:t> 1789</a:t>
            </a:r>
            <a:endParaRPr lang="en-US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7" b="8907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smtClean="0"/>
              <a:t>Val van de Bastille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Augustus 1789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 err="1" smtClean="0"/>
              <a:t>Verklaring</a:t>
            </a:r>
            <a:r>
              <a:rPr lang="en-US" dirty="0" smtClean="0"/>
              <a:t> van de </a:t>
            </a:r>
            <a:r>
              <a:rPr lang="en-US" dirty="0" err="1" smtClean="0"/>
              <a:t>rechten</a:t>
            </a:r>
            <a:r>
              <a:rPr lang="en-US" dirty="0" smtClean="0"/>
              <a:t> van de </a:t>
            </a:r>
            <a:r>
              <a:rPr lang="en-US" dirty="0" err="1" smtClean="0"/>
              <a:t>mens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de burger is </a:t>
            </a:r>
            <a:r>
              <a:rPr lang="en-US" dirty="0" err="1" smtClean="0"/>
              <a:t>klaar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3" b="26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80332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gebeurde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met de </a:t>
            </a:r>
            <a:r>
              <a:rPr lang="en-US" dirty="0" err="1" smtClean="0"/>
              <a:t>koning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Franse</a:t>
            </a:r>
            <a:r>
              <a:rPr lang="en-US" dirty="0" smtClean="0"/>
              <a:t> </a:t>
            </a:r>
            <a:r>
              <a:rPr lang="en-US" dirty="0" err="1" smtClean="0"/>
              <a:t>koningin</a:t>
            </a:r>
            <a:endParaRPr lang="en-US" dirty="0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5" b="26945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drie</a:t>
            </a:r>
            <a:r>
              <a:rPr lang="en-US" dirty="0" smtClean="0"/>
              <a:t> van </a:t>
            </a:r>
            <a:r>
              <a:rPr lang="en-US" dirty="0" err="1" smtClean="0"/>
              <a:t>haar</a:t>
            </a:r>
            <a:r>
              <a:rPr lang="en-US" dirty="0" smtClean="0"/>
              <a:t> 4 </a:t>
            </a:r>
            <a:r>
              <a:rPr lang="en-US" dirty="0" err="1" smtClean="0"/>
              <a:t>kinderen</a:t>
            </a:r>
            <a:r>
              <a:rPr lang="en-US" dirty="0" smtClean="0"/>
              <a:t> (die </a:t>
            </a:r>
            <a:r>
              <a:rPr lang="en-US" dirty="0" err="1" smtClean="0"/>
              <a:t>allen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natuurlijke</a:t>
            </a:r>
            <a:r>
              <a:rPr lang="en-US" dirty="0" smtClean="0"/>
              <a:t> </a:t>
            </a:r>
            <a:r>
              <a:rPr lang="en-US" dirty="0" err="1" smtClean="0"/>
              <a:t>dood</a:t>
            </a:r>
            <a:r>
              <a:rPr lang="en-US" dirty="0" smtClean="0"/>
              <a:t> </a:t>
            </a:r>
            <a:r>
              <a:rPr lang="en-US" dirty="0" err="1" smtClean="0"/>
              <a:t>stierven</a:t>
            </a:r>
            <a:r>
              <a:rPr lang="en-US" dirty="0" smtClean="0"/>
              <a:t>)</a:t>
            </a:r>
          </a:p>
          <a:p>
            <a:r>
              <a:rPr lang="en-US" sz="1100" dirty="0">
                <a:hlinkClick r:id="rId3"/>
              </a:rPr>
              <a:t>https://</a:t>
            </a:r>
            <a:r>
              <a:rPr lang="en-US" sz="1100" dirty="0" smtClean="0">
                <a:hlinkClick r:id="rId3"/>
              </a:rPr>
              <a:t>www.youtube.com/watch?v=1WjsqVwWyrI</a:t>
            </a:r>
            <a:endParaRPr lang="en-US" sz="1100" dirty="0" smtClean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Lodewijk</a:t>
            </a:r>
            <a:r>
              <a:rPr lang="en-US" dirty="0" smtClean="0"/>
              <a:t> XVI, nu burger Capet</a:t>
            </a:r>
            <a:endParaRPr lang="en-US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5" b="8335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err="1" smtClean="0"/>
              <a:t>Schuldig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uitbuiting</a:t>
            </a:r>
            <a:r>
              <a:rPr lang="en-US" dirty="0" smtClean="0"/>
              <a:t> van het </a:t>
            </a:r>
            <a:r>
              <a:rPr lang="en-US" dirty="0" err="1" smtClean="0"/>
              <a:t>volk</a:t>
            </a:r>
            <a:r>
              <a:rPr lang="en-US" dirty="0" smtClean="0"/>
              <a:t>. </a:t>
            </a:r>
            <a:r>
              <a:rPr lang="en-US" dirty="0" err="1" smtClean="0"/>
              <a:t>Gestorven</a:t>
            </a:r>
            <a:r>
              <a:rPr lang="en-US" dirty="0" smtClean="0"/>
              <a:t> </a:t>
            </a:r>
            <a:r>
              <a:rPr lang="en-US" dirty="0" err="1" smtClean="0"/>
              <a:t>onder</a:t>
            </a:r>
            <a:r>
              <a:rPr lang="en-US" dirty="0" smtClean="0"/>
              <a:t> de guillotine op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dirty="0" err="1" smtClean="0"/>
              <a:t>koningin</a:t>
            </a:r>
            <a:r>
              <a:rPr lang="en-US" dirty="0" smtClean="0"/>
              <a:t> Marie-Antoinette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 err="1" smtClean="0"/>
              <a:t>Sterft</a:t>
            </a:r>
            <a:r>
              <a:rPr lang="en-US" dirty="0" smtClean="0"/>
              <a:t> </a:t>
            </a:r>
            <a:r>
              <a:rPr lang="en-US" dirty="0" err="1" smtClean="0"/>
              <a:t>onder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apparaat</a:t>
            </a:r>
            <a:r>
              <a:rPr lang="en-US" dirty="0" smtClean="0"/>
              <a:t> op 16 </a:t>
            </a:r>
            <a:r>
              <a:rPr lang="en-US" dirty="0" err="1" smtClean="0"/>
              <a:t>oktober</a:t>
            </a:r>
            <a:r>
              <a:rPr lang="en-US" dirty="0" smtClean="0"/>
              <a:t> 1793.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idx="2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3" b="8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27811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gebeurde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de </a:t>
            </a:r>
            <a:r>
              <a:rPr lang="en-US" dirty="0" err="1" smtClean="0"/>
              <a:t>nieuwe</a:t>
            </a:r>
            <a:r>
              <a:rPr lang="en-US" dirty="0" smtClean="0"/>
              <a:t> </a:t>
            </a:r>
            <a:r>
              <a:rPr lang="en-US" dirty="0" err="1" smtClean="0"/>
              <a:t>grondwet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standen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 </a:t>
            </a:r>
            <a:r>
              <a:rPr lang="en-US" dirty="0" err="1" smtClean="0"/>
              <a:t>afgeschaft</a:t>
            </a:r>
            <a:endParaRPr lang="en-US" dirty="0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66" b="2886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Liberté</a:t>
            </a:r>
            <a:r>
              <a:rPr lang="en-US" dirty="0" smtClean="0"/>
              <a:t>= </a:t>
            </a:r>
            <a:r>
              <a:rPr lang="en-US" dirty="0" err="1" smtClean="0"/>
              <a:t>vrijheid</a:t>
            </a:r>
            <a:endParaRPr lang="en-US" dirty="0" smtClean="0"/>
          </a:p>
          <a:p>
            <a:r>
              <a:rPr lang="en-US" dirty="0" err="1" smtClean="0"/>
              <a:t>Egalité</a:t>
            </a:r>
            <a:r>
              <a:rPr lang="en-US" dirty="0" smtClean="0"/>
              <a:t>= </a:t>
            </a:r>
            <a:r>
              <a:rPr lang="en-US" dirty="0" err="1" smtClean="0"/>
              <a:t>gelijkheid</a:t>
            </a:r>
            <a:endParaRPr lang="en-US" dirty="0" smtClean="0"/>
          </a:p>
          <a:p>
            <a:r>
              <a:rPr lang="en-US" dirty="0" err="1" smtClean="0"/>
              <a:t>Fraternité</a:t>
            </a:r>
            <a:r>
              <a:rPr lang="en-US" dirty="0" smtClean="0"/>
              <a:t>= </a:t>
            </a:r>
            <a:r>
              <a:rPr lang="en-US" dirty="0" err="1" smtClean="0"/>
              <a:t>broederschap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Terreur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2" b="29542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err="1" smtClean="0"/>
              <a:t>Iedereen</a:t>
            </a:r>
            <a:r>
              <a:rPr lang="en-US" dirty="0" smtClean="0"/>
              <a:t>, </a:t>
            </a:r>
            <a:r>
              <a:rPr lang="en-US" dirty="0" err="1" smtClean="0"/>
              <a:t>verdacht</a:t>
            </a:r>
            <a:r>
              <a:rPr lang="en-US" dirty="0" smtClean="0"/>
              <a:t> van </a:t>
            </a:r>
            <a:r>
              <a:rPr lang="en-US" dirty="0" err="1" smtClean="0"/>
              <a:t>tegenstand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de </a:t>
            </a:r>
            <a:r>
              <a:rPr lang="en-US" dirty="0" err="1" smtClean="0"/>
              <a:t>revolutie</a:t>
            </a:r>
            <a:r>
              <a:rPr lang="en-US" dirty="0" smtClean="0"/>
              <a:t>,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onthoofd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Oorlog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r>
              <a:rPr lang="en-US" dirty="0" err="1" smtClean="0"/>
              <a:t>buurlanden</a:t>
            </a:r>
            <a:endParaRPr lang="en-US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3" b="14203"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Napoleon </a:t>
            </a:r>
            <a:r>
              <a:rPr lang="en-US" dirty="0" err="1"/>
              <a:t>voerde</a:t>
            </a:r>
            <a:r>
              <a:rPr lang="en-US" dirty="0"/>
              <a:t> </a:t>
            </a:r>
            <a:r>
              <a:rPr lang="en-US" dirty="0" err="1"/>
              <a:t>oorlogen</a:t>
            </a:r>
            <a:r>
              <a:rPr lang="en-US" dirty="0"/>
              <a:t> in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buiten</a:t>
            </a:r>
            <a:r>
              <a:rPr lang="en-US" dirty="0"/>
              <a:t> </a:t>
            </a:r>
            <a:r>
              <a:rPr lang="en-US" dirty="0" smtClean="0"/>
              <a:t>Europa, 1799-1815 (Waterloo)</a:t>
            </a:r>
          </a:p>
          <a:p>
            <a:r>
              <a:rPr lang="en-US" sz="1200" dirty="0">
                <a:hlinkClick r:id="rId5"/>
              </a:rPr>
              <a:t>https://</a:t>
            </a:r>
            <a:r>
              <a:rPr lang="en-US" sz="1200" dirty="0" smtClean="0">
                <a:hlinkClick r:id="rId5"/>
              </a:rPr>
              <a:t>www.youtube.com/watch?v=2vAvoaOaJNM</a:t>
            </a:r>
            <a:endParaRPr lang="en-US" sz="1200" dirty="0" smtClean="0"/>
          </a:p>
          <a:p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659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Einde</a:t>
            </a:r>
            <a:r>
              <a:rPr lang="en-US" dirty="0" smtClean="0"/>
              <a:t> van de </a:t>
            </a:r>
            <a:r>
              <a:rPr lang="en-US" dirty="0" err="1" smtClean="0"/>
              <a:t>revoluties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gebeurde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met de </a:t>
            </a:r>
            <a:r>
              <a:rPr lang="en-US" dirty="0" err="1" smtClean="0"/>
              <a:t>macht</a:t>
            </a:r>
            <a:r>
              <a:rPr lang="en-US" dirty="0" smtClean="0"/>
              <a:t> van de </a:t>
            </a:r>
            <a:r>
              <a:rPr lang="en-US" dirty="0" err="1" smtClean="0"/>
              <a:t>kerk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 err="1" smtClean="0"/>
              <a:t>Opdracht</a:t>
            </a:r>
            <a:r>
              <a:rPr lang="en-US" dirty="0" smtClean="0"/>
              <a:t>: </a:t>
            </a:r>
            <a:r>
              <a:rPr lang="en-US" dirty="0" err="1" smtClean="0"/>
              <a:t>zoek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endParaRPr lang="en-US" dirty="0" smtClean="0"/>
          </a:p>
          <a:p>
            <a:r>
              <a:rPr lang="en-US" dirty="0" err="1" smtClean="0"/>
              <a:t>Pepijn</a:t>
            </a:r>
            <a:r>
              <a:rPr lang="en-US" dirty="0" smtClean="0"/>
              <a:t>, Sander, Ruben, Jonathan, </a:t>
            </a:r>
            <a:r>
              <a:rPr lang="en-US" dirty="0" err="1" smtClean="0"/>
              <a:t>Yeliz</a:t>
            </a:r>
            <a:r>
              <a:rPr lang="en-US" dirty="0" smtClean="0"/>
              <a:t>, Floor, Isabelle, Pascal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gebeurde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met de </a:t>
            </a:r>
            <a:r>
              <a:rPr lang="en-US" dirty="0" err="1" smtClean="0"/>
              <a:t>macht</a:t>
            </a:r>
            <a:r>
              <a:rPr lang="en-US" dirty="0" smtClean="0"/>
              <a:t> van de </a:t>
            </a:r>
            <a:r>
              <a:rPr lang="en-US" dirty="0" err="1" smtClean="0"/>
              <a:t>Amerikanen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1" b="4621"/>
          <a:stretch>
            <a:fillRect/>
          </a:stretch>
        </p:blipFill>
        <p:spPr>
          <a:xfrm>
            <a:off x="4476612" y="1806369"/>
            <a:ext cx="2978631" cy="1808523"/>
          </a:xfrm>
        </p:spPr>
      </p:pic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err="1" smtClean="0"/>
              <a:t>Opdracht</a:t>
            </a:r>
            <a:r>
              <a:rPr lang="en-US" dirty="0" smtClean="0"/>
              <a:t>: </a:t>
            </a:r>
            <a:r>
              <a:rPr lang="en-US" dirty="0" err="1" smtClean="0"/>
              <a:t>zoek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endParaRPr lang="en-US" dirty="0" smtClean="0"/>
          </a:p>
          <a:p>
            <a:r>
              <a:rPr lang="en-US" dirty="0" smtClean="0"/>
              <a:t>Julia, Ryan, Chiara, </a:t>
            </a:r>
            <a:r>
              <a:rPr lang="en-US" dirty="0" err="1" smtClean="0"/>
              <a:t>Kjell</a:t>
            </a:r>
            <a:r>
              <a:rPr lang="en-US" dirty="0" smtClean="0"/>
              <a:t>, Cindy, Max, </a:t>
            </a:r>
            <a:r>
              <a:rPr lang="en-US" dirty="0" err="1" smtClean="0"/>
              <a:t>Mads</a:t>
            </a:r>
            <a:r>
              <a:rPr lang="en-US" dirty="0" smtClean="0"/>
              <a:t>, Robert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gebeurde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met de </a:t>
            </a:r>
            <a:r>
              <a:rPr lang="en-US" dirty="0" err="1" smtClean="0"/>
              <a:t>macht</a:t>
            </a:r>
            <a:r>
              <a:rPr lang="en-US" dirty="0" smtClean="0"/>
              <a:t> van het </a:t>
            </a:r>
            <a:r>
              <a:rPr lang="en-US" dirty="0" err="1" smtClean="0"/>
              <a:t>Franse</a:t>
            </a:r>
            <a:r>
              <a:rPr lang="en-US" dirty="0" smtClean="0"/>
              <a:t> </a:t>
            </a:r>
            <a:r>
              <a:rPr lang="en-US" dirty="0" err="1" smtClean="0"/>
              <a:t>volk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" r="7766"/>
          <a:stretch>
            <a:fillRect/>
          </a:stretch>
        </p:blipFill>
        <p:spPr>
          <a:xfrm>
            <a:off x="8162915" y="1225704"/>
            <a:ext cx="2690813" cy="2389188"/>
          </a:xfrm>
        </p:spPr>
      </p:pic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 err="1" smtClean="0"/>
              <a:t>Opdracht</a:t>
            </a:r>
            <a:r>
              <a:rPr lang="en-US" dirty="0" smtClean="0"/>
              <a:t>: </a:t>
            </a:r>
            <a:r>
              <a:rPr lang="en-US" dirty="0" err="1" smtClean="0"/>
              <a:t>zoek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endParaRPr lang="en-US" dirty="0" smtClean="0"/>
          </a:p>
          <a:p>
            <a:r>
              <a:rPr lang="en-US" dirty="0" smtClean="0"/>
              <a:t>Bart, </a:t>
            </a:r>
            <a:r>
              <a:rPr lang="en-US" dirty="0" err="1" smtClean="0"/>
              <a:t>Joost</a:t>
            </a:r>
            <a:r>
              <a:rPr lang="en-US" dirty="0" smtClean="0"/>
              <a:t>, Sammy, Kim, Dulcie, </a:t>
            </a:r>
            <a:r>
              <a:rPr lang="en-US" dirty="0" err="1" smtClean="0"/>
              <a:t>Eline</a:t>
            </a:r>
            <a:r>
              <a:rPr lang="en-US" smtClean="0"/>
              <a:t>, Marek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" b="128"/>
          <a:stretch>
            <a:fillRect/>
          </a:stretch>
        </p:blipFill>
        <p:spPr>
          <a:xfrm>
            <a:off x="1425705" y="1601942"/>
            <a:ext cx="2690812" cy="201295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11985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Verlichting</a:t>
            </a:r>
            <a:r>
              <a:rPr lang="en-US" dirty="0" smtClean="0"/>
              <a:t>: </a:t>
            </a:r>
            <a:r>
              <a:rPr lang="en-US" dirty="0" err="1" smtClean="0"/>
              <a:t>wetenschappers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28213"/>
            <a:ext cx="10649868" cy="3416300"/>
          </a:xfrm>
        </p:spPr>
        <p:txBody>
          <a:bodyPr/>
          <a:lstStyle/>
          <a:p>
            <a:r>
              <a:rPr lang="en-US" dirty="0" err="1" smtClean="0"/>
              <a:t>Belangrijke</a:t>
            </a:r>
            <a:r>
              <a:rPr lang="en-US" dirty="0" smtClean="0"/>
              <a:t> </a:t>
            </a:r>
            <a:r>
              <a:rPr lang="en-US" dirty="0" err="1" smtClean="0"/>
              <a:t>namen</a:t>
            </a:r>
            <a:r>
              <a:rPr lang="en-US" dirty="0" smtClean="0"/>
              <a:t>		</a:t>
            </a:r>
            <a:r>
              <a:rPr lang="en-US" dirty="0" err="1" smtClean="0"/>
              <a:t>Belangrijkste</a:t>
            </a:r>
            <a:r>
              <a:rPr lang="en-US" dirty="0" smtClean="0"/>
              <a:t> </a:t>
            </a:r>
            <a:r>
              <a:rPr lang="en-US" dirty="0" err="1" smtClean="0"/>
              <a:t>idee</a:t>
            </a:r>
            <a:r>
              <a:rPr lang="en-US" dirty="0" smtClean="0"/>
              <a:t>					</a:t>
            </a:r>
            <a:r>
              <a:rPr lang="en-US" dirty="0" err="1" smtClean="0"/>
              <a:t>Belang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endParaRPr lang="en-US" dirty="0" smtClean="0"/>
          </a:p>
          <a:p>
            <a:r>
              <a:rPr lang="en-US" dirty="0" smtClean="0"/>
              <a:t>Galileo Galilei, 1633		</a:t>
            </a:r>
            <a:r>
              <a:rPr lang="en-US" dirty="0" err="1" smtClean="0"/>
              <a:t>Aarde</a:t>
            </a:r>
            <a:r>
              <a:rPr lang="en-US" dirty="0" smtClean="0"/>
              <a:t> </a:t>
            </a:r>
            <a:r>
              <a:rPr lang="en-US" dirty="0" err="1" smtClean="0"/>
              <a:t>draait</a:t>
            </a:r>
            <a:r>
              <a:rPr lang="en-US" dirty="0" smtClean="0"/>
              <a:t> om de </a:t>
            </a:r>
            <a:r>
              <a:rPr lang="en-US" dirty="0" err="1" smtClean="0"/>
              <a:t>zon</a:t>
            </a:r>
            <a:r>
              <a:rPr lang="en-US" dirty="0" smtClean="0"/>
              <a:t>				</a:t>
            </a:r>
            <a:r>
              <a:rPr lang="en-US" dirty="0" err="1" smtClean="0"/>
              <a:t>Kerk</a:t>
            </a:r>
            <a:r>
              <a:rPr lang="en-US" dirty="0" smtClean="0"/>
              <a:t> was boos!	</a:t>
            </a:r>
          </a:p>
          <a:p>
            <a:r>
              <a:rPr lang="en-US" dirty="0" smtClean="0"/>
              <a:t>Isaac Newton, 1646-1723	Appel </a:t>
            </a:r>
            <a:r>
              <a:rPr lang="en-US" dirty="0" err="1" smtClean="0"/>
              <a:t>valt</a:t>
            </a:r>
            <a:r>
              <a:rPr lang="en-US" dirty="0" smtClean="0"/>
              <a:t> van de boom </a:t>
            </a:r>
            <a:r>
              <a:rPr lang="en-US" dirty="0" err="1" smtClean="0"/>
              <a:t>omdat</a:t>
            </a:r>
            <a:r>
              <a:rPr lang="en-US" dirty="0" smtClean="0"/>
              <a:t>…	</a:t>
            </a:r>
            <a:r>
              <a:rPr lang="en-US" dirty="0" err="1" smtClean="0"/>
              <a:t>natuurwetten</a:t>
            </a:r>
            <a:r>
              <a:rPr lang="en-US" dirty="0" smtClean="0"/>
              <a:t>	</a:t>
            </a:r>
          </a:p>
          <a:p>
            <a:r>
              <a:rPr lang="en-US" dirty="0" smtClean="0"/>
              <a:t>Chr. Huygens				</a:t>
            </a:r>
            <a:r>
              <a:rPr lang="en-US" dirty="0" err="1" smtClean="0"/>
              <a:t>Slingeruurwerk</a:t>
            </a:r>
            <a:r>
              <a:rPr lang="en-US" dirty="0" smtClean="0"/>
              <a:t>, </a:t>
            </a:r>
            <a:r>
              <a:rPr lang="en-US" dirty="0" err="1" smtClean="0"/>
              <a:t>zakhorloges</a:t>
            </a:r>
            <a:r>
              <a:rPr lang="en-US" dirty="0" smtClean="0"/>
              <a:t>			</a:t>
            </a:r>
            <a:r>
              <a:rPr lang="en-US" dirty="0" err="1" smtClean="0"/>
              <a:t>Tijd</a:t>
            </a:r>
            <a:endParaRPr lang="en-US" dirty="0" smtClean="0"/>
          </a:p>
          <a:p>
            <a:r>
              <a:rPr lang="en-US" dirty="0" err="1" smtClean="0"/>
              <a:t>Leeghwater</a:t>
            </a:r>
            <a:r>
              <a:rPr lang="en-US" dirty="0" smtClean="0"/>
              <a:t>				</a:t>
            </a:r>
            <a:r>
              <a:rPr lang="en-US" dirty="0" err="1" smtClean="0"/>
              <a:t>Inpolderen</a:t>
            </a:r>
            <a:r>
              <a:rPr lang="en-US" dirty="0" smtClean="0"/>
              <a:t> door </a:t>
            </a:r>
            <a:r>
              <a:rPr lang="en-US" dirty="0" err="1" smtClean="0"/>
              <a:t>molens</a:t>
            </a:r>
            <a:r>
              <a:rPr lang="en-US" dirty="0" smtClean="0"/>
              <a:t>				Meer land </a:t>
            </a:r>
            <a:r>
              <a:rPr lang="en-US" dirty="0" err="1" smtClean="0"/>
              <a:t>beschikbaar</a:t>
            </a:r>
            <a:r>
              <a:rPr lang="en-US" dirty="0" smtClean="0"/>
              <a:t>	</a:t>
            </a:r>
          </a:p>
          <a:p>
            <a:r>
              <a:rPr lang="en-US" dirty="0" smtClean="0"/>
              <a:t>	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8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Enkele</a:t>
            </a:r>
            <a:r>
              <a:rPr lang="en-US" dirty="0" smtClean="0"/>
              <a:t> </a:t>
            </a:r>
            <a:r>
              <a:rPr lang="en-US" dirty="0" err="1" smtClean="0"/>
              <a:t>filosofen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hun</a:t>
            </a:r>
            <a:r>
              <a:rPr lang="en-US" dirty="0" smtClean="0"/>
              <a:t> </a:t>
            </a:r>
            <a:r>
              <a:rPr lang="en-US" dirty="0" err="1" smtClean="0"/>
              <a:t>ideeën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Immanuel Kant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18"/>
          </p:nvPr>
        </p:nvSpPr>
        <p:spPr>
          <a:xfrm>
            <a:off x="1154954" y="5109105"/>
            <a:ext cx="3050438" cy="1349359"/>
          </a:xfrm>
        </p:spPr>
        <p:txBody>
          <a:bodyPr>
            <a:normAutofit/>
          </a:bodyPr>
          <a:lstStyle/>
          <a:p>
            <a:r>
              <a:rPr lang="en-US" dirty="0" err="1" smtClean="0"/>
              <a:t>Durf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! </a:t>
            </a:r>
            <a:r>
              <a:rPr lang="en-US" dirty="0" err="1" smtClean="0"/>
              <a:t>Heb</a:t>
            </a:r>
            <a:r>
              <a:rPr lang="en-US" dirty="0" smtClean="0"/>
              <a:t> de </a:t>
            </a:r>
            <a:r>
              <a:rPr lang="en-US" dirty="0" err="1" smtClean="0"/>
              <a:t>moed</a:t>
            </a:r>
            <a:r>
              <a:rPr lang="en-US" dirty="0" smtClean="0"/>
              <a:t> </a:t>
            </a:r>
            <a:r>
              <a:rPr lang="en-US" dirty="0" err="1" smtClean="0"/>
              <a:t>uw</a:t>
            </a:r>
            <a:r>
              <a:rPr lang="en-US" dirty="0" smtClean="0"/>
              <a:t> </a:t>
            </a:r>
            <a:r>
              <a:rPr lang="en-US" dirty="0" err="1" smtClean="0"/>
              <a:t>verstand</a:t>
            </a:r>
            <a:r>
              <a:rPr lang="en-US" dirty="0" smtClean="0"/>
              <a:t> op </a:t>
            </a:r>
            <a:r>
              <a:rPr lang="en-US" dirty="0" err="1" smtClean="0"/>
              <a:t>eigen</a:t>
            </a:r>
            <a:r>
              <a:rPr lang="en-US" dirty="0" smtClean="0"/>
              <a:t> </a:t>
            </a:r>
            <a:r>
              <a:rPr lang="en-US" dirty="0" err="1" smtClean="0"/>
              <a:t>gezag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gebruiken</a:t>
            </a:r>
            <a:r>
              <a:rPr lang="en-US" dirty="0" smtClean="0"/>
              <a:t>! (</a:t>
            </a:r>
            <a:r>
              <a:rPr lang="en-US" dirty="0" err="1" smtClean="0"/>
              <a:t>Geen</a:t>
            </a:r>
            <a:r>
              <a:rPr lang="en-US" dirty="0" smtClean="0"/>
              <a:t> </a:t>
            </a:r>
            <a:r>
              <a:rPr lang="en-US" dirty="0" err="1" smtClean="0"/>
              <a:t>kerk</a:t>
            </a:r>
            <a:r>
              <a:rPr lang="en-US" dirty="0" smtClean="0"/>
              <a:t>, </a:t>
            </a:r>
            <a:r>
              <a:rPr lang="en-US" dirty="0" err="1" smtClean="0"/>
              <a:t>geen</a:t>
            </a:r>
            <a:r>
              <a:rPr lang="en-US" dirty="0" smtClean="0"/>
              <a:t> </a:t>
            </a:r>
            <a:r>
              <a:rPr lang="en-US" dirty="0" err="1" smtClean="0"/>
              <a:t>andere</a:t>
            </a:r>
            <a:r>
              <a:rPr lang="en-US" dirty="0" smtClean="0"/>
              <a:t> </a:t>
            </a:r>
            <a:r>
              <a:rPr lang="en-US" dirty="0" err="1" smtClean="0"/>
              <a:t>autoriteiten</a:t>
            </a:r>
            <a:r>
              <a:rPr lang="en-US" dirty="0" smtClean="0"/>
              <a:t> </a:t>
            </a:r>
            <a:r>
              <a:rPr lang="en-US" dirty="0" err="1" smtClean="0"/>
              <a:t>vertrouwen</a:t>
            </a:r>
            <a:r>
              <a:rPr lang="en-US" dirty="0" smtClean="0"/>
              <a:t>. </a:t>
            </a:r>
            <a:r>
              <a:rPr lang="en-US" dirty="0" err="1" smtClean="0"/>
              <a:t>Weg</a:t>
            </a:r>
            <a:r>
              <a:rPr lang="en-US" dirty="0" smtClean="0"/>
              <a:t> met het </a:t>
            </a:r>
            <a:r>
              <a:rPr lang="en-US" dirty="0" err="1" smtClean="0"/>
              <a:t>bijgeloof</a:t>
            </a:r>
            <a:r>
              <a:rPr lang="en-US" dirty="0" smtClean="0"/>
              <a:t>!)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John Locke</a:t>
            </a:r>
            <a:endParaRPr lang="en-US" dirty="0"/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7" b="14177"/>
          <a:stretch>
            <a:fillRect/>
          </a:stretch>
        </p:blipFill>
        <p:spPr>
          <a:xfrm>
            <a:off x="4748213" y="1681163"/>
            <a:ext cx="2690812" cy="2514600"/>
          </a:xfrm>
        </p:spPr>
      </p:pic>
      <p:sp>
        <p:nvSpPr>
          <p:cNvPr id="10" name="Text Placeholder 9"/>
          <p:cNvSpPr>
            <a:spLocks noGrp="1"/>
          </p:cNvSpPr>
          <p:nvPr>
            <p:ph type="body" sz="half" idx="19"/>
          </p:nvPr>
        </p:nvSpPr>
        <p:spPr>
          <a:xfrm>
            <a:off x="4570172" y="5109104"/>
            <a:ext cx="3050438" cy="134935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 </a:t>
            </a:r>
            <a:r>
              <a:rPr lang="en-US" dirty="0" err="1" smtClean="0"/>
              <a:t>koning</a:t>
            </a:r>
            <a:r>
              <a:rPr lang="en-US" dirty="0" smtClean="0"/>
              <a:t> </a:t>
            </a:r>
            <a:r>
              <a:rPr lang="en-US" dirty="0" err="1" smtClean="0"/>
              <a:t>krijgt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macht</a:t>
            </a:r>
            <a:r>
              <a:rPr lang="en-US" dirty="0" smtClean="0"/>
              <a:t> van het </a:t>
            </a:r>
            <a:r>
              <a:rPr lang="en-US" dirty="0" err="1" smtClean="0"/>
              <a:t>volk</a:t>
            </a:r>
            <a:r>
              <a:rPr lang="en-US" dirty="0" smtClean="0"/>
              <a:t>, </a:t>
            </a:r>
            <a:r>
              <a:rPr lang="en-US" dirty="0" err="1" smtClean="0"/>
              <a:t>hij</a:t>
            </a:r>
            <a:r>
              <a:rPr lang="en-US" dirty="0" smtClean="0"/>
              <a:t> is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dus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het </a:t>
            </a:r>
            <a:r>
              <a:rPr lang="en-US" dirty="0" err="1" smtClean="0"/>
              <a:t>volk</a:t>
            </a:r>
            <a:r>
              <a:rPr lang="en-US" dirty="0" smtClean="0"/>
              <a:t>. </a:t>
            </a:r>
            <a:r>
              <a:rPr lang="en-US" dirty="0" err="1" smtClean="0"/>
              <a:t>Zonder</a:t>
            </a:r>
            <a:r>
              <a:rPr lang="en-US" dirty="0" smtClean="0"/>
              <a:t> </a:t>
            </a:r>
            <a:r>
              <a:rPr lang="en-US" dirty="0" err="1" smtClean="0"/>
              <a:t>volk</a:t>
            </a:r>
            <a:r>
              <a:rPr lang="en-US" dirty="0" smtClean="0"/>
              <a:t> </a:t>
            </a:r>
            <a:r>
              <a:rPr lang="en-US" dirty="0" err="1" smtClean="0"/>
              <a:t>geen</a:t>
            </a:r>
            <a:r>
              <a:rPr lang="en-US" dirty="0" smtClean="0"/>
              <a:t> </a:t>
            </a:r>
            <a:r>
              <a:rPr lang="en-US" dirty="0" err="1" smtClean="0"/>
              <a:t>koning</a:t>
            </a:r>
            <a:r>
              <a:rPr lang="en-US" dirty="0" smtClean="0"/>
              <a:t>! </a:t>
            </a:r>
            <a:r>
              <a:rPr lang="en-US" dirty="0" err="1" smtClean="0"/>
              <a:t>Dus</a:t>
            </a:r>
            <a:r>
              <a:rPr lang="en-US" dirty="0" smtClean="0"/>
              <a:t> </a:t>
            </a:r>
            <a:r>
              <a:rPr lang="en-US" dirty="0" err="1" smtClean="0"/>
              <a:t>geen</a:t>
            </a:r>
            <a:r>
              <a:rPr lang="en-US" dirty="0" smtClean="0"/>
              <a:t> </a:t>
            </a:r>
            <a:r>
              <a:rPr lang="en-US" dirty="0" err="1" smtClean="0"/>
              <a:t>absolutisme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Sociaal</a:t>
            </a:r>
            <a:r>
              <a:rPr lang="en-US" dirty="0" smtClean="0"/>
              <a:t> contract” over </a:t>
            </a:r>
            <a:r>
              <a:rPr lang="en-US" dirty="0" err="1" smtClean="0"/>
              <a:t>uitgewisselde</a:t>
            </a:r>
            <a:r>
              <a:rPr lang="en-US" dirty="0" smtClean="0"/>
              <a:t> </a:t>
            </a:r>
            <a:r>
              <a:rPr lang="en-US" dirty="0" err="1" smtClean="0"/>
              <a:t>vrijheid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82775" y="3970639"/>
            <a:ext cx="3051095" cy="691978"/>
          </a:xfrm>
        </p:spPr>
        <p:txBody>
          <a:bodyPr/>
          <a:lstStyle/>
          <a:p>
            <a:r>
              <a:rPr lang="en-US" dirty="0" smtClean="0"/>
              <a:t>Charles Montesquieu</a:t>
            </a:r>
            <a:endParaRPr lang="en-US" dirty="0"/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2" b="11062"/>
          <a:stretch>
            <a:fillRect/>
          </a:stretch>
        </p:blipFill>
        <p:spPr>
          <a:xfrm>
            <a:off x="8162915" y="1327150"/>
            <a:ext cx="2690813" cy="2514600"/>
          </a:xfrm>
        </p:spPr>
      </p:pic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>
          <a:xfrm>
            <a:off x="7916873" y="4680737"/>
            <a:ext cx="3051096" cy="1151653"/>
          </a:xfrm>
        </p:spPr>
        <p:txBody>
          <a:bodyPr>
            <a:noAutofit/>
          </a:bodyPr>
          <a:lstStyle/>
          <a:p>
            <a:r>
              <a:rPr lang="en-US" sz="1200" dirty="0" smtClean="0"/>
              <a:t>De </a:t>
            </a:r>
            <a:r>
              <a:rPr lang="en-US" sz="1200" dirty="0" err="1" smtClean="0"/>
              <a:t>macht</a:t>
            </a:r>
            <a:r>
              <a:rPr lang="en-US" sz="1200" dirty="0" smtClean="0"/>
              <a:t> in het </a:t>
            </a:r>
            <a:r>
              <a:rPr lang="en-US" sz="1200" dirty="0" err="1" smtClean="0"/>
              <a:t>bestuur</a:t>
            </a:r>
            <a:r>
              <a:rPr lang="en-US" sz="1200" dirty="0" smtClean="0"/>
              <a:t> </a:t>
            </a:r>
            <a:r>
              <a:rPr lang="en-US" sz="1200" dirty="0" err="1" smtClean="0"/>
              <a:t>moet</a:t>
            </a:r>
            <a:r>
              <a:rPr lang="en-US" sz="1200" dirty="0" smtClean="0"/>
              <a:t> </a:t>
            </a:r>
            <a:r>
              <a:rPr lang="en-US" sz="1200" dirty="0" err="1" smtClean="0"/>
              <a:t>gescheiden</a:t>
            </a:r>
            <a:r>
              <a:rPr lang="en-US" sz="1200" dirty="0" smtClean="0"/>
              <a:t> </a:t>
            </a:r>
            <a:r>
              <a:rPr lang="en-US" sz="1200" dirty="0" err="1" smtClean="0"/>
              <a:t>zijn</a:t>
            </a:r>
            <a:r>
              <a:rPr lang="en-US" sz="12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1200" dirty="0" err="1" smtClean="0"/>
              <a:t>Parlement</a:t>
            </a:r>
            <a:r>
              <a:rPr lang="en-US" sz="1200" dirty="0" smtClean="0"/>
              <a:t> </a:t>
            </a:r>
            <a:r>
              <a:rPr lang="en-US" sz="1200" dirty="0" err="1" smtClean="0"/>
              <a:t>maakt</a:t>
            </a:r>
            <a:r>
              <a:rPr lang="en-US" sz="1200" dirty="0" smtClean="0"/>
              <a:t> </a:t>
            </a:r>
            <a:r>
              <a:rPr lang="en-US" sz="1200" dirty="0" err="1" smtClean="0"/>
              <a:t>wetten</a:t>
            </a:r>
            <a:r>
              <a:rPr lang="en-US" sz="1200" dirty="0" smtClean="0"/>
              <a:t> (</a:t>
            </a:r>
            <a:r>
              <a:rPr lang="en-US" sz="1200" dirty="0" err="1" smtClean="0"/>
              <a:t>wetgevend</a:t>
            </a:r>
            <a:r>
              <a:rPr lang="en-US" sz="12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1200" dirty="0" err="1" smtClean="0"/>
              <a:t>Koning</a:t>
            </a:r>
            <a:r>
              <a:rPr lang="en-US" sz="1200" dirty="0" smtClean="0"/>
              <a:t> </a:t>
            </a:r>
            <a:r>
              <a:rPr lang="en-US" sz="1200" dirty="0" err="1" smtClean="0"/>
              <a:t>regeeert</a:t>
            </a:r>
            <a:r>
              <a:rPr lang="en-US" sz="1200" dirty="0" smtClean="0"/>
              <a:t> (</a:t>
            </a:r>
            <a:r>
              <a:rPr lang="en-US" sz="1200" dirty="0" err="1" smtClean="0"/>
              <a:t>uitvoerend</a:t>
            </a:r>
            <a:r>
              <a:rPr lang="en-US" sz="12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1200" dirty="0" err="1" smtClean="0"/>
              <a:t>Rechter</a:t>
            </a:r>
            <a:r>
              <a:rPr lang="en-US" sz="1200" dirty="0" smtClean="0"/>
              <a:t> </a:t>
            </a:r>
            <a:r>
              <a:rPr lang="en-US" sz="1200" dirty="0" err="1" smtClean="0"/>
              <a:t>spreekt</a:t>
            </a:r>
            <a:r>
              <a:rPr lang="en-US" sz="1200" dirty="0" smtClean="0"/>
              <a:t> </a:t>
            </a:r>
            <a:r>
              <a:rPr lang="en-US" sz="1200" dirty="0" err="1" smtClean="0"/>
              <a:t>recht</a:t>
            </a:r>
            <a:r>
              <a:rPr lang="en-US" sz="1200" dirty="0" smtClean="0"/>
              <a:t> op basis van de </a:t>
            </a:r>
            <a:r>
              <a:rPr lang="en-US" sz="1200" dirty="0" err="1" smtClean="0"/>
              <a:t>wetten</a:t>
            </a:r>
            <a:r>
              <a:rPr lang="en-US" sz="1200" dirty="0" smtClean="0"/>
              <a:t> (</a:t>
            </a:r>
            <a:r>
              <a:rPr lang="en-US" sz="1200" dirty="0" err="1" smtClean="0"/>
              <a:t>rechterlijk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" b="1296"/>
          <a:stretch>
            <a:fillRect/>
          </a:stretch>
        </p:blipFill>
        <p:spPr>
          <a:xfrm>
            <a:off x="1335088" y="1681163"/>
            <a:ext cx="2690812" cy="2514600"/>
          </a:xfrm>
        </p:spPr>
      </p:pic>
    </p:spTree>
    <p:extLst>
      <p:ext uri="{BB962C8B-B14F-4D97-AF65-F5344CB8AC3E}">
        <p14:creationId xmlns:p14="http://schemas.microsoft.com/office/powerpoint/2010/main" val="325728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Enkele</a:t>
            </a:r>
            <a:r>
              <a:rPr lang="en-US" dirty="0" smtClean="0"/>
              <a:t> </a:t>
            </a:r>
            <a:r>
              <a:rPr lang="en-US" dirty="0" err="1" smtClean="0"/>
              <a:t>filosofen</a:t>
            </a:r>
            <a:r>
              <a:rPr lang="en-US" dirty="0" smtClean="0"/>
              <a:t> (2)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Idee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koning</a:t>
            </a:r>
            <a:r>
              <a:rPr lang="en-US" dirty="0" smtClean="0"/>
              <a:t> is </a:t>
            </a:r>
            <a:r>
              <a:rPr lang="en-US" dirty="0" err="1" smtClean="0"/>
              <a:t>overbodig</a:t>
            </a:r>
            <a:r>
              <a:rPr lang="en-US" dirty="0" smtClean="0"/>
              <a:t>! </a:t>
            </a:r>
            <a:r>
              <a:rPr lang="en-US" dirty="0" err="1" smtClean="0"/>
              <a:t>Terug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de </a:t>
            </a:r>
            <a:r>
              <a:rPr lang="en-US" dirty="0" err="1" smtClean="0"/>
              <a:t>volksvergadering</a:t>
            </a:r>
            <a:r>
              <a:rPr lang="en-US" dirty="0" smtClean="0"/>
              <a:t> </a:t>
            </a:r>
            <a:r>
              <a:rPr lang="en-US" dirty="0" err="1" smtClean="0"/>
              <a:t>zoals</a:t>
            </a:r>
            <a:r>
              <a:rPr lang="en-US" dirty="0" smtClean="0"/>
              <a:t> in </a:t>
            </a:r>
            <a:r>
              <a:rPr lang="en-US" dirty="0" err="1" smtClean="0"/>
              <a:t>Athene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Diderot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d’Alembert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>
          <a:xfrm>
            <a:off x="4570172" y="5109104"/>
            <a:ext cx="3050438" cy="130817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Begin van de </a:t>
            </a:r>
            <a:r>
              <a:rPr lang="en-US" dirty="0" err="1" smtClean="0"/>
              <a:t>eerste</a:t>
            </a:r>
            <a:r>
              <a:rPr lang="en-US" dirty="0" smtClean="0"/>
              <a:t> </a:t>
            </a:r>
            <a:r>
              <a:rPr lang="en-US" dirty="0" err="1" smtClean="0"/>
              <a:t>Encyclopédie</a:t>
            </a:r>
            <a:r>
              <a:rPr lang="en-US" dirty="0" smtClean="0"/>
              <a:t> om </a:t>
            </a:r>
            <a:r>
              <a:rPr lang="en-US" dirty="0" err="1" smtClean="0"/>
              <a:t>kennis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verspreiden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domheid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bestrijden</a:t>
            </a:r>
            <a:r>
              <a:rPr lang="en-US" dirty="0" smtClean="0"/>
              <a:t>: </a:t>
            </a:r>
            <a:r>
              <a:rPr lang="en-US" dirty="0" err="1" smtClean="0"/>
              <a:t>zelf</a:t>
            </a:r>
            <a:r>
              <a:rPr lang="en-US" dirty="0" smtClean="0"/>
              <a:t> </a:t>
            </a:r>
            <a:r>
              <a:rPr lang="en-US" dirty="0" err="1" smtClean="0"/>
              <a:t>nadenken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ontdekken</a:t>
            </a:r>
            <a:r>
              <a:rPr lang="en-US" dirty="0" smtClean="0"/>
              <a:t>!</a:t>
            </a:r>
          </a:p>
          <a:p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nl.wikipedia.org/wiki/Denis_Diderot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982775" y="4271460"/>
            <a:ext cx="3051095" cy="576262"/>
          </a:xfrm>
        </p:spPr>
        <p:txBody>
          <a:bodyPr/>
          <a:lstStyle/>
          <a:p>
            <a:r>
              <a:rPr lang="en-US" dirty="0" smtClean="0"/>
              <a:t>Voltaire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>
          <a:xfrm>
            <a:off x="7908634" y="4811023"/>
            <a:ext cx="3051096" cy="1514118"/>
          </a:xfrm>
        </p:spPr>
        <p:txBody>
          <a:bodyPr>
            <a:normAutofit/>
          </a:bodyPr>
          <a:lstStyle/>
          <a:p>
            <a:r>
              <a:rPr lang="en-US" dirty="0" err="1"/>
              <a:t>Bedacht</a:t>
            </a:r>
            <a:r>
              <a:rPr lang="en-US" dirty="0"/>
              <a:t> het </a:t>
            </a:r>
            <a:r>
              <a:rPr lang="en-US" dirty="0" err="1"/>
              <a:t>deïsme</a:t>
            </a:r>
            <a:r>
              <a:rPr lang="en-US" dirty="0"/>
              <a:t>= God </a:t>
            </a:r>
            <a:r>
              <a:rPr lang="en-US" dirty="0" err="1" smtClean="0"/>
              <a:t>heeft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wereld</a:t>
            </a:r>
            <a:r>
              <a:rPr lang="en-US" dirty="0"/>
              <a:t> </a:t>
            </a:r>
            <a:r>
              <a:rPr lang="en-US" dirty="0" err="1"/>
              <a:t>gemaakt</a:t>
            </a:r>
            <a:r>
              <a:rPr lang="en-US" dirty="0"/>
              <a:t>. </a:t>
            </a:r>
            <a:r>
              <a:rPr lang="en-US" dirty="0" err="1"/>
              <a:t>Daarna</a:t>
            </a:r>
            <a:r>
              <a:rPr lang="en-US" dirty="0"/>
              <a:t> </a:t>
            </a:r>
            <a:r>
              <a:rPr lang="en-US" dirty="0" err="1"/>
              <a:t>bemoeide</a:t>
            </a:r>
            <a:r>
              <a:rPr lang="en-US" dirty="0"/>
              <a:t> </a:t>
            </a:r>
            <a:r>
              <a:rPr lang="en-US" dirty="0" err="1"/>
              <a:t>hij</a:t>
            </a:r>
            <a:r>
              <a:rPr lang="en-US" dirty="0"/>
              <a:t> </a:t>
            </a:r>
            <a:r>
              <a:rPr lang="en-US" dirty="0" err="1"/>
              <a:t>zich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met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creatie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" b="3396"/>
          <a:stretch>
            <a:fillRect/>
          </a:stretch>
        </p:blipFill>
        <p:spPr>
          <a:xfrm>
            <a:off x="1335088" y="1779588"/>
            <a:ext cx="2690812" cy="2416175"/>
          </a:xfrm>
        </p:spPr>
      </p:pic>
      <p:pic>
        <p:nvPicPr>
          <p:cNvPr id="17" name="Picture Placeholder 16"/>
          <p:cNvPicPr>
            <a:picLocks noGrp="1" noChangeAspect="1"/>
          </p:cNvPicPr>
          <p:nvPr>
            <p:ph type="pic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9" b="21779"/>
          <a:stretch>
            <a:fillRect/>
          </a:stretch>
        </p:blipFill>
        <p:spPr>
          <a:xfrm>
            <a:off x="4748213" y="1779588"/>
            <a:ext cx="2690812" cy="2416175"/>
          </a:xfrm>
        </p:spPr>
      </p:pic>
      <p:pic>
        <p:nvPicPr>
          <p:cNvPr id="21" name="Picture Placeholder 11"/>
          <p:cNvPicPr>
            <a:picLocks noGrp="1" noChangeAspect="1"/>
          </p:cNvPicPr>
          <p:nvPr>
            <p:ph type="pic" idx="2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7" b="136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023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heeft</a:t>
            </a:r>
            <a:r>
              <a:rPr lang="en-US" dirty="0" smtClean="0"/>
              <a:t> de </a:t>
            </a:r>
            <a:r>
              <a:rPr lang="en-US" dirty="0" err="1" smtClean="0"/>
              <a:t>Verlichting</a:t>
            </a:r>
            <a:r>
              <a:rPr lang="en-US" dirty="0" smtClean="0"/>
              <a:t> met de </a:t>
            </a:r>
            <a:r>
              <a:rPr lang="en-US" dirty="0" err="1" smtClean="0"/>
              <a:t>revoluties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maken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Ideeën</a:t>
            </a:r>
            <a:r>
              <a:rPr lang="en-US" dirty="0" smtClean="0"/>
              <a:t> over </a:t>
            </a:r>
            <a:r>
              <a:rPr lang="en-US" dirty="0" err="1" smtClean="0"/>
              <a:t>machtsverdeling</a:t>
            </a:r>
            <a:r>
              <a:rPr lang="en-US" dirty="0" smtClean="0"/>
              <a:t> in de </a:t>
            </a:r>
            <a:r>
              <a:rPr lang="en-US" dirty="0" err="1" smtClean="0"/>
              <a:t>kolonie</a:t>
            </a:r>
            <a:r>
              <a:rPr lang="en-US" dirty="0" smtClean="0"/>
              <a:t> Amerika </a:t>
            </a:r>
            <a:r>
              <a:rPr lang="en-US" dirty="0" err="1" smtClean="0"/>
              <a:t>en</a:t>
            </a:r>
            <a:r>
              <a:rPr lang="en-US" dirty="0" smtClean="0"/>
              <a:t> in </a:t>
            </a:r>
            <a:r>
              <a:rPr lang="en-US" dirty="0" err="1" smtClean="0"/>
              <a:t>Frankrijk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 </a:t>
            </a:r>
            <a:r>
              <a:rPr lang="en-US" dirty="0" err="1" smtClean="0"/>
              <a:t>verspreid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besproken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Op de </a:t>
            </a:r>
            <a:r>
              <a:rPr lang="en-US" dirty="0" err="1" smtClean="0"/>
              <a:t>juiste</a:t>
            </a:r>
            <a:r>
              <a:rPr lang="en-US" dirty="0" smtClean="0"/>
              <a:t> </a:t>
            </a:r>
            <a:r>
              <a:rPr lang="en-US" dirty="0" err="1" smtClean="0"/>
              <a:t>momenten</a:t>
            </a:r>
            <a:r>
              <a:rPr lang="en-US" dirty="0" smtClean="0"/>
              <a:t> </a:t>
            </a:r>
            <a:r>
              <a:rPr lang="en-US" dirty="0" err="1" smtClean="0"/>
              <a:t>kon</a:t>
            </a:r>
            <a:r>
              <a:rPr lang="en-US" dirty="0" smtClean="0"/>
              <a:t> de </a:t>
            </a:r>
            <a:r>
              <a:rPr lang="en-US" dirty="0" err="1" smtClean="0"/>
              <a:t>revolutie</a:t>
            </a:r>
            <a:r>
              <a:rPr lang="en-US" dirty="0" smtClean="0"/>
              <a:t> de </a:t>
            </a:r>
            <a:r>
              <a:rPr lang="en-US" dirty="0" err="1" smtClean="0"/>
              <a:t>ideeen</a:t>
            </a:r>
            <a:r>
              <a:rPr lang="en-US" dirty="0" smtClean="0"/>
              <a:t> over </a:t>
            </a:r>
            <a:r>
              <a:rPr lang="en-US" dirty="0" err="1" smtClean="0"/>
              <a:t>machtsverdeling</a:t>
            </a:r>
            <a:r>
              <a:rPr lang="en-US" dirty="0" smtClean="0"/>
              <a:t> </a:t>
            </a:r>
            <a:r>
              <a:rPr lang="en-US" dirty="0" err="1" smtClean="0"/>
              <a:t>toepassen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Er</a:t>
            </a:r>
            <a:r>
              <a:rPr lang="en-US" dirty="0" smtClean="0"/>
              <a:t> is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slechts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vonkje</a:t>
            </a:r>
            <a:r>
              <a:rPr lang="en-US" dirty="0" smtClean="0"/>
              <a:t> </a:t>
            </a:r>
            <a:r>
              <a:rPr lang="en-US" dirty="0" err="1" smtClean="0"/>
              <a:t>nodig</a:t>
            </a:r>
            <a:r>
              <a:rPr lang="en-US" dirty="0" smtClean="0"/>
              <a:t> om het </a:t>
            </a:r>
            <a:r>
              <a:rPr lang="en-US" dirty="0" err="1" smtClean="0"/>
              <a:t>volk</a:t>
            </a:r>
            <a:r>
              <a:rPr lang="en-US" dirty="0" smtClean="0"/>
              <a:t> tot </a:t>
            </a:r>
            <a:r>
              <a:rPr lang="en-US" dirty="0" err="1" smtClean="0"/>
              <a:t>opstand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verleiden</a:t>
            </a:r>
            <a:endParaRPr lang="en-US" dirty="0" smtClean="0"/>
          </a:p>
          <a:p>
            <a:r>
              <a:rPr lang="en-US" dirty="0" smtClean="0"/>
              <a:t>Amerika: Boston Tea Party (1773)</a:t>
            </a:r>
          </a:p>
          <a:p>
            <a:r>
              <a:rPr lang="en-US" dirty="0" err="1" smtClean="0"/>
              <a:t>Frankrijk</a:t>
            </a:r>
            <a:r>
              <a:rPr lang="en-US" dirty="0" smtClean="0"/>
              <a:t>: </a:t>
            </a:r>
            <a:r>
              <a:rPr lang="en-US" dirty="0" err="1" smtClean="0"/>
              <a:t>Bestorming</a:t>
            </a:r>
            <a:r>
              <a:rPr lang="en-US" dirty="0" smtClean="0"/>
              <a:t> van de Bastille (1789)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407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Amerika was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kolonie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1607: Amerika </a:t>
            </a:r>
            <a:r>
              <a:rPr lang="en-US" dirty="0" err="1" smtClean="0"/>
              <a:t>wordt</a:t>
            </a:r>
            <a:r>
              <a:rPr lang="en-US" dirty="0" smtClean="0"/>
              <a:t> </a:t>
            </a:r>
            <a:r>
              <a:rPr lang="en-US" dirty="0" err="1" smtClean="0"/>
              <a:t>gekoloniseerd</a:t>
            </a:r>
            <a:endParaRPr lang="en-US" dirty="0" smtClean="0"/>
          </a:p>
          <a:p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woonden</a:t>
            </a:r>
            <a:r>
              <a:rPr lang="en-US" dirty="0" smtClean="0"/>
              <a:t> “</a:t>
            </a:r>
            <a:r>
              <a:rPr lang="en-US" dirty="0" err="1" smtClean="0"/>
              <a:t>wilden</a:t>
            </a:r>
            <a:r>
              <a:rPr lang="en-US" dirty="0" smtClean="0"/>
              <a:t>”, de “</a:t>
            </a:r>
            <a:r>
              <a:rPr lang="en-US" dirty="0" err="1" smtClean="0"/>
              <a:t>Indianen</a:t>
            </a:r>
            <a:r>
              <a:rPr lang="en-US" dirty="0" smtClean="0"/>
              <a:t>” die </a:t>
            </a:r>
            <a:r>
              <a:rPr lang="en-US" dirty="0" err="1" smtClean="0"/>
              <a:t>leefden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jagers</a:t>
            </a:r>
            <a:r>
              <a:rPr lang="en-US" dirty="0" smtClean="0"/>
              <a:t>/</a:t>
            </a:r>
            <a:r>
              <a:rPr lang="en-US" dirty="0" err="1" smtClean="0"/>
              <a:t>verzamelaars</a:t>
            </a:r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kolonisten</a:t>
            </a:r>
            <a:r>
              <a:rPr lang="en-US" dirty="0" smtClean="0"/>
              <a:t> </a:t>
            </a:r>
            <a:r>
              <a:rPr lang="en-US" dirty="0" err="1" smtClean="0"/>
              <a:t>hadden</a:t>
            </a:r>
            <a:r>
              <a:rPr lang="en-US" dirty="0" smtClean="0"/>
              <a:t> het heel </a:t>
            </a:r>
            <a:r>
              <a:rPr lang="en-US" dirty="0" err="1" smtClean="0"/>
              <a:t>moeilijk</a:t>
            </a:r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kolonie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winstgevend</a:t>
            </a:r>
            <a:r>
              <a:rPr lang="en-US" dirty="0" smtClean="0"/>
              <a:t> door </a:t>
            </a:r>
            <a:r>
              <a:rPr lang="en-US" dirty="0" err="1" smtClean="0"/>
              <a:t>tabaksplantages</a:t>
            </a:r>
            <a:endParaRPr lang="en-US" dirty="0" smtClean="0"/>
          </a:p>
          <a:p>
            <a:r>
              <a:rPr lang="en-US" dirty="0" smtClean="0"/>
              <a:t>1700: </a:t>
            </a:r>
            <a:r>
              <a:rPr lang="en-US" dirty="0" err="1" smtClean="0"/>
              <a:t>twaalf</a:t>
            </a:r>
            <a:r>
              <a:rPr lang="en-US" dirty="0" smtClean="0"/>
              <a:t> </a:t>
            </a:r>
            <a:r>
              <a:rPr lang="en-US" dirty="0" err="1" smtClean="0"/>
              <a:t>Engelse</a:t>
            </a:r>
            <a:r>
              <a:rPr lang="en-US" dirty="0" smtClean="0"/>
              <a:t> </a:t>
            </a:r>
            <a:r>
              <a:rPr lang="en-US" dirty="0" err="1" smtClean="0"/>
              <a:t>kolonies</a:t>
            </a:r>
            <a:r>
              <a:rPr lang="en-US" dirty="0" smtClean="0"/>
              <a:t> met 250.000 </a:t>
            </a:r>
            <a:r>
              <a:rPr lang="en-US" dirty="0" err="1" smtClean="0"/>
              <a:t>inwoners</a:t>
            </a:r>
            <a:endParaRPr lang="en-US" dirty="0" smtClean="0"/>
          </a:p>
          <a:p>
            <a:r>
              <a:rPr lang="en-US" dirty="0" smtClean="0"/>
              <a:t>De “</a:t>
            </a:r>
            <a:r>
              <a:rPr lang="en-US" dirty="0" err="1" smtClean="0"/>
              <a:t>Indianen</a:t>
            </a:r>
            <a:r>
              <a:rPr lang="en-US" dirty="0" smtClean="0"/>
              <a:t>” </a:t>
            </a:r>
            <a:r>
              <a:rPr lang="en-US" dirty="0" err="1" smtClean="0"/>
              <a:t>waren</a:t>
            </a:r>
            <a:r>
              <a:rPr lang="en-US" dirty="0" smtClean="0"/>
              <a:t> </a:t>
            </a:r>
            <a:r>
              <a:rPr lang="en-US" dirty="0" err="1" smtClean="0"/>
              <a:t>uitgeroeid</a:t>
            </a:r>
            <a:r>
              <a:rPr lang="en-US" dirty="0" smtClean="0"/>
              <a:t> of </a:t>
            </a:r>
            <a:r>
              <a:rPr lang="en-US" dirty="0" err="1" smtClean="0"/>
              <a:t>verplaatst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</a:t>
            </a:r>
            <a:r>
              <a:rPr lang="en-US" dirty="0" err="1" smtClean="0"/>
              <a:t>andere</a:t>
            </a:r>
            <a:r>
              <a:rPr lang="en-US" dirty="0" smtClean="0"/>
              <a:t> </a:t>
            </a:r>
            <a:r>
              <a:rPr lang="en-US" dirty="0" err="1" smtClean="0"/>
              <a:t>leefgebieden</a:t>
            </a:r>
            <a:r>
              <a:rPr lang="en-US" dirty="0" smtClean="0"/>
              <a:t>, via het “Trail of tears”.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13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58271" cy="34187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755" y="3039761"/>
            <a:ext cx="4892438" cy="36081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57" y="0"/>
            <a:ext cx="6178778" cy="47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Amerikaanse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r>
              <a:rPr lang="en-US" dirty="0" smtClean="0"/>
              <a:t>, 1776-1783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5373" y="2133600"/>
            <a:ext cx="5724739" cy="3886201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Voor</a:t>
            </a:r>
            <a:r>
              <a:rPr lang="en-US" dirty="0" smtClean="0"/>
              <a:t> de </a:t>
            </a:r>
            <a:r>
              <a:rPr lang="en-US" dirty="0" err="1" smtClean="0"/>
              <a:t>revolutie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Engeland</a:t>
            </a:r>
            <a:r>
              <a:rPr lang="en-US" dirty="0" smtClean="0"/>
              <a:t> was de baas</a:t>
            </a:r>
          </a:p>
          <a:p>
            <a:r>
              <a:rPr lang="en-US" dirty="0" err="1" smtClean="0"/>
              <a:t>Uit</a:t>
            </a:r>
            <a:r>
              <a:rPr lang="en-US" dirty="0" smtClean="0"/>
              <a:t> heel Europa </a:t>
            </a:r>
            <a:r>
              <a:rPr lang="en-US" dirty="0" err="1" smtClean="0"/>
              <a:t>kwamen</a:t>
            </a:r>
            <a:r>
              <a:rPr lang="en-US" dirty="0" smtClean="0"/>
              <a:t> </a:t>
            </a:r>
            <a:r>
              <a:rPr lang="en-US" dirty="0" err="1" smtClean="0"/>
              <a:t>immigranten</a:t>
            </a:r>
            <a:endParaRPr lang="en-US" dirty="0" smtClean="0"/>
          </a:p>
          <a:p>
            <a:r>
              <a:rPr lang="en-US" dirty="0" err="1" smtClean="0"/>
              <a:t>Eigenbestuur</a:t>
            </a:r>
            <a:r>
              <a:rPr lang="en-US" dirty="0" smtClean="0"/>
              <a:t> </a:t>
            </a:r>
            <a:r>
              <a:rPr lang="en-US" dirty="0" err="1" smtClean="0"/>
              <a:t>gewenst</a:t>
            </a:r>
            <a:r>
              <a:rPr lang="en-US" dirty="0" smtClean="0"/>
              <a:t>: </a:t>
            </a:r>
            <a:r>
              <a:rPr lang="en-US" dirty="0" err="1" smtClean="0"/>
              <a:t>vooral</a:t>
            </a:r>
            <a:r>
              <a:rPr lang="en-US" dirty="0" smtClean="0"/>
              <a:t> de </a:t>
            </a:r>
            <a:r>
              <a:rPr lang="en-US" dirty="0" err="1" smtClean="0"/>
              <a:t>belastingdruk</a:t>
            </a:r>
            <a:r>
              <a:rPr lang="en-US" dirty="0" smtClean="0"/>
              <a:t> was </a:t>
            </a:r>
            <a:r>
              <a:rPr lang="en-US" dirty="0" err="1" smtClean="0"/>
              <a:t>vervelend</a:t>
            </a:r>
            <a:endParaRPr lang="en-US" dirty="0" smtClean="0"/>
          </a:p>
          <a:p>
            <a:r>
              <a:rPr lang="en-US" dirty="0" err="1" smtClean="0"/>
              <a:t>Engeland</a:t>
            </a:r>
            <a:r>
              <a:rPr lang="en-US" dirty="0" smtClean="0"/>
              <a:t> </a:t>
            </a:r>
            <a:r>
              <a:rPr lang="en-US" dirty="0" err="1" smtClean="0"/>
              <a:t>eiste</a:t>
            </a:r>
            <a:r>
              <a:rPr lang="en-US" dirty="0" smtClean="0"/>
              <a:t> geld van de </a:t>
            </a:r>
            <a:r>
              <a:rPr lang="en-US" dirty="0" err="1" smtClean="0"/>
              <a:t>kolonie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de </a:t>
            </a:r>
            <a:r>
              <a:rPr lang="en-US" dirty="0" err="1" smtClean="0"/>
              <a:t>oorlog</a:t>
            </a:r>
            <a:r>
              <a:rPr lang="en-US" dirty="0" smtClean="0"/>
              <a:t> met </a:t>
            </a:r>
            <a:r>
              <a:rPr lang="en-US" dirty="0" err="1" smtClean="0"/>
              <a:t>Frankrijk</a:t>
            </a:r>
            <a:endParaRPr lang="en-US" dirty="0" smtClean="0"/>
          </a:p>
          <a:p>
            <a:r>
              <a:rPr lang="en-US" dirty="0" smtClean="0"/>
              <a:t>“No taxation without representation”: </a:t>
            </a:r>
            <a:r>
              <a:rPr lang="en-US" dirty="0" err="1" smtClean="0"/>
              <a:t>alleen</a:t>
            </a:r>
            <a:r>
              <a:rPr lang="en-US" dirty="0" smtClean="0"/>
              <a:t> </a:t>
            </a:r>
            <a:r>
              <a:rPr lang="en-US" dirty="0" err="1" smtClean="0"/>
              <a:t>belasting</a:t>
            </a:r>
            <a:r>
              <a:rPr lang="en-US" dirty="0" smtClean="0"/>
              <a:t> </a:t>
            </a:r>
            <a:r>
              <a:rPr lang="en-US" dirty="0" err="1" smtClean="0"/>
              <a:t>betalen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we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eigen</a:t>
            </a:r>
            <a:r>
              <a:rPr lang="en-US" dirty="0" smtClean="0"/>
              <a:t> </a:t>
            </a:r>
            <a:r>
              <a:rPr lang="en-US" dirty="0" err="1" smtClean="0"/>
              <a:t>bestuur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! (het </a:t>
            </a:r>
            <a:r>
              <a:rPr lang="en-US" dirty="0" err="1" smtClean="0"/>
              <a:t>ging</a:t>
            </a:r>
            <a:r>
              <a:rPr lang="en-US" dirty="0" smtClean="0"/>
              <a:t> </a:t>
            </a:r>
            <a:r>
              <a:rPr lang="en-US" dirty="0" err="1" smtClean="0"/>
              <a:t>dus</a:t>
            </a:r>
            <a:r>
              <a:rPr lang="en-US" dirty="0" smtClean="0"/>
              <a:t> om </a:t>
            </a:r>
            <a:r>
              <a:rPr lang="en-US" u="sng" dirty="0" smtClean="0"/>
              <a:t>geld </a:t>
            </a:r>
            <a:r>
              <a:rPr lang="en-US" u="sng" dirty="0" err="1" smtClean="0"/>
              <a:t>en</a:t>
            </a:r>
            <a:r>
              <a:rPr lang="en-US" u="sng" dirty="0" smtClean="0"/>
              <a:t> </a:t>
            </a:r>
            <a:r>
              <a:rPr lang="en-US" u="sng" dirty="0" err="1" smtClean="0"/>
              <a:t>macht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Bocot</a:t>
            </a:r>
            <a:r>
              <a:rPr lang="en-US" dirty="0" smtClean="0"/>
              <a:t> van </a:t>
            </a:r>
            <a:r>
              <a:rPr lang="en-US" dirty="0" err="1" smtClean="0"/>
              <a:t>Engelse</a:t>
            </a:r>
            <a:r>
              <a:rPr lang="en-US" dirty="0" smtClean="0"/>
              <a:t> </a:t>
            </a:r>
            <a:r>
              <a:rPr lang="en-US" dirty="0" err="1" smtClean="0"/>
              <a:t>producten</a:t>
            </a:r>
            <a:r>
              <a:rPr lang="en-US" dirty="0" smtClean="0"/>
              <a:t> </a:t>
            </a:r>
            <a:r>
              <a:rPr lang="en-US" dirty="0" err="1" smtClean="0"/>
              <a:t>vanwege</a:t>
            </a:r>
            <a:r>
              <a:rPr lang="en-US" dirty="0" smtClean="0"/>
              <a:t> </a:t>
            </a:r>
            <a:r>
              <a:rPr lang="en-US" dirty="0" err="1" smtClean="0"/>
              <a:t>hoge</a:t>
            </a:r>
            <a:r>
              <a:rPr lang="en-US" dirty="0" smtClean="0"/>
              <a:t> </a:t>
            </a:r>
            <a:r>
              <a:rPr lang="en-US" dirty="0" err="1" smtClean="0"/>
              <a:t>belastingen</a:t>
            </a:r>
            <a:r>
              <a:rPr lang="en-US" dirty="0" smtClean="0"/>
              <a:t> op </a:t>
            </a:r>
            <a:r>
              <a:rPr lang="en-US" dirty="0" err="1" smtClean="0"/>
              <a:t>deze</a:t>
            </a:r>
            <a:r>
              <a:rPr lang="en-US" dirty="0" smtClean="0"/>
              <a:t> </a:t>
            </a:r>
            <a:r>
              <a:rPr lang="en-US" dirty="0" err="1" smtClean="0"/>
              <a:t>producten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133600"/>
            <a:ext cx="5307785" cy="38862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1773: Tea act: “Boston Tea Party”. </a:t>
            </a:r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Indianen</a:t>
            </a:r>
            <a:r>
              <a:rPr lang="en-US" dirty="0" smtClean="0"/>
              <a:t> </a:t>
            </a:r>
            <a:r>
              <a:rPr lang="en-US" dirty="0" err="1" smtClean="0"/>
              <a:t>verklede</a:t>
            </a:r>
            <a:r>
              <a:rPr lang="en-US" dirty="0" smtClean="0"/>
              <a:t> </a:t>
            </a:r>
            <a:r>
              <a:rPr lang="en-US" dirty="0" err="1" smtClean="0"/>
              <a:t>kolonisten</a:t>
            </a:r>
            <a:r>
              <a:rPr lang="en-US" dirty="0" smtClean="0"/>
              <a:t> </a:t>
            </a:r>
            <a:r>
              <a:rPr lang="en-US" dirty="0" err="1" smtClean="0"/>
              <a:t>gooiden</a:t>
            </a:r>
            <a:r>
              <a:rPr lang="en-US" dirty="0" smtClean="0"/>
              <a:t> thee in de haven van Boston </a:t>
            </a:r>
            <a:r>
              <a:rPr lang="en-US" dirty="0" err="1" smtClean="0"/>
              <a:t>omdat</a:t>
            </a:r>
            <a:r>
              <a:rPr lang="en-US" dirty="0" smtClean="0"/>
              <a:t> </a:t>
            </a:r>
            <a:r>
              <a:rPr lang="en-US" dirty="0" err="1" smtClean="0"/>
              <a:t>zij</a:t>
            </a:r>
            <a:r>
              <a:rPr lang="en-US" dirty="0" smtClean="0"/>
              <a:t> het </a:t>
            </a:r>
            <a:r>
              <a:rPr lang="en-US" dirty="0" err="1" smtClean="0"/>
              <a:t>niet</a:t>
            </a:r>
            <a:r>
              <a:rPr lang="en-US" dirty="0" smtClean="0"/>
              <a:t> </a:t>
            </a:r>
            <a:r>
              <a:rPr lang="en-US" dirty="0" err="1" smtClean="0"/>
              <a:t>eens</a:t>
            </a:r>
            <a:r>
              <a:rPr lang="en-US" dirty="0" smtClean="0"/>
              <a:t> </a:t>
            </a:r>
            <a:r>
              <a:rPr lang="en-US" dirty="0" err="1" smtClean="0"/>
              <a:t>waren</a:t>
            </a:r>
            <a:r>
              <a:rPr lang="en-US" dirty="0" smtClean="0"/>
              <a:t> met </a:t>
            </a:r>
            <a:r>
              <a:rPr lang="en-US" dirty="0" err="1" smtClean="0"/>
              <a:t>deze</a:t>
            </a:r>
            <a:r>
              <a:rPr lang="en-US" dirty="0" smtClean="0"/>
              <a:t> wet.</a:t>
            </a:r>
          </a:p>
          <a:p>
            <a:r>
              <a:rPr lang="en-US" dirty="0" err="1" smtClean="0"/>
              <a:t>Engeland</a:t>
            </a:r>
            <a:r>
              <a:rPr lang="en-US" dirty="0" smtClean="0"/>
              <a:t> was </a:t>
            </a:r>
            <a:r>
              <a:rPr lang="en-US" dirty="0" err="1" smtClean="0"/>
              <a:t>furieus</a:t>
            </a:r>
            <a:r>
              <a:rPr lang="en-US" dirty="0" smtClean="0"/>
              <a:t>: </a:t>
            </a:r>
            <a:r>
              <a:rPr lang="en-US" dirty="0" err="1" smtClean="0"/>
              <a:t>veel</a:t>
            </a:r>
            <a:r>
              <a:rPr lang="en-US" dirty="0" smtClean="0"/>
              <a:t> </a:t>
            </a:r>
            <a:r>
              <a:rPr lang="en-US" dirty="0" err="1" smtClean="0"/>
              <a:t>strafmaatregelen</a:t>
            </a:r>
            <a:endParaRPr lang="en-US" dirty="0" smtClean="0"/>
          </a:p>
          <a:p>
            <a:r>
              <a:rPr lang="en-US" dirty="0" err="1" smtClean="0"/>
              <a:t>Kolonies</a:t>
            </a:r>
            <a:r>
              <a:rPr lang="en-US" dirty="0" smtClean="0"/>
              <a:t> </a:t>
            </a:r>
            <a:r>
              <a:rPr lang="en-US" dirty="0" err="1" smtClean="0"/>
              <a:t>werkten</a:t>
            </a:r>
            <a:r>
              <a:rPr lang="en-US" dirty="0" smtClean="0"/>
              <a:t> nu </a:t>
            </a:r>
            <a:r>
              <a:rPr lang="en-US" dirty="0" err="1" smtClean="0"/>
              <a:t>samen</a:t>
            </a:r>
            <a:r>
              <a:rPr lang="en-US" dirty="0" smtClean="0"/>
              <a:t> in het </a:t>
            </a:r>
            <a:r>
              <a:rPr lang="en-US" dirty="0" err="1" smtClean="0"/>
              <a:t>Continentaal</a:t>
            </a:r>
            <a:r>
              <a:rPr lang="en-US" dirty="0" smtClean="0"/>
              <a:t> </a:t>
            </a:r>
            <a:r>
              <a:rPr lang="en-US" dirty="0" err="1" smtClean="0"/>
              <a:t>Congres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1775: </a:t>
            </a:r>
            <a:r>
              <a:rPr lang="en-US" dirty="0" err="1" smtClean="0"/>
              <a:t>eerste</a:t>
            </a:r>
            <a:r>
              <a:rPr lang="en-US" dirty="0" smtClean="0"/>
              <a:t> </a:t>
            </a:r>
            <a:r>
              <a:rPr lang="en-US" dirty="0" err="1" smtClean="0"/>
              <a:t>veldslag</a:t>
            </a:r>
            <a:r>
              <a:rPr lang="en-US" dirty="0" smtClean="0"/>
              <a:t> </a:t>
            </a:r>
            <a:r>
              <a:rPr lang="en-US" dirty="0" err="1" smtClean="0"/>
              <a:t>tussen</a:t>
            </a:r>
            <a:r>
              <a:rPr lang="en-US" dirty="0" smtClean="0"/>
              <a:t> de </a:t>
            </a:r>
            <a:r>
              <a:rPr lang="en-US" dirty="0" err="1" smtClean="0"/>
              <a:t>kolonisten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de </a:t>
            </a:r>
            <a:r>
              <a:rPr lang="en-US" dirty="0" err="1" smtClean="0"/>
              <a:t>Engelse</a:t>
            </a:r>
            <a:r>
              <a:rPr lang="en-US" dirty="0" smtClean="0"/>
              <a:t> legers.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2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2533" y="902501"/>
            <a:ext cx="3865134" cy="173566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Amerikaanse</a:t>
            </a:r>
            <a:r>
              <a:rPr lang="en-US" dirty="0" smtClean="0"/>
              <a:t> </a:t>
            </a:r>
            <a:r>
              <a:rPr lang="en-US" dirty="0" err="1" smtClean="0"/>
              <a:t>revolutie</a:t>
            </a:r>
            <a:r>
              <a:rPr lang="en-US" dirty="0" smtClean="0"/>
              <a:t>, 1776-1783 (2)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" b="615"/>
          <a:stretch>
            <a:fillRect/>
          </a:stretch>
        </p:blipFill>
        <p:spPr/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741405" y="2784389"/>
            <a:ext cx="4893275" cy="3369276"/>
          </a:xfrm>
        </p:spPr>
        <p:txBody>
          <a:bodyPr>
            <a:norm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Belangrijk</a:t>
            </a:r>
            <a:r>
              <a:rPr lang="en-US" sz="1600" dirty="0" smtClean="0">
                <a:solidFill>
                  <a:schemeClr val="bg1"/>
                </a:solidFill>
              </a:rPr>
              <a:t> punt </a:t>
            </a:r>
            <a:r>
              <a:rPr lang="en-US" sz="1600" dirty="0" err="1" smtClean="0">
                <a:solidFill>
                  <a:schemeClr val="bg1"/>
                </a:solidFill>
              </a:rPr>
              <a:t>tijdens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Onafhankelijkheidsstrijd</a:t>
            </a:r>
            <a:r>
              <a:rPr lang="en-US" sz="1600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De “Declaration of Independence” 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4 </a:t>
            </a:r>
            <a:r>
              <a:rPr lang="en-US" sz="1600" dirty="0" err="1" smtClean="0">
                <a:solidFill>
                  <a:schemeClr val="bg1"/>
                </a:solidFill>
              </a:rPr>
              <a:t>juli</a:t>
            </a:r>
            <a:r>
              <a:rPr lang="en-US" sz="1600" dirty="0" smtClean="0">
                <a:solidFill>
                  <a:schemeClr val="bg1"/>
                </a:solidFill>
              </a:rPr>
              <a:t> 1776, </a:t>
            </a:r>
            <a:r>
              <a:rPr lang="en-US" sz="1600" dirty="0" err="1" smtClean="0">
                <a:solidFill>
                  <a:schemeClr val="bg1"/>
                </a:solidFill>
              </a:rPr>
              <a:t>tijdens</a:t>
            </a:r>
            <a:r>
              <a:rPr lang="en-US" sz="1600" dirty="0" smtClean="0">
                <a:solidFill>
                  <a:schemeClr val="bg1"/>
                </a:solidFill>
              </a:rPr>
              <a:t>  de </a:t>
            </a:r>
            <a:r>
              <a:rPr lang="en-US" sz="1600" dirty="0" err="1" smtClean="0">
                <a:solidFill>
                  <a:schemeClr val="bg1"/>
                </a:solidFill>
              </a:rPr>
              <a:t>strijd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</a:rPr>
              <a:t>geschreven</a:t>
            </a:r>
            <a:r>
              <a:rPr lang="en-US" sz="1600" dirty="0" smtClean="0">
                <a:solidFill>
                  <a:schemeClr val="bg1"/>
                </a:solidFill>
              </a:rPr>
              <a:t> door 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Thomas Jefferson. </a:t>
            </a:r>
            <a:r>
              <a:rPr lang="en-US" sz="1600" dirty="0" err="1" smtClean="0">
                <a:solidFill>
                  <a:schemeClr val="bg1"/>
                </a:solidFill>
              </a:rPr>
              <a:t>Hij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gebruikte</a:t>
            </a:r>
            <a:r>
              <a:rPr lang="en-US" sz="1600" dirty="0" smtClean="0">
                <a:solidFill>
                  <a:schemeClr val="bg1"/>
                </a:solidFill>
              </a:rPr>
              <a:t> John Locke’s </a:t>
            </a:r>
          </a:p>
          <a:p>
            <a:r>
              <a:rPr lang="en-US" sz="1600" dirty="0" err="1" smtClean="0">
                <a:solidFill>
                  <a:schemeClr val="bg1"/>
                </a:solidFill>
              </a:rPr>
              <a:t>idee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dat</a:t>
            </a:r>
            <a:r>
              <a:rPr lang="en-US" sz="1600" dirty="0" smtClean="0">
                <a:solidFill>
                  <a:schemeClr val="bg1"/>
                </a:solidFill>
              </a:rPr>
              <a:t> het </a:t>
            </a:r>
            <a:r>
              <a:rPr lang="en-US" sz="1600" dirty="0" err="1" smtClean="0">
                <a:solidFill>
                  <a:schemeClr val="bg1"/>
                </a:solidFill>
              </a:rPr>
              <a:t>volk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zelfbeschikkingsrecht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heeft</a:t>
            </a:r>
            <a:r>
              <a:rPr lang="en-US" sz="1600" dirty="0" smtClean="0">
                <a:solidFill>
                  <a:schemeClr val="bg1"/>
                </a:solidFill>
              </a:rPr>
              <a:t>: </a:t>
            </a:r>
          </a:p>
          <a:p>
            <a:r>
              <a:rPr lang="en-US" sz="1600" dirty="0" err="1" smtClean="0">
                <a:solidFill>
                  <a:schemeClr val="bg1"/>
                </a:solidFill>
              </a:rPr>
              <a:t>als</a:t>
            </a:r>
            <a:r>
              <a:rPr lang="en-US" sz="1600" dirty="0" smtClean="0">
                <a:solidFill>
                  <a:schemeClr val="bg1"/>
                </a:solidFill>
              </a:rPr>
              <a:t> de </a:t>
            </a:r>
            <a:r>
              <a:rPr lang="en-US" sz="1600" dirty="0" err="1" smtClean="0">
                <a:solidFill>
                  <a:schemeClr val="bg1"/>
                </a:solidFill>
              </a:rPr>
              <a:t>regering</a:t>
            </a:r>
            <a:r>
              <a:rPr lang="en-US" sz="1600" dirty="0" smtClean="0">
                <a:solidFill>
                  <a:schemeClr val="bg1"/>
                </a:solidFill>
              </a:rPr>
              <a:t> het </a:t>
            </a:r>
            <a:r>
              <a:rPr lang="en-US" sz="1600" dirty="0" err="1" smtClean="0">
                <a:solidFill>
                  <a:schemeClr val="bg1"/>
                </a:solidFill>
              </a:rPr>
              <a:t>volk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niet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aanstaat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heeft</a:t>
            </a:r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het </a:t>
            </a:r>
            <a:r>
              <a:rPr lang="en-US" sz="1600" dirty="0" err="1" smtClean="0">
                <a:solidFill>
                  <a:schemeClr val="bg1"/>
                </a:solidFill>
              </a:rPr>
              <a:t>volk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recht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deze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vervangen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232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117</TotalTime>
  <Words>951</Words>
  <Application>Microsoft Office PowerPoint</Application>
  <PresentationFormat>Breedbeeld</PresentationFormat>
  <Paragraphs>122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Ion Boardroom</vt:lpstr>
      <vt:lpstr>3 revoluties</vt:lpstr>
      <vt:lpstr>Verlichting: wetenschappers</vt:lpstr>
      <vt:lpstr>Enkele filosofen en hun ideeën</vt:lpstr>
      <vt:lpstr>Enkele filosofen (2)</vt:lpstr>
      <vt:lpstr>Wat heeft de Verlichting met de revoluties te maken?</vt:lpstr>
      <vt:lpstr>Amerika was een kolonie</vt:lpstr>
      <vt:lpstr>PowerPoint-presentatie</vt:lpstr>
      <vt:lpstr>Amerikaanse revolutie, 1776-1783</vt:lpstr>
      <vt:lpstr>Amerikaanse revolutie, 1776-1783 (2)</vt:lpstr>
      <vt:lpstr>Amerikaanse revolutie, 1776-1783 (3)</vt:lpstr>
      <vt:lpstr>De Franse revolutie, 1789-1799</vt:lpstr>
      <vt:lpstr>Voor 1789</vt:lpstr>
      <vt:lpstr>Het gaat weer om geld, en macht….</vt:lpstr>
      <vt:lpstr>Staten-Generaal moet over belasting stemmen….</vt:lpstr>
      <vt:lpstr>De derde stand eiste… en kreeg</vt:lpstr>
      <vt:lpstr>Wat gebeurde er met de koning?</vt:lpstr>
      <vt:lpstr>Wat gebeurde er na de nieuwe grondwet?</vt:lpstr>
      <vt:lpstr>Einde van de revoluties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revoluties</dc:title>
  <dc:creator>Krista Harte</dc:creator>
  <cp:lastModifiedBy>Krista Harte</cp:lastModifiedBy>
  <cp:revision>15</cp:revision>
  <dcterms:created xsi:type="dcterms:W3CDTF">2015-02-28T09:27:20Z</dcterms:created>
  <dcterms:modified xsi:type="dcterms:W3CDTF">2015-03-02T12:40:49Z</dcterms:modified>
</cp:coreProperties>
</file>