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405" r:id="rId2"/>
    <p:sldId id="403" r:id="rId3"/>
    <p:sldId id="310" r:id="rId4"/>
    <p:sldId id="311" r:id="rId5"/>
    <p:sldId id="312" r:id="rId6"/>
    <p:sldId id="322" r:id="rId7"/>
    <p:sldId id="313" r:id="rId8"/>
    <p:sldId id="368" r:id="rId9"/>
    <p:sldId id="371" r:id="rId10"/>
    <p:sldId id="404" r:id="rId11"/>
    <p:sldId id="314" r:id="rId12"/>
    <p:sldId id="315" r:id="rId13"/>
    <p:sldId id="316" r:id="rId14"/>
    <p:sldId id="346" r:id="rId15"/>
    <p:sldId id="344" r:id="rId16"/>
    <p:sldId id="345" r:id="rId17"/>
    <p:sldId id="317" r:id="rId18"/>
    <p:sldId id="347" r:id="rId19"/>
    <p:sldId id="348" r:id="rId20"/>
    <p:sldId id="319" r:id="rId21"/>
    <p:sldId id="320" r:id="rId22"/>
    <p:sldId id="327" r:id="rId23"/>
    <p:sldId id="339" r:id="rId24"/>
    <p:sldId id="340" r:id="rId25"/>
    <p:sldId id="341" r:id="rId26"/>
    <p:sldId id="342" r:id="rId27"/>
    <p:sldId id="343" r:id="rId28"/>
    <p:sldId id="350" r:id="rId29"/>
    <p:sldId id="351" r:id="rId30"/>
    <p:sldId id="352" r:id="rId31"/>
    <p:sldId id="353" r:id="rId32"/>
    <p:sldId id="372" r:id="rId33"/>
    <p:sldId id="369" r:id="rId34"/>
    <p:sldId id="370" r:id="rId3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73" autoAdjust="0"/>
  </p:normalViewPr>
  <p:slideViewPr>
    <p:cSldViewPr>
      <p:cViewPr varScale="1">
        <p:scale>
          <a:sx n="104" d="100"/>
          <a:sy n="104" d="100"/>
        </p:scale>
        <p:origin x="-11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9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05865-40C0-450A-8A20-107094F3FE2A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5A942-9727-4FA5-9021-EA5CAFAA9B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87B0F-F290-4427-B808-A78893CA1C73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729B8-E3F8-4928-B158-F05C0EAFFB2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E52D6-8B5F-45AE-BDD9-D348BEA652F6}" type="datetimeFigureOut">
              <a:rPr lang="nl-NL" smtClean="0"/>
              <a:pPr/>
              <a:t>15-1-2015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74B54-415B-49C0-8E31-7EC0281368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husqvarna.com/nl/support/vibration-calculator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hyperlink" Target="http://www.google.nl/url?sa=i&amp;rct=j&amp;q=&amp;esrc=s&amp;frm=1&amp;source=images&amp;cd=&amp;cad=rja&amp;uact=8&amp;docid=e12G2OV840D6uM&amp;tbnid=b0spKr_YOtzCZM:&amp;ved=0CAUQjRw&amp;url=http://www.bobsadventurestore.nl/orville-br.html&amp;ei=rdYZU6KPM8HUtAbx44HIDQ&amp;bvm=bv.62578216,d.bGE&amp;psig=AFQjCNHzdPiv2q4I8R_xn-t5G-5Ho5DbxA&amp;ust=1394288641741367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nl/url?sa=i&amp;rct=j&amp;q=&amp;esrc=s&amp;frm=1&amp;source=images&amp;cd=&amp;cad=rja&amp;uact=8&amp;docid=V8qAUf7PGiIydM&amp;tbnid=mr4QwVG3J7L9eM:&amp;ved=0CAUQjRw&amp;url=http://www.middelveldmachines.nl/product/graszodensnijder/&amp;ei=b3sbU-P7CcrEsgbd24GQCQ&amp;bvm=bv.62578216,d.bGE&amp;psig=AFQjCNHNUmJD8PBX0WwiJni51_asy1OEyg&amp;ust=1394396390922702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Machines en veiligheid 2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Trillingen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http://www.husqvarna.com/nl/support/vibration-calculator/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212976"/>
            <a:ext cx="594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Stoffilter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51520" y="1556792"/>
            <a:ext cx="3528392" cy="1900808"/>
          </a:xfrm>
        </p:spPr>
        <p:txBody>
          <a:bodyPr/>
          <a:lstStyle/>
          <a:p>
            <a:r>
              <a:rPr lang="nl-NL" dirty="0" smtClean="0"/>
              <a:t>P1 Hinderlijk stof</a:t>
            </a:r>
          </a:p>
          <a:p>
            <a:r>
              <a:rPr lang="nl-NL" dirty="0" smtClean="0"/>
              <a:t>P2 Schadelijk stof</a:t>
            </a:r>
          </a:p>
          <a:p>
            <a:r>
              <a:rPr lang="nl-NL" dirty="0" smtClean="0"/>
              <a:t>P3 Giftig stof</a:t>
            </a:r>
            <a:endParaRPr lang="nl-NL" dirty="0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573016"/>
            <a:ext cx="17240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772816"/>
            <a:ext cx="3965455" cy="334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kstvak 5"/>
          <p:cNvSpPr txBox="1"/>
          <p:nvPr/>
        </p:nvSpPr>
        <p:spPr>
          <a:xfrm>
            <a:off x="4716016" y="638132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10 Persoonlijke beschermingsmiddelen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Hoofdbescherming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915816" y="1340768"/>
            <a:ext cx="3059832" cy="676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l-NL" dirty="0" smtClean="0"/>
              <a:t>Veiligheidshelm</a:t>
            </a:r>
            <a:endParaRPr lang="nl-NL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16832"/>
            <a:ext cx="4158006" cy="417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kstvak 4"/>
          <p:cNvSpPr txBox="1"/>
          <p:nvPr/>
        </p:nvSpPr>
        <p:spPr>
          <a:xfrm>
            <a:off x="4716016" y="638132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10 Persoonlijke beschermingsmiddelen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Handbescherming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196752"/>
            <a:ext cx="4186808" cy="3528393"/>
          </a:xfrm>
        </p:spPr>
        <p:txBody>
          <a:bodyPr>
            <a:normAutofit fontScale="92500" lnSpcReduction="10000"/>
          </a:bodyPr>
          <a:lstStyle/>
          <a:p>
            <a:r>
              <a:rPr lang="nl-NL" dirty="0" smtClean="0"/>
              <a:t>UV zonlicht</a:t>
            </a:r>
          </a:p>
          <a:p>
            <a:r>
              <a:rPr lang="nl-NL" dirty="0" smtClean="0"/>
              <a:t>Trillingdemping</a:t>
            </a:r>
          </a:p>
          <a:p>
            <a:r>
              <a:rPr lang="nl-NL" dirty="0" smtClean="0"/>
              <a:t>Doornen</a:t>
            </a:r>
          </a:p>
          <a:p>
            <a:r>
              <a:rPr lang="nl-NL" dirty="0" smtClean="0"/>
              <a:t>Schuren (bestrating)</a:t>
            </a:r>
          </a:p>
          <a:p>
            <a:r>
              <a:rPr lang="nl-NL" dirty="0" smtClean="0"/>
              <a:t>Snijden</a:t>
            </a:r>
          </a:p>
          <a:p>
            <a:r>
              <a:rPr lang="nl-NL" dirty="0" smtClean="0"/>
              <a:t>Schadelijke stoffen</a:t>
            </a:r>
          </a:p>
          <a:p>
            <a:r>
              <a:rPr lang="nl-NL" dirty="0" smtClean="0"/>
              <a:t>Hitte of koude</a:t>
            </a:r>
            <a:endParaRPr lang="nl-NL" dirty="0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731618"/>
            <a:ext cx="2204312" cy="2126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1"/>
            <a:ext cx="278893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3429000"/>
            <a:ext cx="2022832" cy="249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01008"/>
            <a:ext cx="177165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kstvak 7"/>
          <p:cNvSpPr txBox="1"/>
          <p:nvPr/>
        </p:nvSpPr>
        <p:spPr>
          <a:xfrm>
            <a:off x="4716016" y="638132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10 Persoonlijke beschermingsmiddelen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Werkhandschoen Cat. I voor licht werk</a:t>
            </a:r>
            <a:endParaRPr lang="nl-NL" dirty="0"/>
          </a:p>
        </p:txBody>
      </p:sp>
      <p:pic>
        <p:nvPicPr>
          <p:cNvPr id="4" name="Tijdelijke aanduiding voor inhoud 3" descr="P10208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Handschoenen met kettingzaagbescherming.</a:t>
            </a:r>
            <a:endParaRPr lang="nl-NL" dirty="0"/>
          </a:p>
        </p:txBody>
      </p:sp>
      <p:pic>
        <p:nvPicPr>
          <p:cNvPr id="4" name="Tijdelijke aanduiding voor inhoud 3" descr="P10208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204864"/>
            <a:ext cx="5568616" cy="4176464"/>
          </a:xfrm>
        </p:spPr>
      </p:pic>
      <p:pic>
        <p:nvPicPr>
          <p:cNvPr id="5" name="Afbeelding 4" descr="P10208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1512" y="1844824"/>
            <a:ext cx="4139952" cy="3104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3600" dirty="0" smtClean="0"/>
              <a:t>Showa gewone en winter werkhandschoen voor zwaar werk. Cat. II</a:t>
            </a:r>
            <a:endParaRPr lang="nl-NL" sz="3600" dirty="0"/>
          </a:p>
        </p:txBody>
      </p:sp>
      <p:pic>
        <p:nvPicPr>
          <p:cNvPr id="5" name="Tijdelijke aanduiding voor inhoud 4" descr="P10208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12776"/>
            <a:ext cx="4666465" cy="3499849"/>
          </a:xfrm>
        </p:spPr>
      </p:pic>
      <p:pic>
        <p:nvPicPr>
          <p:cNvPr id="4" name="Afbeelding 3" descr="P10208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412776"/>
            <a:ext cx="4091947" cy="3068960"/>
          </a:xfrm>
          <a:prstGeom prst="rect">
            <a:avLst/>
          </a:prstGeom>
        </p:spPr>
      </p:pic>
      <p:pic>
        <p:nvPicPr>
          <p:cNvPr id="6" name="Afbeelding 5" descr="P10208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717032"/>
            <a:ext cx="3923928" cy="2942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Voet- en beenbescherming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Zaagbroek</a:t>
            </a:r>
          </a:p>
          <a:p>
            <a:r>
              <a:rPr lang="nl-NL" dirty="0" smtClean="0"/>
              <a:t>Zaagschoenen</a:t>
            </a:r>
          </a:p>
          <a:p>
            <a:r>
              <a:rPr lang="nl-NL" dirty="0" smtClean="0"/>
              <a:t>Veiligheidsschoenen S3</a:t>
            </a:r>
            <a:endParaRPr lang="nl-NL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861048"/>
            <a:ext cx="2887169" cy="2395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268760"/>
            <a:ext cx="3533577" cy="234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31623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kstvak 6"/>
          <p:cNvSpPr txBox="1"/>
          <p:nvPr/>
        </p:nvSpPr>
        <p:spPr>
          <a:xfrm>
            <a:off x="4572000" y="630932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10 Persoonlijke beschermingsmiddelen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Zaaglaars en zaagschoen.</a:t>
            </a:r>
            <a:endParaRPr lang="nl-NL" dirty="0"/>
          </a:p>
        </p:txBody>
      </p:sp>
      <p:pic>
        <p:nvPicPr>
          <p:cNvPr id="4" name="Tijdelijke aanduiding voor inhoud 3" descr="P10208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5" name="Afbeelding 4" descr="P10208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221088"/>
            <a:ext cx="3131840" cy="234888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3635896" y="6165304"/>
            <a:ext cx="5508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Class</a:t>
            </a:r>
            <a:r>
              <a:rPr lang="nl-NL" dirty="0" smtClean="0"/>
              <a:t> 2 en 3 geven bescherming tegen hogere kettingsnelheden.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Voor werk in het groen S3 schoen gebruiken.</a:t>
            </a:r>
            <a:endParaRPr lang="nl-NL" dirty="0"/>
          </a:p>
        </p:txBody>
      </p:sp>
      <p:pic>
        <p:nvPicPr>
          <p:cNvPr id="4" name="Tijdelijke aanduiding voor inhoud 3" descr="P10208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12776"/>
            <a:ext cx="6034617" cy="4525963"/>
          </a:xfrm>
        </p:spPr>
      </p:pic>
      <p:pic>
        <p:nvPicPr>
          <p:cNvPr id="5" name="Afbeelding 4" descr="P10208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700808"/>
            <a:ext cx="4283968" cy="3212976"/>
          </a:xfrm>
          <a:prstGeom prst="rect">
            <a:avLst/>
          </a:prstGeom>
        </p:spPr>
      </p:pic>
      <p:sp>
        <p:nvSpPr>
          <p:cNvPr id="6" name="PIJL-RECHTS 5"/>
          <p:cNvSpPr/>
          <p:nvPr/>
        </p:nvSpPr>
        <p:spPr>
          <a:xfrm>
            <a:off x="4067944" y="2852936"/>
            <a:ext cx="27786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611560" y="609329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Stalen neus en stalen tussenzool vaak ook met kruipneus.</a:t>
            </a:r>
            <a:endParaRPr lang="nl-NL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6381328"/>
            <a:ext cx="42957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941168"/>
            <a:ext cx="3816077" cy="112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88640"/>
            <a:ext cx="32385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6"/>
            <a:ext cx="51435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581128"/>
            <a:ext cx="848957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356992"/>
            <a:ext cx="3116062" cy="107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Lichaamsbesherming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Snipperoverall</a:t>
            </a:r>
          </a:p>
          <a:p>
            <a:r>
              <a:rPr lang="nl-NL" dirty="0" smtClean="0"/>
              <a:t>Werkbroek met kniestukken</a:t>
            </a:r>
          </a:p>
          <a:p>
            <a:r>
              <a:rPr lang="nl-NL" dirty="0" smtClean="0"/>
              <a:t>Overall katoen</a:t>
            </a:r>
          </a:p>
          <a:p>
            <a:r>
              <a:rPr lang="nl-NL" dirty="0" smtClean="0"/>
              <a:t>Tuinbroek</a:t>
            </a:r>
          </a:p>
          <a:p>
            <a:r>
              <a:rPr lang="nl-NL" dirty="0" smtClean="0"/>
              <a:t>Winterjas</a:t>
            </a:r>
          </a:p>
          <a:p>
            <a:r>
              <a:rPr lang="nl-NL" dirty="0" smtClean="0"/>
              <a:t>Bescherming tegen de zon</a:t>
            </a:r>
          </a:p>
          <a:p>
            <a:endParaRPr lang="nl-NL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350246"/>
            <a:ext cx="3414513" cy="2507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288152"/>
            <a:ext cx="3505552" cy="2949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5" descr="http://www.bobsadventurestore.nl/media/catalog/product/cache/1/image/315f03001f9d334aebd5ffda8ba28db8/1/0/10052-06_orville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157192"/>
            <a:ext cx="2117001" cy="1408325"/>
          </a:xfrm>
          <a:prstGeom prst="rect">
            <a:avLst/>
          </a:prstGeom>
          <a:noFill/>
        </p:spPr>
      </p:pic>
      <p:sp>
        <p:nvSpPr>
          <p:cNvPr id="7" name="Tekstvak 6"/>
          <p:cNvSpPr txBox="1"/>
          <p:nvPr/>
        </p:nvSpPr>
        <p:spPr>
          <a:xfrm>
            <a:off x="1907704" y="638132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10 Persoonlijke beschermingsmiddelen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Signaalkleding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79512" y="1196752"/>
            <a:ext cx="5184576" cy="1368152"/>
          </a:xfrm>
        </p:spPr>
        <p:txBody>
          <a:bodyPr>
            <a:normAutofit/>
          </a:bodyPr>
          <a:lstStyle/>
          <a:p>
            <a:r>
              <a:rPr lang="nl-NL" dirty="0" smtClean="0"/>
              <a:t>Klasse 1, 2(vestje) en 3 hoog risico</a:t>
            </a: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2348880"/>
            <a:ext cx="4032448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84784"/>
            <a:ext cx="2811388" cy="501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kstvak 5"/>
          <p:cNvSpPr txBox="1"/>
          <p:nvPr/>
        </p:nvSpPr>
        <p:spPr>
          <a:xfrm>
            <a:off x="323528" y="6093296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10 Persoonlijke beschermingsmiddelen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81128"/>
            <a:ext cx="848957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88640"/>
            <a:ext cx="5937473" cy="425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429000"/>
            <a:ext cx="3116062" cy="107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stokheggenschaar</a:t>
            </a:r>
            <a:endParaRPr lang="nl-NL" dirty="0"/>
          </a:p>
        </p:txBody>
      </p:sp>
      <p:pic>
        <p:nvPicPr>
          <p:cNvPr id="4" name="Tijdelijke aanduiding voor inhoud 3" descr="P10208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689716" cy="5017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Accu in oplader</a:t>
            </a:r>
            <a:endParaRPr lang="nl-NL" dirty="0"/>
          </a:p>
        </p:txBody>
      </p:sp>
      <p:pic>
        <p:nvPicPr>
          <p:cNvPr id="4" name="Tijdelijke aanduiding voor inhoud 3" descr="P10208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Aanwijzingen op accu oplader</a:t>
            </a:r>
            <a:endParaRPr lang="nl-NL" dirty="0"/>
          </a:p>
        </p:txBody>
      </p:sp>
      <p:pic>
        <p:nvPicPr>
          <p:cNvPr id="4" name="Tijdelijke aanduiding voor inhoud 3" descr="P10208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Kettingzaag, accu, oplader.</a:t>
            </a:r>
            <a:endParaRPr lang="nl-NL" dirty="0"/>
          </a:p>
        </p:txBody>
      </p:sp>
      <p:pic>
        <p:nvPicPr>
          <p:cNvPr id="4" name="Tijdelijke aanduiding voor inhoud 3" descr="P10208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Aanwijzingen op elektrische kettingzaag</a:t>
            </a:r>
            <a:endParaRPr lang="nl-NL" dirty="0"/>
          </a:p>
        </p:txBody>
      </p:sp>
      <p:pic>
        <p:nvPicPr>
          <p:cNvPr id="4" name="Tijdelijke aanduiding voor inhoud 3" descr="P10208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6034617" cy="4525963"/>
          </a:xfrm>
        </p:spPr>
      </p:pic>
      <p:sp>
        <p:nvSpPr>
          <p:cNvPr id="5" name="Tekstvak 4"/>
          <p:cNvSpPr txBox="1"/>
          <p:nvPr/>
        </p:nvSpPr>
        <p:spPr>
          <a:xfrm>
            <a:off x="899592" y="191683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FF00"/>
                </a:solidFill>
              </a:rPr>
              <a:t>Lees gebruiksaanwijzing</a:t>
            </a:r>
            <a:endParaRPr lang="nl-NL" dirty="0">
              <a:solidFill>
                <a:srgbClr val="FFFF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2915816" y="1556792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FF00"/>
                </a:solidFill>
              </a:rPr>
              <a:t>Hoofd, ogen en gehoor beschermen</a:t>
            </a:r>
            <a:endParaRPr lang="nl-NL" dirty="0">
              <a:solidFill>
                <a:srgbClr val="FFFF00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4572000" y="1700808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FF00"/>
                </a:solidFill>
              </a:rPr>
              <a:t>Niet gebruiken bij regen</a:t>
            </a:r>
            <a:endParaRPr lang="nl-NL" dirty="0">
              <a:solidFill>
                <a:srgbClr val="FFFF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3203848" y="551723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FF00"/>
                </a:solidFill>
              </a:rPr>
              <a:t>101 decibel</a:t>
            </a:r>
            <a:endParaRPr lang="nl-NL" dirty="0">
              <a:solidFill>
                <a:srgbClr val="FFFF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4139952" y="458112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FF00"/>
                </a:solidFill>
              </a:rPr>
              <a:t>Ce markering</a:t>
            </a:r>
            <a:endParaRPr lang="nl-NL" dirty="0">
              <a:solidFill>
                <a:srgbClr val="FFFF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5004048" y="263691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FF00"/>
                </a:solidFill>
              </a:rPr>
              <a:t>Kickback</a:t>
            </a:r>
          </a:p>
          <a:p>
            <a:r>
              <a:rPr lang="nl-NL" dirty="0" smtClean="0">
                <a:solidFill>
                  <a:srgbClr val="FFFF00"/>
                </a:solidFill>
              </a:rPr>
              <a:t>risico</a:t>
            </a:r>
            <a:endParaRPr lang="nl-NL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P10208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946618"/>
            <a:ext cx="6034617" cy="4525963"/>
          </a:xfrm>
        </p:spPr>
      </p:pic>
      <p:sp>
        <p:nvSpPr>
          <p:cNvPr id="5" name="Tekstvak 4"/>
          <p:cNvSpPr txBox="1"/>
          <p:nvPr/>
        </p:nvSpPr>
        <p:spPr>
          <a:xfrm>
            <a:off x="1547664" y="404296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FF00"/>
                </a:solidFill>
              </a:rPr>
              <a:t>Gordel met (lege) accuhouder</a:t>
            </a:r>
            <a:endParaRPr lang="nl-NL" dirty="0">
              <a:solidFill>
                <a:srgbClr val="FFFF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3275856" y="195473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FF00"/>
                </a:solidFill>
              </a:rPr>
              <a:t>Stekker die in de accumachine gaat</a:t>
            </a:r>
            <a:endParaRPr lang="nl-NL" dirty="0">
              <a:solidFill>
                <a:srgbClr val="FFFF00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5004048" y="447501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FF00"/>
                </a:solidFill>
              </a:rPr>
              <a:t>accumachine</a:t>
            </a:r>
            <a:endParaRPr lang="nl-NL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077072"/>
            <a:ext cx="2274937" cy="2035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kstvak 9"/>
          <p:cNvSpPr txBox="1"/>
          <p:nvPr/>
        </p:nvSpPr>
        <p:spPr>
          <a:xfrm>
            <a:off x="1763688" y="476672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Accu gedragen aan gordel</a:t>
            </a:r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72025"/>
            <a:ext cx="57435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88024" y="260648"/>
            <a:ext cx="3826768" cy="200223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Volledige uitrusting met accu kettingzaag</a:t>
            </a:r>
            <a:endParaRPr lang="nl-NL" dirty="0"/>
          </a:p>
        </p:txBody>
      </p:sp>
      <p:pic>
        <p:nvPicPr>
          <p:cNvPr id="6" name="Tijdelijke aanduiding voor inhoud 5" descr="P10208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548680"/>
            <a:ext cx="4361532" cy="5815376"/>
          </a:xfrm>
        </p:spPr>
      </p:pic>
      <p:sp>
        <p:nvSpPr>
          <p:cNvPr id="7" name="Tekstvak 6"/>
          <p:cNvSpPr txBox="1"/>
          <p:nvPr/>
        </p:nvSpPr>
        <p:spPr>
          <a:xfrm>
            <a:off x="2771800" y="3212976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5400" dirty="0" smtClean="0">
                <a:solidFill>
                  <a:srgbClr val="FFFF00"/>
                </a:solidFill>
              </a:rPr>
              <a:t>2</a:t>
            </a:r>
            <a:endParaRPr lang="nl-NL" sz="5400" dirty="0">
              <a:solidFill>
                <a:srgbClr val="FFFF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67744" y="4077072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5400" dirty="0" smtClean="0">
                <a:solidFill>
                  <a:srgbClr val="FFFF00"/>
                </a:solidFill>
              </a:rPr>
              <a:t>3</a:t>
            </a:r>
            <a:endParaRPr lang="nl-NL" sz="5400" dirty="0">
              <a:solidFill>
                <a:srgbClr val="FFFF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3203848" y="5229200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5400" dirty="0" smtClean="0">
                <a:solidFill>
                  <a:srgbClr val="FFFF00"/>
                </a:solidFill>
              </a:rPr>
              <a:t>6</a:t>
            </a:r>
            <a:endParaRPr lang="nl-NL" sz="5400" dirty="0">
              <a:solidFill>
                <a:srgbClr val="FFFF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755576" y="5085184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5400" dirty="0" smtClean="0">
                <a:solidFill>
                  <a:srgbClr val="FFFF00"/>
                </a:solidFill>
              </a:rPr>
              <a:t>4</a:t>
            </a:r>
            <a:endParaRPr lang="nl-NL" sz="5400" dirty="0">
              <a:solidFill>
                <a:srgbClr val="FFFF00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2987824" y="1628800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5400" dirty="0" smtClean="0">
                <a:solidFill>
                  <a:srgbClr val="FFFF00"/>
                </a:solidFill>
              </a:rPr>
              <a:t>1</a:t>
            </a:r>
            <a:endParaRPr lang="nl-NL" sz="5400" dirty="0">
              <a:solidFill>
                <a:srgbClr val="FFFF00"/>
              </a:solidFill>
            </a:endParaRPr>
          </a:p>
        </p:txBody>
      </p:sp>
      <p:sp>
        <p:nvSpPr>
          <p:cNvPr id="12" name="Tekstvak 11"/>
          <p:cNvSpPr txBox="1"/>
          <p:nvPr/>
        </p:nvSpPr>
        <p:spPr>
          <a:xfrm>
            <a:off x="1547664" y="548680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5400" dirty="0" smtClean="0">
                <a:solidFill>
                  <a:srgbClr val="FFFF00"/>
                </a:solidFill>
              </a:rPr>
              <a:t>1</a:t>
            </a:r>
            <a:endParaRPr lang="nl-NL" sz="5400" dirty="0">
              <a:solidFill>
                <a:srgbClr val="FFFF00"/>
              </a:solidFill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1907704" y="5013176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5400" dirty="0" smtClean="0">
                <a:solidFill>
                  <a:srgbClr val="FFFF00"/>
                </a:solidFill>
              </a:rPr>
              <a:t>5</a:t>
            </a:r>
            <a:endParaRPr lang="nl-NL" sz="5400" dirty="0">
              <a:solidFill>
                <a:srgbClr val="FFFF00"/>
              </a:solidFill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5076056" y="2204864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 Helm, gehoorbescherming, oog- en gelaatbescherming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5076056" y="2852936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2 Zaagbroek met beschermende vezels</a:t>
            </a:r>
            <a:endParaRPr lang="nl-NL" dirty="0"/>
          </a:p>
        </p:txBody>
      </p:sp>
      <p:sp>
        <p:nvSpPr>
          <p:cNvPr id="16" name="Tekstvak 15"/>
          <p:cNvSpPr txBox="1"/>
          <p:nvPr/>
        </p:nvSpPr>
        <p:spPr>
          <a:xfrm>
            <a:off x="5076056" y="350100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3 Zaaglaars en zaagschoen met beschermende vezels</a:t>
            </a:r>
            <a:endParaRPr lang="nl-NL" dirty="0"/>
          </a:p>
        </p:txBody>
      </p:sp>
      <p:sp>
        <p:nvSpPr>
          <p:cNvPr id="17" name="Tekstvak 16"/>
          <p:cNvSpPr txBox="1"/>
          <p:nvPr/>
        </p:nvSpPr>
        <p:spPr>
          <a:xfrm>
            <a:off x="5076056" y="4149080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4 Acculader met accu</a:t>
            </a:r>
            <a:endParaRPr lang="nl-NL" dirty="0"/>
          </a:p>
        </p:txBody>
      </p:sp>
      <p:sp>
        <p:nvSpPr>
          <p:cNvPr id="18" name="Tekstvak 17"/>
          <p:cNvSpPr txBox="1"/>
          <p:nvPr/>
        </p:nvSpPr>
        <p:spPr>
          <a:xfrm>
            <a:off x="5076056" y="450912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5 Stekker met snoer naar gordel waar accu in gaat</a:t>
            </a:r>
            <a:endParaRPr lang="nl-NL" dirty="0"/>
          </a:p>
        </p:txBody>
      </p:sp>
      <p:sp>
        <p:nvSpPr>
          <p:cNvPr id="19" name="Tekstvak 18"/>
          <p:cNvSpPr txBox="1"/>
          <p:nvPr/>
        </p:nvSpPr>
        <p:spPr>
          <a:xfrm>
            <a:off x="5076056" y="5085184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6 Accu kettingzaag</a:t>
            </a:r>
            <a:endParaRPr lang="nl-NL" dirty="0"/>
          </a:p>
        </p:txBody>
      </p:sp>
      <p:sp>
        <p:nvSpPr>
          <p:cNvPr id="20" name="Tekstvak 19"/>
          <p:cNvSpPr txBox="1"/>
          <p:nvPr/>
        </p:nvSpPr>
        <p:spPr>
          <a:xfrm>
            <a:off x="4860032" y="5733256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Felle keur van jas is voor extra veiligheid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8184" y="116632"/>
            <a:ext cx="1800200" cy="796950"/>
          </a:xfrm>
        </p:spPr>
        <p:txBody>
          <a:bodyPr/>
          <a:lstStyle/>
          <a:p>
            <a:r>
              <a:rPr lang="nl-NL" dirty="0" err="1" smtClean="0"/>
              <a:t>PBM’s</a:t>
            </a:r>
            <a:endParaRPr lang="nl-NL" dirty="0"/>
          </a:p>
        </p:txBody>
      </p:sp>
      <p:pic>
        <p:nvPicPr>
          <p:cNvPr id="675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908720"/>
            <a:ext cx="341372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kstvak 4"/>
          <p:cNvSpPr txBox="1"/>
          <p:nvPr/>
        </p:nvSpPr>
        <p:spPr>
          <a:xfrm>
            <a:off x="467544" y="620688"/>
            <a:ext cx="48965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 smtClean="0"/>
              <a:t>Persoonlijke beschermingsmiddelen zijn een laatste redmiddel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3600" dirty="0" smtClean="0"/>
              <a:t>Gevaar aan de bron bestrijden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3600" dirty="0" smtClean="0"/>
              <a:t>Gevaar isoleren of afschermen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3600" dirty="0" smtClean="0"/>
              <a:t>Dan pas </a:t>
            </a:r>
            <a:r>
              <a:rPr lang="nl-NL" sz="3600" dirty="0" err="1" smtClean="0"/>
              <a:t>PBM’s</a:t>
            </a:r>
            <a:r>
              <a:rPr lang="nl-NL" sz="3600" dirty="0" smtClean="0"/>
              <a:t> gebruiken!</a:t>
            </a:r>
            <a:endParaRPr lang="nl-NL" sz="3600" dirty="0"/>
          </a:p>
        </p:txBody>
      </p:sp>
      <p:sp>
        <p:nvSpPr>
          <p:cNvPr id="6" name="Tekstvak 5"/>
          <p:cNvSpPr txBox="1"/>
          <p:nvPr/>
        </p:nvSpPr>
        <p:spPr>
          <a:xfrm>
            <a:off x="4572000" y="5517232"/>
            <a:ext cx="4392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 smtClean="0"/>
              <a:t>Let op CE markering</a:t>
            </a:r>
          </a:p>
          <a:p>
            <a:r>
              <a:rPr lang="nl-NL" sz="3200" dirty="0" smtClean="0"/>
              <a:t>Onderhoud </a:t>
            </a:r>
            <a:r>
              <a:rPr lang="nl-NL" sz="3200" dirty="0" err="1" smtClean="0"/>
              <a:t>PBM’s</a:t>
            </a:r>
            <a:r>
              <a:rPr lang="nl-NL" sz="3200" dirty="0" smtClean="0"/>
              <a:t> goed</a:t>
            </a:r>
            <a:endParaRPr lang="nl-NL" sz="3200" dirty="0"/>
          </a:p>
        </p:txBody>
      </p:sp>
      <p:sp>
        <p:nvSpPr>
          <p:cNvPr id="7" name="Tekstvak 6"/>
          <p:cNvSpPr txBox="1"/>
          <p:nvPr/>
        </p:nvSpPr>
        <p:spPr>
          <a:xfrm>
            <a:off x="323528" y="638132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10 Persoonlijke beschermingsmiddelen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P10208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268760"/>
            <a:ext cx="6372200" cy="47791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32656"/>
            <a:ext cx="37528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4664"/>
            <a:ext cx="432048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kstvak 9"/>
          <p:cNvSpPr txBox="1"/>
          <p:nvPr/>
        </p:nvSpPr>
        <p:spPr>
          <a:xfrm>
            <a:off x="6804248" y="2780928"/>
            <a:ext cx="21602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3M optime III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Geluidreductie 35dB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Geschikt voor gebruik 95-110dB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Afbeelding 7" descr="P1020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86554" y="188640"/>
            <a:ext cx="4657446" cy="620992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45910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kstvak 10"/>
          <p:cNvSpPr txBox="1"/>
          <p:nvPr/>
        </p:nvSpPr>
        <p:spPr>
          <a:xfrm>
            <a:off x="611560" y="5013176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STIHL concept 24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24 dB geluidreductie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Bruikbaar tot 104 dB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P10209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268760"/>
            <a:ext cx="4800533" cy="3600400"/>
          </a:xfrm>
        </p:spPr>
      </p:pic>
      <p:sp>
        <p:nvSpPr>
          <p:cNvPr id="10244" name="AutoShape 4" descr="data:image/jpeg;base64,/9j/4AAQSkZJRgABAQAAAQABAAD/2wCEAAkGBxQTEhQUExQWFhUXGRoaFxgXGBwYGxccFxoYGhgaFxgcHCggGhslHR4YITEhJSkrLi4uGB8zODMsNygtLisBCgoKDg0OGxAQGywkICQsLCwsLCwsLCwsLCwsLCwsLCwsLCwsLCwsLCwsLCwsLCwsLCwsLCwsLCwsLCwsLCwsLP/AABEIALcBEwMBIgACEQEDEQH/xAAbAAABBQEBAAAAAAAAAAAAAAADAAECBAUGB//EAEUQAAECBAQDBgMGAwYDCQAAAAECEQADITEEEkFRYXGBBQYikaHwE7HBMkJS0eHxFGKSIzNTcoKjorLiBxUkRGNzdMLD/8QAGgEAAwEBAQEAAAAAAAAAAAAAAAECAwQFBv/EACwRAAICAQQBAwMDBQEAAAAAAAABAhEDBBIhMUETUXEFYbEiMtEVUpGh4RT/2gAMAwEAAhEDEQA/AK+Ax4XhZKpixnXKXcgZlJnpNBvekVe25YMucZZClATiGINUzkEfOK+D7EUrDSSsmWtEvEBSFpUCCiZmtRiQY0R2cJInOsENMskj7Jkq34xpbuq49yGkr5KHZ/ZuZKRMCgfBmDtUz1JNq0eB9jpUjFYZSUE1ADEVys9CWBoKxrnFoK1HMQAskeG//iUKs2xjn8RjUypsgkLIGdfhFWZdmrRvSCSdcdiVN8noJx/wJKlTfCWJIJGqZoAd2+6BEJnemSHc3BUGY/45amrJjB7T7QRMlpWUvLWgqRnSTQ/xJGbjaJYNUsnLkSwBT4ZZZicTQFqJ/Ix4c5yi28id2erHAnFSi+DSw3eaXOVklhW5dLMCZIBPChjG7NnPi8cEmpCerdOMWMdjcBh5oE1hMTYIBUUgKQztYUXSKXYc+WrFY1cpQUgpSQesV60lByimlXn5HBpUvIDvzLUqcAhJIGZ24gV9IrdwZipeLKWITMlqSXe7JUP+X1h+3ZqRNnFpiDnU68wZQJplFW184oYLHfCHxE/2hCSwUWqaXAdtY69NkcYJd/8ATmz405Nnc9zD/ZYj/wCRO/50xr9qq/sZv/tzP/2jgu5Pa/iMqYjL8RUxSVAqHjdKlI5MPzvHX9qTAMPOYEH4U2vSdrHoLo4WuTzFCvGv/TaJJNTTQ6t9IrYVR8W7J+kDnzCF3uCG6iM30XXISViCEBIFCfryiEyZX/Sr6RDD2S76Qlh1f6VfSIHR083BOkUqMoodkgn5Rcw8hSUrWoVKQnS5bR+EHkqBTTU/RovKmJRKq3DyLU5RmXtoprwhPw0l7Dq4PGkEwGBNxmdL5aANmTl34mCI7VQUoyIWtQDFhRDUzKNm2F+UGPbwCQmVLdRLKOYV1dI0FdYpY5E8Gl2aViVMKszpSwtqda3YGKeLWsJ+0r7vqrnGzgcbLXKXLtNclSbsAGFbH7QMV+0UAhOXVaa3YD8oxg3ul8mjXCM1E1bnxK9mmvKDy8TMlqbMp3prS9a3LjpF1csJCaX9WLvyeBmX4lKbSh/mIA+hi90idpZkdqzSCSHFdG4/igcztBdQQQGYgA7MPvbxeRhgmU2p83t8vnA55QkKJ1UBzNut4rdNg40rOe7QwhX4lE8Tl61rGSrCkoBfQfcLVAufV467tKehUtaQFOQWdJGnKKIQlgHokMzH8KQNOcT6U/7TNzjfaOdkkkgEilGymjhtAHiujCeJQBDChDE8XtTeN04UBSW+zro1eXlFFeCIJIPhJdnAYMx6wPHLyhWvDBISErSAQpjY2avV3i3isYqcxZAZJcgs/PTbyiMmbKP35Zr+IBrn8ocjxMgpN/sHTnvEvclQ6K6cL/MEvuYLh8PlXSYlktcjnFuRKJqSXFSDyp84N2dJScylFsy1AccoA6WMQkFM28D3gWJaQVIJAZ8w/KFAUYQNQ05wo39SfuPYznJmBEtK5QKwEKxCU+MksUJUHUal9XiWJomYkOf729TWTKVfpHHYnv8ATcy3kpBUpSiMxpmR8Mi3WIJ73Yqa+WWhiS99Zfwz/wAIeOrciKZ3c5XiPhP2ln/ckKjje+pyzZPhzeFVDUfbmBq7RWxHeDGKeySXqMuoRuP5UmMjFTJ0xQVPVnNQKgXJJAbi5hOSoEmmdFgO0lqT48wQlKkpQhgEhpzDKkEBnPSOgw3a0hGYD4gPiugt/wCYayeKfXaOJlYFFWSoXspX8zfTyMGGBuxma/e4L9+ccWbTQy/uOyGpnGO1dBcHh88ybMmIUoqWSUhwc6lpJdqsxZoqyO1Dh5034T5FBq1IAY3+sXcNhVy1komEE0OYhVM4NQU1sD0ivhcEszZjKU7B1Uq+WnIfSN2obdr6Oe2nYPHd4/iKJIu7136Quz8epS0tLKgGJA2DF4tSe69XHqKcKO0a8rsuf/iOGawp8qRmpYY9UN5G+2c/i8YtcsoSlZ/t5q3ynw5iKONd+UZk4zhR52U3BzDenL9Y7XD9hTk5gDQl9nJv8o0pHdtR+0puVfXrDepxryTwebSZa2sr1HnBhJU78Y9Nl925SCVKJrd2bqY0sPgZKbBPl9YxlrIeBWjy3C4GapCWQo7EAmCp7MmuXQXy/WserowaGLAelYl/CI2TWMnrPZBuOOkZqlqfL28Uu3MRmdCwpKUylTFkEBwmyRtmLDeO9/hEpBPo36PHmPbeJcYxTOVhMpHN8y/Ro102RyTYJlnux2UMVJK56liW7S5aSw8NCpQ+8SaV2jTPcIhlSMQqWq4BF+qWLx0/YnZYlYaTK/AgPtmIGY+cXSlhQGloh6z9RSlHyjz6f3b7RlkqRMCiQQ6JmVRBuCFAOODwTBdk9ohIJKUKcgJWprB8zpcNHfIJALi+8SM12pbYRa1cfcdxOOlze0kEBcvMHACkrSsCtTWrNHZS5l9xEQujFMIqAdRfZmhvNGXlFJxXkP8AHp59Io9qKpKT/wCtLPkoH6QQzQDVgN9unOM3Fz0hUsqNluNXOVV9v0jTFKLlwyck4qJp9rTXlKG9P6iB9Yy+yB4FkazZyh/UUiLGLnhSWLAOC97EEU6XitgGCAkKSqqlEj+ZRV9Y1WOW3hr/ACjJ58e7n8E8RVmfV6taMw4hRSq9lC5L33MXlBVcpTV9R0jLxMtcuWc4ASABmcXUocdiYrHDMpK0xTyYmuGiyjAySBmlJoK0u0A7PlS0zZmRITUM2gy/rHU92e18LlyhWZRqpLS5jV4HM0dLLk4U1MpNbn4Sx6gRlcuUzalw0cLgprnzLm5uH+UNgJJMsU1U/Uk/I+kdyezcGfuoD/zlNuBhk9hyMoSlSgBbxJVaI2MfBj4dkpAu3GFGye7yfxq/pH5woNjKuJ4RM7qTPurGlgNb1AgsrufOfxLLcDXoI9J/h2FEpPU/QRNMve+wjketk+kYbjisH3RDVK31diPSLie66XGYpygvYvcmpzcY6ipuANnLxISk8zy/WM//AE5H5FuZjy+xUH7xPRuRoBWDyuyEAVctvSNgAbkbC0TSjj5iJeSb8j3S9zIHY6LhAfjWDyezkjhyH5xdJbT6QjMH4R84i2+2S/uVk4ADj74CCJwYaw984L8SjAN1aGC92idguCHwgNR5wQSH1hCeIj/EDRoFBBwFRKO0SCOPyisZx9mJfF3Ah7B2EqNRD/GGz9IAqeLBvlEBOfTyMNQQrH7SxYTKWqlEn5R47LxYWqSM1AtU5ZI1GnEMAH/mj0LvviyjCTNCpkjqf2jmO4WBzzJyy2XIqSnmU5j8o78CUMTZSZ6VLng1FjUdYIlfGKOBnPLlqLVQk+YEGmYj+Ue+EcW1IksKmNrDKX59IrJL1b5QT4Z2aCkMIpQ1DREkRAAmGMtoKQCWeEQyJN0jrEiNqxFYPv8AKHQiC8Og0NBw43iqezJeipgehZTP6RelyyYkoEQIZjnu/LqQtQJHA9YDiO7uZOVKtvtOaAgtfhG+Vc4SiOMaQyTj0xUjnsP3cEtYUm+uV0uNnFRFxAxSfsYieljQZwt9dRbrGiOcPXeBZZIpSaKA7Y7RR95UznLQrzq8Cmd6sYAc8lJct/dLBGlKEfvGo50MOSRtFetItZWU5PfNeUPhEnjlNYUXHPswofrSH6n2CmYHuIGTrfpEEqrYQyzcPvaORRRjYUSxep5mFmYVaA5Bx6xFWICfunppFbUFlhU0H9olnex5xWCnoaQxMVQrLal8Yhn29+UCB6xJLtb1goBlFIcnQHjpWMAd7sOJhGXOBa6LbkptHRzE+E5rMX+scfPn9iZleDEJ3dRbi2VSjHbpIRd2rGkFV3wkqUAkAEkAXNyw6R6F3a7EE9JWpRADCmpaPLCOx1SlGUuaJrHID8QgH7pNA+8endxu8yJgmSZSMy5aUqVmOTMDR00PXmI3yYouS4KUUak/u7JKFIE0hzcuSGNrt6RCR3UlEKAnEm4uW8yYsf2n+F/uf9EEk4iYmvwv9z/pjihLVSmozgtpvKOOuGcniMKpC1JUzg334ikJLDWD9pdopmLIbKoGoCgr0YNFVKyDEZIqMmkctHIf9oc/McNKe6iojgK+jGJ91cPkwuHVrNnFf9ecD/haMfvvjgrETAnN8RKPhsWy+PK2XXM8dRJkAGRLqBKlgqqwBy5Uilj9o9I6pcY4os0eyZZ+G34VLT/QtQHoBF34bbPFDsuYcj/iUtQpotRIPUMesWndn9P1EcTXJJIE7gQz6+zEXFAHeJIVQ1pCAh8QxLNvDBQagiQSDx4QgIKmKNhBUyyN/fGJhLatD/FHvWACIfZmhGukBXMDUeIiZZ7dYYE1kGHQji0CzRL+ILXgSEHMocPe0RUmBZjCCybwDCOeEP8AF5QM+3h0I4wARM9oUGaFABTMzl0hgr22kHMgXFKxL4SRvAxAQdvlBJSCb1hjMY6ARFWI2hcIAoQNfT5Qkyx+8CkrJeoFH/c+kSSx197wbgDqKQdd4HML2B6iI5Egu0OJwqzn3aErAihJLuS3GPKe3cCBkUhWcLSfiHRCnolxqQ5D7HaPU1TTf0cV4xzvafduWUNKSXKgopzkDNYKYkh63jr02RQtMqHdHA4PCozykFZYhWYBKSxDMAXOZ6VpHV4Lsxa5meVPnJUlAzzCpKClIADZgHalhdo5pfYsz4qwJSwX8KPtKv8Ayjxb0jppOPmykTJS5eSYkhmZQchnD1JG28djlfKZ7ejxQa2zjzVphJsqeCQMfjAK1MxiSBTKCav0jPGOxiFP/Fz5iWqkrIUKbEwA5lElJlGpCviLVmJD5vuevCJLxeUZgxpSxvQsTpUs20TbOqWLTZLjGNNfJsqkqmSvjvORkSVLXm/CHZGpLMXNn1tGLJ7UUtOYLKpoVaYk+JJD5yqgArQAfOKA7XVJDIqFulaS9jZjyLeUF7MklSmDksALk2CUgdGDREntVnBpfp6zZZJvhMDhMNPVOQFsJkyYCnOwcJ8TqIFRZrx6acJdOZpZuB9pdnzqO/BtnjkOzErm4qYqYSTK+BLGahBVMBa2yTHbFJ0NRxjDUZW6PO1MPTyOC8BkrNkkAWpbaArVqQ53gE0lIJdgLkm0B7OxImozh8pJAJpmb7w3B0jnp1Zzl39uUL4da0flcc4Uu7cH+Tw65aWDFi3v6QrGMZlmBPIxMTK0gawaEG9G97RBagFFxpxoafTSCxBnGpPl5Q4Gjt0gEt+g96Qkg3enpAMOiWTqDEkSCKqPz8oAAQNDwt6xGEFlsAVr8xpEVAUrAcz6OxO/BomkGHQD61LDyiBI4wpiTrY6wkI4QAOPesFCm1hjR7eVYRWGvXT9IdMB1TG1I8oeIZhuPMw0FD4AlalEMfTzrEc5Op6RMSyWfTj5weRhxVgefzhUSC+GSSQaefnBPh8QwdvesQnSy1C3BoYFnDuas/DhBQwii1AHBo/sxGvAXPLlEUkg0IiCZ2dhXgWelaiCwDno2++zc4Wc2DcmuP0NIAZr0rf5D9vKEMRlap4frpCAIpBJtTWLI7Pmt/drGzpN7AVivhJ6UzEZ1hgcxCiHLB0i4BD8Y2JvfCWApi6spAJUGfQsDSpNo6sWCMo3JnoQ+nzlGLim7/0YKpKkrStISJqKozVHDMzEg7COL7ZWtUyaZwCVuSUhOpIs5LC51je7QniY4+KlL3UCHFXNH9vGV23h1TpxmfxKVPvkSLNYfnFxiox4Z9BptNLA9lWmu7Vr7L7GImcBmoa3Y0erlJP2Tx5xQxOJFQGFgwskDR940J/Yy6n4kojUpD+bGAI7FVUGYliGokxW9eWOemycuEPx/JiS54LKOpLR0/dBeaclyUhlWLVALV5xXwPYElP94VLGwJS3VjG3gcNhUWlK4HOpXoaQ5Sg12c+HRauNprhrw12b3ZPZCfiZZS8ypk0rWZigCcqSAxA0JjpFd3Jh1l/1h4wcPjsHLA+PLSFlycyshLkEeEK+cGHeLs4XEvh4yYwkot/tbPMzfTMm7j8o0R2AuZLmIyBRzAMTTw1fi5bo8V+0OzZskATEZQ1GrZraQTB968IhWfDguQygCpSSNmqBu4iz2r37lzJeQyidvBMJB0I8N402Y3H2I/p0vKVfKMpCVFhlY6b6QZGH362pV/fOBYfF50hWVSOYYuGsDVtngwVf28cT4Z504bZOPsIJH76xAJBJt1v5RLNXZr9YYqO53tCJHlyn4DXRofJU1po0PU722vBEAVehsx98IdADQBvrDkcf06wjagfavukDM4bcPWGIJazcHof3iWWkV1LL343rSIfGOoNfe8MLLyk8HiIQpwxbnFbO4DEjnwNYSpytXHHcQdAWGOtvygalgaXgSpzkV9DBAvWnL6wWA/SFEfjpGnyhQcACXihqoVLc+ERE42DgcTEzhhYXDHM2o9mHCDYlI4tD4GQmLNywazm+zw05bsQog061qOUTlSqqJKSD+unlDT2GYAAkNo9K0HvaHQERUVNLGDIlKJIDADlAZc1SQAAH4jhEZmIVm+u5aJoAqcMQFZqHRL6b/KHTIzVIA/fQQFeKdt6ufk27mBy8SrNlJFnrSmjm20HwBcEhNSpm2IBYb2u0cH3nyzcSMyQlKBlAAAG7kpFdI6jFzSUKoFE6ORs4fSn1jDxmDISuYWmLAdgCQG0bgAL8Y6dPFPlujr0uaOK3JX7LwcTjMCyjlqnTjQRTVJa8dLi1TL/DVlDVysKgNpyjMWnOCWZhHbtVcMpZ7fKBdhrKZyGNFKCTxBpHb90sRKGJy4hgjxodQcJJoCRo2+kc73PwKVrmFaSTLylBBIY1NWvYRZTh1pmKcEuSXqb3fjHHm7a8nu/TZrNjlji3X4s9Ow+FwfxJgK0/2JBWSEsKOAoANXYFz1jjZk4GdMXLFM8xaA1g6lJ8OjBqRXM2YpAQSSkFwG+ZZy2j20hTZfw5K5qzlSAQHoVFVAEjWMYqTfbZ6en0z0ylPJL+KOUw+EXMKlzFHMsl1GpD6wZHZiDLKcpK3LLSTXmnaLPYiAp1zCRLT6+/zgk7tGZNVlkpypG1OqlR6qSSPiZybk2U+zFzsLMC0HWqSGChsY9KwmNTNQmaHrxfKaUaPPJuGnpBUoOnUg5gOe0WOxO2VSJgP3TRSTZjqOV4wz4VNWuzNqz0jDVRp1HAxPOKgK/WKaO03o4bjEU49JLFtv2jzNpBaICf81+Wze9INLmFn1fWM04oHQPwtBJWKvX6QAXTijZjx6VaIifFFU4bk/UxNCnBY+9olhZZ+NRgz/T3rASi9d32hKDPV26RHDjkNoEmgE7UZT8tKQky/E5CqfK0TmEDUjWzwkqrQjzeHbCia9i+th84eZNejUau/ukVxOBc1obUcwjMD3HS1NoALD2Gg3197xFJCgPDQxCWR+J33+W0NID1ehff0hiCiWdH9IUNk4D0hQ7GYxxpKsoSp9b0bS7Qf4C/vU+yzKqR+7RFIIJq40p72iM3EAEUUeNT6nj84t14QWEVNIdKQSavtS0SnzVABw6yz09T5QPDqZxlIa79PyeJzEEKJcOWfdj7FYXArC4aaoglRAa9Nr6+2g6JlKAk79A59WhSFpDNy5cPkIYTcuUE3qTfaggSAB2n4UEpfh9KtGQnHrBBLc3PRuPSNDtVbAAl+jMT+wjl56VCtCBUPrwEdmKP6Dqxr9JsK7cGssEj/wC168oj/wB9SkAsgpre9NhW0c5PSpQTpXMaVZy4ipjfTTbpF+nEGkdYrvTJBD5jTr56UjNnTpM3PkSEEivXbQGkcssRbwExSajq5HnWBxpcEy6N/s6UZIUlALEDMTQqNdOsDxQxJSpckTAU1WpIJFnZXSJ4XtE5S12przMa3YnaqpawuXqGUPuqpRxcEG0Yr91yFDJKD3QbT+xgd2sViMTNMpWImUSVAAgFwQIsd4pHwnlTFKUVoBJWpyAS1NhTSOw7JGDlTlYiXhyJiwQQlXhDs7JJYVjk/wDtEnJnYkLSCkCWlLdV7GOlqDjwXPUZZ8Sk6+Tn1LyyggW+cdh3X7MBlytlDOTxN35BhHFTXDOPSOt7o94ESkiXOQZksF0lJGZD3v8AaT1jaNMykdnK7BPxEGUHSPthgykEFweEeW94sImVMmJTZK1gcgogR6lj+/MqXLUmQgoJDFampyAJc82D72jyLHzzOmAJs/usEqSFE6CRiFZUjUAD5RalTl7db+zFLB4NZFLWtGqMGoMxc8H9mkeXNKzNhA9GetuPP084s4ZZB8RpEsPJIHjpsPOLCMAAKl6Es55++UZugFLUMoYj8niUnLRiOA99YJkD+FPLVgKamIqlsWOVntyvXpaJoAiRuWu2+/yiQQH+1S/L2YSlBQANRrlYX4j3SEoZQwG29RRmEFATUn9t6e6RCYzPo7kfSztaFMSQAb8H6WgRQrNwZ6t0LeUSMJIWA9He/LZ2hzJO1ImluouaB9Yktexbg3LhtBQA1Ja43NR0/OEtaftMRrenlBVzHq9y3yb3aAPmUAOOt2DmuzUhgRprTy6aQoiZfFPUwoXIgqMgHiJII0FX5vXWI5E0ANQH1dtDZg1YiiUQaJdxp8ve0WEYcvVLUFrVv8vWNU/cqirPUFHYEUykkuLuWL0/WBoQzZQXZzvU7vTXzi4jDtUNmLA9DRtqRXThTmOVgz1epeoB0gfIqZNQSBajev58YgSE0Ghc62a5elYKFpSk6moJJu+42qPOKXaHaKUlmpszNtXZ9IdD2gO1Zj7B2oKAecYmKl0IbWmo0tvFztOfVORLpKaE6PbrFCeDYu43+kd0FSR1LhFCZLZz0rtGfiWjSxs4NlAfUvsKxkTlF9Ohf3pFiYAmJyVmzRAiHRzp6QmRI18PMu4PHlt8qRew2IILZetT86RmSJhIq7jkPSNCUK35A8qs0YSMzWwpTmDKyDUbir9Y1l4CWqpGlX0a145/DpCNS5Pup+UasrEJyBRzOXPNtyesYyETndlypiKpFbBzpxeISe7slxSl77mkWMPjkk0AIapBLA8Ity5Phq4PO1resQ5SXTFYBeBlMxSCS7sNzmto8KT2DIScyEMKl/8ANWm0XE5QfB4iRxNqCsGEyoCqDVuFrWhepL3CwCcICXZqkVuH56CnlA1pytSz10P6Ra+KkO5Ber/MNtSBT8QzMKAHbb35mE2IEQslhU0Ot6erQSTKUiqhXloasa0rBpLgB3qNTxaApxCVAOovS5As+5rztAkFDLQwOVeUmgr58N/OASMMpjnIolgNjv71MHlAByEm71YVqPJuETSrNmcZRurXo9oQgkhNaCgZgBp+cMiS71vatWHHlAgyluW4PVyDViItsAwD2NBVqvSCh0VlA/cFXqfS9KflBcpZwpy7HQE2IMMhQcBJS3GgAf1MEE4qFAKAmzF3pTnBSAAMzuR0e3kP3hZ9Tc76Wf5QVQJNS1+NRAQmurFuHmYTARDmtjUNw0bWIzRuqg0+nOIPt0LEa2L0hpy6ZqOzhvmabQqAQQrQNzd+sNATil7TOhLVhQ6HRbGKUk+ECtzpqA27G8VpvaBCi51dhq5YubwATRVklgz5gAxNxzbaCSwr7wZiSaMQG20/XekN/cCM3FmjkDYV3DPRj06wKdj1MybA+Z0FCTWkFExBUVEvo+9rDa0P8NLumx1IO1SNOPlAIoTkzFAqCSALgmo3ZhyGsUu1zNKVMj7RCQCosnckahwPSNyc7UoHDE0pR25w01mZPiDA2ctFRnRSkZOOSMoA+6z11DRSxEylbcY0MWCaEVc0HUOeEZ+LkKLhrVO448mjuUkzptGZiJ2Z01tX8oz5yWeNBUvKSMpCiWLirmM/Eg1ff6PGiJYAq4Q2GBcOfD8ukRUaGIyJStAekDJZtYcMLW3i7hRUkcQ+xB4C3zjHw6phI8BJGmjQQCaahJfQs1tRtGTg2LbZ0MuelDgrqzkgChHB6nSLMufLUgS8ylk/eDJ/03jBwuBUQpU3QPlCo1sKmUkjI6XvvfT2LREsaSG4cGvhMOQXDFNrPWnnGp8HdRfloYzMNiWAel79TXbWNA49BSVBtq+vl8hHLJSMXEHLWkUS9KWteFPmBnJLFtCNOTn9IkhaVEH7bOKC2hfjWJZSHIS/PzbLqdImhDIUMmZOzta3SgdvOCLSpVUgMzsRc7b/ALQZBLb5qHKOMU0doEeECoNKHl067Q0IjjkKASB9pVKUbmIwV9mTFLNUsCATqHd/fGOiWp6lyUjLlApvfe8Pg5ij4jlAD34PGkJuPQ1Jrow+zMDNl5mWKhtFJvQ+RIjdll3qFUctfkOvpBVkKDKYGj6V1rb94kmUn7rWYi7u1GuaN5xMnfIXZWTLyggADkGc2twMHS5BZxxtQHQecSCBlCfvO4YOaaE3Y7RCTJoxfe+pv01I5xLoEhppCA9HLtUaXo9NISJvhoOPWBrw6XKixUdW34e7RGWWqaHc0pua8ohoZKYFFJLh6swb502EO1q1NL7XqIR8VSXpTc1+Y+kTWpIqoAevL6wfIrArSQKGg15b3vAiAfESxGlXryve0WAlxc0VbQnU8mcQL4ST4k3ukggvq162h0FDKWs1CUEaE360hRIIerHzhQWFslNyi2hDMXpZ2uzvElozLqQA7lr8aW/eKssVvUpqo0sXsLbRGcHAKSXalLsQ5/ytvGXngZNbBTAEuml78Rw8PNjDz1MlOXMoi5IISl3FjrfziVXLLBNGOgYFyN6tCRlRlepJBPGj196RpuECly1KVUOPwlvUe7waXLAILsXUxFH4EbxOTLSFCgFzU2YUD7inpClkJSSlLi4Au4q7ni8K7EClozrqPCxcE7bji8T+EkpJV4QQwPA/apyYViKsQosGCTv6huj+UFmpoHNNdC1frB0MzsR2bKNQHdiTch3NeJcVij2n2AlVWKSzCtCSKE8fO0bk1IU/4QoJJ6Plr0it8I5kjUsVK/CHBLgu5bWNIzn3Y9zOVX3WKW8eY1ejAWbnqItSOzkpo3WOjlpcUSasCpXCrNo/1iHwSXccE3YczejR0w1HuaRyLyZiMKkCgblDlCQK67xf/gSaIYm9/k7bQE4SYbgPwrQauLdToY3U4vybKSKapCW1D0pElYUaP6RcmYQDjsd9oFNWoWS+3H8oooprlLTY9fdobDYwpfM5elbB+BHWNGVLJqoBPrEJoSmjMKl+Ir6mJcU+xNJlns7tFszzFZizAEDa5+g2ixKxqVpSAVFQDu7qUx1qObbRky8EkgEjKrm5rDmUtCsyCDzAezG9oxlhXgzliRrLWRkCkZSADU1OZ3p0FPygmHCQpg1XJYuxOrmji8Ygxy8wzvuSd7P5FoPMxtDQuprs9GYA3AakZPHJGTxSRqYUEgALBA14kkktvcDnDrITlyJFLlmDGpvSp+TQGRigUhiAWDAj8Jr74QkT3GYsA+tOtqiutIiS9yXGuywo0JFfC9GOYF9Db9IBh1qLsDRmJIqK9aVFeEGlTkkFPhUWY10r51gyFMl0uCWFLhuXk52iaQqK656QQSSKAsL+V2eFNSpzlBL+7736RY+GHqSU6i3HnWGMsmiQQAbjZg/Wr9ITQFRZNGrW/GjxXTLNySWu9ydCKMGrvaL01JZOjF6HWnnrEJi0BWYD/Ts94SdCaJmUrwtQZiS40FW839YHkI0rcs+pIcQbGF66OSzuTQ6a6s8DTMV4nIDFwPZvw4w3TAGhMxRIDEprWgfQE9a0i58JiEkJq9RYObgGsOlbBQJ/WoNfQNDiWCGL1AANRetYOiqKa8MHtM6GkKLZwoNTXpCh2OjPnSqpJVUaJdt2agJfXnE0ywl3BDpLVqXp0EKFGLJAkkFIJTmZmAJAa97m7fpE0UZqEgEnhYej0hQophRIq8QJAJdgAGG4JO5EHkJcnKMr0HCtRxF/OFCh0KyaZWra1rtVoDO8SSXDJuKl3D6i/wCcKFELsfgSwSkFRsxIbUsNGhkyCrMVAsW2s3Avo8KFFoTLElAUQ7ljrdjbnSCysKCDTiTrWoFqw8KLRSBlRSVMAAk298PnEEyypqsPCWGoL3cPppDQoS7ACpSSWAr93lx5mK2LQuWTmAACma77H5UeFCjpxTd0awk7oFnoduECK6hWjCg4bwoUdR0BJfjBYkRNEpQPiylxRhbztChQASEpwc2m1uEVVYUXSa715QoUAFFZKT9ptqaRJCmSQoljZTAkefk0KFEOKfYmky+nFpCSZQoS1aF0gVIFPJosYLFkitSa7cC7aVG8NCjkcVRzNUXxMZAXUqNg9xTf3SLcuTnzD7Jo7WFh1hQoznxwga6K8yUXKjyB42ttQFoFLwpUcw1BN/nSukKFCfCJFJQPFq5Z+VTyvDjDJKczCr6NpQ32byhQojwJjKlhZCUlTAmlnbeu9ImFq10Dl66gD6bwoUUIMualNDU0didQ8KFChWyz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06363" y="-1219200"/>
            <a:ext cx="3810000" cy="25431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20688"/>
            <a:ext cx="4287749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kstvak 8"/>
          <p:cNvSpPr txBox="1"/>
          <p:nvPr/>
        </p:nvSpPr>
        <p:spPr>
          <a:xfrm>
            <a:off x="4211960" y="5157192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Graszodensnijder huren.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Lees eerst gebruiksaanwijzing</a:t>
            </a:r>
          </a:p>
          <a:p>
            <a:pPr>
              <a:buFont typeface="Arial" pitchFamily="34" charset="0"/>
              <a:buChar char="•"/>
            </a:pPr>
            <a:r>
              <a:rPr lang="nl-NL" dirty="0" smtClean="0"/>
              <a:t>Gebruik </a:t>
            </a:r>
            <a:r>
              <a:rPr lang="nl-NL" dirty="0" err="1" smtClean="0"/>
              <a:t>PBM’s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P10209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2276872"/>
            <a:ext cx="3147814" cy="419708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</a:t>
            </a:r>
            <a:endParaRPr lang="nl-NL" dirty="0"/>
          </a:p>
        </p:txBody>
      </p:sp>
      <p:pic>
        <p:nvPicPr>
          <p:cNvPr id="4" name="Tijdelijke aanduiding voor inhoud 3" descr="P10209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652120" y="404664"/>
            <a:ext cx="3014464" cy="2260848"/>
          </a:xfrm>
        </p:spPr>
      </p:pic>
      <p:sp>
        <p:nvSpPr>
          <p:cNvPr id="7" name="Tekstvak 6"/>
          <p:cNvSpPr txBox="1"/>
          <p:nvPr/>
        </p:nvSpPr>
        <p:spPr>
          <a:xfrm>
            <a:off x="6516216" y="530120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FF00"/>
                </a:solidFill>
              </a:rPr>
              <a:t>Huur een tuinfrees</a:t>
            </a:r>
            <a:endParaRPr lang="nl-NL" dirty="0">
              <a:solidFill>
                <a:srgbClr val="FFFF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7"/>
            <a:ext cx="3672408" cy="267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kstvak 8"/>
          <p:cNvSpPr txBox="1"/>
          <p:nvPr/>
        </p:nvSpPr>
        <p:spPr>
          <a:xfrm>
            <a:off x="323528" y="4365104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Hoe kun je rugpijn bij het spitten voorkomen?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395536" y="530120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Spit nooit meer dan 10m2 of….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Vegen</a:t>
            </a:r>
            <a:endParaRPr lang="nl-NL" dirty="0"/>
          </a:p>
        </p:txBody>
      </p:sp>
      <p:pic>
        <p:nvPicPr>
          <p:cNvPr id="4" name="Tijdelijke aanduiding voor inhoud 3" descr="P10209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556792"/>
            <a:ext cx="3394472" cy="4525963"/>
          </a:xfrm>
        </p:spPr>
      </p:pic>
      <p:sp>
        <p:nvSpPr>
          <p:cNvPr id="5" name="Tekstvak 4"/>
          <p:cNvSpPr txBox="1"/>
          <p:nvPr/>
        </p:nvSpPr>
        <p:spPr>
          <a:xfrm>
            <a:off x="4427984" y="1556792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Is zwaar werk voor schouders en polsen.</a:t>
            </a:r>
          </a:p>
          <a:p>
            <a:r>
              <a:rPr lang="nl-NL" dirty="0" smtClean="0"/>
              <a:t>Kies voor een niet te zware bezem. Dan maar wat langer werken.</a:t>
            </a:r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4427984" y="3068960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Veel professionals kiezen voor de luchtbezem ofwel bladblazer.</a:t>
            </a:r>
          </a:p>
          <a:p>
            <a:r>
              <a:rPr lang="nl-NL" dirty="0" smtClean="0"/>
              <a:t>Dit werkt veel sneller en lichter.</a:t>
            </a:r>
          </a:p>
          <a:p>
            <a:r>
              <a:rPr lang="nl-NL" dirty="0" smtClean="0"/>
              <a:t>Nadelen zijn stof en lawaai.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Oog- en gelaatsbescherming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Veiligheidsbril, </a:t>
            </a:r>
            <a:r>
              <a:rPr lang="nl-NL" dirty="0" err="1" smtClean="0"/>
              <a:t>ruimzichtbril</a:t>
            </a:r>
            <a:r>
              <a:rPr lang="nl-NL" dirty="0" smtClean="0"/>
              <a:t> voor stoffige omgeving en gevaarlijke vloeistoffen.</a:t>
            </a:r>
          </a:p>
          <a:p>
            <a:r>
              <a:rPr lang="nl-NL" dirty="0" smtClean="0"/>
              <a:t>Gelaatscherm</a:t>
            </a:r>
            <a:endParaRPr lang="nl-NL" dirty="0"/>
          </a:p>
        </p:txBody>
      </p:sp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636912"/>
            <a:ext cx="3185348" cy="165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501008"/>
            <a:ext cx="2619059" cy="2628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365104"/>
            <a:ext cx="2390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kstvak 9"/>
          <p:cNvSpPr txBox="1"/>
          <p:nvPr/>
        </p:nvSpPr>
        <p:spPr>
          <a:xfrm>
            <a:off x="4644008" y="623731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10 Persoonlijke beschermingsmiddelen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Gehoorbescherming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95536" y="1124744"/>
            <a:ext cx="3610744" cy="3628999"/>
          </a:xfrm>
        </p:spPr>
        <p:txBody>
          <a:bodyPr>
            <a:normAutofit/>
          </a:bodyPr>
          <a:lstStyle/>
          <a:p>
            <a:r>
              <a:rPr lang="nl-NL" dirty="0" smtClean="0"/>
              <a:t>Beschikbaar stellen van 80dB(a)</a:t>
            </a:r>
          </a:p>
          <a:p>
            <a:r>
              <a:rPr lang="nl-NL" dirty="0" smtClean="0"/>
              <a:t>Verplicht gebruik vanaf 85 dB(A)</a:t>
            </a: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4716016" y="638132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10 Persoonlijke beschermingsmiddelen</a:t>
            </a:r>
            <a:endParaRPr lang="nl-NL" dirty="0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340768"/>
            <a:ext cx="3754363" cy="515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kstvak 5"/>
          <p:cNvSpPr txBox="1"/>
          <p:nvPr/>
        </p:nvSpPr>
        <p:spPr>
          <a:xfrm>
            <a:off x="251520" y="4221088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Toename van 3 dB(A) is verdubbeling van de geluidssterkte!!!!!!!!!!!!!!!!!!!!!!!!!!!!!!!!!!!!</a:t>
            </a:r>
            <a:endParaRPr lang="nl-NL" dirty="0"/>
          </a:p>
        </p:txBody>
      </p:sp>
      <p:sp>
        <p:nvSpPr>
          <p:cNvPr id="7" name="PIJL-RECHTS 6"/>
          <p:cNvSpPr/>
          <p:nvPr/>
        </p:nvSpPr>
        <p:spPr>
          <a:xfrm rot="803430">
            <a:off x="3872537" y="3053521"/>
            <a:ext cx="119443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251520" y="4826675"/>
            <a:ext cx="43204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Gehoorschade treed op voorbij:</a:t>
            </a:r>
          </a:p>
          <a:p>
            <a:r>
              <a:rPr lang="nl-NL" dirty="0" smtClean="0"/>
              <a:t>80 decibel 8 uur/dag</a:t>
            </a:r>
          </a:p>
          <a:p>
            <a:r>
              <a:rPr lang="nl-NL" dirty="0" smtClean="0"/>
              <a:t>83 decibel 4 uur/dag</a:t>
            </a:r>
          </a:p>
          <a:p>
            <a:r>
              <a:rPr lang="nl-NL" dirty="0" smtClean="0"/>
              <a:t>86 decibel 2 uur/dag</a:t>
            </a:r>
          </a:p>
          <a:p>
            <a:r>
              <a:rPr lang="nl-NL" dirty="0" smtClean="0"/>
              <a:t>104 decibel 2 minuten/dag</a:t>
            </a:r>
          </a:p>
          <a:p>
            <a:r>
              <a:rPr lang="nl-NL" dirty="0" smtClean="0"/>
              <a:t>120 decibel enkele tellen/dag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bouwtotaal-online.nl/media/system/artikelen/305/BT_03_12_PBM_UV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5931024" cy="3954016"/>
          </a:xfrm>
          <a:prstGeom prst="rect">
            <a:avLst/>
          </a:prstGeom>
          <a:noFill/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581128"/>
            <a:ext cx="848957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564904"/>
            <a:ext cx="3347399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Gehoorbescherming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5626968" cy="4525963"/>
          </a:xfrm>
        </p:spPr>
        <p:txBody>
          <a:bodyPr/>
          <a:lstStyle/>
          <a:p>
            <a:r>
              <a:rPr lang="nl-NL" dirty="0" smtClean="0"/>
              <a:t>Watten -10dB(A)</a:t>
            </a:r>
          </a:p>
          <a:p>
            <a:r>
              <a:rPr lang="nl-NL" dirty="0" smtClean="0"/>
              <a:t>Oorpluggen -10-15dB(A)</a:t>
            </a:r>
          </a:p>
          <a:p>
            <a:r>
              <a:rPr lang="nl-NL" dirty="0" smtClean="0"/>
              <a:t>Universele oordoppen -10-15dB(A)</a:t>
            </a:r>
          </a:p>
          <a:p>
            <a:r>
              <a:rPr lang="nl-NL" dirty="0" err="1" smtClean="0"/>
              <a:t>Otoplastieken</a:t>
            </a:r>
            <a:r>
              <a:rPr lang="nl-NL" dirty="0" smtClean="0"/>
              <a:t> tot -30dB(A)</a:t>
            </a:r>
          </a:p>
          <a:p>
            <a:r>
              <a:rPr lang="nl-NL" dirty="0" smtClean="0"/>
              <a:t>Gehoorkappen tot -30dB(A)</a:t>
            </a: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4716016" y="638132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10 Persoonlijke beschermingsmiddelen</a:t>
            </a:r>
            <a:endParaRPr lang="nl-NL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412776"/>
            <a:ext cx="245689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P10209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88640"/>
            <a:ext cx="4752528" cy="3564396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365104"/>
            <a:ext cx="4940226" cy="235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kstvak 8"/>
          <p:cNvSpPr txBox="1"/>
          <p:nvPr/>
        </p:nvSpPr>
        <p:spPr>
          <a:xfrm>
            <a:off x="467544" y="3789040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Moet je bij deze maaimachine gehoorbescherming gebruiken?</a:t>
            </a:r>
          </a:p>
          <a:p>
            <a:r>
              <a:rPr lang="nl-NL" dirty="0" smtClean="0"/>
              <a:t>Zo ja, welk type?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5580112" y="4797152"/>
            <a:ext cx="309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Je moet gehoorbescherming hebben met een reductie van 18 dB. Bij 98 dB kun je hooguit 10 minuten onbeschermd veilig weken.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P10209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6034617" cy="4525963"/>
          </a:xfr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869160"/>
            <a:ext cx="549592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348880"/>
            <a:ext cx="190500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645024"/>
            <a:ext cx="2232247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kstvak 8"/>
          <p:cNvSpPr txBox="1"/>
          <p:nvPr/>
        </p:nvSpPr>
        <p:spPr>
          <a:xfrm>
            <a:off x="6588224" y="83671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Welke van twee onderstaande  gehoorbescherming is geschikt?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6588224" y="5229200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NL" dirty="0" smtClean="0"/>
              <a:t>3M optime III</a:t>
            </a:r>
          </a:p>
          <a:p>
            <a:pPr marL="342900" indent="-342900">
              <a:buFont typeface="+mj-lt"/>
              <a:buAutoNum type="alphaUcPeriod"/>
            </a:pPr>
            <a:r>
              <a:rPr lang="nl-NL" dirty="0" smtClean="0"/>
              <a:t>STIHL concept 24</a:t>
            </a:r>
          </a:p>
          <a:p>
            <a:pPr marL="342900" indent="-342900">
              <a:buFont typeface="+mj-lt"/>
              <a:buAutoNum type="alphaUcPeriod"/>
            </a:pPr>
            <a:r>
              <a:rPr lang="nl-NL" dirty="0" smtClean="0"/>
              <a:t>Beide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6588224" y="62373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3M optime III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523</Words>
  <Application>Microsoft Office PowerPoint</Application>
  <PresentationFormat>Diavoorstelling (4:3)</PresentationFormat>
  <Paragraphs>131</Paragraphs>
  <Slides>34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34</vt:i4>
      </vt:variant>
    </vt:vector>
  </HeadingPairs>
  <TitlesOfParts>
    <vt:vector size="35" baseType="lpstr">
      <vt:lpstr>Office-thema</vt:lpstr>
      <vt:lpstr>Machines en veiligheid 2</vt:lpstr>
      <vt:lpstr>Dia 2</vt:lpstr>
      <vt:lpstr>PBM’s</vt:lpstr>
      <vt:lpstr>Oog- en gelaatsbescherming</vt:lpstr>
      <vt:lpstr>Gehoorbescherming</vt:lpstr>
      <vt:lpstr>Dia 6</vt:lpstr>
      <vt:lpstr>Gehoorbescherming</vt:lpstr>
      <vt:lpstr>Dia 8</vt:lpstr>
      <vt:lpstr>Dia 9</vt:lpstr>
      <vt:lpstr>Trillingen</vt:lpstr>
      <vt:lpstr>Stoffilter</vt:lpstr>
      <vt:lpstr>Hoofdbescherming</vt:lpstr>
      <vt:lpstr>Handbescherming</vt:lpstr>
      <vt:lpstr>Werkhandschoen Cat. I voor licht werk</vt:lpstr>
      <vt:lpstr>Handschoenen met kettingzaagbescherming.</vt:lpstr>
      <vt:lpstr>Showa gewone en winter werkhandschoen voor zwaar werk. Cat. II</vt:lpstr>
      <vt:lpstr>Voet- en beenbescherming</vt:lpstr>
      <vt:lpstr>Zaaglaars en zaagschoen.</vt:lpstr>
      <vt:lpstr>Voor werk in het groen S3 schoen gebruiken.</vt:lpstr>
      <vt:lpstr>Lichaamsbesherming</vt:lpstr>
      <vt:lpstr>Signaalkleding</vt:lpstr>
      <vt:lpstr>Dia 22</vt:lpstr>
      <vt:lpstr>stokheggenschaar</vt:lpstr>
      <vt:lpstr>Accu in oplader</vt:lpstr>
      <vt:lpstr>Aanwijzingen op accu oplader</vt:lpstr>
      <vt:lpstr>Kettingzaag, accu, oplader.</vt:lpstr>
      <vt:lpstr>Aanwijzingen op elektrische kettingzaag</vt:lpstr>
      <vt:lpstr>Dia 28</vt:lpstr>
      <vt:lpstr>Volledige uitrusting met accu kettingzaag</vt:lpstr>
      <vt:lpstr>Dia 30</vt:lpstr>
      <vt:lpstr>Dia 31</vt:lpstr>
      <vt:lpstr>Dia 32</vt:lpstr>
      <vt:lpstr>2</vt:lpstr>
      <vt:lpstr>Vegen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Eigenaar</dc:creator>
  <cp:lastModifiedBy>Eigenaar</cp:lastModifiedBy>
  <cp:revision>133</cp:revision>
  <dcterms:created xsi:type="dcterms:W3CDTF">2014-03-04T08:23:54Z</dcterms:created>
  <dcterms:modified xsi:type="dcterms:W3CDTF">2015-01-15T16:21:38Z</dcterms:modified>
</cp:coreProperties>
</file>