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9140000">
            <a:off x="817112" y="1730403"/>
            <a:ext cx="5648623" cy="1204306"/>
          </a:xfrm>
        </p:spPr>
        <p:txBody>
          <a:bodyPr bIns="9144"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19140000">
            <a:off x="1212277" y="2470925"/>
            <a:ext cx="6511131" cy="329259"/>
          </a:xfrm>
        </p:spPr>
        <p:txBody>
          <a:bodyPr tIns="9144">
            <a:normAutofit/>
          </a:bodyPr>
          <a:lstStyle>
            <a:lvl1pPr marL="0" indent="0" algn="l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4678362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4678362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819399" y="1726737"/>
            <a:ext cx="5650992" cy="1207509"/>
          </a:xfrm>
        </p:spPr>
        <p:txBody>
          <a:bodyPr bIns="9144" anchor="b"/>
          <a:lstStyle>
            <a:lvl1pPr algn="l">
              <a:defRPr kumimoji="0" lang="en-US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 rot="19140000">
            <a:off x="1216152" y="2468304"/>
            <a:ext cx="6510528" cy="329184"/>
          </a:xfrm>
        </p:spPr>
        <p:txBody>
          <a:bodyPr anchor="t">
            <a:normAutofit/>
          </a:bodyPr>
          <a:lstStyle>
            <a:lvl1pPr marL="0" indent="0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00016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9150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00016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00016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ight Triangle 1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ight Triangle 17"/>
          <p:cNvSpPr/>
          <p:nvPr/>
        </p:nvSpPr>
        <p:spPr>
          <a:xfrm rot="5400000">
            <a:off x="433389" y="-433387"/>
            <a:ext cx="6858000" cy="7724778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784930" y="1576103"/>
            <a:ext cx="5212080" cy="1089427"/>
          </a:xfrm>
        </p:spPr>
        <p:txBody>
          <a:bodyPr bIns="0" anchor="b"/>
          <a:lstStyle>
            <a:lvl1pPr algn="l">
              <a:defRPr kumimoji="0" lang="en-US" sz="2800" b="0" i="0" u="none" strike="noStrike" kern="1200" cap="all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9552" y="2618912"/>
            <a:ext cx="3807779" cy="332468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297954" y="2253385"/>
            <a:ext cx="5794760" cy="623314"/>
          </a:xfrm>
        </p:spPr>
        <p:txBody>
          <a:bodyPr>
            <a:normAutofit/>
          </a:bodyPr>
          <a:lstStyle>
            <a:lvl1pPr marL="0" indent="0">
              <a:buNone/>
              <a:defRPr lang="en-US" sz="1400" b="1" kern="1200" dirty="0" smtClean="0">
                <a:solidFill>
                  <a:srgbClr val="FFFFFF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ln>
            <a:solidFill>
              <a:schemeClr val="tx2"/>
            </a:solidFill>
          </a:ln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4"/>
          </p:nvPr>
        </p:nvSpPr>
        <p:spPr>
          <a:xfrm>
            <a:off x="2028825" y="0"/>
            <a:ext cx="7115175" cy="6858000"/>
          </a:xfrm>
          <a:custGeom>
            <a:avLst/>
            <a:gdLst>
              <a:gd name="connsiteX0" fmla="*/ 0 w 7104888"/>
              <a:gd name="connsiteY0" fmla="*/ 0 h 6858000"/>
              <a:gd name="connsiteX1" fmla="*/ 7104888 w 7104888"/>
              <a:gd name="connsiteY1" fmla="*/ 0 h 6858000"/>
              <a:gd name="connsiteX2" fmla="*/ 7104888 w 7104888"/>
              <a:gd name="connsiteY2" fmla="*/ 6858000 h 6858000"/>
              <a:gd name="connsiteX3" fmla="*/ 0 w 7104888"/>
              <a:gd name="connsiteY3" fmla="*/ 6858000 h 6858000"/>
              <a:gd name="connsiteX4" fmla="*/ 0 w 7104888"/>
              <a:gd name="connsiteY4" fmla="*/ 0 h 6858000"/>
              <a:gd name="connsiteX0" fmla="*/ 0 w 7104888"/>
              <a:gd name="connsiteY0" fmla="*/ 0 h 6858000"/>
              <a:gd name="connsiteX1" fmla="*/ 5695188 w 7104888"/>
              <a:gd name="connsiteY1" fmla="*/ 0 h 6858000"/>
              <a:gd name="connsiteX2" fmla="*/ 7104888 w 7104888"/>
              <a:gd name="connsiteY2" fmla="*/ 0 h 6858000"/>
              <a:gd name="connsiteX3" fmla="*/ 7104888 w 7104888"/>
              <a:gd name="connsiteY3" fmla="*/ 6858000 h 6858000"/>
              <a:gd name="connsiteX4" fmla="*/ 0 w 7104888"/>
              <a:gd name="connsiteY4" fmla="*/ 6858000 h 6858000"/>
              <a:gd name="connsiteX5" fmla="*/ 0 w 7104888"/>
              <a:gd name="connsiteY5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0287 w 7115175"/>
              <a:gd name="connsiteY4" fmla="*/ 6858000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10287 w 7115175"/>
              <a:gd name="connsiteY5" fmla="*/ 6858000 h 6858000"/>
              <a:gd name="connsiteX6" fmla="*/ 0 w 7115175"/>
              <a:gd name="connsiteY6" fmla="*/ 5048250 h 6858000"/>
              <a:gd name="connsiteX7" fmla="*/ 10287 w 7115175"/>
              <a:gd name="connsiteY7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0 w 7115175"/>
              <a:gd name="connsiteY0" fmla="*/ 504825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115175" h="6858000">
                <a:moveTo>
                  <a:pt x="0" y="5048250"/>
                </a:moveTo>
                <a:lnTo>
                  <a:pt x="5705475" y="0"/>
                </a:lnTo>
                <a:lnTo>
                  <a:pt x="7115175" y="0"/>
                </a:lnTo>
                <a:lnTo>
                  <a:pt x="7115175" y="6858000"/>
                </a:lnTo>
                <a:lnTo>
                  <a:pt x="1533526" y="6848475"/>
                </a:lnTo>
                <a:lnTo>
                  <a:pt x="0" y="50482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</p:spPr>
        <p:txBody>
          <a:bodyPr rIns="182880" anchor="ctr"/>
          <a:lstStyle>
            <a:lvl1pPr algn="r">
              <a:defRPr/>
            </a:lvl1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9" name="Right Triangle 8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9"/>
          <p:cNvSpPr/>
          <p:nvPr/>
        </p:nvSpPr>
        <p:spPr>
          <a:xfrm>
            <a:off x="0" y="5048250"/>
            <a:ext cx="3571875" cy="1809750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1809750 h 1809750"/>
              <a:gd name="connsiteX1" fmla="*/ 1895475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  <a:gd name="connsiteX0" fmla="*/ 0 w 3571875"/>
              <a:gd name="connsiteY0" fmla="*/ 1809750 h 1809750"/>
              <a:gd name="connsiteX1" fmla="*/ 2038350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71875" h="1809750">
                <a:moveTo>
                  <a:pt x="0" y="1809750"/>
                </a:moveTo>
                <a:lnTo>
                  <a:pt x="2038350" y="0"/>
                </a:lnTo>
                <a:lnTo>
                  <a:pt x="3571875" y="1809750"/>
                </a:lnTo>
                <a:lnTo>
                  <a:pt x="0" y="18097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671197" y="1717501"/>
            <a:ext cx="5486400" cy="867444"/>
          </a:xfrm>
        </p:spPr>
        <p:txBody>
          <a:bodyPr anchor="b"/>
          <a:lstStyle>
            <a:lvl1pPr algn="l">
              <a:defRPr sz="2800" b="0">
                <a:latin typeface="+mj-lt"/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143479" y="2180529"/>
            <a:ext cx="6096545" cy="740664"/>
          </a:xfrm>
        </p:spPr>
        <p:txBody>
          <a:bodyPr/>
          <a:lstStyle>
            <a:lvl1pPr marL="0" indent="0">
              <a:buNone/>
              <a:defRPr sz="14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>
          <a:xfrm>
            <a:off x="-2382" y="5050633"/>
            <a:ext cx="3574257" cy="1807368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883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050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812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76450 w 3571875"/>
              <a:gd name="connsiteY2" fmla="*/ 22740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245519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38350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2433637 h 2433637"/>
              <a:gd name="connsiteX1" fmla="*/ 257175 w 3571875"/>
              <a:gd name="connsiteY1" fmla="*/ 0 h 2433637"/>
              <a:gd name="connsiteX2" fmla="*/ 2038350 w 3571875"/>
              <a:gd name="connsiteY2" fmla="*/ 628650 h 2433637"/>
              <a:gd name="connsiteX3" fmla="*/ 3571875 w 3571875"/>
              <a:gd name="connsiteY3" fmla="*/ 2433637 h 2433637"/>
              <a:gd name="connsiteX4" fmla="*/ 0 w 3571875"/>
              <a:gd name="connsiteY4" fmla="*/ 2433637 h 2433637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24051 w 3574257"/>
              <a:gd name="connsiteY2" fmla="*/ 3071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40682 w 3574257"/>
              <a:gd name="connsiteY2" fmla="*/ 450057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57351 w 3574257"/>
              <a:gd name="connsiteY2" fmla="*/ 2309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774032 w 3574257"/>
              <a:gd name="connsiteY2" fmla="*/ 161925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69294 w 3574257"/>
              <a:gd name="connsiteY2" fmla="*/ 2143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819275 w 3574257"/>
              <a:gd name="connsiteY2" fmla="*/ 200026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5494 w 3574257"/>
              <a:gd name="connsiteY2" fmla="*/ 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5051292"/>
            <a:ext cx="9146380" cy="1806709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  <a:gd name="connsiteX0" fmla="*/ 0 w 3352800"/>
              <a:gd name="connsiteY0" fmla="*/ 2002631 h 2002631"/>
              <a:gd name="connsiteX1" fmla="*/ 754045 w 3352800"/>
              <a:gd name="connsiteY1" fmla="*/ 146832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26618 h 526618"/>
              <a:gd name="connsiteX1" fmla="*/ 980611 w 3352800"/>
              <a:gd name="connsiteY1" fmla="*/ 9368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6888 h 526888"/>
              <a:gd name="connsiteX1" fmla="*/ 744735 w 3352800"/>
              <a:gd name="connsiteY1" fmla="*/ 0 h 526888"/>
              <a:gd name="connsiteX2" fmla="*/ 3352800 w 3352800"/>
              <a:gd name="connsiteY2" fmla="*/ 270 h 526888"/>
              <a:gd name="connsiteX3" fmla="*/ 3352800 w 3352800"/>
              <a:gd name="connsiteY3" fmla="*/ 526888 h 526888"/>
              <a:gd name="connsiteX4" fmla="*/ 0 w 3352800"/>
              <a:gd name="connsiteY4" fmla="*/ 526888 h 526888"/>
              <a:gd name="connsiteX0" fmla="*/ 0 w 3352800"/>
              <a:gd name="connsiteY0" fmla="*/ 526618 h 526618"/>
              <a:gd name="connsiteX1" fmla="*/ 811948 w 3352800"/>
              <a:gd name="connsiteY1" fmla="*/ 6092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966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241069 w 3352800"/>
              <a:gd name="connsiteY2" fmla="*/ 94144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313 h 527313"/>
              <a:gd name="connsiteX1" fmla="*/ 900984 w 3352800"/>
              <a:gd name="connsiteY1" fmla="*/ 97774 h 527313"/>
              <a:gd name="connsiteX2" fmla="*/ 3352800 w 3352800"/>
              <a:gd name="connsiteY2" fmla="*/ 0 h 527313"/>
              <a:gd name="connsiteX3" fmla="*/ 3352800 w 3352800"/>
              <a:gd name="connsiteY3" fmla="*/ 527313 h 527313"/>
              <a:gd name="connsiteX4" fmla="*/ 0 w 3352800"/>
              <a:gd name="connsiteY4" fmla="*/ 527313 h 527313"/>
              <a:gd name="connsiteX0" fmla="*/ 0 w 3352800"/>
              <a:gd name="connsiteY0" fmla="*/ 527584 h 527584"/>
              <a:gd name="connsiteX1" fmla="*/ 748227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54864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100628"/>
            <a:ext cx="7520940" cy="35798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9140000">
            <a:off x="201168" y="5870448"/>
            <a:ext cx="2176272" cy="2011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7120396B-654D-47B8-86B9-BF0BA7EE2C8F}" type="datetimeFigureOut">
              <a:rPr lang="nl-NL" smtClean="0"/>
              <a:t>2-11-2014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17514" y="6285122"/>
            <a:ext cx="472440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spc="200" baseline="0">
                <a:solidFill>
                  <a:srgbClr val="FFFFFF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01038" y="6170822"/>
            <a:ext cx="502920" cy="502920"/>
          </a:xfrm>
          <a:prstGeom prst="ellipse">
            <a:avLst/>
          </a:prstGeom>
          <a:ln w="19050">
            <a:solidFill>
              <a:srgbClr val="FFFFFF"/>
            </a:solidFill>
          </a:ln>
        </p:spPr>
        <p:txBody>
          <a:bodyPr vert="horz" lIns="9144" tIns="9144" rIns="9144" bIns="9144" rtlCol="0" anchor="ctr">
            <a:normAutofit/>
          </a:bodyPr>
          <a:lstStyle>
            <a:lvl1pPr algn="ctr">
              <a:defRPr sz="1650">
                <a:solidFill>
                  <a:srgbClr val="FFFFFF"/>
                </a:solidFill>
              </a:defRPr>
            </a:lvl1pPr>
          </a:lstStyle>
          <a:p>
            <a:fld id="{62111E71-2A52-4DEA-9CED-9D1EDEFD8C7F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28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800"/>
        </a:spcBef>
        <a:buFont typeface="Arial" pitchFamily="34" charset="0"/>
        <a:buNone/>
        <a:defRPr sz="16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1737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023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6309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8595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3533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5819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792224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F- en Z-hoeken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Uitleg en opgave Mavo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66847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Evenwijdigheid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22960" y="1100629"/>
            <a:ext cx="7520940" cy="960220"/>
          </a:xfrm>
        </p:spPr>
        <p:txBody>
          <a:bodyPr/>
          <a:lstStyle/>
          <a:p>
            <a:r>
              <a:rPr lang="nl-NL" dirty="0" smtClean="0"/>
              <a:t>	Om met F- en Z-hoeken te kunnen werken moeten we eerst weten wat </a:t>
            </a:r>
            <a:r>
              <a:rPr lang="nl-NL" dirty="0" smtClean="0"/>
              <a:t>evenwijdige lijnen </a:t>
            </a:r>
            <a:r>
              <a:rPr lang="nl-NL" dirty="0" smtClean="0"/>
              <a:t>zijn. </a:t>
            </a:r>
            <a:r>
              <a:rPr lang="nl-NL" dirty="0" smtClean="0"/>
              <a:t>Evenwijdige </a:t>
            </a:r>
            <a:r>
              <a:rPr lang="nl-NL" dirty="0" smtClean="0"/>
              <a:t>lijnen zijn lijnen die op elke plek even ver van elkaar af liggen en elkaar dus ook nooit zullen snijden.</a:t>
            </a:r>
            <a:endParaRPr lang="nl-NL" dirty="0"/>
          </a:p>
        </p:txBody>
      </p:sp>
      <p:cxnSp>
        <p:nvCxnSpPr>
          <p:cNvPr id="5" name="Rechte verbindingslijn 4"/>
          <p:cNvCxnSpPr/>
          <p:nvPr/>
        </p:nvCxnSpPr>
        <p:spPr>
          <a:xfrm flipV="1">
            <a:off x="1547664" y="2204864"/>
            <a:ext cx="5184576" cy="115212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5"/>
          <p:cNvCxnSpPr/>
          <p:nvPr/>
        </p:nvCxnSpPr>
        <p:spPr>
          <a:xfrm flipV="1">
            <a:off x="2267744" y="2933328"/>
            <a:ext cx="5184576" cy="115212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Gelijkbenige driehoek 6"/>
          <p:cNvSpPr/>
          <p:nvPr/>
        </p:nvSpPr>
        <p:spPr>
          <a:xfrm rot="4690429">
            <a:off x="4419433" y="3401013"/>
            <a:ext cx="432048" cy="3684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Gelijkbenige driehoek 7"/>
          <p:cNvSpPr/>
          <p:nvPr/>
        </p:nvSpPr>
        <p:spPr>
          <a:xfrm rot="4690429">
            <a:off x="3970285" y="2596716"/>
            <a:ext cx="432048" cy="3684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16" name="Rechte verbindingslijn met pijl 15"/>
          <p:cNvCxnSpPr/>
          <p:nvPr/>
        </p:nvCxnSpPr>
        <p:spPr>
          <a:xfrm>
            <a:off x="2771800" y="3030120"/>
            <a:ext cx="216024" cy="902936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kstvak 17"/>
          <p:cNvSpPr txBox="1"/>
          <p:nvPr/>
        </p:nvSpPr>
        <p:spPr>
          <a:xfrm>
            <a:off x="5076056" y="4086378"/>
            <a:ext cx="375551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Met driehoekjes geven we aan welke</a:t>
            </a:r>
          </a:p>
          <a:p>
            <a:r>
              <a:rPr lang="nl-NL" dirty="0"/>
              <a:t>l</a:t>
            </a:r>
            <a:r>
              <a:rPr lang="nl-NL" dirty="0" smtClean="0"/>
              <a:t>ijnen </a:t>
            </a:r>
            <a:r>
              <a:rPr lang="nl-NL" dirty="0" smtClean="0"/>
              <a:t>evenwijdig zijn met elkaar.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871529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0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88889E-6 -5.55556E-6 L 0.42118 -0.1213 " pathEditMode="relative" ptsTypes="AA">
                                      <p:cBhvr>
                                        <p:cTn id="29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7" grpId="0" animBg="1"/>
      <p:bldP spid="8" grpId="0" animBg="1"/>
      <p:bldP spid="1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11530" y="332656"/>
            <a:ext cx="7520940" cy="548640"/>
          </a:xfrm>
        </p:spPr>
        <p:txBody>
          <a:bodyPr/>
          <a:lstStyle/>
          <a:p>
            <a:r>
              <a:rPr lang="nl-NL" dirty="0" smtClean="0"/>
              <a:t>F-hoeken</a:t>
            </a:r>
            <a:endParaRPr lang="nl-NL" dirty="0"/>
          </a:p>
        </p:txBody>
      </p:sp>
      <p:sp>
        <p:nvSpPr>
          <p:cNvPr id="4" name="Parallellogram 3"/>
          <p:cNvSpPr/>
          <p:nvPr/>
        </p:nvSpPr>
        <p:spPr>
          <a:xfrm>
            <a:off x="2051720" y="1366276"/>
            <a:ext cx="2520280" cy="2880320"/>
          </a:xfrm>
          <a:prstGeom prst="parallelogram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6" name="Rechte verbindingslijn 5"/>
          <p:cNvCxnSpPr/>
          <p:nvPr/>
        </p:nvCxnSpPr>
        <p:spPr>
          <a:xfrm>
            <a:off x="2339752" y="2996952"/>
            <a:ext cx="18722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Rechte verbindingslijn 8"/>
          <p:cNvCxnSpPr/>
          <p:nvPr/>
        </p:nvCxnSpPr>
        <p:spPr>
          <a:xfrm>
            <a:off x="2699792" y="1360952"/>
            <a:ext cx="1872208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Rechte verbindingslijn 9"/>
          <p:cNvCxnSpPr/>
          <p:nvPr/>
        </p:nvCxnSpPr>
        <p:spPr>
          <a:xfrm>
            <a:off x="2366465" y="2996952"/>
            <a:ext cx="1789364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" name="Rechte verbindingslijn 11"/>
          <p:cNvCxnSpPr/>
          <p:nvPr/>
        </p:nvCxnSpPr>
        <p:spPr>
          <a:xfrm flipH="1">
            <a:off x="2051720" y="1360952"/>
            <a:ext cx="629491" cy="288032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Gelijkbenige driehoek 15"/>
          <p:cNvSpPr/>
          <p:nvPr/>
        </p:nvSpPr>
        <p:spPr>
          <a:xfrm rot="5400000">
            <a:off x="3383868" y="1186256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7" name="Gelijkbenige driehoek 16"/>
          <p:cNvSpPr/>
          <p:nvPr/>
        </p:nvSpPr>
        <p:spPr>
          <a:xfrm rot="5400000">
            <a:off x="3023828" y="2816932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8" name="Gelijkbenige driehoek 17"/>
          <p:cNvSpPr/>
          <p:nvPr/>
        </p:nvSpPr>
        <p:spPr>
          <a:xfrm rot="5400000">
            <a:off x="3383868" y="1180932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9" name="Gelijkbenige driehoek 18"/>
          <p:cNvSpPr/>
          <p:nvPr/>
        </p:nvSpPr>
        <p:spPr>
          <a:xfrm rot="5400000">
            <a:off x="3023828" y="2835927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1" name="Tekstvak 20"/>
          <p:cNvSpPr txBox="1"/>
          <p:nvPr/>
        </p:nvSpPr>
        <p:spPr>
          <a:xfrm>
            <a:off x="3815916" y="604067"/>
            <a:ext cx="502438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We hebben hier een figuur met evenwijdige lijnen.</a:t>
            </a:r>
          </a:p>
          <a:p>
            <a:endParaRPr lang="nl-NL" dirty="0" smtClean="0"/>
          </a:p>
        </p:txBody>
      </p:sp>
      <p:sp>
        <p:nvSpPr>
          <p:cNvPr id="22" name="Tekstvak 21"/>
          <p:cNvSpPr txBox="1"/>
          <p:nvPr/>
        </p:nvSpPr>
        <p:spPr>
          <a:xfrm>
            <a:off x="4382616" y="4056606"/>
            <a:ext cx="37759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In dit figuur kunnen we een F vinden.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799157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0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0.37743 0.00208 " pathEditMode="relative" ptsTypes="AA">
                                      <p:cBhvr>
                                        <p:cTn id="40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41" presetID="0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0.37743 0.00208 " pathEditMode="relative" ptsTypes="AA">
                                      <p:cBhvr>
                                        <p:cTn id="4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43" presetID="0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0.37743 0.00208 " pathEditMode="relative" ptsTypes="AA">
                                      <p:cBhvr>
                                        <p:cTn id="44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45" presetID="0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0.37743 0.00208 " pathEditMode="relative" ptsTypes="AA">
                                      <p:cBhvr>
                                        <p:cTn id="46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47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0.37743 0.00208 " pathEditMode="relative" ptsTypes="AA">
                                      <p:cBhvr>
                                        <p:cTn id="48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4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16" grpId="0" animBg="1"/>
      <p:bldP spid="17" grpId="0" animBg="1"/>
      <p:bldP spid="18" grpId="0" animBg="1"/>
      <p:bldP spid="18" grpId="1" animBg="1"/>
      <p:bldP spid="19" grpId="0" animBg="1"/>
      <p:bldP spid="19" grpId="1" animBg="1"/>
      <p:bldP spid="21" grpId="0"/>
      <p:bldP spid="2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F-hoeken</a:t>
            </a:r>
            <a:endParaRPr lang="nl-NL" dirty="0"/>
          </a:p>
        </p:txBody>
      </p:sp>
      <p:cxnSp>
        <p:nvCxnSpPr>
          <p:cNvPr id="4" name="Rechte verbindingslijn 3"/>
          <p:cNvCxnSpPr/>
          <p:nvPr/>
        </p:nvCxnSpPr>
        <p:spPr>
          <a:xfrm>
            <a:off x="2699792" y="1360952"/>
            <a:ext cx="1872208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" name="Rechte verbindingslijn 4"/>
          <p:cNvCxnSpPr/>
          <p:nvPr/>
        </p:nvCxnSpPr>
        <p:spPr>
          <a:xfrm>
            <a:off x="2366465" y="2996952"/>
            <a:ext cx="1789364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Rechte verbindingslijn 5"/>
          <p:cNvCxnSpPr/>
          <p:nvPr/>
        </p:nvCxnSpPr>
        <p:spPr>
          <a:xfrm flipH="1">
            <a:off x="2051720" y="1360952"/>
            <a:ext cx="629491" cy="288032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Gelijkbenige driehoek 6"/>
          <p:cNvSpPr/>
          <p:nvPr/>
        </p:nvSpPr>
        <p:spPr>
          <a:xfrm rot="5400000">
            <a:off x="3383868" y="1180932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Gelijkbenige driehoek 7"/>
          <p:cNvSpPr/>
          <p:nvPr/>
        </p:nvSpPr>
        <p:spPr>
          <a:xfrm rot="5400000">
            <a:off x="3023828" y="2835927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" name="Tekstvak 8"/>
          <p:cNvSpPr txBox="1"/>
          <p:nvPr/>
        </p:nvSpPr>
        <p:spPr>
          <a:xfrm>
            <a:off x="5364088" y="980728"/>
            <a:ext cx="280831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Wanneer we een F kunnen vinden in figuur dan </a:t>
            </a:r>
            <a:r>
              <a:rPr lang="nl-NL" dirty="0" smtClean="0"/>
              <a:t>geldt </a:t>
            </a:r>
            <a:r>
              <a:rPr lang="nl-NL" dirty="0" smtClean="0"/>
              <a:t>de volgende regel.</a:t>
            </a:r>
            <a:endParaRPr lang="nl-NL" dirty="0"/>
          </a:p>
        </p:txBody>
      </p:sp>
      <p:sp>
        <p:nvSpPr>
          <p:cNvPr id="10" name="Cirkel 9"/>
          <p:cNvSpPr/>
          <p:nvPr/>
        </p:nvSpPr>
        <p:spPr>
          <a:xfrm>
            <a:off x="2242592" y="927982"/>
            <a:ext cx="914400" cy="914400"/>
          </a:xfrm>
          <a:prstGeom prst="pie">
            <a:avLst>
              <a:gd name="adj1" fmla="val 0"/>
              <a:gd name="adj2" fmla="val 6224176"/>
            </a:avLst>
          </a:prstGeom>
          <a:solidFill>
            <a:srgbClr val="0070C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1" name="Cirkel 10"/>
          <p:cNvSpPr/>
          <p:nvPr/>
        </p:nvSpPr>
        <p:spPr>
          <a:xfrm>
            <a:off x="1888096" y="2539752"/>
            <a:ext cx="914400" cy="914400"/>
          </a:xfrm>
          <a:prstGeom prst="pie">
            <a:avLst>
              <a:gd name="adj1" fmla="val 0"/>
              <a:gd name="adj2" fmla="val 6224176"/>
            </a:avLst>
          </a:prstGeom>
          <a:solidFill>
            <a:srgbClr val="0070C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2" name="Tekstvak 11"/>
          <p:cNvSpPr txBox="1"/>
          <p:nvPr/>
        </p:nvSpPr>
        <p:spPr>
          <a:xfrm>
            <a:off x="5364088" y="2252312"/>
            <a:ext cx="280831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b="1" dirty="0" smtClean="0"/>
              <a:t>De twee hoeken die nu blauw gekleurd zijn, zijn dan even groot.</a:t>
            </a:r>
            <a:endParaRPr lang="nl-NL" sz="2000" b="1" dirty="0"/>
          </a:p>
        </p:txBody>
      </p:sp>
    </p:spTree>
    <p:extLst>
      <p:ext uri="{BB962C8B-B14F-4D97-AF65-F5344CB8AC3E}">
        <p14:creationId xmlns:p14="http://schemas.microsoft.com/office/powerpoint/2010/main" val="20016214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1000"/>
                            </p:stCondLst>
                            <p:childTnLst>
                              <p:par>
                                <p:cTn id="41" presetID="32" presetClass="emph" presetSubtype="0" fill="hold" grpId="1" nodeType="afterEffect">
                                  <p:stCondLst>
                                    <p:cond delay="300"/>
                                  </p:stCondLst>
                                  <p:childTnLst>
                                    <p:animRot by="120000">
                                      <p:cBhvr>
                                        <p:cTn id="42" dur="9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43" dur="180" fill="hold">
                                          <p:stCondLst>
                                            <p:cond delay="18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44" dur="180" fill="hold">
                                          <p:stCondLst>
                                            <p:cond delay="36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45" dur="180" fill="hold">
                                          <p:stCondLst>
                                            <p:cond delay="54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46" dur="180" fill="hold">
                                          <p:stCondLst>
                                            <p:cond delay="72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7" presetID="32" presetClass="emph" presetSubtype="0" fill="hold" grpId="1" nodeType="withEffect">
                                  <p:stCondLst>
                                    <p:cond delay="300"/>
                                  </p:stCondLst>
                                  <p:childTnLst>
                                    <p:animRot by="120000">
                                      <p:cBhvr>
                                        <p:cTn id="48" dur="9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49" dur="180" fill="hold">
                                          <p:stCondLst>
                                            <p:cond delay="18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50" dur="180" fill="hold">
                                          <p:stCondLst>
                                            <p:cond delay="36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1" dur="180" fill="hold">
                                          <p:stCondLst>
                                            <p:cond delay="54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52" dur="180" fill="hold">
                                          <p:stCondLst>
                                            <p:cond delay="72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3" presetID="32" presetClass="emph" presetSubtype="0" fill="hold" grpId="1" nodeType="withEffect">
                                  <p:stCondLst>
                                    <p:cond delay="300"/>
                                  </p:stCondLst>
                                  <p:childTnLst>
                                    <p:animRot by="120000">
                                      <p:cBhvr>
                                        <p:cTn id="54" dur="9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5" dur="180" fill="hold">
                                          <p:stCondLst>
                                            <p:cond delay="18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56" dur="180" fill="hold">
                                          <p:stCondLst>
                                            <p:cond delay="36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7" dur="180" fill="hold">
                                          <p:stCondLst>
                                            <p:cond delay="54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58" dur="180" fill="hold">
                                          <p:stCondLst>
                                            <p:cond delay="72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9" grpId="0"/>
      <p:bldP spid="10" grpId="0" animBg="1"/>
      <p:bldP spid="10" grpId="1" animBg="1"/>
      <p:bldP spid="11" grpId="0" animBg="1"/>
      <p:bldP spid="11" grpId="1" animBg="1"/>
      <p:bldP spid="12" grpId="0"/>
      <p:bldP spid="12" grpId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F-Hoeken Opdrachten</a:t>
            </a: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827584" y="908720"/>
            <a:ext cx="542020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Teken de figuren die hieronder staan over in je schrift </a:t>
            </a:r>
          </a:p>
          <a:p>
            <a:r>
              <a:rPr lang="nl-NL" dirty="0" smtClean="0"/>
              <a:t>en laat zien waar de F zich </a:t>
            </a:r>
            <a:r>
              <a:rPr lang="nl-NL" dirty="0" smtClean="0"/>
              <a:t>bevindt </a:t>
            </a:r>
            <a:r>
              <a:rPr lang="nl-NL" dirty="0" smtClean="0"/>
              <a:t>in het figuur.</a:t>
            </a:r>
            <a:endParaRPr lang="nl-NL" dirty="0"/>
          </a:p>
        </p:txBody>
      </p:sp>
      <p:sp>
        <p:nvSpPr>
          <p:cNvPr id="5" name="L-vorm 4"/>
          <p:cNvSpPr/>
          <p:nvPr/>
        </p:nvSpPr>
        <p:spPr>
          <a:xfrm>
            <a:off x="853502" y="1916832"/>
            <a:ext cx="1296144" cy="1296144"/>
          </a:xfrm>
          <a:prstGeom prst="corner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7" name="Rechte verbindingslijn 6"/>
          <p:cNvCxnSpPr/>
          <p:nvPr/>
        </p:nvCxnSpPr>
        <p:spPr>
          <a:xfrm flipH="1">
            <a:off x="853502" y="2564904"/>
            <a:ext cx="129614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hthoekige driehoek 7"/>
          <p:cNvSpPr/>
          <p:nvPr/>
        </p:nvSpPr>
        <p:spPr>
          <a:xfrm flipV="1">
            <a:off x="3851920" y="1958091"/>
            <a:ext cx="1656184" cy="1296144"/>
          </a:xfrm>
          <a:prstGeom prst="rtTriangle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10" name="Rechte verbindingslijn 9"/>
          <p:cNvCxnSpPr/>
          <p:nvPr/>
        </p:nvCxnSpPr>
        <p:spPr>
          <a:xfrm>
            <a:off x="3851920" y="2390139"/>
            <a:ext cx="10801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uit 10"/>
          <p:cNvSpPr/>
          <p:nvPr/>
        </p:nvSpPr>
        <p:spPr>
          <a:xfrm>
            <a:off x="7020272" y="1958091"/>
            <a:ext cx="1296144" cy="1296144"/>
          </a:xfrm>
          <a:prstGeom prst="diamond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15" name="Rechte verbindingslijn 14"/>
          <p:cNvCxnSpPr>
            <a:stCxn id="11" idx="0"/>
          </p:cNvCxnSpPr>
          <p:nvPr/>
        </p:nvCxnSpPr>
        <p:spPr>
          <a:xfrm>
            <a:off x="7668344" y="1958091"/>
            <a:ext cx="432046" cy="83904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Rechte verbindingslijn 27"/>
          <p:cNvCxnSpPr/>
          <p:nvPr/>
        </p:nvCxnSpPr>
        <p:spPr>
          <a:xfrm>
            <a:off x="7262375" y="2373931"/>
            <a:ext cx="432046" cy="83904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Gelijkbenige driehoek 28"/>
          <p:cNvSpPr/>
          <p:nvPr/>
        </p:nvSpPr>
        <p:spPr>
          <a:xfrm rot="8940000">
            <a:off x="7740352" y="2331394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1" name="Gelijkbenige driehoek 30"/>
          <p:cNvSpPr/>
          <p:nvPr/>
        </p:nvSpPr>
        <p:spPr>
          <a:xfrm rot="8940000">
            <a:off x="7334382" y="2650552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2" name="Gelijkbenige driehoek 31"/>
          <p:cNvSpPr/>
          <p:nvPr/>
        </p:nvSpPr>
        <p:spPr>
          <a:xfrm rot="5400000">
            <a:off x="1088110" y="2456892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3" name="Gelijkbenige driehoek 32"/>
          <p:cNvSpPr/>
          <p:nvPr/>
        </p:nvSpPr>
        <p:spPr>
          <a:xfrm rot="5400000">
            <a:off x="1088110" y="1808820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4" name="Gelijkbenige driehoek 33"/>
          <p:cNvSpPr/>
          <p:nvPr/>
        </p:nvSpPr>
        <p:spPr>
          <a:xfrm rot="5400000">
            <a:off x="4139952" y="2308651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5" name="Gelijkbenige driehoek 34"/>
          <p:cNvSpPr/>
          <p:nvPr/>
        </p:nvSpPr>
        <p:spPr>
          <a:xfrm rot="5400000">
            <a:off x="4255706" y="1850079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82214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Z-hoeken</a:t>
            </a:r>
            <a:endParaRPr lang="nl-NL" dirty="0"/>
          </a:p>
        </p:txBody>
      </p:sp>
      <p:sp>
        <p:nvSpPr>
          <p:cNvPr id="5" name="Parallellogram 4"/>
          <p:cNvSpPr/>
          <p:nvPr/>
        </p:nvSpPr>
        <p:spPr>
          <a:xfrm>
            <a:off x="827584" y="1871433"/>
            <a:ext cx="3456384" cy="1656184"/>
          </a:xfrm>
          <a:prstGeom prst="parallelogram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9" name="Rechte verbindingslijn 8"/>
          <p:cNvCxnSpPr/>
          <p:nvPr/>
        </p:nvCxnSpPr>
        <p:spPr>
          <a:xfrm flipH="1">
            <a:off x="827584" y="1871433"/>
            <a:ext cx="3456384" cy="165618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kstvak 11"/>
          <p:cNvSpPr txBox="1"/>
          <p:nvPr/>
        </p:nvSpPr>
        <p:spPr>
          <a:xfrm>
            <a:off x="3815916" y="604067"/>
            <a:ext cx="502438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We hebben hier een figuur met evenwijdige lijnen.</a:t>
            </a:r>
          </a:p>
          <a:p>
            <a:endParaRPr lang="nl-NL" dirty="0" smtClean="0"/>
          </a:p>
        </p:txBody>
      </p:sp>
      <p:cxnSp>
        <p:nvCxnSpPr>
          <p:cNvPr id="14" name="Rechte verbindingslijn 13"/>
          <p:cNvCxnSpPr/>
          <p:nvPr/>
        </p:nvCxnSpPr>
        <p:spPr>
          <a:xfrm>
            <a:off x="1259632" y="1871433"/>
            <a:ext cx="302433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15"/>
          <p:cNvCxnSpPr/>
          <p:nvPr/>
        </p:nvCxnSpPr>
        <p:spPr>
          <a:xfrm flipH="1">
            <a:off x="827584" y="1871433"/>
            <a:ext cx="3456384" cy="1656184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Rechte verbindingslijn 16"/>
          <p:cNvCxnSpPr/>
          <p:nvPr/>
        </p:nvCxnSpPr>
        <p:spPr>
          <a:xfrm>
            <a:off x="827584" y="3527617"/>
            <a:ext cx="302433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Gelijkbenige driehoek 18"/>
          <p:cNvSpPr/>
          <p:nvPr/>
        </p:nvSpPr>
        <p:spPr>
          <a:xfrm rot="5400000">
            <a:off x="2483768" y="1691413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0" name="Gelijkbenige driehoek 19"/>
          <p:cNvSpPr/>
          <p:nvPr/>
        </p:nvSpPr>
        <p:spPr>
          <a:xfrm rot="5400000">
            <a:off x="2123728" y="3347597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" name="Gelijkbenige driehoek 9"/>
          <p:cNvSpPr/>
          <p:nvPr/>
        </p:nvSpPr>
        <p:spPr>
          <a:xfrm rot="5400000">
            <a:off x="2483768" y="1691413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" name="Gelijkbenige driehoek 10"/>
          <p:cNvSpPr/>
          <p:nvPr/>
        </p:nvSpPr>
        <p:spPr>
          <a:xfrm rot="5400000">
            <a:off x="2075028" y="3347597"/>
            <a:ext cx="504056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1" name="Tekstvak 20"/>
          <p:cNvSpPr txBox="1"/>
          <p:nvPr/>
        </p:nvSpPr>
        <p:spPr>
          <a:xfrm>
            <a:off x="4382616" y="4056606"/>
            <a:ext cx="37759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In dit figuur kunnen we een Z vinden.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378700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0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5E-6 -1.48148E-6 L 0.43038 0.00023 " pathEditMode="relative" rAng="0" ptsTypes="AA">
                                      <p:cBhvr>
                                        <p:cTn id="40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1510" y="0"/>
                                    </p:animMotion>
                                  </p:childTnLst>
                                </p:cTn>
                              </p:par>
                              <p:par>
                                <p:cTn id="41" presetID="0" presetClass="path" presetSubtype="0" accel="50000" decel="5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1.48148E-6 L 0.43038 0.00023 " pathEditMode="relative" rAng="0" ptsTypes="AA">
                                      <p:cBhvr>
                                        <p:cTn id="42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1510" y="0"/>
                                    </p:animMotion>
                                  </p:childTnLst>
                                </p:cTn>
                              </p:par>
                              <p:par>
                                <p:cTn id="43" presetID="0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88889E-6 2.59259E-6 L 0.43039 0.00023 " pathEditMode="relative" rAng="0" ptsTypes="AA">
                                      <p:cBhvr>
                                        <p:cTn id="44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1510" y="0"/>
                                    </p:animMotion>
                                  </p:childTnLst>
                                </p:cTn>
                              </p:par>
                              <p:par>
                                <p:cTn id="45" presetID="0" presetClass="path" presetSubtype="0" accel="50000" decel="5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7778E-7 3.33333E-6 L 0.43038 0.00023 " pathEditMode="relative" rAng="0" ptsTypes="AA">
                                      <p:cBhvr>
                                        <p:cTn id="46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1510" y="0"/>
                                    </p:animMotion>
                                  </p:childTnLst>
                                </p:cTn>
                              </p:par>
                              <p:par>
                                <p:cTn id="47" presetID="0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3.33333E-6 L 0.43038 0.00023 " pathEditMode="relative" rAng="0" ptsTypes="AA">
                                      <p:cBhvr>
                                        <p:cTn id="48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1510" y="0"/>
                                    </p:animMotion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19" grpId="0" animBg="1"/>
      <p:bldP spid="19" grpId="1" animBg="1"/>
      <p:bldP spid="20" grpId="0" animBg="1"/>
      <p:bldP spid="20" grpId="1" animBg="1"/>
      <p:bldP spid="10" grpId="0" animBg="1"/>
      <p:bldP spid="11" grpId="0" animBg="1"/>
      <p:bldP spid="2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Z-hoeken</a:t>
            </a:r>
            <a:endParaRPr lang="nl-NL" dirty="0"/>
          </a:p>
        </p:txBody>
      </p:sp>
      <p:cxnSp>
        <p:nvCxnSpPr>
          <p:cNvPr id="5" name="Rechte verbindingslijn 4"/>
          <p:cNvCxnSpPr/>
          <p:nvPr/>
        </p:nvCxnSpPr>
        <p:spPr>
          <a:xfrm>
            <a:off x="1259632" y="1871433"/>
            <a:ext cx="302433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5"/>
          <p:cNvCxnSpPr/>
          <p:nvPr/>
        </p:nvCxnSpPr>
        <p:spPr>
          <a:xfrm flipH="1">
            <a:off x="827584" y="1871433"/>
            <a:ext cx="3456384" cy="1656184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6"/>
          <p:cNvCxnSpPr/>
          <p:nvPr/>
        </p:nvCxnSpPr>
        <p:spPr>
          <a:xfrm>
            <a:off x="827584" y="3527617"/>
            <a:ext cx="302433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Gelijkbenige driehoek 7"/>
          <p:cNvSpPr/>
          <p:nvPr/>
        </p:nvSpPr>
        <p:spPr>
          <a:xfrm rot="5400000">
            <a:off x="2536540" y="1691413"/>
            <a:ext cx="576064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" name="Gelijkbenige driehoek 8"/>
          <p:cNvSpPr/>
          <p:nvPr/>
        </p:nvSpPr>
        <p:spPr>
          <a:xfrm rot="5400000">
            <a:off x="2229005" y="3347597"/>
            <a:ext cx="576064" cy="36004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" name="Tekstvak 9"/>
          <p:cNvSpPr txBox="1"/>
          <p:nvPr/>
        </p:nvSpPr>
        <p:spPr>
          <a:xfrm>
            <a:off x="5364088" y="980728"/>
            <a:ext cx="280831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Wanneer we een Z kunnen vinden in figuur dan </a:t>
            </a:r>
            <a:r>
              <a:rPr lang="nl-NL" dirty="0" smtClean="0"/>
              <a:t>geldt </a:t>
            </a:r>
            <a:r>
              <a:rPr lang="nl-NL" dirty="0" smtClean="0"/>
              <a:t>de volgende regel.</a:t>
            </a:r>
            <a:endParaRPr lang="nl-NL" dirty="0"/>
          </a:p>
        </p:txBody>
      </p:sp>
      <p:sp>
        <p:nvSpPr>
          <p:cNvPr id="11" name="Tekstvak 10"/>
          <p:cNvSpPr txBox="1"/>
          <p:nvPr/>
        </p:nvSpPr>
        <p:spPr>
          <a:xfrm>
            <a:off x="5364088" y="2252312"/>
            <a:ext cx="280831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b="1" dirty="0" smtClean="0"/>
              <a:t>De twee hoeken die nu blauw gekleurd zijn, zijn dan even groot.</a:t>
            </a:r>
            <a:endParaRPr lang="nl-NL" sz="2000" b="1" dirty="0"/>
          </a:p>
        </p:txBody>
      </p:sp>
      <p:sp>
        <p:nvSpPr>
          <p:cNvPr id="12" name="Cirkel 11"/>
          <p:cNvSpPr/>
          <p:nvPr/>
        </p:nvSpPr>
        <p:spPr>
          <a:xfrm>
            <a:off x="3476480" y="1233650"/>
            <a:ext cx="1554088" cy="1340815"/>
          </a:xfrm>
          <a:prstGeom prst="pie">
            <a:avLst>
              <a:gd name="adj1" fmla="val 9344637"/>
              <a:gd name="adj2" fmla="val 10800000"/>
            </a:avLst>
          </a:prstGeom>
          <a:solidFill>
            <a:srgbClr val="0070C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3" name="Cirkel 12"/>
          <p:cNvSpPr/>
          <p:nvPr/>
        </p:nvSpPr>
        <p:spPr>
          <a:xfrm>
            <a:off x="50540" y="2857209"/>
            <a:ext cx="1554088" cy="1340815"/>
          </a:xfrm>
          <a:prstGeom prst="pie">
            <a:avLst>
              <a:gd name="adj1" fmla="val 20120243"/>
              <a:gd name="adj2" fmla="val 21531141"/>
            </a:avLst>
          </a:prstGeom>
          <a:solidFill>
            <a:srgbClr val="0070C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09107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32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49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0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51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2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53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4" presetID="32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55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6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57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8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59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0" presetID="32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61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62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63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64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65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/>
      <p:bldP spid="11" grpId="0"/>
      <p:bldP spid="11" grpId="1"/>
      <p:bldP spid="12" grpId="0" animBg="1"/>
      <p:bldP spid="12" grpId="1" animBg="1"/>
      <p:bldP spid="13" grpId="0" animBg="1"/>
      <p:bldP spid="13" grpId="1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Z</a:t>
            </a:r>
            <a:r>
              <a:rPr lang="nl-NL" dirty="0" smtClean="0"/>
              <a:t>-Hoeken Opdrachten</a:t>
            </a: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827584" y="908720"/>
            <a:ext cx="542020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Teken de figuren die hieronder staan over in je schrift </a:t>
            </a:r>
          </a:p>
          <a:p>
            <a:r>
              <a:rPr lang="nl-NL" dirty="0" smtClean="0"/>
              <a:t>en laat zien waar de Z zich </a:t>
            </a:r>
            <a:r>
              <a:rPr lang="nl-NL" dirty="0" smtClean="0"/>
              <a:t>bevindt </a:t>
            </a:r>
            <a:r>
              <a:rPr lang="nl-NL" dirty="0" smtClean="0"/>
              <a:t>in het figuur.</a:t>
            </a:r>
            <a:endParaRPr lang="nl-NL" dirty="0"/>
          </a:p>
        </p:txBody>
      </p:sp>
      <p:sp>
        <p:nvSpPr>
          <p:cNvPr id="5" name="L-vorm 4"/>
          <p:cNvSpPr/>
          <p:nvPr/>
        </p:nvSpPr>
        <p:spPr>
          <a:xfrm>
            <a:off x="853502" y="1916832"/>
            <a:ext cx="1296144" cy="1296144"/>
          </a:xfrm>
          <a:prstGeom prst="corner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Rechthoekige driehoek 7"/>
          <p:cNvSpPr/>
          <p:nvPr/>
        </p:nvSpPr>
        <p:spPr>
          <a:xfrm flipV="1">
            <a:off x="3851920" y="1958091"/>
            <a:ext cx="1656184" cy="1296144"/>
          </a:xfrm>
          <a:prstGeom prst="rtTriangle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10" name="Rechte verbindingslijn 9"/>
          <p:cNvCxnSpPr/>
          <p:nvPr/>
        </p:nvCxnSpPr>
        <p:spPr>
          <a:xfrm>
            <a:off x="3851920" y="3254235"/>
            <a:ext cx="10801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uit 10"/>
          <p:cNvSpPr/>
          <p:nvPr/>
        </p:nvSpPr>
        <p:spPr>
          <a:xfrm>
            <a:off x="7020272" y="1958091"/>
            <a:ext cx="1296144" cy="1296144"/>
          </a:xfrm>
          <a:prstGeom prst="diamond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15" name="Rechte verbindingslijn 14"/>
          <p:cNvCxnSpPr>
            <a:stCxn id="11" idx="0"/>
          </p:cNvCxnSpPr>
          <p:nvPr/>
        </p:nvCxnSpPr>
        <p:spPr>
          <a:xfrm>
            <a:off x="7668344" y="1958091"/>
            <a:ext cx="432046" cy="83904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Rechte verbindingslijn 27"/>
          <p:cNvCxnSpPr/>
          <p:nvPr/>
        </p:nvCxnSpPr>
        <p:spPr>
          <a:xfrm>
            <a:off x="7262375" y="2373931"/>
            <a:ext cx="432046" cy="83904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5"/>
          <p:cNvCxnSpPr/>
          <p:nvPr/>
        </p:nvCxnSpPr>
        <p:spPr>
          <a:xfrm flipV="1">
            <a:off x="853502" y="2564904"/>
            <a:ext cx="1296144" cy="648072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Gelijkbenige driehoek 11"/>
          <p:cNvSpPr/>
          <p:nvPr/>
        </p:nvSpPr>
        <p:spPr>
          <a:xfrm rot="5400000">
            <a:off x="1470853" y="3103685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6" name="Gelijkbenige driehoek 15"/>
          <p:cNvSpPr/>
          <p:nvPr/>
        </p:nvSpPr>
        <p:spPr>
          <a:xfrm rot="5400000">
            <a:off x="1623253" y="2456892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7" name="Gelijkbenige driehoek 16"/>
          <p:cNvSpPr/>
          <p:nvPr/>
        </p:nvSpPr>
        <p:spPr>
          <a:xfrm rot="5400000">
            <a:off x="4247964" y="3146223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8" name="Gelijkbenige driehoek 17"/>
          <p:cNvSpPr/>
          <p:nvPr/>
        </p:nvSpPr>
        <p:spPr>
          <a:xfrm rot="5400000">
            <a:off x="4363718" y="1850079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9" name="Gelijkbenige driehoek 18"/>
          <p:cNvSpPr/>
          <p:nvPr/>
        </p:nvSpPr>
        <p:spPr>
          <a:xfrm rot="2640000">
            <a:off x="7296987" y="2091861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0" name="Gelijkbenige driehoek 19"/>
          <p:cNvSpPr/>
          <p:nvPr/>
        </p:nvSpPr>
        <p:spPr>
          <a:xfrm rot="2640000">
            <a:off x="7777747" y="2860179"/>
            <a:ext cx="288032" cy="21602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13914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Opdrachten F- en Z-hoeken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22960" y="1100629"/>
            <a:ext cx="7520940" cy="384156"/>
          </a:xfrm>
        </p:spPr>
        <p:txBody>
          <a:bodyPr/>
          <a:lstStyle/>
          <a:p>
            <a:r>
              <a:rPr lang="nl-NL" dirty="0" smtClean="0"/>
              <a:t>Neem de figuren over in je schrift en geef aan welke hoeken gelijk zijn.</a:t>
            </a:r>
            <a:endParaRPr lang="nl-NL" dirty="0"/>
          </a:p>
        </p:txBody>
      </p:sp>
      <p:sp>
        <p:nvSpPr>
          <p:cNvPr id="4" name="L-vorm 3"/>
          <p:cNvSpPr/>
          <p:nvPr/>
        </p:nvSpPr>
        <p:spPr>
          <a:xfrm>
            <a:off x="827584" y="2204864"/>
            <a:ext cx="2160240" cy="1872208"/>
          </a:xfrm>
          <a:prstGeom prst="corner">
            <a:avLst>
              <a:gd name="adj1" fmla="val 39005"/>
              <a:gd name="adj2" fmla="val 55444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6" name="Rechte verbindingslijn 5"/>
          <p:cNvCxnSpPr/>
          <p:nvPr/>
        </p:nvCxnSpPr>
        <p:spPr>
          <a:xfrm>
            <a:off x="827584" y="3347329"/>
            <a:ext cx="216024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7"/>
          <p:cNvCxnSpPr/>
          <p:nvPr/>
        </p:nvCxnSpPr>
        <p:spPr>
          <a:xfrm flipH="1">
            <a:off x="809684" y="2204864"/>
            <a:ext cx="1080120" cy="115212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12"/>
          <p:cNvCxnSpPr/>
          <p:nvPr/>
        </p:nvCxnSpPr>
        <p:spPr>
          <a:xfrm flipH="1">
            <a:off x="809684" y="3347329"/>
            <a:ext cx="2178140" cy="729743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Kruis 15"/>
          <p:cNvSpPr/>
          <p:nvPr/>
        </p:nvSpPr>
        <p:spPr>
          <a:xfrm>
            <a:off x="5004048" y="2024844"/>
            <a:ext cx="2808312" cy="2232248"/>
          </a:xfrm>
          <a:prstGeom prst="plus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18" name="Rechte verbindingslijn 17"/>
          <p:cNvCxnSpPr/>
          <p:nvPr/>
        </p:nvCxnSpPr>
        <p:spPr>
          <a:xfrm>
            <a:off x="5580112" y="2024844"/>
            <a:ext cx="1656184" cy="223224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Rechte verbindingslijn 20"/>
          <p:cNvCxnSpPr>
            <a:stCxn id="16" idx="1"/>
            <a:endCxn id="16" idx="3"/>
          </p:cNvCxnSpPr>
          <p:nvPr/>
        </p:nvCxnSpPr>
        <p:spPr>
          <a:xfrm>
            <a:off x="5004048" y="3140968"/>
            <a:ext cx="2808312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Rechte verbindingslijn 23"/>
          <p:cNvCxnSpPr>
            <a:stCxn id="16" idx="0"/>
            <a:endCxn id="16" idx="2"/>
          </p:cNvCxnSpPr>
          <p:nvPr/>
        </p:nvCxnSpPr>
        <p:spPr>
          <a:xfrm>
            <a:off x="6408204" y="2024844"/>
            <a:ext cx="0" cy="223224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Gelijkbenige driehoek 25"/>
          <p:cNvSpPr/>
          <p:nvPr/>
        </p:nvSpPr>
        <p:spPr>
          <a:xfrm rot="5400000">
            <a:off x="1043710" y="2114854"/>
            <a:ext cx="432048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7" name="Gelijkbenige driehoek 26"/>
          <p:cNvSpPr/>
          <p:nvPr/>
        </p:nvSpPr>
        <p:spPr>
          <a:xfrm rot="5400000">
            <a:off x="1091127" y="3266982"/>
            <a:ext cx="432048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8" name="Gelijkbenige driehoek 27"/>
          <p:cNvSpPr/>
          <p:nvPr/>
        </p:nvSpPr>
        <p:spPr>
          <a:xfrm rot="5400000">
            <a:off x="1702076" y="4005064"/>
            <a:ext cx="468052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9" name="Gelijkbenige driehoek 28"/>
          <p:cNvSpPr/>
          <p:nvPr/>
        </p:nvSpPr>
        <p:spPr>
          <a:xfrm rot="5400000">
            <a:off x="5814138" y="1934834"/>
            <a:ext cx="432048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Gelijkbenige driehoek 29"/>
          <p:cNvSpPr/>
          <p:nvPr/>
        </p:nvSpPr>
        <p:spPr>
          <a:xfrm rot="5400000">
            <a:off x="5691648" y="3050958"/>
            <a:ext cx="504056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1" name="Gelijkbenige driehoek 30"/>
          <p:cNvSpPr/>
          <p:nvPr/>
        </p:nvSpPr>
        <p:spPr>
          <a:xfrm rot="5400000">
            <a:off x="5778134" y="4239090"/>
            <a:ext cx="504056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2" name="Gelijkbenige driehoek 31"/>
          <p:cNvSpPr/>
          <p:nvPr/>
        </p:nvSpPr>
        <p:spPr>
          <a:xfrm rot="5400000">
            <a:off x="5094058" y="2474894"/>
            <a:ext cx="432048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3" name="Gelijkbenige driehoek 32"/>
          <p:cNvSpPr/>
          <p:nvPr/>
        </p:nvSpPr>
        <p:spPr>
          <a:xfrm rot="5400000">
            <a:off x="7326306" y="2457204"/>
            <a:ext cx="432048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4" name="Gelijkbenige driehoek 33"/>
          <p:cNvSpPr/>
          <p:nvPr/>
        </p:nvSpPr>
        <p:spPr>
          <a:xfrm rot="5400000">
            <a:off x="7326306" y="3555014"/>
            <a:ext cx="432048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5" name="Gelijkbenige driehoek 34"/>
          <p:cNvSpPr/>
          <p:nvPr/>
        </p:nvSpPr>
        <p:spPr>
          <a:xfrm rot="5400000">
            <a:off x="5094058" y="3622190"/>
            <a:ext cx="432048" cy="18002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6" name="Gelijkbenige driehoek 35"/>
          <p:cNvSpPr/>
          <p:nvPr/>
        </p:nvSpPr>
        <p:spPr>
          <a:xfrm>
            <a:off x="2789802" y="3681028"/>
            <a:ext cx="432048" cy="180020"/>
          </a:xfrm>
          <a:prstGeom prst="triangl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7" name="Gelijkbenige driehoek 36"/>
          <p:cNvSpPr/>
          <p:nvPr/>
        </p:nvSpPr>
        <p:spPr>
          <a:xfrm>
            <a:off x="1673780" y="2708920"/>
            <a:ext cx="432048" cy="180020"/>
          </a:xfrm>
          <a:prstGeom prst="triangl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8" name="Gelijkbenige driehoek 37"/>
          <p:cNvSpPr/>
          <p:nvPr/>
        </p:nvSpPr>
        <p:spPr>
          <a:xfrm>
            <a:off x="611560" y="2708920"/>
            <a:ext cx="432048" cy="180020"/>
          </a:xfrm>
          <a:prstGeom prst="triangl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9" name="Gelijkbenige driehoek 38"/>
          <p:cNvSpPr/>
          <p:nvPr/>
        </p:nvSpPr>
        <p:spPr>
          <a:xfrm>
            <a:off x="4788024" y="2907343"/>
            <a:ext cx="432048" cy="180020"/>
          </a:xfrm>
          <a:prstGeom prst="triangl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0" name="Gelijkbenige driehoek 39"/>
          <p:cNvSpPr/>
          <p:nvPr/>
        </p:nvSpPr>
        <p:spPr>
          <a:xfrm>
            <a:off x="6192180" y="2573912"/>
            <a:ext cx="432048" cy="180020"/>
          </a:xfrm>
          <a:prstGeom prst="triangl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1" name="Gelijkbenige driehoek 40"/>
          <p:cNvSpPr/>
          <p:nvPr/>
        </p:nvSpPr>
        <p:spPr>
          <a:xfrm>
            <a:off x="7596336" y="2888940"/>
            <a:ext cx="432048" cy="180020"/>
          </a:xfrm>
          <a:prstGeom prst="triangl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32529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Hoeken">
  <a:themeElements>
    <a:clrScheme name="Hoeken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F96A1B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Hoeken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微软雅黑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ＭＳ Ｐゴシック"/>
        <a:font script="Hang" typeface="맑은 고딕"/>
        <a:font script="Hans" typeface="隶书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Hoeken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20400000"/>
            </a:lightRig>
          </a:scene3d>
          <a:sp3d contourW="6350">
            <a:bevelT w="41275" h="19050" prst="angle"/>
            <a:contourClr>
              <a:schemeClr val="phClr">
                <a:shade val="25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0000"/>
                <a:shade val="85000"/>
              </a:schemeClr>
              <a:schemeClr val="phClr">
                <a:tint val="95000"/>
                <a:shade val="99000"/>
              </a:schemeClr>
            </a:duotone>
          </a:blip>
          <a:tile tx="0" ty="0" sx="100000" sy="100000" flip="none" algn="tl"/>
        </a:blipFill>
        <a:blipFill rotWithShape="1">
          <a:blip xmlns:r="http://schemas.openxmlformats.org/officeDocument/2006/relationships" r:embed="rId2">
            <a:duotone>
              <a:schemeClr val="phClr">
                <a:tint val="93000"/>
                <a:shade val="85000"/>
              </a:schemeClr>
              <a:schemeClr val="phClr">
                <a:tint val="96000"/>
                <a:shade val="99000"/>
              </a:schemeClr>
            </a:duotone>
          </a:blip>
          <a:tile tx="0" ty="0" sx="90000" sy="9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Angles</Template>
  <TotalTime>131</TotalTime>
  <Words>183</Words>
  <Application>Microsoft Office PowerPoint</Application>
  <PresentationFormat>Diavoorstelling (4:3)</PresentationFormat>
  <Paragraphs>26</Paragraphs>
  <Slides>9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0" baseType="lpstr">
      <vt:lpstr>Hoeken</vt:lpstr>
      <vt:lpstr>F- en Z-hoeken</vt:lpstr>
      <vt:lpstr>Evenwijdigheid</vt:lpstr>
      <vt:lpstr>F-hoeken</vt:lpstr>
      <vt:lpstr>F-hoeken</vt:lpstr>
      <vt:lpstr>F-Hoeken Opdrachten</vt:lpstr>
      <vt:lpstr>Z-hoeken</vt:lpstr>
      <vt:lpstr>Z-hoeken</vt:lpstr>
      <vt:lpstr>Z-Hoeken Opdrachten</vt:lpstr>
      <vt:lpstr>Opdrachten F- en Z-hoeken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F- en Z-hoeken</dc:title>
  <dc:creator>Fabian Therou</dc:creator>
  <cp:lastModifiedBy>Fabian Therou</cp:lastModifiedBy>
  <cp:revision>12</cp:revision>
  <dcterms:created xsi:type="dcterms:W3CDTF">2014-10-28T11:16:44Z</dcterms:created>
  <dcterms:modified xsi:type="dcterms:W3CDTF">2014-11-02T10:33:29Z</dcterms:modified>
</cp:coreProperties>
</file>

<file path=docProps/thumbnail.jpeg>
</file>