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301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FAC07A0-DF04-4DD0-8918-E93677D2932C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1A29928-A11C-4508-9D21-C8A406E2EDA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809514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B1c 10</a:t>
            </a:r>
            <a:r>
              <a:rPr lang="nl-NL" baseline="0" dirty="0" smtClean="0"/>
              <a:t> okt 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D4322C-500C-4DF2-A874-8CE988538A86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35566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422709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71075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75571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30652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8910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06104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93283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71453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44046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02693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22282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B2EA31-5D78-408F-8A21-AA89D96C759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63F360-93EB-4874-8637-DD54F8B8AB8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6192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jufmelis.nl/woordsoorten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395536" y="980728"/>
            <a:ext cx="8496944" cy="5661248"/>
          </a:xfrm>
        </p:spPr>
        <p:txBody>
          <a:bodyPr>
            <a:noAutofit/>
          </a:bodyPr>
          <a:lstStyle/>
          <a:p>
            <a:r>
              <a:rPr lang="nl-NL" sz="2400" dirty="0" smtClean="0"/>
              <a:t>Zelfstandig </a:t>
            </a:r>
            <a:r>
              <a:rPr lang="nl-NL" sz="2400" dirty="0"/>
              <a:t>werkwoord: </a:t>
            </a:r>
            <a:r>
              <a:rPr lang="nl-NL" sz="2400" dirty="0" smtClean="0"/>
              <a:t> </a:t>
            </a:r>
            <a:r>
              <a:rPr lang="nl-NL" sz="2400" i="1" dirty="0" smtClean="0"/>
              <a:t>Ik </a:t>
            </a:r>
            <a:r>
              <a:rPr lang="nl-NL" sz="2400" i="1" dirty="0"/>
              <a:t>doe, ik loop, ik </a:t>
            </a:r>
            <a:r>
              <a:rPr lang="nl-NL" sz="2400" i="1" dirty="0" err="1"/>
              <a:t>ga.</a:t>
            </a:r>
            <a:r>
              <a:rPr lang="nl-NL" sz="2400" i="1" dirty="0"/>
              <a:t> </a:t>
            </a:r>
          </a:p>
          <a:p>
            <a:r>
              <a:rPr lang="nl-NL" sz="2400" dirty="0" smtClean="0"/>
              <a:t>Hulpwerkwoord</a:t>
            </a:r>
            <a:r>
              <a:rPr lang="nl-NL" sz="2400" dirty="0"/>
              <a:t>:  </a:t>
            </a:r>
            <a:r>
              <a:rPr lang="nl-NL" sz="2400" i="1" dirty="0"/>
              <a:t>Ik </a:t>
            </a:r>
            <a:r>
              <a:rPr lang="nl-NL" sz="2400" i="1" u="sng" dirty="0"/>
              <a:t>ga</a:t>
            </a:r>
            <a:r>
              <a:rPr lang="nl-NL" sz="2400" i="1" dirty="0"/>
              <a:t> lopen, ik </a:t>
            </a:r>
            <a:r>
              <a:rPr lang="nl-NL" sz="2400" i="1" u="sng" dirty="0"/>
              <a:t>wil</a:t>
            </a:r>
            <a:r>
              <a:rPr lang="nl-NL" sz="2400" i="1" dirty="0"/>
              <a:t> fietsen, ik </a:t>
            </a:r>
            <a:r>
              <a:rPr lang="nl-NL" sz="2400" i="1" u="sng" dirty="0"/>
              <a:t>word</a:t>
            </a:r>
            <a:r>
              <a:rPr lang="nl-NL" sz="2400" i="1" dirty="0"/>
              <a:t> </a:t>
            </a:r>
            <a:r>
              <a:rPr lang="nl-NL" sz="2400" i="1" dirty="0" smtClean="0"/>
              <a:t>geslagen</a:t>
            </a:r>
          </a:p>
          <a:p>
            <a:pPr marL="0" indent="0">
              <a:buNone/>
            </a:pPr>
            <a:endParaRPr lang="nl-NL" sz="2400" dirty="0"/>
          </a:p>
          <a:p>
            <a:r>
              <a:rPr lang="nl-NL" sz="2400" dirty="0"/>
              <a:t>Een enkelvoudige zin bevat altijd één zelfstandig </a:t>
            </a:r>
            <a:r>
              <a:rPr lang="nl-NL" sz="2400" dirty="0" smtClean="0"/>
              <a:t>werkwoord </a:t>
            </a:r>
          </a:p>
          <a:p>
            <a:pPr marL="0" indent="0">
              <a:buNone/>
            </a:pPr>
            <a:r>
              <a:rPr lang="nl-NL" sz="2400" dirty="0"/>
              <a:t>	</a:t>
            </a:r>
            <a:r>
              <a:rPr lang="nl-NL" sz="2400" dirty="0" smtClean="0"/>
              <a:t>(</a:t>
            </a:r>
            <a:r>
              <a:rPr lang="nl-NL" sz="2000" dirty="0" smtClean="0"/>
              <a:t>of een koppelwerkwoord, maar dat hoef je nog niet te weten) </a:t>
            </a:r>
          </a:p>
          <a:p>
            <a:r>
              <a:rPr lang="nl-NL" sz="2400" dirty="0" smtClean="0"/>
              <a:t>De </a:t>
            </a:r>
            <a:r>
              <a:rPr lang="nl-NL" sz="2400" dirty="0"/>
              <a:t>andere werkwoorden zijn </a:t>
            </a:r>
            <a:r>
              <a:rPr lang="nl-NL" sz="2400" dirty="0" smtClean="0"/>
              <a:t>hulpwerkwoorden. </a:t>
            </a:r>
            <a:endParaRPr lang="nl-NL" sz="2400" dirty="0"/>
          </a:p>
          <a:p>
            <a:pPr marL="0" indent="0">
              <a:buNone/>
            </a:pPr>
            <a:r>
              <a:rPr lang="nl-NL" sz="2400" dirty="0"/>
              <a:t>	</a:t>
            </a:r>
            <a:r>
              <a:rPr lang="nl-NL" sz="2400" dirty="0" smtClean="0"/>
              <a:t>Ik ben gaan lopen </a:t>
            </a:r>
            <a:r>
              <a:rPr lang="nl-NL" sz="2400" dirty="0"/>
              <a:t>                  </a:t>
            </a:r>
            <a:r>
              <a:rPr lang="nl-NL" sz="2400" b="1" dirty="0"/>
              <a:t> </a:t>
            </a:r>
            <a:endParaRPr lang="nl-NL" sz="2400" b="1" dirty="0" smtClean="0"/>
          </a:p>
          <a:p>
            <a:pPr marL="0" indent="0">
              <a:buNone/>
            </a:pPr>
            <a:r>
              <a:rPr lang="nl-NL" sz="2400" b="1" dirty="0" smtClean="0"/>
              <a:t>	</a:t>
            </a:r>
            <a:r>
              <a:rPr lang="nl-NL" sz="2400" b="1" dirty="0" smtClean="0">
                <a:sym typeface="Wingdings" panose="05000000000000000000" pitchFamily="2" charset="2"/>
              </a:rPr>
              <a:t> </a:t>
            </a:r>
            <a:r>
              <a:rPr lang="nl-NL" sz="2400" dirty="0"/>
              <a:t> </a:t>
            </a:r>
            <a:r>
              <a:rPr lang="nl-NL" sz="2400" u="sng" dirty="0"/>
              <a:t>ben</a:t>
            </a:r>
            <a:r>
              <a:rPr lang="nl-NL" sz="2400" dirty="0"/>
              <a:t> en</a:t>
            </a:r>
            <a:r>
              <a:rPr lang="nl-NL" sz="2400" u="sng" dirty="0"/>
              <a:t> gaan</a:t>
            </a:r>
            <a:r>
              <a:rPr lang="nl-NL" sz="2400" dirty="0"/>
              <a:t> zijn </a:t>
            </a:r>
            <a:r>
              <a:rPr lang="nl-NL" sz="2400" u="sng" dirty="0"/>
              <a:t>hulpwerkwoorden</a:t>
            </a:r>
            <a:r>
              <a:rPr lang="nl-NL" sz="2400" dirty="0"/>
              <a:t> (</a:t>
            </a:r>
            <a:r>
              <a:rPr lang="nl-NL" sz="2400" dirty="0" err="1"/>
              <a:t>hww</a:t>
            </a:r>
            <a:r>
              <a:rPr lang="nl-NL" sz="2400" dirty="0"/>
              <a:t>) </a:t>
            </a:r>
            <a:r>
              <a:rPr lang="nl-NL" sz="2400" dirty="0" smtClean="0"/>
              <a:t> </a:t>
            </a:r>
            <a:r>
              <a:rPr lang="nl-NL" sz="2400" dirty="0"/>
              <a:t>    </a:t>
            </a:r>
            <a:endParaRPr lang="nl-NL" sz="2400" dirty="0" smtClean="0"/>
          </a:p>
          <a:p>
            <a:pPr marL="0" indent="0">
              <a:buNone/>
            </a:pPr>
            <a:r>
              <a:rPr lang="nl-NL" sz="2400" dirty="0"/>
              <a:t>	</a:t>
            </a:r>
            <a:r>
              <a:rPr lang="nl-NL" sz="2400" dirty="0"/>
              <a:t> </a:t>
            </a:r>
            <a:r>
              <a:rPr lang="nl-NL" sz="2400" dirty="0" smtClean="0">
                <a:sym typeface="Wingdings" panose="05000000000000000000" pitchFamily="2" charset="2"/>
              </a:rPr>
              <a:t> </a:t>
            </a:r>
            <a:r>
              <a:rPr lang="nl-NL" sz="2400" u="sng" dirty="0" smtClean="0"/>
              <a:t>lopen</a:t>
            </a:r>
            <a:r>
              <a:rPr lang="nl-NL" sz="2400" dirty="0"/>
              <a:t> is een </a:t>
            </a:r>
            <a:r>
              <a:rPr lang="nl-NL" sz="2400" u="sng" dirty="0"/>
              <a:t>zelfstandig werkwoord</a:t>
            </a:r>
            <a:r>
              <a:rPr lang="nl-NL" sz="2400" dirty="0"/>
              <a:t> (</a:t>
            </a:r>
            <a:r>
              <a:rPr lang="nl-NL" sz="2400" dirty="0" err="1"/>
              <a:t>zww</a:t>
            </a:r>
            <a:r>
              <a:rPr lang="nl-NL" sz="2400" dirty="0" smtClean="0"/>
              <a:t>)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r>
              <a:rPr lang="nl-NL" sz="2400" dirty="0" smtClean="0"/>
              <a:t>Op beterontleden.nl  wordt dit verschil niet geoefend! Oefeningen om het verschil in </a:t>
            </a:r>
            <a:r>
              <a:rPr lang="nl-NL" sz="2400" dirty="0" err="1" smtClean="0"/>
              <a:t>zww</a:t>
            </a:r>
            <a:r>
              <a:rPr lang="nl-NL" sz="2400" dirty="0" smtClean="0"/>
              <a:t> en </a:t>
            </a:r>
            <a:r>
              <a:rPr lang="nl-NL" sz="2400" dirty="0" err="1" smtClean="0"/>
              <a:t>hww</a:t>
            </a:r>
            <a:r>
              <a:rPr lang="nl-NL" sz="2400" dirty="0" smtClean="0"/>
              <a:t> </a:t>
            </a:r>
            <a:r>
              <a:rPr lang="nl-NL" sz="2400" smtClean="0"/>
              <a:t>te leren </a:t>
            </a:r>
            <a:r>
              <a:rPr lang="nl-NL" sz="2400" dirty="0" smtClean="0"/>
              <a:t>vind je bijvoorbeeld op: </a:t>
            </a:r>
            <a:r>
              <a:rPr lang="nl-NL" sz="2400" dirty="0"/>
              <a:t/>
            </a:r>
            <a:br>
              <a:rPr lang="nl-NL" sz="2400" dirty="0"/>
            </a:br>
            <a:r>
              <a:rPr lang="nl-NL" sz="2400" dirty="0" smtClean="0"/>
              <a:t>	</a:t>
            </a:r>
            <a:r>
              <a:rPr lang="nl-NL" sz="2400" dirty="0">
                <a:hlinkClick r:id="rId3"/>
              </a:rPr>
              <a:t> http://www.jufmelis.nl/woordsoorten</a:t>
            </a:r>
            <a:endParaRPr lang="nl-NL" sz="2400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706090"/>
          </a:xfrm>
          <a:solidFill>
            <a:srgbClr val="00B050">
              <a:alpha val="49000"/>
            </a:srgbClr>
          </a:solidFill>
        </p:spPr>
        <p:txBody>
          <a:bodyPr>
            <a:normAutofit fontScale="90000"/>
          </a:bodyPr>
          <a:lstStyle/>
          <a:p>
            <a:pPr algn="ctr"/>
            <a:r>
              <a:rPr lang="nl-NL" dirty="0" smtClean="0"/>
              <a:t>Zelfstandige en hulpwerkwoorden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388391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19</Words>
  <Application>Microsoft Office PowerPoint</Application>
  <PresentationFormat>Diavoorstelling (4:3)</PresentationFormat>
  <Paragraphs>14</Paragraphs>
  <Slides>1</Slides>
  <Notes>1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Kantoorthema</vt:lpstr>
      <vt:lpstr>Zelfstandige en hulpwerkwoorden</vt:lpstr>
    </vt:vector>
  </TitlesOfParts>
  <Company>Marnix College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Vervoegingen van het werkwoord</dc:title>
  <dc:creator>Jan van Deutekom (DJ)</dc:creator>
  <cp:lastModifiedBy>Jan van Deutekom (DJ)</cp:lastModifiedBy>
  <cp:revision>5</cp:revision>
  <dcterms:created xsi:type="dcterms:W3CDTF">2014-11-05T15:24:13Z</dcterms:created>
  <dcterms:modified xsi:type="dcterms:W3CDTF">2014-11-05T15:41:47Z</dcterms:modified>
</cp:coreProperties>
</file>

<file path=docProps/thumbnail.jpeg>
</file>