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69" r:id="rId5"/>
    <p:sldId id="271" r:id="rId6"/>
    <p:sldId id="281" r:id="rId7"/>
    <p:sldId id="300" r:id="rId8"/>
    <p:sldId id="299" r:id="rId9"/>
    <p:sldId id="287" r:id="rId10"/>
    <p:sldId id="288" r:id="rId11"/>
    <p:sldId id="301" r:id="rId12"/>
  </p:sldIdLst>
  <p:sldSz cx="9144000" cy="6858000" type="screen4x3"/>
  <p:notesSz cx="6858000" cy="9144000"/>
  <p:custDataLst>
    <p:tags r:id="rId14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6925"/>
    <a:srgbClr val="959421"/>
    <a:srgbClr val="817725"/>
    <a:srgbClr val="B3B368"/>
    <a:srgbClr val="7E7200"/>
    <a:srgbClr val="816826"/>
    <a:srgbClr val="FECC00"/>
    <a:srgbClr val="7B8E87"/>
    <a:srgbClr val="3C92B1"/>
    <a:srgbClr val="D3B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AF523-213D-4760-81B9-B965CC084E4B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EAE3F-14C2-45D6-BD84-BE610A0765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742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anim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l 8"/>
          <p:cNvSpPr>
            <a:spLocks noChangeArrowheads="1"/>
          </p:cNvSpPr>
          <p:nvPr userDrawn="1"/>
        </p:nvSpPr>
        <p:spPr bwMode="auto">
          <a:xfrm>
            <a:off x="1626899" y="2718389"/>
            <a:ext cx="1838392" cy="1838392"/>
          </a:xfrm>
          <a:prstGeom prst="ellipse">
            <a:avLst/>
          </a:prstGeom>
          <a:solidFill>
            <a:srgbClr val="7B8E87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70" name="Oval 8"/>
          <p:cNvSpPr>
            <a:spLocks noChangeArrowheads="1"/>
          </p:cNvSpPr>
          <p:nvPr userDrawn="1"/>
        </p:nvSpPr>
        <p:spPr bwMode="auto">
          <a:xfrm>
            <a:off x="1691680" y="2460264"/>
            <a:ext cx="1936989" cy="1937471"/>
          </a:xfrm>
          <a:prstGeom prst="ellipse">
            <a:avLst/>
          </a:prstGeom>
          <a:solidFill>
            <a:srgbClr val="816826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3" name="Oval 8"/>
          <p:cNvSpPr>
            <a:spLocks noChangeAspect="1" noChangeArrowheads="1"/>
          </p:cNvSpPr>
          <p:nvPr userDrawn="1"/>
        </p:nvSpPr>
        <p:spPr bwMode="auto">
          <a:xfrm>
            <a:off x="1882188" y="2301218"/>
            <a:ext cx="1779521" cy="1779963"/>
          </a:xfrm>
          <a:prstGeom prst="ellipse">
            <a:avLst/>
          </a:prstGeom>
          <a:solidFill>
            <a:srgbClr val="FECC00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511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76337 -0.55648 " pathEditMode="relative" rAng="0" ptsTypes="AA">
                                      <p:cBhvr>
                                        <p:cTn id="20" dur="275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60" y="-2782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0.79184 0.56343 " pathEditMode="relative" rAng="0" ptsTypes="AA">
                                      <p:cBhvr>
                                        <p:cTn id="22" dur="275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3" y="2817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39427 -0.60532 " pathEditMode="relative" rAng="0" ptsTypes="AA">
                                      <p:cBhvr>
                                        <p:cTn id="24" dur="275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22" y="-3027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4" grpId="1" animBg="1"/>
      <p:bldP spid="74" grpId="2" animBg="1"/>
      <p:bldP spid="74" grpId="3" animBg="1"/>
      <p:bldP spid="70" grpId="0" animBg="1"/>
      <p:bldP spid="70" grpId="1" animBg="1"/>
      <p:bldP spid="70" grpId="2" animBg="1"/>
      <p:bldP spid="70" grpId="3" animBg="1"/>
      <p:bldP spid="73" grpId="0" animBg="1"/>
      <p:bldP spid="73" grpId="1" animBg="1"/>
      <p:bldP spid="73" grpId="2" animBg="1"/>
      <p:bldP spid="73" grpId="3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>
            <a:lvl1pPr algn="ctr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67071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pos="28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logo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62" y="205575"/>
            <a:ext cx="2060422" cy="11879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2900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154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78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5" r:id="rId3"/>
    <p:sldLayoutId id="2147483667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2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PERSONEELSMANAGEMENT PPT </a:t>
            </a:r>
            <a:r>
              <a:rPr lang="nl-NL" sz="2800" dirty="0" smtClean="0"/>
              <a:t>4</a:t>
            </a:r>
            <a:endParaRPr lang="nl-NL" sz="2800" dirty="0" smtClean="0"/>
          </a:p>
          <a:p>
            <a:endParaRPr lang="nl-NL" sz="2800" dirty="0"/>
          </a:p>
          <a:p>
            <a:r>
              <a:rPr lang="nl-NL" sz="2800" dirty="0" smtClean="0"/>
              <a:t>Onderdeel : </a:t>
            </a:r>
            <a:r>
              <a:rPr lang="nl-NL" sz="2800" dirty="0" smtClean="0"/>
              <a:t>STRUCTUUR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477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4 </a:t>
            </a:r>
            <a:r>
              <a:rPr lang="nl-NL" dirty="0" smtClean="0"/>
              <a:t>: </a:t>
            </a:r>
            <a:r>
              <a:rPr lang="nl-NL" dirty="0" smtClean="0"/>
              <a:t>structuur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56792"/>
            <a:ext cx="3312368" cy="2266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hoek 3"/>
          <p:cNvSpPr/>
          <p:nvPr/>
        </p:nvSpPr>
        <p:spPr>
          <a:xfrm>
            <a:off x="899592" y="1379208"/>
            <a:ext cx="6048672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nl-NL" b="1" u="sng" dirty="0"/>
              <a:t>LIJNORGANISATIE</a:t>
            </a:r>
          </a:p>
          <a:p>
            <a:pPr>
              <a:lnSpc>
                <a:spcPct val="120000"/>
              </a:lnSpc>
              <a:buNone/>
            </a:pPr>
            <a:r>
              <a:rPr lang="nl-NL" sz="2000" b="1" u="sng" dirty="0"/>
              <a:t>Voordeel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Duidelijke taken, bevoegdheden en verantwoordelijkheden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Snelle besluitvorming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Eenheid van bevel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Eenhoofdige leiding</a:t>
            </a:r>
          </a:p>
          <a:p>
            <a:pPr>
              <a:lnSpc>
                <a:spcPct val="120000"/>
              </a:lnSpc>
              <a:buNone/>
            </a:pPr>
            <a:r>
              <a:rPr lang="nl-NL" sz="2000" b="1" u="sng" dirty="0"/>
              <a:t>Nadeel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Overbelasting leidinggevende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Lange communicatielijnen / weinig flexibel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Coördinatie hoog in organisatie / centralisatie / steile organisatie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Leidinggevende moet alles weten / beperkte spanwijdte</a:t>
            </a:r>
          </a:p>
        </p:txBody>
      </p:sp>
    </p:spTree>
    <p:extLst>
      <p:ext uri="{BB962C8B-B14F-4D97-AF65-F5344CB8AC3E}">
        <p14:creationId xmlns:p14="http://schemas.microsoft.com/office/powerpoint/2010/main" val="177553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4 </a:t>
            </a:r>
            <a:r>
              <a:rPr lang="nl-NL" dirty="0" smtClean="0"/>
              <a:t>: </a:t>
            </a:r>
            <a:r>
              <a:rPr lang="nl-NL" dirty="0" smtClean="0"/>
              <a:t>structuur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5040560" cy="4099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nl-NL" b="1" u="sng" dirty="0"/>
              <a:t>LIJN-STAFORGANISATIE</a:t>
            </a:r>
          </a:p>
          <a:p>
            <a:pPr>
              <a:lnSpc>
                <a:spcPct val="120000"/>
              </a:lnSpc>
              <a:buNone/>
            </a:pPr>
            <a:r>
              <a:rPr lang="nl-NL" sz="2000" b="1" i="1" dirty="0"/>
              <a:t>Voordeel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Gebruik maken specialisme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Lijnfunctionarissen kunnen zich meer bezig houden met….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Gevraagd / ongevraagd advies</a:t>
            </a:r>
          </a:p>
          <a:p>
            <a:pPr>
              <a:lnSpc>
                <a:spcPct val="120000"/>
              </a:lnSpc>
              <a:buNone/>
            </a:pPr>
            <a:r>
              <a:rPr lang="nl-NL" sz="2000" b="1" i="1" dirty="0"/>
              <a:t>Nadeel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Staf komt op afstand van werkvloer </a:t>
            </a:r>
            <a:r>
              <a:rPr lang="nl-NL" dirty="0" smtClean="0"/>
              <a:t>(onuitvoerbaar advies)</a:t>
            </a:r>
            <a:endParaRPr lang="nl-NL" dirty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Staf krijgt te veel macht ( vervaging van stafbegrip 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Kosten ( overhead 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311" y="2255866"/>
            <a:ext cx="3416388" cy="2346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738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4 </a:t>
            </a:r>
            <a:r>
              <a:rPr lang="nl-NL" dirty="0" smtClean="0"/>
              <a:t>: </a:t>
            </a:r>
            <a:r>
              <a:rPr lang="nl-NL" dirty="0" smtClean="0"/>
              <a:t>structuur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39552" y="1379208"/>
            <a:ext cx="640871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nl-NL" b="1" u="sng" dirty="0"/>
              <a:t>LIJN-STAFORGANISATIE met functionele bevoegdheid</a:t>
            </a:r>
          </a:p>
          <a:p>
            <a:pPr>
              <a:lnSpc>
                <a:spcPct val="120000"/>
              </a:lnSpc>
              <a:buNone/>
            </a:pPr>
            <a:r>
              <a:rPr lang="nl-NL" sz="2000" b="1" i="1" dirty="0"/>
              <a:t>Voordeel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nl-NL" dirty="0"/>
              <a:t>Uniformiteit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nl-NL" dirty="0"/>
              <a:t>Coördinatie</a:t>
            </a:r>
          </a:p>
          <a:p>
            <a:pPr>
              <a:lnSpc>
                <a:spcPct val="120000"/>
              </a:lnSpc>
              <a:buNone/>
            </a:pPr>
            <a:r>
              <a:rPr lang="nl-NL" sz="2000" b="1" i="1" dirty="0"/>
              <a:t>Nadeel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Doorbreken eenheid van bevel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Verwarring leidinggevende ( wie beslist wat 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/>
              <a:t>Sterke neiging tot centralisatie</a:t>
            </a: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076" y="1844824"/>
            <a:ext cx="3643924" cy="273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912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4 </a:t>
            </a:r>
            <a:r>
              <a:rPr lang="nl-NL" dirty="0" smtClean="0"/>
              <a:t>: </a:t>
            </a:r>
            <a:r>
              <a:rPr lang="nl-NL" dirty="0" smtClean="0"/>
              <a:t>structuur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4572000" cy="5073427"/>
          </a:xfrm>
        </p:spPr>
        <p:txBody>
          <a:bodyPr>
            <a:normAutofit/>
          </a:bodyPr>
          <a:lstStyle/>
          <a:p>
            <a:r>
              <a:rPr lang="nl-NL" sz="1800" b="1" u="sng" dirty="0"/>
              <a:t>DIVISIE </a:t>
            </a:r>
            <a:r>
              <a:rPr lang="nl-NL" sz="1800" b="1" u="sng" dirty="0" smtClean="0"/>
              <a:t>ORGANISATIE</a:t>
            </a:r>
          </a:p>
          <a:p>
            <a:r>
              <a:rPr lang="nl-NL" sz="1800" b="1" i="1" dirty="0"/>
              <a:t>Voordeel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800" dirty="0" smtClean="0"/>
              <a:t>Door taken, bevoegdheden en verantwoordelijkhedenlager in organisatie te beleggen ben je flexibeler, sneller inspelen op de markt.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800" dirty="0" smtClean="0"/>
              <a:t>Personeel is meer betrokken / gemotiveerd</a:t>
            </a:r>
            <a:endParaRPr lang="nl-NL" sz="1800" dirty="0" smtClean="0"/>
          </a:p>
          <a:p>
            <a:r>
              <a:rPr lang="nl-NL" sz="1800" b="1" i="1" dirty="0" smtClean="0"/>
              <a:t>Nadeel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800" dirty="0" smtClean="0"/>
              <a:t>Uiteenvallen organisatie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800" dirty="0" smtClean="0"/>
              <a:t>Onderlinge concurrentie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800" dirty="0" smtClean="0"/>
              <a:t>Imago probleem: :slecht onderdeel straalt op gehele organisatie</a:t>
            </a:r>
            <a:endParaRPr lang="nl-NL" sz="1800" dirty="0"/>
          </a:p>
          <a:p>
            <a:endParaRPr lang="nl-NL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584" y="692696"/>
            <a:ext cx="374441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480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4 </a:t>
            </a:r>
            <a:r>
              <a:rPr lang="nl-NL" dirty="0" smtClean="0"/>
              <a:t>: </a:t>
            </a:r>
            <a:r>
              <a:rPr lang="nl-NL" dirty="0" smtClean="0"/>
              <a:t>structuur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08720"/>
            <a:ext cx="7715200" cy="5073427"/>
          </a:xfrm>
        </p:spPr>
        <p:txBody>
          <a:bodyPr>
            <a:normAutofit fontScale="92500"/>
          </a:bodyPr>
          <a:lstStyle/>
          <a:p>
            <a:r>
              <a:rPr lang="nl-NL" sz="2400" b="1" u="sng" dirty="0"/>
              <a:t>Projectorganisatie</a:t>
            </a:r>
          </a:p>
          <a:p>
            <a:r>
              <a:rPr lang="nl-NL" sz="2400" dirty="0"/>
              <a:t>In de organisatie zijn er </a:t>
            </a:r>
            <a:r>
              <a:rPr lang="nl-NL" sz="2400" b="1" u="sng" dirty="0"/>
              <a:t>TIJDELIJKE</a:t>
            </a:r>
            <a:r>
              <a:rPr lang="nl-NL" sz="2400" dirty="0"/>
              <a:t> klussen die gedaan moeten worden.</a:t>
            </a:r>
          </a:p>
          <a:p>
            <a:r>
              <a:rPr lang="nl-NL" sz="2400" dirty="0"/>
              <a:t>Hiervoor bundel je de juiste krachten om in een afgesproken tijd de “klus” te klaren</a:t>
            </a:r>
            <a:r>
              <a:rPr lang="nl-NL" sz="2400" dirty="0" smtClean="0"/>
              <a:t>.</a:t>
            </a:r>
          </a:p>
          <a:p>
            <a:r>
              <a:rPr lang="nl-NL" sz="2400" b="1" u="sng" dirty="0"/>
              <a:t>Matrixorganisatie</a:t>
            </a:r>
          </a:p>
          <a:p>
            <a:r>
              <a:rPr lang="nl-NL" sz="2400" dirty="0"/>
              <a:t>Organisatie wordt </a:t>
            </a:r>
            <a:r>
              <a:rPr lang="nl-NL" sz="2400" b="1" u="sng" dirty="0"/>
              <a:t>PERMANENT</a:t>
            </a:r>
            <a:r>
              <a:rPr lang="nl-NL" sz="2400" dirty="0"/>
              <a:t> ingericht als projectorganisatie. Klant is leidend.  Rondom de klant wordt een organisatie gezet. </a:t>
            </a:r>
          </a:p>
          <a:p>
            <a:endParaRPr lang="nl-NL" sz="2400" dirty="0"/>
          </a:p>
          <a:p>
            <a:r>
              <a:rPr lang="nl-NL" sz="2400" dirty="0"/>
              <a:t>Als opdracht klaar is, stappen medewerkers uit het project en worden weer toegevoegd aan ander of nieuw project, afhankelijk van de kennis die nodig is bij dat project.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8125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4 </a:t>
            </a:r>
            <a:r>
              <a:rPr lang="nl-NL" dirty="0" smtClean="0"/>
              <a:t>: </a:t>
            </a:r>
            <a:r>
              <a:rPr lang="nl-NL" dirty="0" smtClean="0"/>
              <a:t>structuur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08720"/>
            <a:ext cx="7715200" cy="5073427"/>
          </a:xfrm>
        </p:spPr>
        <p:txBody>
          <a:bodyPr>
            <a:normAutofit/>
          </a:bodyPr>
          <a:lstStyle/>
          <a:p>
            <a:r>
              <a:rPr lang="nl-NL" sz="2400" b="1" u="sng" dirty="0" smtClean="0"/>
              <a:t>In organisatie zijn de volgende relaties mogelijk:</a:t>
            </a:r>
          </a:p>
          <a:p>
            <a:endParaRPr lang="nl-NL" sz="2400" dirty="0"/>
          </a:p>
          <a:p>
            <a:endParaRPr lang="nl-NL" sz="24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952945"/>
              </p:ext>
            </p:extLst>
          </p:nvPr>
        </p:nvGraphicFramePr>
        <p:xfrm>
          <a:off x="827584" y="1484784"/>
          <a:ext cx="7584504" cy="4039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5640288"/>
              </a:tblGrid>
              <a:tr h="465162">
                <a:tc>
                  <a:txBody>
                    <a:bodyPr/>
                    <a:lstStyle/>
                    <a:p>
                      <a:r>
                        <a:rPr lang="nl-NL" dirty="0" smtClean="0"/>
                        <a:t>Type relatie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Omschrijving</a:t>
                      </a:r>
                      <a:endParaRPr lang="nl-NL" dirty="0"/>
                    </a:p>
                  </a:txBody>
                  <a:tcPr/>
                </a:tc>
              </a:tr>
              <a:tr h="465162">
                <a:tc>
                  <a:txBody>
                    <a:bodyPr/>
                    <a:lstStyle/>
                    <a:p>
                      <a:r>
                        <a:rPr lang="nl-NL" dirty="0" smtClean="0"/>
                        <a:t>Lijn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Leidinggevende geeft opdracht, controleert en vraagt verantwoording</a:t>
                      </a:r>
                      <a:endParaRPr lang="nl-NL" dirty="0"/>
                    </a:p>
                  </a:txBody>
                  <a:tcPr/>
                </a:tc>
              </a:tr>
              <a:tr h="465162">
                <a:tc>
                  <a:txBody>
                    <a:bodyPr/>
                    <a:lstStyle/>
                    <a:p>
                      <a:r>
                        <a:rPr lang="nl-NL" dirty="0" smtClean="0"/>
                        <a:t>Staf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Er wordt gevraagd of ongevraagd advies gegeven.</a:t>
                      </a:r>
                      <a:endParaRPr lang="nl-NL" dirty="0"/>
                    </a:p>
                  </a:txBody>
                  <a:tcPr/>
                </a:tc>
              </a:tr>
              <a:tr h="465162">
                <a:tc>
                  <a:txBody>
                    <a:bodyPr/>
                    <a:lstStyle/>
                    <a:p>
                      <a:r>
                        <a:rPr lang="nl-NL" dirty="0" smtClean="0"/>
                        <a:t>Functioneel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Er wordt vanuit expertise gebied vastgesteld hoe te</a:t>
                      </a:r>
                      <a:r>
                        <a:rPr lang="nl-NL" baseline="0" dirty="0" smtClean="0"/>
                        <a:t> handelen. Dat gebeurt door anderen dan jouw hiërarchische leidinggevende</a:t>
                      </a:r>
                      <a:endParaRPr lang="nl-NL" dirty="0"/>
                    </a:p>
                  </a:txBody>
                  <a:tcPr/>
                </a:tc>
              </a:tr>
              <a:tr h="465162">
                <a:tc>
                  <a:txBody>
                    <a:bodyPr/>
                    <a:lstStyle/>
                    <a:p>
                      <a:r>
                        <a:rPr lang="nl-NL" dirty="0" smtClean="0"/>
                        <a:t>Horizontale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Medewerkers overleggen met elkaar( op hetzelfde niveau )</a:t>
                      </a:r>
                      <a:endParaRPr lang="nl-NL" dirty="0"/>
                    </a:p>
                  </a:txBody>
                  <a:tcPr/>
                </a:tc>
              </a:tr>
              <a:tr h="465162">
                <a:tc>
                  <a:txBody>
                    <a:bodyPr/>
                    <a:lstStyle/>
                    <a:p>
                      <a:r>
                        <a:rPr lang="nl-NL" dirty="0" smtClean="0"/>
                        <a:t>Lateraal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Medewerkers op verschillend niveau en van verschillende afdelingen overleggen met elkaar.</a:t>
                      </a:r>
                      <a:r>
                        <a:rPr lang="nl-NL" baseline="0" dirty="0" smtClean="0"/>
                        <a:t> Vaak informeel.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247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42872d26f757e0a04345641a3e6b8b868bab2"/>
</p:tagLst>
</file>

<file path=ppt/theme/theme1.xml><?xml version="1.0" encoding="utf-8"?>
<a:theme xmlns:a="http://schemas.openxmlformats.org/drawingml/2006/main" name="Kantoorthema">
  <a:themeElements>
    <a:clrScheme name="davinci business">
      <a:dk1>
        <a:sysClr val="windowText" lastClr="000000"/>
      </a:dk1>
      <a:lt1>
        <a:sysClr val="window" lastClr="FFFFFF"/>
      </a:lt1>
      <a:dk2>
        <a:srgbClr val="8FCEA5"/>
      </a:dk2>
      <a:lt2>
        <a:srgbClr val="826925"/>
      </a:lt2>
      <a:accent1>
        <a:srgbClr val="FECC00"/>
      </a:accent1>
      <a:accent2>
        <a:srgbClr val="7B8E87"/>
      </a:accent2>
      <a:accent3>
        <a:srgbClr val="7CD3EB"/>
      </a:accent3>
      <a:accent4>
        <a:srgbClr val="39BBA0"/>
      </a:accent4>
      <a:accent5>
        <a:srgbClr val="39BBA0"/>
      </a:accent5>
      <a:accent6>
        <a:srgbClr val="00B29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C4F9A37130048A21C20FA1AB4CBFC" ma:contentTypeVersion="2" ma:contentTypeDescription="Een nieuw document maken." ma:contentTypeScope="" ma:versionID="00489e1ae192719ee278effe6fb58ecf">
  <xsd:schema xmlns:xsd="http://www.w3.org/2001/XMLSchema" xmlns:xs="http://www.w3.org/2001/XMLSchema" xmlns:p="http://schemas.microsoft.com/office/2006/metadata/properties" xmlns:ns2="85cd91c4-108f-4854-b680-de5d9c2c12e7" targetNamespace="http://schemas.microsoft.com/office/2006/metadata/properties" ma:root="true" ma:fieldsID="2f67e359368162ee1dcffcbaafce260a" ns2:_="">
    <xsd:import namespace="85cd91c4-108f-4854-b680-de5d9c2c12e7"/>
    <xsd:element name="properties">
      <xsd:complexType>
        <xsd:sequence>
          <xsd:element name="documentManagement">
            <xsd:complexType>
              <xsd:all>
                <xsd:element ref="ns2:Categori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cd91c4-108f-4854-b680-de5d9c2c12e7" elementFormDefault="qualified">
    <xsd:import namespace="http://schemas.microsoft.com/office/2006/documentManagement/types"/>
    <xsd:import namespace="http://schemas.microsoft.com/office/infopath/2007/PartnerControls"/>
    <xsd:element name="Categorie" ma:index="8" nillable="true" ma:displayName="Categorie" ma:format="Dropdown" ma:internalName="Categorie">
      <xsd:simpleType>
        <xsd:restriction base="dms:Choice">
          <xsd:enumeration value="Logo's"/>
          <xsd:enumeration value="Briefpapier"/>
          <xsd:enumeration value="Nieuwsbrief"/>
          <xsd:enumeration value="Office sjablonen Word"/>
          <xsd:enumeration value="Office sjablonen Powerpoi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ie xmlns="85cd91c4-108f-4854-b680-de5d9c2c12e7">Office sjablonen Powerpoint</Categorie>
  </documentManagement>
</p:properties>
</file>

<file path=customXml/itemProps1.xml><?xml version="1.0" encoding="utf-8"?>
<ds:datastoreItem xmlns:ds="http://schemas.openxmlformats.org/officeDocument/2006/customXml" ds:itemID="{F533A3F0-5A3F-408B-9CAB-710BE910AC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cd91c4-108f-4854-b680-de5d9c2c12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38A9DE-6DF8-4D1B-8061-BD59D1CC16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D86A8B-A1A6-4AD6-9C0E-6F79861854E2}">
  <ds:schemaRefs>
    <ds:schemaRef ds:uri="http://schemas.microsoft.com/office/infopath/2007/PartnerControls"/>
    <ds:schemaRef ds:uri="http://purl.org/dc/elements/1.1/"/>
    <ds:schemaRef ds:uri="85cd91c4-108f-4854-b680-de5d9c2c12e7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4175</TotalTime>
  <Words>334</Words>
  <Application>Microsoft Office PowerPoint</Application>
  <PresentationFormat>Diavoorstelling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PowerPoint-presentatie</vt:lpstr>
      <vt:lpstr>PowerPoint-presentatie</vt:lpstr>
      <vt:lpstr>PPT 4 : structuur</vt:lpstr>
      <vt:lpstr>PPT 4 : structuur</vt:lpstr>
      <vt:lpstr>PPT 4 : structuur</vt:lpstr>
      <vt:lpstr>PPT 4 : structuur</vt:lpstr>
      <vt:lpstr>PPT 4 : structuur</vt:lpstr>
      <vt:lpstr>PPT 4 : structuur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www.de-presentatie-architect.nl</dc:creator>
  <cp:lastModifiedBy>Johan van der Steen</cp:lastModifiedBy>
  <cp:revision>148</cp:revision>
  <dcterms:created xsi:type="dcterms:W3CDTF">2013-07-30T14:35:54Z</dcterms:created>
  <dcterms:modified xsi:type="dcterms:W3CDTF">2014-07-02T09:26:26Z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0x010100DBAC4F9A37130048A21C20FA1AB4CBFC</vt:lpwstr>
  </property>
</Properties>
</file>