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59" r:id="rId11"/>
    <p:sldId id="258" r:id="rId12"/>
    <p:sldId id="266" r:id="rId13"/>
    <p:sldId id="267" r:id="rId14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>
        <p:scale>
          <a:sx n="90" d="100"/>
          <a:sy n="90" d="100"/>
        </p:scale>
        <p:origin x="-7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17-9-2014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17-9-2014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17-9-2014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17-9-2014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userfiles/7dca15504b17d8b43a945f58699eaccfdf8a160c.rt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Eerdgronde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721936" cy="48565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72" y="1268760"/>
            <a:ext cx="5955806" cy="405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0417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Bemesting in het heden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67808"/>
            <a:ext cx="3342878" cy="33574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0417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4</a:t>
            </a:r>
            <a:r>
              <a:rPr lang="nl-NL" sz="2700" i="1" dirty="0" smtClean="0"/>
              <a:t> soorten kunstmest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r>
              <a:rPr lang="nl-NL" sz="1600" dirty="0"/>
              <a:t>Kunstmest is er in verschillende vormen, namelijk:</a:t>
            </a:r>
          </a:p>
          <a:p>
            <a:pPr algn="ctr"/>
            <a:r>
              <a:rPr lang="nl-NL" sz="1600" dirty="0" smtClean="0"/>
              <a:t>• korrels</a:t>
            </a:r>
            <a:r>
              <a:rPr lang="nl-NL" sz="1600" dirty="0"/>
              <a:t>;</a:t>
            </a:r>
          </a:p>
          <a:p>
            <a:pPr algn="ctr"/>
            <a:r>
              <a:rPr lang="nl-NL" sz="1600" dirty="0" smtClean="0"/>
              <a:t>• kristallen</a:t>
            </a:r>
            <a:r>
              <a:rPr lang="nl-NL" sz="1600" dirty="0"/>
              <a:t>;</a:t>
            </a:r>
          </a:p>
          <a:p>
            <a:pPr algn="ctr"/>
            <a:r>
              <a:rPr lang="nl-NL" sz="1600" dirty="0" smtClean="0"/>
              <a:t>• vloeibare </a:t>
            </a:r>
            <a:r>
              <a:rPr lang="nl-NL" sz="1600" dirty="0"/>
              <a:t>kunstmest;</a:t>
            </a:r>
          </a:p>
          <a:p>
            <a:pPr algn="ctr"/>
            <a:r>
              <a:rPr lang="nl-NL" sz="1600" dirty="0" smtClean="0"/>
              <a:t>• poedervorm</a:t>
            </a:r>
            <a:r>
              <a:rPr lang="nl-NL" sz="1600" dirty="0"/>
              <a:t>.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73016"/>
            <a:ext cx="2191135" cy="17747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43501"/>
            <a:ext cx="2191135" cy="17747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1802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Theorie opdracht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Maak de opdracht van les 2. Je kunt deze vinden bij bronnen.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Klik </a:t>
            </a:r>
            <a:r>
              <a:rPr lang="nl-NL" sz="1600" dirty="0" smtClean="0">
                <a:hlinkClick r:id="rId3"/>
              </a:rPr>
              <a:t>hier</a:t>
            </a:r>
            <a:r>
              <a:rPr lang="nl-NL" sz="1600" dirty="0" smtClean="0"/>
              <a:t> om direct naar de lesstof te gaan.</a:t>
            </a:r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2305044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Terugblik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Wat hebben we vorige week gedaan?</a:t>
            </a:r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2642592" cy="242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8808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Kunstmest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Om de kunstmest goed te kunnen snappen en begrijpen beginnen we eerst met een stukje geschiedenis……….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64904"/>
            <a:ext cx="2859013" cy="3056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04170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Geschiedenis van de bemesting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700 tot 300 jaar voor Christus gebruikten de mensen in Italië (</a:t>
            </a:r>
            <a:r>
              <a:rPr lang="nl-NL" sz="1600" dirty="0" err="1" smtClean="0"/>
              <a:t>Etruriers</a:t>
            </a:r>
            <a:r>
              <a:rPr lang="nl-NL" sz="1600" dirty="0" smtClean="0"/>
              <a:t>) de stalmest </a:t>
            </a:r>
            <a:r>
              <a:rPr lang="nl-NL" sz="1600" smtClean="0"/>
              <a:t>en </a:t>
            </a:r>
            <a:r>
              <a:rPr lang="nl-NL" sz="1600" smtClean="0"/>
              <a:t>het</a:t>
            </a:r>
            <a:r>
              <a:rPr lang="nl-NL" sz="1600" smtClean="0"/>
              <a:t> </a:t>
            </a:r>
            <a:r>
              <a:rPr lang="nl-NL" sz="1600" dirty="0" smtClean="0"/>
              <a:t>afval uit de steden.  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36912"/>
            <a:ext cx="1905000" cy="24860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901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Geschiedenis van de bemesting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In de bloeitijd van het Romeinse rijk (tot de 3</a:t>
            </a:r>
            <a:r>
              <a:rPr lang="nl-NL" sz="1600" baseline="30000" dirty="0" smtClean="0"/>
              <a:t>e</a:t>
            </a:r>
            <a:r>
              <a:rPr lang="nl-NL" sz="1600" dirty="0" smtClean="0"/>
              <a:t> eeuw na Christus) werd er gesproken over arbeidsverdeling, grondbewerking en stalmest.  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4381500" cy="24860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9167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Geschiedenis van de bemesting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 fontScale="92500"/>
          </a:bodyPr>
          <a:lstStyle/>
          <a:p>
            <a:pPr algn="ctr"/>
            <a:r>
              <a:rPr lang="nl-NL" sz="1600" dirty="0" smtClean="0"/>
              <a:t>Tot 1850 was de brandcultuur in veengebieden een manier van akkerbouw, die het mogelijk maakte het hoofd boven water te houden. 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Bij het afbranden kwamen de in het veen aanwezige mineralen voor de gewassen beschikbaar. De perceeltjes van het ontgonnen veen werden ook wel bemest met bagger.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Op den duur leidde het proces van afbranden, bebouwen en oogsten tot de totale vernietiging van de veengronden.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Om deze bodemerosie te voorkomen moest bij het winnen van </a:t>
            </a:r>
            <a:r>
              <a:rPr lang="nl-NL" sz="1600" dirty="0" err="1" smtClean="0"/>
              <a:t>veenturf</a:t>
            </a:r>
            <a:r>
              <a:rPr lang="nl-NL" sz="1600" dirty="0" smtClean="0"/>
              <a:t> de bovenste veenlaag gemengd met zand en stadcompost weer verplicht worden opgebracht</a:t>
            </a:r>
            <a:r>
              <a:rPr lang="nl-NL" sz="1600" dirty="0"/>
              <a:t>. Op deze manier werd het ontstaan van essen en </a:t>
            </a:r>
            <a:r>
              <a:rPr lang="nl-NL" sz="1600" dirty="0">
                <a:hlinkClick r:id="rId3"/>
              </a:rPr>
              <a:t>eerdgronden</a:t>
            </a:r>
            <a:r>
              <a:rPr lang="nl-NL" sz="1600" dirty="0"/>
              <a:t> </a:t>
            </a:r>
            <a:r>
              <a:rPr lang="nl-NL" sz="1600" dirty="0" smtClean="0"/>
              <a:t>bevorderd. Tot deze tijd was landbouw roofbouw. Grote gebieden werden door ondeskundig gebruik onvruchtbaar. (uitbreiding van de Sahara)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21550877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Geschiedenis van de bemesting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In de 17e eeuw had de Duitser </a:t>
            </a:r>
            <a:r>
              <a:rPr lang="nl-NL" sz="1600" dirty="0" err="1" smtClean="0"/>
              <a:t>Glauber</a:t>
            </a:r>
            <a:r>
              <a:rPr lang="nl-NL" sz="1600" dirty="0" smtClean="0"/>
              <a:t> nitraten ontdekt in de uitscheidingsproducten van dieren. Hij constateerde dat deze verbindingen een verbazingwekkende invloed hadden op de plantengroei. 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De ontdekking had echter alleen effect voor de fabricatie van buskruit. De aanwending van stikstofmeststoffen liet ruim anderhalve eeuw op zich wachten.</a:t>
            </a:r>
          </a:p>
        </p:txBody>
      </p:sp>
    </p:spTree>
    <p:extLst>
      <p:ext uri="{BB962C8B-B14F-4D97-AF65-F5344CB8AC3E}">
        <p14:creationId xmlns:p14="http://schemas.microsoft.com/office/powerpoint/2010/main" val="11714206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Geschiedenis van de bemesting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Met ‘Die Chemie in </a:t>
            </a:r>
            <a:r>
              <a:rPr lang="nl-NL" sz="1600" dirty="0" err="1" smtClean="0"/>
              <a:t>ihrer</a:t>
            </a:r>
            <a:r>
              <a:rPr lang="nl-NL" sz="1600" dirty="0" smtClean="0"/>
              <a:t> </a:t>
            </a:r>
            <a:r>
              <a:rPr lang="nl-NL" sz="1600" dirty="0" err="1" smtClean="0"/>
              <a:t>Anwendung</a:t>
            </a:r>
            <a:r>
              <a:rPr lang="nl-NL" sz="1600" dirty="0" smtClean="0"/>
              <a:t> </a:t>
            </a:r>
            <a:r>
              <a:rPr lang="nl-NL" sz="1600" dirty="0" err="1" smtClean="0"/>
              <a:t>auf</a:t>
            </a:r>
            <a:r>
              <a:rPr lang="nl-NL" sz="1600" dirty="0" smtClean="0"/>
              <a:t> </a:t>
            </a:r>
            <a:r>
              <a:rPr lang="nl-NL" sz="1600" dirty="0" err="1" smtClean="0"/>
              <a:t>Agricultur</a:t>
            </a:r>
            <a:r>
              <a:rPr lang="nl-NL" sz="1600" dirty="0" smtClean="0"/>
              <a:t> </a:t>
            </a:r>
            <a:r>
              <a:rPr lang="nl-NL" sz="1600" dirty="0" err="1" smtClean="0"/>
              <a:t>und</a:t>
            </a:r>
            <a:r>
              <a:rPr lang="nl-NL" sz="1600" dirty="0" smtClean="0"/>
              <a:t> </a:t>
            </a:r>
            <a:r>
              <a:rPr lang="nl-NL" sz="1600" dirty="0" err="1" smtClean="0"/>
              <a:t>Physiologie</a:t>
            </a:r>
            <a:r>
              <a:rPr lang="nl-NL" sz="1600" dirty="0" smtClean="0"/>
              <a:t>’ uitgegeven in het jaar 1840 kreeg de theorie van de minerale voeding voet aan de grond.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Toen in 1878 een hongersnood uitbrak in Centraal-Europa, kreeg de schrijver bijval.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Waarom denk je?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1944216" cy="31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2904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Geschiedenis van de bemesting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Tot ongeveer 1940 mogen we stellen dat de bemesting, zoals deze werd uitgevoerd, berustte op ervaring en overlevering van vader en zoon. </a:t>
            </a:r>
          </a:p>
          <a:p>
            <a:pPr algn="ctr"/>
            <a:r>
              <a:rPr lang="nl-NL" sz="1600" dirty="0" smtClean="0"/>
              <a:t>De grote ontginningsmaatschappijen, die heide en veen onder de ploeg namen, bij  hun </a:t>
            </a:r>
            <a:r>
              <a:rPr lang="nl-NL" sz="1600" dirty="0" err="1" smtClean="0"/>
              <a:t>cultuur-technische</a:t>
            </a:r>
            <a:r>
              <a:rPr lang="nl-NL" sz="1600" dirty="0" smtClean="0"/>
              <a:t> werken massaal gebruik gemaakt van kunstmest. Dit had een groot uitstralingseffect op de boeren en tuinders in de omgeving.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Het gebruik van kunstmest werd aarzelend ingevoerd. Het gebruik van proefvelden heeft de mensen er toch van overtuigd dat kunstmest ‘werkt’.</a:t>
            </a:r>
          </a:p>
        </p:txBody>
      </p:sp>
    </p:spTree>
    <p:extLst>
      <p:ext uri="{BB962C8B-B14F-4D97-AF65-F5344CB8AC3E}">
        <p14:creationId xmlns:p14="http://schemas.microsoft.com/office/powerpoint/2010/main" val="141826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482</Words>
  <Application>Microsoft Office PowerPoint</Application>
  <PresentationFormat>Diavoorstelling (4:3)</PresentationFormat>
  <Paragraphs>128</Paragraphs>
  <Slides>13</Slides>
  <Notes>13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Kunstmeststoffen</vt:lpstr>
      <vt:lpstr>Terugblik</vt:lpstr>
      <vt:lpstr>Kunstmest</vt:lpstr>
      <vt:lpstr>Geschiedenis van de bemesting</vt:lpstr>
      <vt:lpstr>Geschiedenis van de bemesting</vt:lpstr>
      <vt:lpstr>Geschiedenis van de bemesting</vt:lpstr>
      <vt:lpstr>Geschiedenis van de bemesting</vt:lpstr>
      <vt:lpstr>Geschiedenis van de bemesting</vt:lpstr>
      <vt:lpstr>Geschiedenis van de bemesting</vt:lpstr>
      <vt:lpstr>PowerPoint-presentatie</vt:lpstr>
      <vt:lpstr>Bemesting in het heden</vt:lpstr>
      <vt:lpstr>4 soorten kunstmest</vt:lpstr>
      <vt:lpstr>Theorie opdracht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323</cp:revision>
  <cp:lastPrinted>2012-05-22T10:37:28Z</cp:lastPrinted>
  <dcterms:created xsi:type="dcterms:W3CDTF">2008-03-20T23:08:22Z</dcterms:created>
  <dcterms:modified xsi:type="dcterms:W3CDTF">2014-09-17T08:22:25Z</dcterms:modified>
</cp:coreProperties>
</file>