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Slides/notesSlide12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23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22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</p:sldMasterIdLst>
  <p:notesMasterIdLst>
    <p:notesMasterId r:id="rId35"/>
  </p:notesMasterIdLst>
  <p:handoutMasterIdLst>
    <p:handoutMasterId r:id="rId36"/>
  </p:handoutMasterIdLst>
  <p:sldIdLst>
    <p:sldId id="256" r:id="rId4"/>
    <p:sldId id="257" r:id="rId5"/>
    <p:sldId id="266" r:id="rId6"/>
    <p:sldId id="268" r:id="rId7"/>
    <p:sldId id="269" r:id="rId8"/>
    <p:sldId id="270" r:id="rId9"/>
    <p:sldId id="271" r:id="rId10"/>
    <p:sldId id="273" r:id="rId11"/>
    <p:sldId id="272" r:id="rId12"/>
    <p:sldId id="292" r:id="rId13"/>
    <p:sldId id="276" r:id="rId14"/>
    <p:sldId id="277" r:id="rId15"/>
    <p:sldId id="278" r:id="rId16"/>
    <p:sldId id="279" r:id="rId17"/>
    <p:sldId id="293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5" r:id="rId30"/>
    <p:sldId id="296" r:id="rId31"/>
    <p:sldId id="294" r:id="rId32"/>
    <p:sldId id="297" r:id="rId33"/>
    <p:sldId id="267" r:id="rId34"/>
  </p:sldIdLst>
  <p:sldSz cx="9144000" cy="6858000" type="screen4x3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8DCE"/>
    <a:srgbClr val="4629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46F890A9-2807-4EBB-B81D-B2AA78EC7F39}" styleName="Stijl, donker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15" autoAdjust="0"/>
  </p:normalViewPr>
  <p:slideViewPr>
    <p:cSldViewPr>
      <p:cViewPr>
        <p:scale>
          <a:sx n="90" d="100"/>
          <a:sy n="90" d="100"/>
        </p:scale>
        <p:origin x="-810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customXml" Target="../customXml/item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43" Type="http://schemas.openxmlformats.org/officeDocument/2006/relationships/customXml" Target="../customXml/item3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r">
              <a:defRPr sz="1200"/>
            </a:lvl1pPr>
          </a:lstStyle>
          <a:p>
            <a:fld id="{4569A006-EBB2-4C91-8CA7-F33897BB504F}" type="datetimeFigureOut">
              <a:rPr lang="nl-NL" smtClean="0"/>
              <a:t>30-9-2014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r">
              <a:defRPr sz="1200"/>
            </a:lvl1pPr>
          </a:lstStyle>
          <a:p>
            <a:fld id="{F7E9938A-B015-4695-9431-2931419173C1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7073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r">
              <a:defRPr sz="1200"/>
            </a:lvl1pPr>
          </a:lstStyle>
          <a:p>
            <a:fld id="{583DEFF4-D4C6-9E46-9113-C464AE31E92B}" type="datetimeFigureOut">
              <a:rPr lang="nl-NL" smtClean="0"/>
              <a:pPr/>
              <a:t>30-9-2014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739775"/>
            <a:ext cx="4935538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4" tIns="45217" rIns="90434" bIns="45217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vert="horz" lIns="90434" tIns="45217" rIns="90434" bIns="45217" rtlCol="0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r">
              <a:defRPr sz="1200"/>
            </a:lvl1pPr>
          </a:lstStyle>
          <a:p>
            <a:fld id="{BB969F5E-BF15-DD4D-A029-856E13411DC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3841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>
                <a:solidFill>
                  <a:prstClr val="black"/>
                </a:solidFill>
              </a:rPr>
              <a:pPr/>
              <a:t>30</a:t>
            </a:fld>
            <a:endParaRPr lang="nl-N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31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69F5E-BF15-DD4D-A029-856E13411DC4}" type="slidenum">
              <a:rPr lang="nl-NL" smtClean="0"/>
              <a:pPr/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309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83568" y="476672"/>
            <a:ext cx="6622504" cy="1080120"/>
          </a:xfrm>
        </p:spPr>
        <p:txBody>
          <a:bodyPr/>
          <a:lstStyle>
            <a:lvl1pPr algn="l">
              <a:defRPr b="1" baseline="0">
                <a:solidFill>
                  <a:srgbClr val="46291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 dirty="0" smtClean="0"/>
              <a:t>Titel presentatie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83568" y="1628800"/>
            <a:ext cx="6624736" cy="4536504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462916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Tekst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683568" y="6356350"/>
            <a:ext cx="2133600" cy="365125"/>
          </a:xfrm>
        </p:spPr>
        <p:txBody>
          <a:bodyPr/>
          <a:lstStyle>
            <a:lvl1pPr>
              <a:defRPr>
                <a:solidFill>
                  <a:srgbClr val="46291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78E8D99-14FB-4157-BE6C-BEEC31BD1017}" type="datetimeFigureOut">
              <a:rPr lang="nl-NL" smtClean="0"/>
              <a:pPr/>
              <a:t>30-9-2014</a:t>
            </a:fld>
            <a:endParaRPr lang="nl-NL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A0B16-FE4A-40C2-A4D3-C531A84D7C56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66DAE-C5CE-4FC7-8228-CE9C8B8301A7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50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36B7-0BA5-480A-8D00-8E2E5BE869B2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50087-F924-482A-8A27-9D66AAC1C91E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94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4A4D9-9289-4950-A1F4-ED15F354B1A4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CBD1D-27F8-430D-9629-B0BA1F40341A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10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54DFE-1071-42BA-B933-ECFC47E45764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9812C-22D7-4DF9-818A-904D0ABC2386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07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5F10-2836-43C1-828B-FCF396A8BF4C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D03C6-3543-4919-88BC-48BA0527B6EC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32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036FE-9627-4DD1-B2D9-FAD27C4D6D43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E653E-8AE3-4DAB-8D99-055A2AB2AB68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251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AD7F0-81E5-492F-9E7F-FB5ACF9BCB1E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87A0A-F132-4339-9D1D-60EE56D1330C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080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62719-548C-4C9D-924D-A2C5D5057537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FD6D9-CFE3-47CC-8127-D8F23DB18C80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05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A4831-6B84-46FF-971B-E7F7253BE34A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40427-477E-4E74-8B35-40D0D59BDCBC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4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6BAB1-C44D-43AB-85E6-05049FD308E4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538BC-85AD-4A79-989C-3D443487CBB8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32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02181-7892-44EC-A666-A627407735B9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34E66-65CE-4A2F-BD9E-2117281E3155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99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CD47A-5874-4717-A565-B623D856FDBB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D4437-DFFF-4A20-B2F2-98285A2192A3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245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1F673-C7DB-49FC-84A6-2D9E8CC40B61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78E12-4C54-47A7-91F3-6763CDE8C54D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7775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5DDF9-31D8-4B6D-A412-EA0F0CE8D3BA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A3250-CFAD-4CA1-910E-4D4B2A823888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36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5CF36-A6CA-4B7B-8189-36D2D06610CA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0073F-5278-4754-B045-55CBFDB5BF2E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5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C0076-E7A7-461F-B8C5-8AF0A60DC321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D6D11-8216-4963-889B-41B52EBB7F78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60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111B1-5FEB-414F-B57D-3533114DE205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A0FD8-F124-4FE9-8DF6-D24861AA7E6D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039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11940-6277-465F-B10D-0DEC66291B78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D8921-835B-4C90-B3CC-84A4A71267A3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93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F55A1-23E7-4985-839E-419A928A2693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ABC07-0BBB-49FE-8BDE-FBB93EDBA69A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5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00241-273A-4957-AC62-548A85CA1CD2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91E78-D8F3-428D-8B14-45C4A0D849EA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05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4069-CBFB-4D5E-93A5-7440601156EF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2036-5C4F-4A3F-B490-40D07CA51CB9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696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657E-DEFC-4CD7-B4D4-35764A2D1562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E5CAA-1DE9-45C3-ACA8-7AF49C58F858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5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71391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Titel presentatie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916832"/>
            <a:ext cx="7139136" cy="4209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0"/>
            <a:endParaRPr lang="nl-NL" dirty="0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6291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78E8D99-14FB-4157-BE6C-BEEC31BD1017}" type="datetimeFigureOut">
              <a:rPr lang="nl-NL" smtClean="0"/>
              <a:pPr/>
              <a:t>30-9-2014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cover/>
  </p:transition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rgbClr val="462916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rgbClr val="462916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</a:p>
        </p:txBody>
      </p:sp>
      <p:sp>
        <p:nvSpPr>
          <p:cNvPr id="2051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692E37-D05C-4B65-AC01-44200123E10E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691301-D3CB-48C6-BF90-AE255648D291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36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</a:p>
        </p:txBody>
      </p:sp>
      <p:sp>
        <p:nvSpPr>
          <p:cNvPr id="2051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4A0AD3-5E53-44FE-9EA4-41C86F7DF6A5}" type="datetimeFigureOut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30-9-2014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CFD765-A064-4D00-A839-325F18BDB513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3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wmf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8.png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png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l.wikipedia.org/wiki/Bodemvruchtbaarheid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nl.wikipedia.org/wiki/Bodemvruchtbaarheid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7128792" cy="3240360"/>
          </a:xfrm>
        </p:spPr>
        <p:txBody>
          <a:bodyPr>
            <a:normAutofit/>
          </a:bodyPr>
          <a:lstStyle/>
          <a:p>
            <a:endParaRPr lang="nl-NL" sz="1600" dirty="0"/>
          </a:p>
          <a:p>
            <a:pPr algn="ctr"/>
            <a:r>
              <a:rPr lang="nl-NL" sz="1600" dirty="0" smtClean="0"/>
              <a:t>test</a:t>
            </a:r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5975"/>
            <a:ext cx="3384376" cy="3384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Hierna volgt een PowerPoint van DCM.</a:t>
            </a:r>
          </a:p>
          <a:p>
            <a:pPr algn="ctr"/>
            <a:endParaRPr lang="nl-NL" sz="1600" b="1" dirty="0"/>
          </a:p>
          <a:p>
            <a:pPr algn="ctr"/>
            <a:r>
              <a:rPr lang="nl-NL" sz="1600" dirty="0" smtClean="0"/>
              <a:t>Dit is een leverancier  van organische meststoffen.</a:t>
            </a:r>
          </a:p>
          <a:p>
            <a:pPr algn="ctr"/>
            <a:endParaRPr lang="nl-NL" sz="1600" dirty="0" smtClean="0"/>
          </a:p>
        </p:txBody>
      </p:sp>
    </p:spTree>
    <p:extLst>
      <p:ext uri="{BB962C8B-B14F-4D97-AF65-F5344CB8AC3E}">
        <p14:creationId xmlns:p14="http://schemas.microsoft.com/office/powerpoint/2010/main" val="214904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8" y="-387350"/>
            <a:ext cx="3287712" cy="72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4300"/>
            <a:ext cx="5868988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kstvak 6"/>
          <p:cNvSpPr txBox="1">
            <a:spLocks noChangeArrowheads="1"/>
          </p:cNvSpPr>
          <p:nvPr/>
        </p:nvSpPr>
        <p:spPr bwMode="auto">
          <a:xfrm>
            <a:off x="214313" y="357188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nl-NL" altLang="nl-NL" sz="3200" smtClean="0">
                <a:solidFill>
                  <a:prstClr val="black"/>
                </a:solidFill>
                <a:latin typeface="Calibri" pitchFamily="34" charset="0"/>
              </a:rPr>
              <a:t>Een plant heeft voeding nodig!!</a:t>
            </a:r>
          </a:p>
        </p:txBody>
      </p:sp>
      <p:sp>
        <p:nvSpPr>
          <p:cNvPr id="8" name="Tekstvak 7"/>
          <p:cNvSpPr txBox="1">
            <a:spLocks noChangeArrowheads="1"/>
          </p:cNvSpPr>
          <p:nvPr/>
        </p:nvSpPr>
        <p:spPr bwMode="auto">
          <a:xfrm>
            <a:off x="571500" y="1143000"/>
            <a:ext cx="471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nl-NL" altLang="nl-NL" sz="6000" smtClean="0">
                <a:solidFill>
                  <a:prstClr val="black"/>
                </a:solidFill>
                <a:latin typeface="Calibri" pitchFamily="34" charset="0"/>
              </a:rPr>
              <a:t>N-P-K-Mg-Ca</a:t>
            </a:r>
          </a:p>
        </p:txBody>
      </p:sp>
    </p:spTree>
    <p:extLst>
      <p:ext uri="{BB962C8B-B14F-4D97-AF65-F5344CB8AC3E}">
        <p14:creationId xmlns:p14="http://schemas.microsoft.com/office/powerpoint/2010/main" val="19398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Afbeelding 5" descr="Mix-2 - transpara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000125"/>
            <a:ext cx="7340600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hoek 6"/>
          <p:cNvSpPr/>
          <p:nvPr/>
        </p:nvSpPr>
        <p:spPr>
          <a:xfrm>
            <a:off x="785813" y="3714750"/>
            <a:ext cx="7786687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sz="3200" dirty="0">
                <a:solidFill>
                  <a:srgbClr val="000000"/>
                </a:solidFill>
              </a:rPr>
              <a:t>Van deze elementen worden relatief grote hoeveelheden uit de bodem opgenomen en zorgen voor een goede groei en kwaliteit.</a:t>
            </a:r>
          </a:p>
        </p:txBody>
      </p:sp>
    </p:spTree>
    <p:extLst>
      <p:ext uri="{BB962C8B-B14F-4D97-AF65-F5344CB8AC3E}">
        <p14:creationId xmlns:p14="http://schemas.microsoft.com/office/powerpoint/2010/main" val="14894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" descr="http://www.easygardener.co.uk/images/WEEDBLOCK%20LABEL%20WAVE%20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14"/>
          <p:cNvSpPr txBox="1">
            <a:spLocks noChangeArrowheads="1"/>
          </p:cNvSpPr>
          <p:nvPr/>
        </p:nvSpPr>
        <p:spPr bwMode="auto">
          <a:xfrm>
            <a:off x="4643438" y="5572125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nl-NL" altLang="nl-NL" b="1" smtClean="0"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5367" name="Line 12"/>
          <p:cNvSpPr>
            <a:spLocks noChangeShapeType="1"/>
          </p:cNvSpPr>
          <p:nvPr/>
        </p:nvSpPr>
        <p:spPr bwMode="auto">
          <a:xfrm flipV="1">
            <a:off x="5000625" y="4357688"/>
            <a:ext cx="304800" cy="1285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8" name="Text Box 15"/>
          <p:cNvSpPr txBox="1">
            <a:spLocks noChangeArrowheads="1"/>
          </p:cNvSpPr>
          <p:nvPr/>
        </p:nvSpPr>
        <p:spPr bwMode="auto">
          <a:xfrm>
            <a:off x="5286375" y="5572125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nl-NL" altLang="nl-NL" b="1" smtClean="0">
                <a:solidFill>
                  <a:srgbClr val="000000"/>
                </a:solidFill>
              </a:rPr>
              <a:t>P</a:t>
            </a:r>
          </a:p>
        </p:txBody>
      </p:sp>
      <p:sp>
        <p:nvSpPr>
          <p:cNvPr id="15369" name="Line 12"/>
          <p:cNvSpPr>
            <a:spLocks noChangeShapeType="1"/>
          </p:cNvSpPr>
          <p:nvPr/>
        </p:nvSpPr>
        <p:spPr bwMode="auto">
          <a:xfrm flipV="1">
            <a:off x="5429250" y="4286250"/>
            <a:ext cx="90488" cy="1285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0" name="Line 12"/>
          <p:cNvSpPr>
            <a:spLocks noChangeShapeType="1"/>
          </p:cNvSpPr>
          <p:nvPr/>
        </p:nvSpPr>
        <p:spPr bwMode="auto">
          <a:xfrm flipV="1">
            <a:off x="5973763" y="4714875"/>
            <a:ext cx="46037" cy="12144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 flipH="1" flipV="1">
            <a:off x="6448425" y="4572000"/>
            <a:ext cx="266700" cy="1000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 flipH="1" flipV="1">
            <a:off x="7019925" y="4429125"/>
            <a:ext cx="409575" cy="9286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5786438" y="5857875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nl-NL" altLang="nl-NL" b="1" smtClean="0">
                <a:solidFill>
                  <a:srgbClr val="000000"/>
                </a:solidFill>
              </a:rPr>
              <a:t>K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6500813" y="5500688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nl-NL" altLang="nl-NL" b="1" smtClean="0">
                <a:solidFill>
                  <a:srgbClr val="000000"/>
                </a:solidFill>
              </a:rPr>
              <a:t>Mg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7215188" y="535781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nl-NL" altLang="nl-NL" b="1" smtClean="0">
                <a:solidFill>
                  <a:srgbClr val="000000"/>
                </a:solidFill>
              </a:rPr>
              <a:t>Ca</a:t>
            </a:r>
          </a:p>
        </p:txBody>
      </p:sp>
    </p:spTree>
    <p:extLst>
      <p:ext uri="{BB962C8B-B14F-4D97-AF65-F5344CB8AC3E}">
        <p14:creationId xmlns:p14="http://schemas.microsoft.com/office/powerpoint/2010/main" val="8174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Stikstof </a:t>
            </a:r>
            <a:r>
              <a:rPr lang="nl-NL" sz="20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uitgedrukt in</a:t>
            </a: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% N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2819400"/>
            <a:ext cx="7772400" cy="2209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nl-NL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van de belangrijkste componenten van de plant.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nl-NL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Zorgt voor opbouw eiwitten.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nl-NL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Stimuleert sterk de groei</a:t>
            </a:r>
            <a:r>
              <a:rPr lang="nl-NL" sz="2400" dirty="0">
                <a:solidFill>
                  <a:prstClr val="black">
                    <a:tint val="7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05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30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57250" y="-285750"/>
            <a:ext cx="8458200" cy="1524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nl-NL" sz="4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j-ea"/>
                <a:cs typeface="+mj-cs"/>
              </a:rPr>
              <a:t>Fosfaat uitgedrukt in % P2O5</a:t>
            </a:r>
          </a:p>
        </p:txBody>
      </p:sp>
      <p:pic>
        <p:nvPicPr>
          <p:cNvPr id="17413" name="Afbeelding 6" descr="Vivifos_liggen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7745413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3"/>
          <p:cNvSpPr txBox="1">
            <a:spLocks noChangeArrowheads="1"/>
          </p:cNvSpPr>
          <p:nvPr/>
        </p:nvSpPr>
        <p:spPr bwMode="auto">
          <a:xfrm>
            <a:off x="785813" y="3786188"/>
            <a:ext cx="7772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nl-NL" altLang="nl-NL" sz="2400">
                <a:solidFill>
                  <a:srgbClr val="000000"/>
                </a:solidFill>
                <a:latin typeface="Calibri" pitchFamily="34" charset="0"/>
              </a:rPr>
              <a:t>1 van de belangrijkste componenten van de plant.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nl-NL" altLang="nl-NL" sz="2400">
                <a:solidFill>
                  <a:srgbClr val="000000"/>
                </a:solidFill>
                <a:latin typeface="Calibri" pitchFamily="34" charset="0"/>
              </a:rPr>
              <a:t>Zorgt voor opbouw eiwitten.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nl-NL" altLang="nl-NL" sz="2400">
                <a:solidFill>
                  <a:srgbClr val="000000"/>
                </a:solidFill>
                <a:latin typeface="Calibri" pitchFamily="34" charset="0"/>
              </a:rPr>
              <a:t>Belangrijk bij wortelontwikkeling.</a:t>
            </a:r>
          </a:p>
        </p:txBody>
      </p:sp>
    </p:spTree>
    <p:extLst>
      <p:ext uri="{BB962C8B-B14F-4D97-AF65-F5344CB8AC3E}">
        <p14:creationId xmlns:p14="http://schemas.microsoft.com/office/powerpoint/2010/main" val="206930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30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57250" y="-285750"/>
            <a:ext cx="8458200" cy="1524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nl-NL" sz="4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Fosfaat uitgedrukt in % P2O5</a:t>
            </a:r>
          </a:p>
        </p:txBody>
      </p:sp>
      <p:pic>
        <p:nvPicPr>
          <p:cNvPr id="17413" name="Afbeelding 6" descr="Vivifos_liggen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7745413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3"/>
          <p:cNvSpPr txBox="1">
            <a:spLocks noChangeArrowheads="1"/>
          </p:cNvSpPr>
          <p:nvPr/>
        </p:nvSpPr>
        <p:spPr bwMode="auto">
          <a:xfrm>
            <a:off x="785813" y="3786188"/>
            <a:ext cx="7772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nl-NL" altLang="nl-NL" sz="2400" smtClean="0">
                <a:solidFill>
                  <a:srgbClr val="000000"/>
                </a:solidFill>
                <a:latin typeface="Calibri" pitchFamily="34" charset="0"/>
              </a:rPr>
              <a:t>1 van de belangrijkste componenten van de plant.</a:t>
            </a:r>
          </a:p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nl-NL" altLang="nl-NL" sz="2400" smtClean="0">
                <a:solidFill>
                  <a:srgbClr val="000000"/>
                </a:solidFill>
                <a:latin typeface="Calibri" pitchFamily="34" charset="0"/>
              </a:rPr>
              <a:t>Zorgt voor opbouw eiwitten.</a:t>
            </a:r>
          </a:p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nl-NL" altLang="nl-NL" sz="2400" smtClean="0">
                <a:solidFill>
                  <a:srgbClr val="000000"/>
                </a:solidFill>
                <a:latin typeface="Calibri" pitchFamily="34" charset="0"/>
              </a:rPr>
              <a:t>Belangrijk bij wortelontwikkeling.</a:t>
            </a:r>
          </a:p>
        </p:txBody>
      </p:sp>
      <p:pic>
        <p:nvPicPr>
          <p:cNvPr id="6" name="Picture 11" descr="fosfa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56750" cy="721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97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5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71750" y="42862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Kali </a:t>
            </a:r>
            <a:r>
              <a:rPr lang="nl-NL" sz="20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uitgedrukt in</a:t>
            </a: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% K</a:t>
            </a:r>
            <a:r>
              <a:rPr lang="nl-NL" sz="20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endParaRPr lang="nl-NL" sz="2000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14563" y="2786063"/>
            <a:ext cx="8229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van de belangrijkste componenten van de plant.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Zorgt voor transport water en suikers.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Kwaliteit en stevigheid</a:t>
            </a:r>
            <a:r>
              <a:rPr lang="nl-NL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.(</a:t>
            </a: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najaar afharden</a:t>
            </a:r>
            <a:r>
              <a:rPr lang="nl-NL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2529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30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214313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Magnesium </a:t>
            </a:r>
            <a:r>
              <a:rPr lang="nl-NL" sz="20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uitgedrukt in</a:t>
            </a:r>
            <a:r>
              <a:rPr lang="nl-NL" sz="44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% </a:t>
            </a:r>
            <a:r>
              <a:rPr lang="nl-NL" sz="4400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endParaRPr lang="nl-NL" sz="2000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86000" y="2643188"/>
            <a:ext cx="8229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van de belangrijkste componenten van de plant.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Zorgt voor vorming bladgroen.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Stimuleert de bladkleur.</a:t>
            </a:r>
          </a:p>
        </p:txBody>
      </p:sp>
    </p:spTree>
    <p:extLst>
      <p:ext uri="{BB962C8B-B14F-4D97-AF65-F5344CB8AC3E}">
        <p14:creationId xmlns:p14="http://schemas.microsoft.com/office/powerpoint/2010/main" val="80943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43125" y="428625"/>
            <a:ext cx="4005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nl-NL" sz="4000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Calcium in % </a:t>
            </a:r>
            <a:r>
              <a:rPr lang="nl-NL" sz="4000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z.b.w</a:t>
            </a:r>
            <a:endParaRPr lang="nl-NL" sz="4000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000250" y="2214563"/>
            <a:ext cx="8229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van de belangrijkste componenten van de plant.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Beïnvloedt de voedingsopname.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0000"/>
              <a:defRPr/>
            </a:pPr>
            <a:r>
              <a:rPr lang="nl-NL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Stimuleert de structuur.</a:t>
            </a:r>
          </a:p>
        </p:txBody>
      </p:sp>
      <p:pic>
        <p:nvPicPr>
          <p:cNvPr id="20486" name="Afbeelding 5" descr="04651_Groenkalk_20kg_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714500"/>
            <a:ext cx="2143125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3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Terugblik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r>
              <a:rPr lang="nl-NL" sz="1600" dirty="0" smtClean="0"/>
              <a:t>Wat hebben we de afgelopen 3 weken gedaan?</a:t>
            </a:r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694" y="2780928"/>
            <a:ext cx="3150840" cy="19389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939012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593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867400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857250"/>
            <a:ext cx="4886325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7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dcm2009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2763"/>
            <a:ext cx="9144000" cy="507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700338" y="476250"/>
            <a:ext cx="43926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sz="28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GRONDSTOFFEN</a:t>
            </a:r>
          </a:p>
        </p:txBody>
      </p:sp>
      <p:pic>
        <p:nvPicPr>
          <p:cNvPr id="1030" name="Picture 6" descr="dcm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0" y="923925"/>
          <a:ext cx="9144000" cy="602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Acrobat Document" r:id="rId6" imgW="9472320" imgH="6693480" progId="AcroExch.Document.7">
                  <p:embed/>
                </p:oleObj>
              </mc:Choice>
              <mc:Fallback>
                <p:oleObj name="Acrobat Document" r:id="rId6" imgW="9472320" imgH="669348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23925"/>
                        <a:ext cx="9144000" cy="602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60" name="Picture 8" descr="dcm_broo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59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5938"/>
            <a:ext cx="9144000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7077368" cy="4304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dcm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96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5737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8431213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dcm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31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5737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304800" y="457200"/>
            <a:ext cx="86106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nl-NL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DCM organische meststoffen</a:t>
            </a:r>
          </a:p>
          <a:p>
            <a:pPr marL="457200" indent="-457200">
              <a:spcBef>
                <a:spcPct val="50000"/>
              </a:spcBef>
              <a:defRPr/>
            </a:pPr>
            <a:endParaRPr lang="nl-NL" sz="40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Evenwichtig door grondstoffen.</a:t>
            </a: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Complete NPK en sporenelementen</a:t>
            </a: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Slow release 3-4 maanden</a:t>
            </a: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Geen verbrandingsgevaar</a:t>
            </a: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Vrij van ziektekiemen en onkruidzaad</a:t>
            </a:r>
          </a:p>
          <a:p>
            <a:pPr marL="457200" indent="-457200">
              <a:spcBef>
                <a:spcPct val="50000"/>
              </a:spcBef>
              <a:buClr>
                <a:srgbClr val="C0504D"/>
              </a:buClr>
              <a:buSzPct val="85000"/>
              <a:buFont typeface="Wingdings" pitchFamily="2" charset="2"/>
              <a:buNone/>
              <a:defRPr/>
            </a:pPr>
            <a:r>
              <a:rPr lang="nl-NL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Milieuvriendelijk</a:t>
            </a:r>
          </a:p>
        </p:txBody>
      </p:sp>
      <p:pic>
        <p:nvPicPr>
          <p:cNvPr id="24580" name="Picture 4" descr="dcm tuincentra 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3600"/>
            <a:ext cx="35052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dcm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05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business support toma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5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30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 descr="Schuitema - DCM Najaarsmest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4" descr="Schuitema - DCM Najaarsmes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46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SV Mussel - DCM Gazon Start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6" descr="SV Mussel - DCM Gazon Start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7" descr="SV Mussel - DCM Gazon Start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49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5875"/>
            <a:ext cx="914400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2"/>
          <p:cNvSpPr>
            <a:spLocks noChangeArrowheads="1"/>
          </p:cNvSpPr>
          <p:nvPr/>
        </p:nvSpPr>
        <p:spPr bwMode="auto">
          <a:xfrm>
            <a:off x="571500" y="1357313"/>
            <a:ext cx="8001000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7617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Voor het verwerken van graszoden zijn de voorbereidende grondwerken, de pH-regeling, de structuurverbetering en de basisbemesting analoog aan de inzaai van een gazon.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Essentieel is een directe inworteling van de graszode in de ondergrond, zodat de graszode niet afsterft door gebrek aan water en nutriënten.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Naast een </a:t>
            </a:r>
            <a:r>
              <a:rPr lang="nl-NL" altLang="nl-NL" b="1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gepaste beregening</a:t>
            </a: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 (geen dagelijks korte gietbeurten, maar lange gietbeurten met veel water, zodat de ondergrond goed vochtig wordt),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is een </a:t>
            </a:r>
            <a:r>
              <a:rPr lang="nl-NL" altLang="nl-NL" b="1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extra stimulans voor het snelle aanslaan</a:t>
            </a: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 noodzakelijk voor een geslaagde aanleg.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Op basis van een jarenlange knowhow op sportvelden heeft DCM een uniek product ontwikkeld dat zorgt voor een snelle en diepere inworteling van de graszode in de bestaande ondergrond: </a:t>
            </a:r>
            <a:r>
              <a:rPr lang="nl-NL" altLang="nl-NL" b="1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DCM VIVIFOS 4-30-0.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altLang="nl-NL" sz="1200" b="1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457200"/>
            <a:ext cx="258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nl-NL" altLang="nl-NL" sz="900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z="900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  </a:t>
            </a:r>
            <a:endParaRPr lang="nl-NL" altLang="nl-NL" sz="15600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79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cm2009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563"/>
            <a:ext cx="9144000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dcm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6149975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1071563" y="0"/>
            <a:ext cx="728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7617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altLang="nl-NL" sz="1200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457200"/>
            <a:ext cx="258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nl-NL" altLang="nl-NL" sz="900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z="900" smtClean="0">
                <a:solidFill>
                  <a:srgbClr val="005841"/>
                </a:solidFill>
                <a:latin typeface="Tahoma" pitchFamily="34" charset="0"/>
                <a:cs typeface="Tahoma" pitchFamily="34" charset="0"/>
              </a:rPr>
              <a:t>  </a:t>
            </a:r>
            <a:endParaRPr lang="nl-NL" altLang="nl-NL" sz="15600" smtClean="0">
              <a:solidFill>
                <a:srgbClr val="00584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3798" name="Picture 6" descr="http://www.dcm-info.com/UserFiles/image/PRO/article/content/proefVivifosN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28625"/>
            <a:ext cx="6215062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Rectangle 3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altLang="nl-NL" smtClean="0">
              <a:solidFill>
                <a:prstClr val="black"/>
              </a:solidFill>
            </a:endParaRPr>
          </a:p>
        </p:txBody>
      </p:sp>
      <p:sp>
        <p:nvSpPr>
          <p:cNvPr id="33800" name="Tekstvak 12"/>
          <p:cNvSpPr txBox="1">
            <a:spLocks noChangeArrowheads="1"/>
          </p:cNvSpPr>
          <p:nvPr/>
        </p:nvSpPr>
        <p:spPr bwMode="auto">
          <a:xfrm>
            <a:off x="4429125" y="1928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nl-NL" altLang="nl-NL" smtClean="0">
              <a:solidFill>
                <a:prstClr val="black"/>
              </a:solidFill>
              <a:latin typeface="Calibri" pitchFamily="34" charset="0"/>
            </a:endParaRPr>
          </a:p>
        </p:txBody>
      </p:sp>
      <p:graphicFrame>
        <p:nvGraphicFramePr>
          <p:cNvPr id="17" name="Tabel 16"/>
          <p:cNvGraphicFramePr>
            <a:graphicFrameLocks noGrp="1"/>
          </p:cNvGraphicFramePr>
          <p:nvPr/>
        </p:nvGraphicFramePr>
        <p:xfrm>
          <a:off x="1143000" y="4572000"/>
          <a:ext cx="6786563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425"/>
                <a:gridCol w="1691075"/>
                <a:gridCol w="3929063"/>
              </a:tblGrid>
              <a:tr h="370681">
                <a:tc gridSpan="2"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Bemestingsschema aanleg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Per 100 m2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Inwerken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DCM Groenkalk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15 kg afhankelijk v.d. </a:t>
                      </a:r>
                      <a:r>
                        <a:rPr lang="nl-NL" sz="1800" dirty="0" err="1" smtClean="0">
                          <a:solidFill>
                            <a:schemeClr val="tx1"/>
                          </a:solidFill>
                        </a:rPr>
                        <a:t>zuurtegraad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70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Inwerken</a:t>
                      </a: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DCM </a:t>
                      </a:r>
                      <a:r>
                        <a:rPr lang="nl-NL" sz="1800" dirty="0" err="1" smtClean="0">
                          <a:solidFill>
                            <a:schemeClr val="tx1"/>
                          </a:solidFill>
                        </a:rPr>
                        <a:t>Vivifos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4-6 kg 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70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Inwerken</a:t>
                      </a: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DCM Mix 2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800" dirty="0" smtClean="0">
                          <a:solidFill>
                            <a:schemeClr val="tx1"/>
                          </a:solidFill>
                        </a:rPr>
                        <a:t>6-15 kg</a:t>
                      </a:r>
                      <a:endParaRPr lang="nl-NL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0" marB="4570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986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choolklas19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9806424" cy="714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-171400"/>
            <a:ext cx="585946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7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Organische meststoffen zijn de oudste meststoffen die we kennen. In het verleden werden ze als brandstof, bouwmateriaal enz. gebruikt. Later zagen de mensen dat de bemesting een forse productieverhoging veroorzaakten.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2592288" cy="211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9582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Evaluatie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r>
              <a:rPr lang="nl-NL" sz="1600" b="1" dirty="0" smtClean="0"/>
              <a:t>Opdracht maken:</a:t>
            </a:r>
          </a:p>
          <a:p>
            <a:pPr algn="ctr"/>
            <a:endParaRPr lang="nl-NL" sz="1600" dirty="0" smtClean="0"/>
          </a:p>
          <a:p>
            <a:pPr algn="ctr"/>
            <a:r>
              <a:rPr lang="nl-NL" sz="1600" dirty="0" smtClean="0"/>
              <a:t>Niveau 2: Voor iedere plant het juiste dieet 1</a:t>
            </a:r>
          </a:p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Niveau 3 &amp; 4: Hoofdstuk 3 van het boek meststoffen.</a:t>
            </a:r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</p:txBody>
      </p:sp>
    </p:spTree>
    <p:extLst>
      <p:ext uri="{BB962C8B-B14F-4D97-AF65-F5344CB8AC3E}">
        <p14:creationId xmlns:p14="http://schemas.microsoft.com/office/powerpoint/2010/main" val="5398374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Evaluatie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r>
              <a:rPr lang="nl-NL" sz="1600" dirty="0" smtClean="0"/>
              <a:t>Hoe ging het vandaag?</a:t>
            </a:r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694" y="2780928"/>
            <a:ext cx="3150840" cy="19389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247619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 smtClean="0"/>
          </a:p>
          <a:p>
            <a:pPr algn="ctr"/>
            <a:endParaRPr lang="nl-NL" sz="1600" dirty="0"/>
          </a:p>
          <a:p>
            <a:pPr algn="ctr"/>
            <a:endParaRPr lang="nl-NL" sz="1600" dirty="0" smtClean="0"/>
          </a:p>
          <a:p>
            <a:pPr algn="ctr"/>
            <a:r>
              <a:rPr lang="nl-NL" sz="1600" dirty="0" smtClean="0"/>
              <a:t>Bij de organische meststoffen moeten we een duidelijk onderscheid maken tussen:</a:t>
            </a:r>
          </a:p>
          <a:p>
            <a:pPr algn="ctr"/>
            <a:endParaRPr lang="nl-NL" sz="1600" dirty="0" smtClean="0"/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Meststoffen met matig tot veel voedingsstoffen. 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Meststoffen met weinig voedingsstoffen.</a:t>
            </a:r>
          </a:p>
        </p:txBody>
      </p:sp>
    </p:spTree>
    <p:extLst>
      <p:ext uri="{BB962C8B-B14F-4D97-AF65-F5344CB8AC3E}">
        <p14:creationId xmlns:p14="http://schemas.microsoft.com/office/powerpoint/2010/main" val="149242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r>
              <a:rPr lang="nl-NL" sz="1600" dirty="0" smtClean="0"/>
              <a:t>Meststoffen met matig tot veel voedingsstoffen. </a:t>
            </a:r>
          </a:p>
          <a:p>
            <a:pPr algn="ctr"/>
            <a:endParaRPr lang="nl-NL" sz="1600" dirty="0" smtClean="0"/>
          </a:p>
          <a:p>
            <a:pPr algn="ctr"/>
            <a:r>
              <a:rPr lang="nl-NL" sz="1600" dirty="0" smtClean="0"/>
              <a:t>Zoals: Dierlijke meststoffen en afvalstoffen. Dit is voor de </a:t>
            </a:r>
            <a:r>
              <a:rPr lang="nl-NL" sz="1600" dirty="0" smtClean="0">
                <a:hlinkClick r:id="rId3"/>
              </a:rPr>
              <a:t>chemische</a:t>
            </a:r>
            <a:r>
              <a:rPr lang="nl-NL" sz="1600" dirty="0" smtClean="0"/>
              <a:t> en fysische bodemvruchtbaarheid.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51" y="3140968"/>
            <a:ext cx="9001000" cy="138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r>
              <a:rPr lang="nl-NL" sz="1600" dirty="0" smtClean="0"/>
              <a:t>Meststoffen met weinig voedingsstoffen.</a:t>
            </a:r>
          </a:p>
          <a:p>
            <a:pPr algn="ctr"/>
            <a:endParaRPr lang="nl-NL" sz="1600" dirty="0" smtClean="0"/>
          </a:p>
          <a:p>
            <a:pPr algn="ctr"/>
            <a:r>
              <a:rPr lang="nl-NL" sz="1600" dirty="0" smtClean="0"/>
              <a:t>Zoals: Veenproducten en chemisch arme materialen zoals gefragmenteerd snoeihout, boomschors, bladeren, naalden, bosstrooisel, kranten, stro enz. </a:t>
            </a:r>
          </a:p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Deze meststoffen verhogen vooral de fysische vruchtbaarheid van de grond.</a:t>
            </a:r>
          </a:p>
        </p:txBody>
      </p:sp>
    </p:spTree>
    <p:extLst>
      <p:ext uri="{BB962C8B-B14F-4D97-AF65-F5344CB8AC3E}">
        <p14:creationId xmlns:p14="http://schemas.microsoft.com/office/powerpoint/2010/main" val="166714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/>
          </a:p>
          <a:p>
            <a:pPr algn="ctr"/>
            <a:r>
              <a:rPr lang="nl-NL" sz="1600" dirty="0" smtClean="0">
                <a:hlinkClick r:id="rId3"/>
              </a:rPr>
              <a:t>De fysische vruchtbaarheid van de grond</a:t>
            </a:r>
            <a:r>
              <a:rPr lang="nl-NL" sz="1600" dirty="0" smtClean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1" y="2348880"/>
            <a:ext cx="9070859" cy="26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86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/>
          </a:p>
          <a:p>
            <a:pPr algn="ctr"/>
            <a:endParaRPr lang="nl-NL" sz="16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80625"/>
            <a:ext cx="7370088" cy="187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94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6622504" cy="864095"/>
          </a:xfrm>
        </p:spPr>
        <p:txBody>
          <a:bodyPr>
            <a:normAutofit/>
          </a:bodyPr>
          <a:lstStyle/>
          <a:p>
            <a:pPr algn="ctr"/>
            <a:r>
              <a:rPr lang="nl-NL" sz="2700" i="1" dirty="0" smtClean="0"/>
              <a:t>Organische meststoffen</a:t>
            </a:r>
            <a:endParaRPr lang="nl-NL" sz="2700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128792" cy="3816424"/>
          </a:xfrm>
        </p:spPr>
        <p:txBody>
          <a:bodyPr>
            <a:normAutofit/>
          </a:bodyPr>
          <a:lstStyle/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Organische meststoffen verhogen bij regelmatige toediening het gehalte aan organische stof en het humusgehalte van de grond. </a:t>
            </a:r>
          </a:p>
          <a:p>
            <a:pPr algn="ctr"/>
            <a:endParaRPr lang="nl-NL" sz="1600" dirty="0"/>
          </a:p>
          <a:p>
            <a:pPr algn="ctr"/>
            <a:r>
              <a:rPr lang="nl-NL" sz="1600" dirty="0" smtClean="0"/>
              <a:t>Een regelmatige, organische bemesting verbetert: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de vochtkarakteristiek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het bodemleven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De bodembeluchting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De weerstand tegen slemp</a:t>
            </a:r>
          </a:p>
          <a:p>
            <a:pPr marL="285750" indent="-285750" algn="ctr">
              <a:buFont typeface="Arial" charset="0"/>
              <a:buChar char="•"/>
            </a:pPr>
            <a:r>
              <a:rPr lang="nl-NL" sz="1600" dirty="0" smtClean="0"/>
              <a:t>En de bewerkbaarheid. </a:t>
            </a:r>
          </a:p>
          <a:p>
            <a:pPr marL="285750" indent="-285750" algn="ctr">
              <a:buFont typeface="Arial" charset="0"/>
              <a:buChar char="•"/>
            </a:pPr>
            <a:endParaRPr lang="nl-NL" sz="1600" dirty="0"/>
          </a:p>
          <a:p>
            <a:pPr algn="ctr"/>
            <a:r>
              <a:rPr lang="nl-NL" sz="1600" b="1" dirty="0" smtClean="0"/>
              <a:t>Dit zijn vooral fysische aspecten van de bodemvruchtbaarheid!</a:t>
            </a:r>
          </a:p>
          <a:p>
            <a:pPr algn="ctr"/>
            <a:endParaRPr lang="nl-NL" sz="1600" dirty="0" smtClean="0"/>
          </a:p>
        </p:txBody>
      </p:sp>
    </p:spTree>
    <p:extLst>
      <p:ext uri="{BB962C8B-B14F-4D97-AF65-F5344CB8AC3E}">
        <p14:creationId xmlns:p14="http://schemas.microsoft.com/office/powerpoint/2010/main" val="34056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C2E150DD3FF547BFFD7598BE20C2A0" ma:contentTypeVersion="0" ma:contentTypeDescription="Een nieuw document maken." ma:contentTypeScope="" ma:versionID="e7a8bd995f49ae6cce78fb7f38a28d3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73da0342c567f274c68f93872d94ad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2BE4666-B32A-4D30-8F56-B366CB366E19}"/>
</file>

<file path=customXml/itemProps2.xml><?xml version="1.0" encoding="utf-8"?>
<ds:datastoreItem xmlns:ds="http://schemas.openxmlformats.org/officeDocument/2006/customXml" ds:itemID="{62DA76B2-8F98-4A5D-8C71-BE75B836CACD}"/>
</file>

<file path=customXml/itemProps3.xml><?xml version="1.0" encoding="utf-8"?>
<ds:datastoreItem xmlns:ds="http://schemas.openxmlformats.org/officeDocument/2006/customXml" ds:itemID="{7CA4E946-A7BD-4AEA-9738-3E025CCA9946}"/>
</file>

<file path=docProps/app.xml><?xml version="1.0" encoding="utf-8"?>
<Properties xmlns="http://schemas.openxmlformats.org/officeDocument/2006/extended-properties" xmlns:vt="http://schemas.openxmlformats.org/officeDocument/2006/docPropsVTypes">
  <TotalTime>2614</TotalTime>
  <Words>612</Words>
  <Application>Microsoft Office PowerPoint</Application>
  <PresentationFormat>Diavoorstelling (4:3)</PresentationFormat>
  <Paragraphs>156</Paragraphs>
  <Slides>31</Slides>
  <Notes>12</Notes>
  <HiddenSlides>0</HiddenSlides>
  <MMClips>0</MMClips>
  <ScaleCrop>false</ScaleCrop>
  <HeadingPairs>
    <vt:vector size="6" baseType="variant">
      <vt:variant>
        <vt:lpstr>Thema</vt:lpstr>
      </vt:variant>
      <vt:variant>
        <vt:i4>3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5" baseType="lpstr">
      <vt:lpstr>Office-thema</vt:lpstr>
      <vt:lpstr>1_Office-thema</vt:lpstr>
      <vt:lpstr>2_Office-thema</vt:lpstr>
      <vt:lpstr>Acrobat Document</vt:lpstr>
      <vt:lpstr>Organische meststoffen</vt:lpstr>
      <vt:lpstr>Terugblik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Evaluatie</vt:lpstr>
      <vt:lpstr>Evaluatie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Martijn</dc:creator>
  <cp:lastModifiedBy>Robert Soesman</cp:lastModifiedBy>
  <cp:revision>368</cp:revision>
  <cp:lastPrinted>2014-09-30T10:15:22Z</cp:lastPrinted>
  <dcterms:created xsi:type="dcterms:W3CDTF">2008-03-20T23:08:22Z</dcterms:created>
  <dcterms:modified xsi:type="dcterms:W3CDTF">2014-09-30T10:29:28Z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0x01010030C2E150DD3FF547BFFD7598BE20C2A0</vt:lpwstr>
  </property>
</Properties>
</file>