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0"/>
  </p:notesMasterIdLst>
  <p:sldIdLst>
    <p:sldId id="256" r:id="rId5"/>
    <p:sldId id="303" r:id="rId6"/>
    <p:sldId id="296" r:id="rId7"/>
    <p:sldId id="319" r:id="rId8"/>
    <p:sldId id="316" r:id="rId9"/>
    <p:sldId id="324" r:id="rId10"/>
    <p:sldId id="321" r:id="rId11"/>
    <p:sldId id="301" r:id="rId12"/>
    <p:sldId id="299" r:id="rId13"/>
    <p:sldId id="322" r:id="rId14"/>
    <p:sldId id="313" r:id="rId15"/>
    <p:sldId id="345" r:id="rId16"/>
    <p:sldId id="323" r:id="rId17"/>
    <p:sldId id="346" r:id="rId18"/>
    <p:sldId id="344" r:id="rId19"/>
    <p:sldId id="336" r:id="rId20"/>
    <p:sldId id="334" r:id="rId21"/>
    <p:sldId id="335" r:id="rId22"/>
    <p:sldId id="337" r:id="rId23"/>
    <p:sldId id="338" r:id="rId24"/>
    <p:sldId id="339" r:id="rId25"/>
    <p:sldId id="340" r:id="rId26"/>
    <p:sldId id="341" r:id="rId27"/>
    <p:sldId id="342" r:id="rId28"/>
    <p:sldId id="325" r:id="rId29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99FF"/>
    <a:srgbClr val="84389A"/>
    <a:srgbClr val="FF3300"/>
    <a:srgbClr val="2B2BAB"/>
    <a:srgbClr val="3333CC"/>
    <a:srgbClr val="0066FF"/>
    <a:srgbClr val="6666FF"/>
    <a:srgbClr val="66CCFF"/>
    <a:srgbClr val="0000FF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642" autoAdjust="0"/>
    <p:restoredTop sz="95446" autoAdjust="0"/>
  </p:normalViewPr>
  <p:slideViewPr>
    <p:cSldViewPr>
      <p:cViewPr>
        <p:scale>
          <a:sx n="100" d="100"/>
          <a:sy n="100" d="100"/>
        </p:scale>
        <p:origin x="449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0325379-A56A-4D99-A94E-8846EFF84EB6}" type="datetimeFigureOut">
              <a:rPr lang="nl-NL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NL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nl-NL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F9DC982-273D-45B5-B5D6-E7E49F7249A6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42018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ter Pag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3820" y="1926801"/>
            <a:ext cx="8030628" cy="854127"/>
          </a:xfrm>
        </p:spPr>
        <p:txBody>
          <a:bodyPr/>
          <a:lstStyle>
            <a:lvl1pPr algn="l">
              <a:defRPr sz="3200" b="1" spc="-15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8058" y="2780928"/>
            <a:ext cx="8026390" cy="936104"/>
          </a:xfrm>
        </p:spPr>
        <p:txBody>
          <a:bodyPr/>
          <a:lstStyle>
            <a:lvl1pPr marL="0" indent="0" algn="l">
              <a:buNone/>
              <a:defRPr sz="2200" spc="-15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het opmaakprofiel van de modelondertitel te bewerken</a:t>
            </a:r>
            <a:endParaRPr lang="nl-N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met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2000"/>
            <a:ext cx="8229600" cy="1143000"/>
          </a:xfrm>
        </p:spPr>
        <p:txBody>
          <a:bodyPr/>
          <a:lstStyle>
            <a:lvl1pPr algn="l">
              <a:defRPr sz="3600" spc="-150">
                <a:solidFill>
                  <a:srgbClr val="2E319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0001"/>
            <a:ext cx="8229600" cy="4525963"/>
          </a:xfrm>
        </p:spPr>
        <p:txBody>
          <a:bodyPr/>
          <a:lstStyle>
            <a:lvl1pPr marL="342900" indent="-342900">
              <a:buFont typeface="Wingdings" pitchFamily="2" charset="2"/>
              <a:buChar char="§"/>
              <a:defRPr sz="2800">
                <a:solidFill>
                  <a:srgbClr val="4C4C4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>
                <a:solidFill>
                  <a:srgbClr val="4C4C4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>
                <a:solidFill>
                  <a:srgbClr val="4C4C4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>
                <a:solidFill>
                  <a:srgbClr val="4C4C4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>
                <a:solidFill>
                  <a:srgbClr val="4C4C4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9FC9AB-CF07-4F75-99C8-271C1193F4BD}" type="datetime1">
              <a:rPr lang="nl-NL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dirty="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01592-BC3E-4F41-A81D-00790200DDB7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kolom met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/>
          <a:lstStyle>
            <a:lvl1pPr algn="l">
              <a:defRPr sz="3600" b="0" spc="-150">
                <a:solidFill>
                  <a:srgbClr val="273896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0000"/>
            <a:ext cx="8280000" cy="398904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 i="0" spc="-150">
                <a:solidFill>
                  <a:srgbClr val="4C4C4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2400">
                <a:solidFill>
                  <a:srgbClr val="273896"/>
                </a:solidFill>
              </a:defRPr>
            </a:lvl2pPr>
            <a:lvl3pPr>
              <a:defRPr sz="2000">
                <a:solidFill>
                  <a:srgbClr val="273896"/>
                </a:solidFill>
              </a:defRPr>
            </a:lvl3pPr>
            <a:lvl4pPr>
              <a:defRPr sz="1800">
                <a:solidFill>
                  <a:srgbClr val="273896"/>
                </a:solidFill>
              </a:defRPr>
            </a:lvl4pPr>
            <a:lvl5pPr>
              <a:defRPr sz="1800">
                <a:solidFill>
                  <a:srgbClr val="273896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0D96A5-EBE2-40C8-ABDA-D465A1FDD154}" type="datetime1">
              <a:rPr lang="nl-NL"/>
              <a:pPr>
                <a:defRPr/>
              </a:pPr>
              <a:t>18-9-2014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dirty="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9A9C6536-A964-457E-850A-E738487F832C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2000"/>
            <a:ext cx="8229600" cy="1143000"/>
          </a:xfrm>
        </p:spPr>
        <p:txBody>
          <a:bodyPr/>
          <a:lstStyle>
            <a:lvl1pPr algn="l">
              <a:defRPr sz="3600" spc="-150">
                <a:solidFill>
                  <a:srgbClr val="273896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440000"/>
            <a:ext cx="4040188" cy="3951288"/>
          </a:xfrm>
        </p:spPr>
        <p:txBody>
          <a:bodyPr/>
          <a:lstStyle>
            <a:lvl1pPr marL="342900" indent="-342900">
              <a:buFont typeface="Wingdings" pitchFamily="2" charset="2"/>
              <a:buChar char="§"/>
              <a:defRPr sz="2400">
                <a:solidFill>
                  <a:srgbClr val="4C4C4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2000">
                <a:solidFill>
                  <a:srgbClr val="4C4C4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1800">
                <a:solidFill>
                  <a:srgbClr val="4C4C4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600">
                <a:solidFill>
                  <a:srgbClr val="4C4C4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600">
                <a:solidFill>
                  <a:srgbClr val="4C4C4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440000"/>
            <a:ext cx="4041775" cy="3951288"/>
          </a:xfrm>
        </p:spPr>
        <p:txBody>
          <a:bodyPr/>
          <a:lstStyle>
            <a:lvl1pPr marL="342900" indent="-342900">
              <a:buFont typeface="Wingdings" pitchFamily="2" charset="2"/>
              <a:buChar char="§"/>
              <a:defRPr sz="2400">
                <a:solidFill>
                  <a:srgbClr val="4C4C4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defRPr sz="2000">
                <a:solidFill>
                  <a:srgbClr val="4C4C4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defRPr sz="1800">
                <a:solidFill>
                  <a:srgbClr val="4C4C4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 sz="1600">
                <a:solidFill>
                  <a:srgbClr val="4C4C4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 sz="1600">
                <a:solidFill>
                  <a:srgbClr val="4C4C4C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063B5F3A-BD61-48C2-A257-A3C7132605D7}" type="datetime1">
              <a:rPr lang="nl-NL"/>
              <a:pPr>
                <a:defRPr/>
              </a:pPr>
              <a:t>18-9-2014</a:t>
            </a:fld>
            <a:endParaRPr lang="nl-NL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dirty="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B92F132D-FE34-4323-B22C-8C64B7FCE4D0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Foto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nl-NL" noProof="0" smtClean="0"/>
              <a:t>Klik op het pictogram als u een afbeelding wilt toevoegen</a:t>
            </a:r>
            <a:endParaRPr lang="nl-NL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3C118-484F-477E-AD1E-66E036AAE83B}" type="datetime1">
              <a:rPr lang="nl-NL"/>
              <a:pPr>
                <a:defRPr/>
              </a:pPr>
              <a:t>18-9-2014</a:t>
            </a:fld>
            <a:endParaRPr lang="nl-NL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520AD-65EF-461E-9DA0-841983645553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 scherm met inhoud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251520" y="2214000"/>
            <a:ext cx="7920880" cy="749883"/>
          </a:xfrm>
        </p:spPr>
        <p:txBody>
          <a:bodyPr/>
          <a:lstStyle>
            <a:lvl1pPr marL="0" indent="0" algn="l">
              <a:buNone/>
              <a:defRPr sz="36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250827" y="3168000"/>
            <a:ext cx="7921625" cy="288032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lang="nl-NL" sz="2000" baseline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nd scherm zonder inhoud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E3B27D-47BD-4402-96BB-9EEEC12292EE}" type="datetime1">
              <a:rPr lang="nl-NL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10B63-745D-4888-81EB-D1A727F6E20B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stijl te bewerken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235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7AFE2005-A2F0-4A07-8FF9-BF1AC781594D}" type="datetime1">
              <a:rPr lang="nl-NL"/>
              <a:pPr>
                <a:defRPr/>
              </a:pPr>
              <a:t>18-9-2014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8175" y="6356350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6356350"/>
            <a:ext cx="8016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>
              <a:defRPr/>
            </a:pPr>
            <a:fld id="{849913C8-7FC8-4AE1-A24B-C2371D63C999}" type="slidenum">
              <a:rPr lang="nl-NL"/>
              <a:pPr>
                <a:defRPr/>
              </a:pPr>
              <a:t>‹nr.›</a:t>
            </a:fld>
            <a:endParaRPr lang="nl-N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3" r:id="rId5"/>
    <p:sldLayoutId id="2147483818" r:id="rId6"/>
    <p:sldLayoutId id="2147483819" r:id="rId7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kern="1200">
          <a:solidFill>
            <a:srgbClr val="273896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273896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273896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273896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273896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4C4C4C"/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4C4C4C"/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4C4C4C"/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4C4C4C"/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4C4C4C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mp"/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tm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1.wdp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wikiwijs.nl/zoekopdracht/3390216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kn.nu/imsc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jpg"/><Relationship Id="rId4" Type="http://schemas.openxmlformats.org/officeDocument/2006/relationships/image" Target="../media/image4.png"/><Relationship Id="rId9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6.wdp"/><Relationship Id="rId4" Type="http://schemas.openxmlformats.org/officeDocument/2006/relationships/image" Target="../media/image18.png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12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0" Type="http://schemas.openxmlformats.org/officeDocument/2006/relationships/image" Target="../media/image22.png"/><Relationship Id="rId4" Type="http://schemas.openxmlformats.org/officeDocument/2006/relationships/image" Target="../media/image18.png"/><Relationship Id="rId9" Type="http://schemas.microsoft.com/office/2007/relationships/hdphoto" Target="../media/hdphoto8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 smtClean="0"/>
              <a:t>Wikiwijs </a:t>
            </a:r>
            <a:r>
              <a:rPr lang="en-US" sz="2400" dirty="0" err="1" smtClean="0"/>
              <a:t>Maken</a:t>
            </a:r>
            <a:r>
              <a:rPr lang="en-US" sz="2400" dirty="0" smtClean="0"/>
              <a:t> </a:t>
            </a:r>
            <a:r>
              <a:rPr lang="en-US" sz="2400" dirty="0" err="1" smtClean="0"/>
              <a:t>materiaal</a:t>
            </a:r>
            <a:r>
              <a:rPr lang="en-US" sz="2400" dirty="0" smtClean="0"/>
              <a:t> in ELO’s</a:t>
            </a:r>
            <a:endParaRPr lang="nl-NL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nl-NL" dirty="0" smtClean="0"/>
              <a:t>Pieter Bruring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651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-315416"/>
            <a:ext cx="9144000" cy="7272808"/>
          </a:xfrm>
          <a:solidFill>
            <a:srgbClr val="2B2BAB"/>
          </a:solidFill>
        </p:spPr>
        <p:txBody>
          <a:bodyPr/>
          <a:lstStyle/>
          <a:p>
            <a:pPr algn="ctr"/>
            <a:r>
              <a:rPr lang="nl-NL" sz="3200" dirty="0" smtClean="0">
                <a:solidFill>
                  <a:schemeClr val="bg1"/>
                </a:solidFill>
              </a:rPr>
              <a:t>Afgelopen zomer</a:t>
            </a:r>
            <a:endParaRPr lang="nl-NL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50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dirty="0" smtClean="0"/>
              <a:t>Bulk import VO-Content materiaal</a:t>
            </a:r>
            <a:endParaRPr lang="nl-NL" sz="3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40001"/>
            <a:ext cx="8003232" cy="4653295"/>
          </a:xfrm>
        </p:spPr>
        <p:txBody>
          <a:bodyPr/>
          <a:lstStyle/>
          <a:p>
            <a:endParaRPr lang="nl-NL" sz="2000" dirty="0" smtClean="0"/>
          </a:p>
          <a:p>
            <a:pPr lvl="1"/>
            <a:r>
              <a:rPr lang="en-US" sz="2000" dirty="0" smtClean="0"/>
              <a:t>VO-Content </a:t>
            </a:r>
            <a:r>
              <a:rPr lang="en-US" sz="2000" dirty="0" err="1" smtClean="0"/>
              <a:t>leverde</a:t>
            </a:r>
            <a:r>
              <a:rPr lang="en-US" sz="2000" dirty="0" smtClean="0"/>
              <a:t> </a:t>
            </a:r>
            <a:r>
              <a:rPr lang="en-US" sz="2000" dirty="0" err="1" smtClean="0"/>
              <a:t>bron</a:t>
            </a:r>
            <a:r>
              <a:rPr lang="en-US" sz="2000" dirty="0" smtClean="0"/>
              <a:t> </a:t>
            </a:r>
            <a:r>
              <a:rPr lang="en-US" sz="2000" dirty="0" err="1" smtClean="0"/>
              <a:t>bestanden</a:t>
            </a:r>
            <a:r>
              <a:rPr lang="en-US" sz="2000" dirty="0" smtClean="0"/>
              <a:t> </a:t>
            </a:r>
            <a:r>
              <a:rPr lang="en-US" sz="2000" dirty="0" smtClean="0"/>
              <a:t>van open </a:t>
            </a:r>
            <a:r>
              <a:rPr lang="en-US" sz="2000" dirty="0" smtClean="0"/>
              <a:t>lessen: NE, EN, DU, AK (</a:t>
            </a:r>
            <a:r>
              <a:rPr lang="en-US" sz="2000" dirty="0" err="1" smtClean="0"/>
              <a:t>onderbouw</a:t>
            </a:r>
            <a:r>
              <a:rPr lang="en-US" sz="2000" dirty="0" smtClean="0"/>
              <a:t> </a:t>
            </a:r>
            <a:r>
              <a:rPr lang="en-US" sz="2000" dirty="0" smtClean="0"/>
              <a:t>VO)</a:t>
            </a:r>
            <a:endParaRPr lang="en-US" sz="2000" dirty="0" smtClean="0"/>
          </a:p>
          <a:p>
            <a:pPr lvl="1"/>
            <a:endParaRPr lang="en-US" sz="2000" dirty="0"/>
          </a:p>
          <a:p>
            <a:pPr lvl="1"/>
            <a:r>
              <a:rPr lang="en-US" sz="2000" dirty="0" smtClean="0"/>
              <a:t>Wikiwijs </a:t>
            </a:r>
            <a:r>
              <a:rPr lang="en-US" sz="2000" dirty="0" err="1" smtClean="0"/>
              <a:t>Maken</a:t>
            </a:r>
            <a:r>
              <a:rPr lang="en-US" sz="2000" dirty="0" smtClean="0"/>
              <a:t> </a:t>
            </a:r>
            <a:r>
              <a:rPr lang="en-US" sz="2000" dirty="0" err="1" smtClean="0"/>
              <a:t>importeerde</a:t>
            </a:r>
            <a:r>
              <a:rPr lang="en-US" sz="2000" dirty="0" smtClean="0"/>
              <a:t> </a:t>
            </a:r>
            <a:r>
              <a:rPr lang="en-US" sz="2000" dirty="0" err="1" smtClean="0"/>
              <a:t>deze</a:t>
            </a:r>
            <a:r>
              <a:rPr lang="en-US" sz="2000" dirty="0" smtClean="0"/>
              <a:t> </a:t>
            </a:r>
            <a:r>
              <a:rPr lang="en-US" sz="2000" dirty="0" err="1" smtClean="0"/>
              <a:t>naar</a:t>
            </a:r>
            <a:r>
              <a:rPr lang="en-US" sz="2000" dirty="0" smtClean="0"/>
              <a:t> </a:t>
            </a:r>
            <a:r>
              <a:rPr lang="en-US" sz="2000" dirty="0" smtClean="0"/>
              <a:t>300 </a:t>
            </a:r>
            <a:r>
              <a:rPr lang="en-US" sz="2000" dirty="0" err="1" smtClean="0"/>
              <a:t>arrangementen</a:t>
            </a:r>
            <a:endParaRPr lang="en-US" sz="2000" dirty="0" smtClean="0"/>
          </a:p>
          <a:p>
            <a:pPr marL="914400" lvl="2" indent="0">
              <a:buNone/>
            </a:pPr>
            <a:endParaRPr lang="en-US" sz="1600" dirty="0"/>
          </a:p>
          <a:p>
            <a:pPr marL="457200" lvl="1" indent="0">
              <a:buNone/>
            </a:pPr>
            <a:endParaRPr lang="en-US" sz="2000" dirty="0" smtClean="0"/>
          </a:p>
          <a:p>
            <a:pPr lvl="2"/>
            <a:endParaRPr lang="en-US" sz="1600" dirty="0" smtClean="0"/>
          </a:p>
          <a:p>
            <a:pPr lvl="2"/>
            <a:endParaRPr lang="en-US" sz="2000" dirty="0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5281839"/>
            <a:ext cx="3689258" cy="902833"/>
          </a:xfrm>
          <a:prstGeom prst="rect">
            <a:avLst/>
          </a:prstGeom>
        </p:spPr>
      </p:pic>
      <p:sp>
        <p:nvSpPr>
          <p:cNvPr id="9" name="PIJL-RECHTS 8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4767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VO-Content </a:t>
            </a:r>
            <a:r>
              <a:rPr lang="en-US" sz="3200" dirty="0" err="1" smtClean="0"/>
              <a:t>materiaal</a:t>
            </a:r>
            <a:endParaRPr lang="nl-NL" sz="320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sp>
        <p:nvSpPr>
          <p:cNvPr id="7" name="PIJL-RECHTS 6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6" name="Afbeelding 5" descr="Thema: Personalien KGT - Google Chrome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1" t="12916" r="4315" b="18612"/>
          <a:stretch/>
        </p:blipFill>
        <p:spPr>
          <a:xfrm>
            <a:off x="179511" y="2320810"/>
            <a:ext cx="3942313" cy="2402424"/>
          </a:xfrm>
          <a:prstGeom prst="rect">
            <a:avLst/>
          </a:prstGeom>
        </p:spPr>
      </p:pic>
      <p:pic>
        <p:nvPicPr>
          <p:cNvPr id="8" name="Afbeelding 7" descr="Thema: Personalien B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1" t="12361" r="6350" b="3700"/>
          <a:stretch/>
        </p:blipFill>
        <p:spPr>
          <a:xfrm>
            <a:off x="4283968" y="2328797"/>
            <a:ext cx="4512197" cy="3404459"/>
          </a:xfrm>
          <a:prstGeom prst="rect">
            <a:avLst/>
          </a:prstGeom>
        </p:spPr>
      </p:pic>
      <p:pic>
        <p:nvPicPr>
          <p:cNvPr id="9" name="Afbeelding 8" descr="studioVO.nl - Google Chrome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2" t="14340" r="77592" b="76110"/>
          <a:stretch/>
        </p:blipFill>
        <p:spPr>
          <a:xfrm>
            <a:off x="251520" y="1440389"/>
            <a:ext cx="1291580" cy="54154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484" y="1488739"/>
            <a:ext cx="665163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PIJL-RECHTS 10"/>
          <p:cNvSpPr/>
          <p:nvPr/>
        </p:nvSpPr>
        <p:spPr>
          <a:xfrm>
            <a:off x="4131485" y="1484784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555" y="1473320"/>
            <a:ext cx="2078349" cy="50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09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Ontwikkelingen</a:t>
            </a:r>
            <a:r>
              <a:rPr lang="en-US" sz="3200" dirty="0" smtClean="0"/>
              <a:t> ELO’s</a:t>
            </a:r>
            <a:endParaRPr lang="nl-NL" sz="3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40001"/>
            <a:ext cx="8003232" cy="4653295"/>
          </a:xfrm>
        </p:spPr>
        <p:txBody>
          <a:bodyPr/>
          <a:lstStyle/>
          <a:p>
            <a:endParaRPr lang="nl-NL" sz="2000" dirty="0" smtClean="0"/>
          </a:p>
          <a:p>
            <a:pPr lvl="1"/>
            <a:r>
              <a:rPr lang="en-US" sz="2000" dirty="0" smtClean="0"/>
              <a:t>ELO’s </a:t>
            </a:r>
            <a:r>
              <a:rPr lang="en-US" sz="2000" dirty="0" err="1" smtClean="0"/>
              <a:t>hebben</a:t>
            </a:r>
            <a:r>
              <a:rPr lang="en-US" sz="2000" dirty="0" smtClean="0"/>
              <a:t> </a:t>
            </a:r>
            <a:r>
              <a:rPr lang="en-US" sz="2000" dirty="0" err="1" smtClean="0"/>
              <a:t>behoefte</a:t>
            </a:r>
            <a:r>
              <a:rPr lang="en-US" sz="2000" dirty="0" smtClean="0"/>
              <a:t> </a:t>
            </a:r>
            <a:r>
              <a:rPr lang="en-US" sz="2000" dirty="0" err="1"/>
              <a:t>aan</a:t>
            </a:r>
            <a:r>
              <a:rPr lang="en-US" sz="2000" dirty="0"/>
              <a:t> </a:t>
            </a:r>
            <a:r>
              <a:rPr lang="en-US" sz="2000" dirty="0" err="1" smtClean="0"/>
              <a:t>lesmateriaal</a:t>
            </a:r>
            <a:r>
              <a:rPr lang="en-US" sz="2000" dirty="0" smtClean="0"/>
              <a:t> met:</a:t>
            </a:r>
            <a:endParaRPr lang="en-US" sz="2000" dirty="0" smtClean="0"/>
          </a:p>
          <a:p>
            <a:pPr lvl="1"/>
            <a:endParaRPr lang="en-US" sz="2000" dirty="0"/>
          </a:p>
          <a:p>
            <a:pPr lvl="2"/>
            <a:r>
              <a:rPr lang="en-US" sz="1600" dirty="0" err="1" smtClean="0"/>
              <a:t>Interactiviteit</a:t>
            </a:r>
            <a:r>
              <a:rPr lang="en-US" sz="1600" dirty="0" smtClean="0"/>
              <a:t>: </a:t>
            </a:r>
            <a:r>
              <a:rPr lang="en-US" sz="1600" dirty="0" err="1" smtClean="0"/>
              <a:t>toetsen</a:t>
            </a:r>
            <a:r>
              <a:rPr lang="en-US" sz="1600" dirty="0" smtClean="0"/>
              <a:t> </a:t>
            </a:r>
            <a:r>
              <a:rPr lang="en-US" sz="1600" dirty="0" err="1"/>
              <a:t>en</a:t>
            </a:r>
            <a:r>
              <a:rPr lang="en-US" sz="1600" dirty="0"/>
              <a:t> </a:t>
            </a:r>
            <a:r>
              <a:rPr lang="en-US" sz="1600" dirty="0" err="1" smtClean="0"/>
              <a:t>oefeningen</a:t>
            </a:r>
            <a:endParaRPr lang="en-US" sz="1600" dirty="0"/>
          </a:p>
          <a:p>
            <a:pPr lvl="2"/>
            <a:r>
              <a:rPr lang="en-US" sz="1600" dirty="0" err="1" smtClean="0"/>
              <a:t>Adaptiviteit</a:t>
            </a:r>
            <a:r>
              <a:rPr lang="en-US" sz="1600" dirty="0" smtClean="0"/>
              <a:t>: op </a:t>
            </a:r>
            <a:r>
              <a:rPr lang="en-US" sz="1600" dirty="0"/>
              <a:t>basis van </a:t>
            </a:r>
            <a:r>
              <a:rPr lang="en-US" sz="1600" dirty="0" smtClean="0"/>
              <a:t>metadata</a:t>
            </a:r>
            <a:endParaRPr lang="en-US" sz="1600" dirty="0" smtClean="0"/>
          </a:p>
          <a:p>
            <a:pPr lvl="2"/>
            <a:endParaRPr lang="en-US" sz="1600" dirty="0"/>
          </a:p>
          <a:p>
            <a:pPr lvl="1"/>
            <a:r>
              <a:rPr lang="en-US" sz="2000" dirty="0" smtClean="0"/>
              <a:t>ELO’s </a:t>
            </a:r>
            <a:r>
              <a:rPr lang="en-US" sz="2000" dirty="0" err="1" smtClean="0"/>
              <a:t>ontwikkelenden</a:t>
            </a:r>
            <a:r>
              <a:rPr lang="en-US" sz="2000" dirty="0" smtClean="0"/>
              <a:t> importers:</a:t>
            </a:r>
            <a:endParaRPr lang="en-US" sz="2000" dirty="0" smtClean="0"/>
          </a:p>
          <a:p>
            <a:pPr lvl="1"/>
            <a:endParaRPr lang="en-US" sz="2000" dirty="0" smtClean="0"/>
          </a:p>
          <a:p>
            <a:pPr lvl="2"/>
            <a:r>
              <a:rPr lang="en-US" sz="1600" dirty="0" err="1" smtClean="0"/>
              <a:t>ItsLearning</a:t>
            </a:r>
            <a:r>
              <a:rPr lang="en-US" sz="1600" dirty="0"/>
              <a:t> </a:t>
            </a:r>
            <a:endParaRPr lang="en-US" sz="1600" dirty="0" smtClean="0"/>
          </a:p>
          <a:p>
            <a:pPr lvl="2"/>
            <a:r>
              <a:rPr lang="en-US" sz="1600" dirty="0" err="1" smtClean="0"/>
              <a:t>PulseOn</a:t>
            </a:r>
            <a:endParaRPr lang="en-US" sz="1600" dirty="0" smtClean="0"/>
          </a:p>
          <a:p>
            <a:pPr lvl="2"/>
            <a:r>
              <a:rPr lang="en-US" sz="1600" dirty="0" err="1" smtClean="0"/>
              <a:t>Learnbeat</a:t>
            </a:r>
            <a:r>
              <a:rPr lang="en-US" sz="1600" dirty="0" smtClean="0"/>
              <a:t> (</a:t>
            </a:r>
            <a:r>
              <a:rPr lang="en-US" sz="1600" dirty="0" err="1" smtClean="0"/>
              <a:t>Dedact</a:t>
            </a:r>
            <a:r>
              <a:rPr lang="en-US" sz="1600" dirty="0" smtClean="0"/>
              <a:t>)</a:t>
            </a:r>
          </a:p>
          <a:p>
            <a:pPr lvl="2"/>
            <a:r>
              <a:rPr lang="en-US" sz="1600" dirty="0" err="1" smtClean="0"/>
              <a:t>Meerdere</a:t>
            </a:r>
            <a:r>
              <a:rPr lang="en-US" sz="1600" dirty="0" smtClean="0"/>
              <a:t> </a:t>
            </a:r>
            <a:r>
              <a:rPr lang="en-US" sz="1600" dirty="0" err="1" smtClean="0"/>
              <a:t>volgen</a:t>
            </a:r>
            <a:endParaRPr lang="en-US" sz="2000" dirty="0" smtClean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sp>
        <p:nvSpPr>
          <p:cNvPr id="7" name="PIJL-RECHTS 6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00" b="100000" l="1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535" y="4067143"/>
            <a:ext cx="337219" cy="337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00" b="100000" l="1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89" y="4392931"/>
            <a:ext cx="325413" cy="3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433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-315416"/>
            <a:ext cx="9144000" cy="7272808"/>
          </a:xfrm>
          <a:solidFill>
            <a:srgbClr val="2B2BAB"/>
          </a:solidFill>
        </p:spPr>
        <p:txBody>
          <a:bodyPr/>
          <a:lstStyle/>
          <a:p>
            <a:pPr algn="ctr"/>
            <a:r>
              <a:rPr lang="en-US" sz="3200" dirty="0" err="1" smtClean="0">
                <a:solidFill>
                  <a:schemeClr val="bg1"/>
                </a:solidFill>
              </a:rPr>
              <a:t>Nieuwe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</a:rPr>
              <a:t>ontwikkeling</a:t>
            </a:r>
            <a:r>
              <a:rPr lang="en-US" sz="3200" dirty="0" smtClean="0">
                <a:solidFill>
                  <a:schemeClr val="bg1"/>
                </a:solidFill>
              </a:rPr>
              <a:t>: E-</a:t>
            </a:r>
            <a:r>
              <a:rPr lang="en-US" sz="3200" dirty="0" err="1" smtClean="0">
                <a:solidFill>
                  <a:schemeClr val="bg1"/>
                </a:solidFill>
              </a:rPr>
              <a:t>Klassen</a:t>
            </a:r>
            <a:endParaRPr lang="nl-NL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93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E-</a:t>
            </a:r>
            <a:r>
              <a:rPr lang="en-US" sz="3200" dirty="0" err="1" smtClean="0"/>
              <a:t>Klassen</a:t>
            </a:r>
            <a:r>
              <a:rPr lang="en-US" sz="3200" dirty="0" smtClean="0"/>
              <a:t> (</a:t>
            </a:r>
            <a:r>
              <a:rPr lang="en-US" sz="3200" dirty="0" err="1" smtClean="0"/>
              <a:t>ItsAcademy</a:t>
            </a:r>
            <a:r>
              <a:rPr lang="en-US" sz="3200" dirty="0" smtClean="0"/>
              <a:t>)</a:t>
            </a:r>
            <a:endParaRPr lang="nl-NL" sz="320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sp>
        <p:nvSpPr>
          <p:cNvPr id="7" name="PIJL-RECHTS 6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Afbeelding 7" descr="Meten aan melkwegstelsels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" t="11111" r="2266"/>
          <a:stretch/>
        </p:blipFill>
        <p:spPr>
          <a:xfrm>
            <a:off x="1331640" y="1268760"/>
            <a:ext cx="6516725" cy="5006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08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-315416"/>
            <a:ext cx="9144000" cy="7272808"/>
          </a:xfrm>
          <a:solidFill>
            <a:srgbClr val="2B2BAB"/>
          </a:solidFill>
        </p:spPr>
        <p:txBody>
          <a:bodyPr/>
          <a:lstStyle/>
          <a:p>
            <a:pPr algn="ctr"/>
            <a:r>
              <a:rPr lang="nl-NL" sz="3200" dirty="0" smtClean="0">
                <a:solidFill>
                  <a:schemeClr val="bg1"/>
                </a:solidFill>
              </a:rPr>
              <a:t>Resultaat in </a:t>
            </a:r>
            <a:r>
              <a:rPr lang="nl-NL" sz="3200" dirty="0" err="1" smtClean="0">
                <a:solidFill>
                  <a:schemeClr val="bg1"/>
                </a:solidFill>
              </a:rPr>
              <a:t>ItsLearning</a:t>
            </a:r>
            <a:endParaRPr lang="nl-NL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02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ItsLearning</a:t>
            </a:r>
            <a:endParaRPr lang="nl-NL" sz="320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pic>
        <p:nvPicPr>
          <p:cNvPr id="8" name="Afbeelding 7"/>
          <p:cNvPicPr/>
          <p:nvPr/>
        </p:nvPicPr>
        <p:blipFill rotWithShape="1">
          <a:blip r:embed="rId2"/>
          <a:srcRect b="5778"/>
          <a:stretch/>
        </p:blipFill>
        <p:spPr>
          <a:xfrm>
            <a:off x="1763688" y="1282061"/>
            <a:ext cx="5112608" cy="4659520"/>
          </a:xfrm>
          <a:prstGeom prst="rect">
            <a:avLst/>
          </a:prstGeom>
        </p:spPr>
      </p:pic>
      <p:pic>
        <p:nvPicPr>
          <p:cNvPr id="9" name="Afbeelding 8"/>
          <p:cNvPicPr/>
          <p:nvPr/>
        </p:nvPicPr>
        <p:blipFill>
          <a:blip r:embed="rId3"/>
          <a:stretch>
            <a:fillRect/>
          </a:stretch>
        </p:blipFill>
        <p:spPr>
          <a:xfrm>
            <a:off x="1783879" y="1681758"/>
            <a:ext cx="7252617" cy="4179529"/>
          </a:xfrm>
          <a:prstGeom prst="rect">
            <a:avLst/>
          </a:prstGeom>
        </p:spPr>
      </p:pic>
      <p:sp>
        <p:nvSpPr>
          <p:cNvPr id="7" name="PIJL-RECHTS 6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9" t="25031" r="8920" b="19970"/>
          <a:stretch/>
        </p:blipFill>
        <p:spPr bwMode="auto">
          <a:xfrm>
            <a:off x="467543" y="260648"/>
            <a:ext cx="2723211" cy="936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904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ItsLearning</a:t>
            </a:r>
            <a:endParaRPr lang="nl-NL" sz="320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76264"/>
            <a:ext cx="4524375" cy="1774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395536" y="1210727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Docent </a:t>
            </a:r>
            <a:r>
              <a:rPr lang="en-US" dirty="0" err="1" smtClean="0"/>
              <a:t>kan</a:t>
            </a:r>
            <a:r>
              <a:rPr lang="en-US" dirty="0" smtClean="0"/>
              <a:t> content </a:t>
            </a:r>
            <a:r>
              <a:rPr lang="en-US" dirty="0" err="1" smtClean="0"/>
              <a:t>arrangeren</a:t>
            </a:r>
            <a:r>
              <a:rPr lang="en-US" dirty="0" smtClean="0"/>
              <a:t> </a:t>
            </a:r>
            <a:r>
              <a:rPr lang="en-US" dirty="0" err="1" smtClean="0"/>
              <a:t>naar</a:t>
            </a:r>
            <a:r>
              <a:rPr lang="en-US" dirty="0" smtClean="0"/>
              <a:t> wens</a:t>
            </a:r>
            <a:endParaRPr lang="nl-NL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564904"/>
            <a:ext cx="5761037" cy="3767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PIJL-RECHTS 6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9" t="25031" r="8920" b="19970"/>
          <a:stretch/>
        </p:blipFill>
        <p:spPr bwMode="auto">
          <a:xfrm>
            <a:off x="467543" y="260648"/>
            <a:ext cx="2723211" cy="936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390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-315416"/>
            <a:ext cx="9144000" cy="7272808"/>
          </a:xfrm>
          <a:solidFill>
            <a:srgbClr val="2B2BAB"/>
          </a:solidFill>
        </p:spPr>
        <p:txBody>
          <a:bodyPr/>
          <a:lstStyle/>
          <a:p>
            <a:pPr algn="ctr"/>
            <a:r>
              <a:rPr lang="nl-NL" sz="3200" dirty="0" smtClean="0">
                <a:solidFill>
                  <a:schemeClr val="bg1"/>
                </a:solidFill>
              </a:rPr>
              <a:t>Resultaat in </a:t>
            </a:r>
            <a:r>
              <a:rPr lang="nl-NL" sz="3200" dirty="0" err="1" smtClean="0">
                <a:solidFill>
                  <a:schemeClr val="bg1"/>
                </a:solidFill>
              </a:rPr>
              <a:t>PulseOn</a:t>
            </a:r>
            <a:endParaRPr lang="nl-NL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35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dirty="0" smtClean="0"/>
              <a:t>      </a:t>
            </a:r>
            <a:r>
              <a:rPr lang="nl-NL" sz="3200" dirty="0" err="1" smtClean="0"/>
              <a:t>Wikiwijs</a:t>
            </a:r>
            <a:r>
              <a:rPr lang="nl-NL" sz="3200" dirty="0" smtClean="0"/>
              <a:t> Maken</a:t>
            </a:r>
            <a:endParaRPr lang="nl-NL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40001"/>
            <a:ext cx="8229600" cy="4221247"/>
          </a:xfrm>
        </p:spPr>
        <p:txBody>
          <a:bodyPr/>
          <a:lstStyle/>
          <a:p>
            <a:endParaRPr lang="nl-NL" sz="2000" dirty="0" smtClean="0"/>
          </a:p>
          <a:p>
            <a:r>
              <a:rPr lang="en-US" sz="2000" dirty="0" smtClean="0"/>
              <a:t>Tool </a:t>
            </a:r>
            <a:r>
              <a:rPr lang="en-US" sz="2000" dirty="0" err="1" smtClean="0"/>
              <a:t>voor</a:t>
            </a:r>
            <a:r>
              <a:rPr lang="en-US" sz="2000" dirty="0" smtClean="0"/>
              <a:t> het </a:t>
            </a:r>
            <a:r>
              <a:rPr lang="en-US" sz="2000" dirty="0" err="1" smtClean="0"/>
              <a:t>maken</a:t>
            </a:r>
            <a:r>
              <a:rPr lang="en-US" sz="2000" dirty="0" smtClean="0"/>
              <a:t> van online open &amp; gratis </a:t>
            </a:r>
            <a:r>
              <a:rPr lang="en-US" sz="2000" dirty="0" err="1" smtClean="0"/>
              <a:t>lesmateriaal</a:t>
            </a:r>
            <a:endParaRPr lang="en-US" sz="2000" dirty="0" smtClean="0"/>
          </a:p>
          <a:p>
            <a:endParaRPr lang="en-US" sz="2000" dirty="0"/>
          </a:p>
          <a:p>
            <a:r>
              <a:rPr lang="en-US" sz="2000" dirty="0" err="1" smtClean="0"/>
              <a:t>Arrangementen</a:t>
            </a:r>
            <a:r>
              <a:rPr lang="en-US" sz="2000" dirty="0" smtClean="0"/>
              <a:t> </a:t>
            </a:r>
            <a:r>
              <a:rPr lang="en-US" sz="2000" dirty="0" err="1" smtClean="0"/>
              <a:t>zijn</a:t>
            </a:r>
            <a:r>
              <a:rPr lang="en-US" sz="2000" dirty="0" smtClean="0"/>
              <a:t> ‘</a:t>
            </a:r>
            <a:r>
              <a:rPr lang="en-US" sz="2000" dirty="0" err="1" smtClean="0"/>
              <a:t>remixbaar</a:t>
            </a:r>
            <a:r>
              <a:rPr lang="en-US" sz="2000" dirty="0" smtClean="0"/>
              <a:t>’:              /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In </a:t>
            </a:r>
            <a:r>
              <a:rPr lang="en-US" sz="2000" dirty="0" err="1" smtClean="0"/>
              <a:t>Schooljaar</a:t>
            </a:r>
            <a:r>
              <a:rPr lang="en-US" sz="2000" dirty="0" smtClean="0"/>
              <a:t> 2013/2014: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lvl="1"/>
            <a:r>
              <a:rPr lang="en-US" sz="2000" dirty="0" smtClean="0"/>
              <a:t>5000</a:t>
            </a:r>
            <a:r>
              <a:rPr lang="en-US" sz="2000" dirty="0" smtClean="0"/>
              <a:t>+ </a:t>
            </a:r>
            <a:r>
              <a:rPr lang="en-US" sz="2000" dirty="0" err="1" smtClean="0"/>
              <a:t>verschillende</a:t>
            </a:r>
            <a:r>
              <a:rPr lang="en-US" sz="2000" dirty="0" smtClean="0"/>
              <a:t> </a:t>
            </a:r>
            <a:r>
              <a:rPr lang="en-US" sz="2000" dirty="0" err="1" smtClean="0"/>
              <a:t>arrangementen</a:t>
            </a:r>
            <a:r>
              <a:rPr lang="en-US" sz="2000" dirty="0" smtClean="0"/>
              <a:t> </a:t>
            </a:r>
            <a:r>
              <a:rPr lang="en-US" sz="2000" dirty="0" err="1" smtClean="0"/>
              <a:t>gepubliceerd</a:t>
            </a:r>
            <a:r>
              <a:rPr lang="en-US" sz="2000" dirty="0" smtClean="0"/>
              <a:t> </a:t>
            </a:r>
            <a:r>
              <a:rPr lang="en-US" sz="2000" dirty="0" smtClean="0"/>
              <a:t> </a:t>
            </a:r>
            <a:r>
              <a:rPr lang="en-US" sz="2000" dirty="0" err="1" smtClean="0"/>
              <a:t>en</a:t>
            </a:r>
            <a:r>
              <a:rPr lang="en-US" sz="2000" dirty="0" smtClean="0"/>
              <a:t> </a:t>
            </a:r>
            <a:r>
              <a:rPr lang="en-US" sz="2000" dirty="0" err="1" smtClean="0"/>
              <a:t>bezocht</a:t>
            </a:r>
            <a:r>
              <a:rPr lang="en-US" sz="2000" dirty="0" smtClean="0"/>
              <a:t> (</a:t>
            </a:r>
            <a:r>
              <a:rPr lang="en-US" sz="2000" dirty="0" err="1" smtClean="0"/>
              <a:t>totaal</a:t>
            </a:r>
            <a:r>
              <a:rPr lang="en-US" sz="2000" dirty="0" smtClean="0"/>
              <a:t> </a:t>
            </a:r>
            <a:r>
              <a:rPr lang="en-US" sz="2000" dirty="0" err="1" smtClean="0"/>
              <a:t>heeft</a:t>
            </a:r>
            <a:r>
              <a:rPr lang="en-US" sz="2000" dirty="0" smtClean="0"/>
              <a:t> </a:t>
            </a:r>
            <a:r>
              <a:rPr lang="en-US" sz="2000" dirty="0" smtClean="0">
                <a:hlinkClick r:id="rId2"/>
              </a:rPr>
              <a:t>VO-Content 140 </a:t>
            </a:r>
            <a:r>
              <a:rPr lang="en-US" sz="2000" dirty="0" err="1" smtClean="0">
                <a:hlinkClick r:id="rId2"/>
              </a:rPr>
              <a:t>stuks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err="1" smtClean="0"/>
              <a:t>samen</a:t>
            </a:r>
            <a:r>
              <a:rPr lang="en-US" sz="2000" dirty="0" smtClean="0"/>
              <a:t> </a:t>
            </a:r>
            <a:r>
              <a:rPr lang="en-US" sz="2000" b="1" dirty="0" smtClean="0"/>
              <a:t>1,1 </a:t>
            </a:r>
            <a:r>
              <a:rPr lang="en-US" sz="2000" b="1" dirty="0" err="1" smtClean="0"/>
              <a:t>miljoen</a:t>
            </a:r>
            <a:r>
              <a:rPr lang="en-US" sz="2000" dirty="0" smtClean="0"/>
              <a:t> </a:t>
            </a:r>
            <a:r>
              <a:rPr lang="en-US" sz="2000" dirty="0" err="1" smtClean="0"/>
              <a:t>bezoeken</a:t>
            </a:r>
            <a:r>
              <a:rPr lang="en-US" sz="2000" dirty="0" smtClean="0"/>
              <a:t> </a:t>
            </a:r>
            <a:r>
              <a:rPr lang="en-US" sz="2000" dirty="0" err="1" smtClean="0"/>
              <a:t>waard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nl-NL" sz="2000" dirty="0" smtClean="0"/>
          </a:p>
          <a:p>
            <a:endParaRPr lang="nl-NL" sz="2000" dirty="0" smtClean="0"/>
          </a:p>
          <a:p>
            <a:pPr marL="0" indent="0">
              <a:buNone/>
            </a:pPr>
            <a:endParaRPr lang="nl-NL" sz="2400" dirty="0" smtClean="0"/>
          </a:p>
          <a:p>
            <a:endParaRPr lang="nl-NL" sz="2400" dirty="0" smtClean="0"/>
          </a:p>
          <a:p>
            <a:endParaRPr lang="nl-NL" sz="240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sp>
        <p:nvSpPr>
          <p:cNvPr id="7" name="PIJL-RECHTS 6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7"/>
            <a:ext cx="665127" cy="592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846" y="2589872"/>
            <a:ext cx="984206" cy="345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526" y="2589872"/>
            <a:ext cx="1014611" cy="35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125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44" y="1241182"/>
            <a:ext cx="8629079" cy="489061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PulseOn</a:t>
            </a:r>
            <a:endParaRPr lang="nl-NL" sz="320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sp>
        <p:nvSpPr>
          <p:cNvPr id="7" name="PIJL-RECHTS 6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0757"/>
            <a:ext cx="3240360" cy="76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26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26010"/>
            <a:ext cx="8641080" cy="492061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PulseOn</a:t>
            </a:r>
            <a:endParaRPr lang="nl-NL" sz="320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sp>
        <p:nvSpPr>
          <p:cNvPr id="7" name="PIJL-RECHTS 6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0757"/>
            <a:ext cx="3240360" cy="76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87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90394"/>
            <a:ext cx="8641080" cy="492661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PulseOn</a:t>
            </a:r>
            <a:endParaRPr lang="nl-NL" sz="320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sp>
        <p:nvSpPr>
          <p:cNvPr id="7" name="PIJL-RECHTS 6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0757"/>
            <a:ext cx="3240360" cy="76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443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1196752"/>
            <a:ext cx="8635079" cy="492061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PulseOn</a:t>
            </a:r>
            <a:endParaRPr lang="nl-NL" sz="320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sp>
        <p:nvSpPr>
          <p:cNvPr id="7" name="PIJL-RECHTS 6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0757"/>
            <a:ext cx="3240360" cy="76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2419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PulseOn</a:t>
            </a:r>
            <a:endParaRPr lang="nl-NL" sz="320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sp>
        <p:nvSpPr>
          <p:cNvPr id="7" name="PIJL-RECHTS 6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68169"/>
            <a:ext cx="4860032" cy="2764143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058" y="2802260"/>
            <a:ext cx="4774378" cy="2718743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0757"/>
            <a:ext cx="3240360" cy="76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406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Vragen</a:t>
            </a:r>
            <a:r>
              <a:rPr lang="en-US" sz="3200" dirty="0" smtClean="0"/>
              <a:t>?</a:t>
            </a:r>
            <a:endParaRPr lang="nl-NL" sz="32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440001"/>
            <a:ext cx="8003232" cy="4653295"/>
          </a:xfrm>
        </p:spPr>
        <p:txBody>
          <a:bodyPr/>
          <a:lstStyle/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r>
              <a:rPr lang="en-US" sz="2000" dirty="0" err="1" smtClean="0"/>
              <a:t>Aansluit</a:t>
            </a:r>
            <a:r>
              <a:rPr lang="en-US" sz="2000" dirty="0" smtClean="0"/>
              <a:t> </a:t>
            </a:r>
            <a:r>
              <a:rPr lang="en-US" sz="2000" dirty="0" err="1" smtClean="0"/>
              <a:t>i</a:t>
            </a:r>
            <a:r>
              <a:rPr lang="en-US" sz="2000" dirty="0" err="1" smtClean="0"/>
              <a:t>nformatie</a:t>
            </a:r>
            <a:r>
              <a:rPr lang="en-US" sz="2000" dirty="0" smtClean="0"/>
              <a:t> </a:t>
            </a:r>
            <a:r>
              <a:rPr lang="en-US" sz="2000" dirty="0" err="1" smtClean="0"/>
              <a:t>pakket</a:t>
            </a:r>
            <a:r>
              <a:rPr lang="en-US" sz="2000" dirty="0" smtClean="0"/>
              <a:t>: </a:t>
            </a:r>
            <a:r>
              <a:rPr lang="en-US" sz="2000" dirty="0" smtClean="0">
                <a:hlinkClick r:id="rId2" action="ppaction://hlinkfile"/>
              </a:rPr>
              <a:t>kn.nu/</a:t>
            </a:r>
            <a:r>
              <a:rPr lang="en-US" sz="2000" dirty="0" err="1" smtClean="0">
                <a:hlinkClick r:id="rId2" action="ppaction://hlinkfile"/>
              </a:rPr>
              <a:t>imscp</a:t>
            </a:r>
            <a:endParaRPr lang="en-US" sz="2000" dirty="0"/>
          </a:p>
          <a:p>
            <a:pPr lvl="1"/>
            <a:endParaRPr lang="en-US" sz="2000" dirty="0" smtClean="0"/>
          </a:p>
          <a:p>
            <a:pPr marL="457200" lvl="1" indent="0">
              <a:buNone/>
            </a:pPr>
            <a:r>
              <a:rPr lang="en-US" sz="1600" dirty="0" smtClean="0"/>
              <a:t>Developer </a:t>
            </a:r>
            <a:r>
              <a:rPr lang="en-US" sz="1600" dirty="0" err="1" smtClean="0"/>
              <a:t>informatie</a:t>
            </a:r>
            <a:r>
              <a:rPr lang="en-US" sz="1600" dirty="0" smtClean="0"/>
              <a:t> </a:t>
            </a:r>
            <a:r>
              <a:rPr lang="en-US" sz="1600" dirty="0" err="1" smtClean="0"/>
              <a:t>voor</a:t>
            </a:r>
            <a:r>
              <a:rPr lang="en-US" sz="1600" dirty="0" smtClean="0"/>
              <a:t> </a:t>
            </a:r>
            <a:r>
              <a:rPr lang="en-US" sz="1600" dirty="0" err="1" smtClean="0"/>
              <a:t>implementatie</a:t>
            </a:r>
            <a:r>
              <a:rPr lang="en-US" sz="1600" dirty="0" smtClean="0"/>
              <a:t> van:</a:t>
            </a:r>
          </a:p>
          <a:p>
            <a:pPr marL="457200" lvl="1" indent="0">
              <a:buNone/>
            </a:pPr>
            <a:endParaRPr lang="en-US" sz="1600" dirty="0" smtClean="0"/>
          </a:p>
          <a:p>
            <a:pPr lvl="1"/>
            <a:r>
              <a:rPr lang="en-US" sz="1600" dirty="0" smtClean="0"/>
              <a:t>IMSCP</a:t>
            </a:r>
          </a:p>
          <a:p>
            <a:pPr lvl="2"/>
            <a:r>
              <a:rPr lang="en-US" sz="1200" dirty="0" smtClean="0"/>
              <a:t>Metadata </a:t>
            </a:r>
            <a:r>
              <a:rPr lang="en-US" sz="1200" dirty="0" err="1" smtClean="0"/>
              <a:t>aan</a:t>
            </a:r>
            <a:r>
              <a:rPr lang="en-US" sz="1200" dirty="0" smtClean="0"/>
              <a:t> de hand van </a:t>
            </a:r>
            <a:r>
              <a:rPr lang="en-US" sz="1200" dirty="0" err="1" smtClean="0"/>
              <a:t>Onderwijs</a:t>
            </a:r>
            <a:r>
              <a:rPr lang="en-US" sz="1200" dirty="0" smtClean="0"/>
              <a:t> </a:t>
            </a:r>
            <a:r>
              <a:rPr lang="en-US" sz="1200" dirty="0" err="1" smtClean="0"/>
              <a:t>Begrippen</a:t>
            </a:r>
            <a:r>
              <a:rPr lang="en-US" sz="1200" dirty="0" smtClean="0"/>
              <a:t> Kader</a:t>
            </a:r>
          </a:p>
          <a:p>
            <a:pPr lvl="1"/>
            <a:r>
              <a:rPr lang="en-US" sz="1600" dirty="0" smtClean="0"/>
              <a:t>QTI</a:t>
            </a:r>
          </a:p>
          <a:p>
            <a:pPr lvl="1"/>
            <a:endParaRPr lang="en-US" sz="160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sp>
        <p:nvSpPr>
          <p:cNvPr id="10" name="Rechthoek 9"/>
          <p:cNvSpPr/>
          <p:nvPr/>
        </p:nvSpPr>
        <p:spPr>
          <a:xfrm>
            <a:off x="8316416" y="5733256"/>
            <a:ext cx="360040" cy="4320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238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-315416"/>
            <a:ext cx="9144000" cy="7272808"/>
          </a:xfrm>
          <a:solidFill>
            <a:srgbClr val="2B2BAB"/>
          </a:solidFill>
        </p:spPr>
        <p:txBody>
          <a:bodyPr/>
          <a:lstStyle/>
          <a:p>
            <a:pPr algn="ctr"/>
            <a:r>
              <a:rPr lang="nl-NL" sz="3200" dirty="0" smtClean="0">
                <a:solidFill>
                  <a:schemeClr val="bg1"/>
                </a:solidFill>
              </a:rPr>
              <a:t>Maken &amp; remixen</a:t>
            </a:r>
            <a:br>
              <a:rPr lang="nl-NL" sz="3200" dirty="0" smtClean="0">
                <a:solidFill>
                  <a:schemeClr val="bg1"/>
                </a:solidFill>
              </a:rPr>
            </a:br>
            <a:r>
              <a:rPr lang="nl-NL" sz="3200" dirty="0" smtClean="0">
                <a:solidFill>
                  <a:schemeClr val="bg1"/>
                </a:solidFill>
              </a:rPr>
              <a:t/>
            </a:r>
            <a:br>
              <a:rPr lang="nl-NL" sz="3200" dirty="0" smtClean="0">
                <a:solidFill>
                  <a:schemeClr val="bg1"/>
                </a:solidFill>
              </a:rPr>
            </a:br>
            <a:r>
              <a:rPr lang="nl-NL" sz="3200" dirty="0" smtClean="0">
                <a:solidFill>
                  <a:schemeClr val="bg1"/>
                </a:solidFill>
              </a:rPr>
              <a:t>(van leermateriaal in </a:t>
            </a:r>
            <a:r>
              <a:rPr lang="nl-NL" sz="3200" dirty="0">
                <a:solidFill>
                  <a:schemeClr val="bg1"/>
                </a:solidFill>
              </a:rPr>
              <a:t>kleine </a:t>
            </a:r>
            <a:r>
              <a:rPr lang="nl-NL" sz="3200" dirty="0" smtClean="0">
                <a:solidFill>
                  <a:schemeClr val="bg1"/>
                </a:solidFill>
              </a:rPr>
              <a:t>eenheden)</a:t>
            </a:r>
            <a:endParaRPr lang="nl-NL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1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ep 29"/>
          <p:cNvGrpSpPr/>
          <p:nvPr/>
        </p:nvGrpSpPr>
        <p:grpSpPr>
          <a:xfrm>
            <a:off x="7675771" y="1364774"/>
            <a:ext cx="1412964" cy="971150"/>
            <a:chOff x="6876256" y="2148280"/>
            <a:chExt cx="2267744" cy="1247972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1172" r="100000">
                          <a14:backgroundMark x1="16406" y1="5664" x2="16406" y2="5664"/>
                          <a14:backgroundMark x1="90039" y1="91602" x2="90039" y2="91602"/>
                          <a14:backgroundMark x1="83008" y1="81250" x2="83008" y2="81250"/>
                          <a14:backgroundMark x1="90430" y1="10742" x2="90430" y2="1074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37946" y="2148280"/>
              <a:ext cx="840283" cy="840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kstvak 32"/>
            <p:cNvSpPr txBox="1"/>
            <p:nvPr/>
          </p:nvSpPr>
          <p:spPr>
            <a:xfrm>
              <a:off x="6876256" y="2921643"/>
              <a:ext cx="2267744" cy="4746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QTI</a:t>
              </a:r>
              <a:endParaRPr lang="nl-NL" dirty="0"/>
            </a:p>
          </p:txBody>
        </p:sp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dirty="0" smtClean="0"/>
              <a:t>      Exporteren</a:t>
            </a:r>
            <a:endParaRPr lang="nl-NL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sp>
        <p:nvSpPr>
          <p:cNvPr id="7" name="PIJL-RECHTS 6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7"/>
            <a:ext cx="665127" cy="592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hthoek 15"/>
          <p:cNvSpPr/>
          <p:nvPr/>
        </p:nvSpPr>
        <p:spPr>
          <a:xfrm>
            <a:off x="2375756" y="1657200"/>
            <a:ext cx="4392488" cy="4580111"/>
          </a:xfrm>
          <a:prstGeom prst="rect">
            <a:avLst/>
          </a:prstGeom>
          <a:solidFill>
            <a:schemeClr val="accent4">
              <a:lumMod val="5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Wikiwijs export</a:t>
            </a:r>
          </a:p>
          <a:p>
            <a:pPr algn="ctr"/>
            <a:endParaRPr lang="nl-NL" dirty="0"/>
          </a:p>
          <a:p>
            <a:pPr algn="ctr"/>
            <a:endParaRPr lang="nl-NL" dirty="0" smtClean="0"/>
          </a:p>
          <a:p>
            <a:pPr algn="ctr"/>
            <a:endParaRPr lang="nl-NL" dirty="0"/>
          </a:p>
          <a:p>
            <a:pPr algn="ctr"/>
            <a:endParaRPr lang="nl-NL" dirty="0" smtClean="0"/>
          </a:p>
          <a:p>
            <a:pPr algn="ctr"/>
            <a:endParaRPr lang="nl-NL" dirty="0"/>
          </a:p>
          <a:p>
            <a:pPr algn="ctr"/>
            <a:endParaRPr lang="nl-NL" dirty="0" smtClean="0"/>
          </a:p>
          <a:p>
            <a:pPr algn="ctr"/>
            <a:endParaRPr lang="nl-NL" dirty="0"/>
          </a:p>
          <a:p>
            <a:pPr algn="ctr"/>
            <a:endParaRPr lang="nl-NL" dirty="0" smtClean="0"/>
          </a:p>
          <a:p>
            <a:pPr algn="ctr"/>
            <a:endParaRPr lang="nl-NL" dirty="0"/>
          </a:p>
          <a:p>
            <a:pPr algn="ctr"/>
            <a:endParaRPr lang="nl-NL" dirty="0" smtClean="0"/>
          </a:p>
          <a:p>
            <a:pPr algn="ctr"/>
            <a:endParaRPr lang="nl-NL" dirty="0"/>
          </a:p>
          <a:p>
            <a:pPr algn="ctr"/>
            <a:endParaRPr lang="nl-NL" dirty="0" smtClean="0"/>
          </a:p>
          <a:p>
            <a:pPr algn="ctr"/>
            <a:endParaRPr lang="nl-NL" dirty="0"/>
          </a:p>
          <a:p>
            <a:pPr algn="ctr"/>
            <a:endParaRPr lang="nl-NL" dirty="0" smtClean="0"/>
          </a:p>
        </p:txBody>
      </p:sp>
      <p:grpSp>
        <p:nvGrpSpPr>
          <p:cNvPr id="31" name="Groep 30"/>
          <p:cNvGrpSpPr/>
          <p:nvPr/>
        </p:nvGrpSpPr>
        <p:grpSpPr>
          <a:xfrm>
            <a:off x="2570629" y="2305272"/>
            <a:ext cx="4021955" cy="3860032"/>
            <a:chOff x="2570629" y="2305272"/>
            <a:chExt cx="4021955" cy="3860032"/>
          </a:xfrm>
        </p:grpSpPr>
        <p:sp>
          <p:nvSpPr>
            <p:cNvPr id="17" name="Rechthoek 16"/>
            <p:cNvSpPr/>
            <p:nvPr/>
          </p:nvSpPr>
          <p:spPr>
            <a:xfrm>
              <a:off x="2570629" y="2305272"/>
              <a:ext cx="3987917" cy="3464323"/>
            </a:xfrm>
            <a:prstGeom prst="rect">
              <a:avLst/>
            </a:prstGeom>
            <a:solidFill>
              <a:srgbClr val="84389A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 smtClean="0"/>
                <a:t>Arrangement</a:t>
              </a:r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nl-NL" dirty="0" smtClean="0"/>
            </a:p>
            <a:p>
              <a:pPr algn="ctr"/>
              <a:endParaRPr lang="nl-NL" dirty="0"/>
            </a:p>
            <a:p>
              <a:pPr algn="ctr"/>
              <a:endParaRPr lang="nl-NL" dirty="0" smtClean="0"/>
            </a:p>
            <a:p>
              <a:pPr algn="ctr"/>
              <a:endParaRPr lang="nl-NL" dirty="0"/>
            </a:p>
            <a:p>
              <a:pPr algn="ctr"/>
              <a:endParaRPr lang="nl-NL" dirty="0" smtClean="0"/>
            </a:p>
            <a:p>
              <a:pPr algn="ctr"/>
              <a:endParaRPr lang="nl-NL" dirty="0"/>
            </a:p>
          </p:txBody>
        </p:sp>
        <p:sp>
          <p:nvSpPr>
            <p:cNvPr id="19" name="Rechthoek 18"/>
            <p:cNvSpPr/>
            <p:nvPr/>
          </p:nvSpPr>
          <p:spPr>
            <a:xfrm>
              <a:off x="2742122" y="2866860"/>
              <a:ext cx="3600400" cy="78193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nl-NL" dirty="0"/>
                <a:t>Hoofdstuk 1</a:t>
              </a:r>
            </a:p>
          </p:txBody>
        </p:sp>
        <p:sp>
          <p:nvSpPr>
            <p:cNvPr id="20" name="Rechthoek 19"/>
            <p:cNvSpPr/>
            <p:nvPr/>
          </p:nvSpPr>
          <p:spPr>
            <a:xfrm>
              <a:off x="2742122" y="3652296"/>
              <a:ext cx="3600400" cy="77727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dirty="0" err="1" smtClean="0"/>
                <a:t>Hoofdstuk</a:t>
              </a:r>
              <a:r>
                <a:rPr lang="en-US" dirty="0" smtClean="0"/>
                <a:t> 1.1</a:t>
              </a:r>
              <a:endParaRPr lang="nl-NL" dirty="0"/>
            </a:p>
          </p:txBody>
        </p:sp>
        <p:sp>
          <p:nvSpPr>
            <p:cNvPr id="22" name="Rechthoek 21"/>
            <p:cNvSpPr/>
            <p:nvPr/>
          </p:nvSpPr>
          <p:spPr>
            <a:xfrm>
              <a:off x="2749147" y="4437764"/>
              <a:ext cx="3600400" cy="1259823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nl-NL" dirty="0"/>
                <a:t>Hoofdstuk </a:t>
              </a:r>
              <a:r>
                <a:rPr lang="nl-NL" dirty="0" smtClean="0"/>
                <a:t>2</a:t>
              </a:r>
              <a:endParaRPr lang="nl-NL" dirty="0"/>
            </a:p>
          </p:txBody>
        </p:sp>
        <p:sp>
          <p:nvSpPr>
            <p:cNvPr id="21" name="Rechthoek 20"/>
            <p:cNvSpPr/>
            <p:nvPr/>
          </p:nvSpPr>
          <p:spPr>
            <a:xfrm>
              <a:off x="2814130" y="5056576"/>
              <a:ext cx="3471624" cy="46117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nl-NL" b="1" dirty="0">
                  <a:solidFill>
                    <a:schemeClr val="accent4">
                      <a:lumMod val="75000"/>
                    </a:schemeClr>
                  </a:solidFill>
                </a:rPr>
                <a:t>Toets</a:t>
              </a:r>
            </a:p>
          </p:txBody>
        </p:sp>
        <p:sp>
          <p:nvSpPr>
            <p:cNvPr id="23" name="Rechthoek 22"/>
            <p:cNvSpPr/>
            <p:nvPr/>
          </p:nvSpPr>
          <p:spPr>
            <a:xfrm>
              <a:off x="4996310" y="3738266"/>
              <a:ext cx="1224136" cy="303038"/>
            </a:xfrm>
            <a:prstGeom prst="rect">
              <a:avLst/>
            </a:prstGeom>
            <a:solidFill>
              <a:srgbClr val="84389A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Metadata</a:t>
              </a:r>
              <a:endParaRPr lang="nl-NL" dirty="0"/>
            </a:p>
          </p:txBody>
        </p:sp>
        <p:sp>
          <p:nvSpPr>
            <p:cNvPr id="24" name="Rechthoek 23"/>
            <p:cNvSpPr/>
            <p:nvPr/>
          </p:nvSpPr>
          <p:spPr>
            <a:xfrm>
              <a:off x="4974370" y="2954790"/>
              <a:ext cx="1224136" cy="303038"/>
            </a:xfrm>
            <a:prstGeom prst="rect">
              <a:avLst/>
            </a:prstGeom>
            <a:solidFill>
              <a:srgbClr val="84389A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Metadata</a:t>
              </a:r>
              <a:endParaRPr lang="nl-NL" dirty="0"/>
            </a:p>
          </p:txBody>
        </p:sp>
        <p:sp>
          <p:nvSpPr>
            <p:cNvPr id="25" name="Rechthoek 24"/>
            <p:cNvSpPr/>
            <p:nvPr/>
          </p:nvSpPr>
          <p:spPr>
            <a:xfrm>
              <a:off x="4996310" y="4545460"/>
              <a:ext cx="1224136" cy="303038"/>
            </a:xfrm>
            <a:prstGeom prst="rect">
              <a:avLst/>
            </a:prstGeom>
            <a:solidFill>
              <a:srgbClr val="84389A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Metadata</a:t>
              </a:r>
              <a:endParaRPr lang="nl-NL" dirty="0"/>
            </a:p>
          </p:txBody>
        </p:sp>
        <p:sp>
          <p:nvSpPr>
            <p:cNvPr id="26" name="Rechthoek 25"/>
            <p:cNvSpPr/>
            <p:nvPr/>
          </p:nvSpPr>
          <p:spPr>
            <a:xfrm>
              <a:off x="4996310" y="5135645"/>
              <a:ext cx="1224136" cy="303038"/>
            </a:xfrm>
            <a:prstGeom prst="rect">
              <a:avLst/>
            </a:prstGeom>
            <a:solidFill>
              <a:srgbClr val="84389A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Metadata</a:t>
              </a:r>
              <a:endParaRPr lang="nl-NL" dirty="0"/>
            </a:p>
          </p:txBody>
        </p:sp>
        <p:pic>
          <p:nvPicPr>
            <p:cNvPr id="28" name="Picture 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8378" y="5819923"/>
              <a:ext cx="984206" cy="345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ep 8"/>
          <p:cNvGrpSpPr/>
          <p:nvPr/>
        </p:nvGrpSpPr>
        <p:grpSpPr>
          <a:xfrm>
            <a:off x="6558546" y="1274862"/>
            <a:ext cx="3055094" cy="1545659"/>
            <a:chOff x="6876256" y="2184652"/>
            <a:chExt cx="2267744" cy="968384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1172" r="100000">
                          <a14:backgroundMark x1="16406" y1="5664" x2="16406" y2="5664"/>
                          <a14:backgroundMark x1="90039" y1="91602" x2="90039" y2="91602"/>
                          <a14:backgroundMark x1="83008" y1="81250" x2="83008" y2="81250"/>
                          <a14:backgroundMark x1="90430" y1="10742" x2="90430" y2="1074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75806" y="2184652"/>
              <a:ext cx="840283" cy="840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kstvak 2"/>
            <p:cNvSpPr txBox="1"/>
            <p:nvPr/>
          </p:nvSpPr>
          <p:spPr>
            <a:xfrm>
              <a:off x="6876256" y="2921643"/>
              <a:ext cx="2267744" cy="231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IMS Content Package</a:t>
              </a:r>
              <a:endParaRPr lang="nl-NL" dirty="0"/>
            </a:p>
          </p:txBody>
        </p:sp>
      </p:grpSp>
      <p:pic>
        <p:nvPicPr>
          <p:cNvPr id="6" name="Afbeelding 5"/>
          <p:cNvPicPr>
            <a:picLocks noChangeAspect="1"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977" b="86047" l="957" r="98086">
                        <a14:foregroundMark x1="4785" y1="48837" x2="4785" y2="48837"/>
                        <a14:foregroundMark x1="1435" y1="46512" x2="1435" y2="46512"/>
                        <a14:foregroundMark x1="10526" y1="46512" x2="10526" y2="46512"/>
                        <a14:foregroundMark x1="18660" y1="58140" x2="18660" y2="58140"/>
                        <a14:foregroundMark x1="28708" y1="46512" x2="28708" y2="46512"/>
                        <a14:foregroundMark x1="37321" y1="46512" x2="37321" y2="46512"/>
                        <a14:foregroundMark x1="44976" y1="46512" x2="44976" y2="46512"/>
                        <a14:foregroundMark x1="52153" y1="51163" x2="52153" y2="51163"/>
                        <a14:foregroundMark x1="74163" y1="46512" x2="74163" y2="46512"/>
                        <a14:foregroundMark x1="79426" y1="67442" x2="79426" y2="67442"/>
                        <a14:foregroundMark x1="88038" y1="62791" x2="88038" y2="62791"/>
                        <a14:foregroundMark x1="93301" y1="60465" x2="93301" y2="60465"/>
                        <a14:foregroundMark x1="98086" y1="39535" x2="98086" y2="39535"/>
                      </a14:backgroundRemoval>
                    </a14:imgEffect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4764">
            <a:off x="6956677" y="3926882"/>
            <a:ext cx="1990725" cy="409575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 rotWithShape="1"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13" r="32524"/>
          <a:stretch/>
        </p:blipFill>
        <p:spPr>
          <a:xfrm>
            <a:off x="6864398" y="5035236"/>
            <a:ext cx="2291461" cy="692254"/>
          </a:xfrm>
          <a:prstGeom prst="rect">
            <a:avLst/>
          </a:prstGeom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 rotWithShape="1">
          <a:blip r:embed="rId1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79"/>
          <a:stretch/>
        </p:blipFill>
        <p:spPr bwMode="auto">
          <a:xfrm rot="887818">
            <a:off x="6957771" y="4556162"/>
            <a:ext cx="1932685" cy="49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714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58 0.00209 L 0.0434 0.06243 C 0.04982 0.07492 0.05243 0.09295 0.05052 0.11076 C 0.04861 0.13087 0.04253 0.14636 0.03368 0.15607 L -0.00608 0.20486 " pathEditMode="relative" rAng="5866033" ptsTypes="FffFF">
                                      <p:cBhvr>
                                        <p:cTn id="1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5" y="105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4" descr="http://bookthatdj.com/wp-content/uploads/2014/01/dj1u1.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049644"/>
            <a:ext cx="9534525" cy="581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dirty="0" smtClean="0"/>
              <a:t>      Importeren in ELO</a:t>
            </a:r>
            <a:endParaRPr lang="nl-NL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</a:t>
            </a:r>
            <a:r>
              <a:rPr lang="nl-NL" dirty="0" err="1" smtClean="0"/>
              <a:t>Toetsmaker</a:t>
            </a:r>
            <a:endParaRPr lang="nl-NL" dirty="0"/>
          </a:p>
        </p:txBody>
      </p:sp>
      <p:sp>
        <p:nvSpPr>
          <p:cNvPr id="7" name="PIJL-RECHTS 6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7"/>
            <a:ext cx="665127" cy="592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ep 12"/>
          <p:cNvGrpSpPr/>
          <p:nvPr/>
        </p:nvGrpSpPr>
        <p:grpSpPr>
          <a:xfrm>
            <a:off x="420863" y="1744859"/>
            <a:ext cx="2016224" cy="1997833"/>
            <a:chOff x="420863" y="1744859"/>
            <a:chExt cx="2016224" cy="1997833"/>
          </a:xfrm>
        </p:grpSpPr>
        <p:grpSp>
          <p:nvGrpSpPr>
            <p:cNvPr id="63" name="Groep 62"/>
            <p:cNvGrpSpPr/>
            <p:nvPr/>
          </p:nvGrpSpPr>
          <p:grpSpPr>
            <a:xfrm>
              <a:off x="467545" y="1803806"/>
              <a:ext cx="1859460" cy="1938886"/>
              <a:chOff x="-4727020" y="1189484"/>
              <a:chExt cx="4392488" cy="4580111"/>
            </a:xfrm>
          </p:grpSpPr>
          <p:sp>
            <p:nvSpPr>
              <p:cNvPr id="64" name="Rechthoek 63"/>
              <p:cNvSpPr/>
              <p:nvPr/>
            </p:nvSpPr>
            <p:spPr>
              <a:xfrm>
                <a:off x="-4727020" y="1189484"/>
                <a:ext cx="4392488" cy="4580111"/>
              </a:xfrm>
              <a:prstGeom prst="rect">
                <a:avLst/>
              </a:prstGeom>
              <a:solidFill>
                <a:schemeClr val="accent4">
                  <a:lumMod val="50000"/>
                </a:schemeClr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  <a:p>
                <a:pPr algn="ctr"/>
                <a:endParaRPr lang="nl-NL" dirty="0" smtClean="0"/>
              </a:p>
              <a:p>
                <a:pPr algn="ctr"/>
                <a:endParaRPr lang="nl-NL" dirty="0"/>
              </a:p>
              <a:p>
                <a:pPr algn="ctr"/>
                <a:endParaRPr lang="nl-NL" dirty="0" smtClean="0"/>
              </a:p>
              <a:p>
                <a:pPr algn="ctr"/>
                <a:endParaRPr lang="nl-NL" dirty="0"/>
              </a:p>
              <a:p>
                <a:pPr algn="ctr"/>
                <a:endParaRPr lang="nl-NL" dirty="0" smtClean="0"/>
              </a:p>
              <a:p>
                <a:pPr algn="ctr"/>
                <a:endParaRPr lang="nl-NL" dirty="0"/>
              </a:p>
              <a:p>
                <a:pPr algn="ctr"/>
                <a:endParaRPr lang="nl-NL" dirty="0" smtClean="0"/>
              </a:p>
              <a:p>
                <a:pPr algn="ctr"/>
                <a:endParaRPr lang="nl-NL" dirty="0"/>
              </a:p>
              <a:p>
                <a:pPr algn="ctr"/>
                <a:endParaRPr lang="nl-NL" dirty="0" smtClean="0"/>
              </a:p>
              <a:p>
                <a:pPr algn="ctr"/>
                <a:endParaRPr lang="nl-NL" dirty="0"/>
              </a:p>
              <a:p>
                <a:pPr algn="ctr"/>
                <a:endParaRPr lang="nl-NL" dirty="0" smtClean="0"/>
              </a:p>
              <a:p>
                <a:pPr algn="ctr"/>
                <a:endParaRPr lang="nl-NL" dirty="0"/>
              </a:p>
              <a:p>
                <a:pPr algn="ctr"/>
                <a:endParaRPr lang="nl-NL" dirty="0" smtClean="0"/>
              </a:p>
            </p:txBody>
          </p:sp>
          <p:grpSp>
            <p:nvGrpSpPr>
              <p:cNvPr id="65" name="Groep 64"/>
              <p:cNvGrpSpPr/>
              <p:nvPr/>
            </p:nvGrpSpPr>
            <p:grpSpPr>
              <a:xfrm>
                <a:off x="-4532147" y="1837556"/>
                <a:ext cx="3987917" cy="3464323"/>
                <a:chOff x="2570629" y="2305272"/>
                <a:chExt cx="3987917" cy="3464323"/>
              </a:xfrm>
            </p:grpSpPr>
            <p:sp>
              <p:nvSpPr>
                <p:cNvPr id="66" name="Rechthoek 65"/>
                <p:cNvSpPr/>
                <p:nvPr/>
              </p:nvSpPr>
              <p:spPr>
                <a:xfrm>
                  <a:off x="2570629" y="2305272"/>
                  <a:ext cx="3987917" cy="3464323"/>
                </a:xfrm>
                <a:prstGeom prst="rect">
                  <a:avLst/>
                </a:prstGeom>
                <a:solidFill>
                  <a:srgbClr val="84389A"/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  <a:p>
                  <a:pPr algn="ctr"/>
                  <a:endParaRPr lang="en-US" dirty="0" smtClean="0"/>
                </a:p>
                <a:p>
                  <a:pPr algn="ctr"/>
                  <a:endParaRPr lang="en-US" dirty="0"/>
                </a:p>
                <a:p>
                  <a:pPr algn="ctr"/>
                  <a:endParaRPr lang="en-US" dirty="0" smtClean="0"/>
                </a:p>
                <a:p>
                  <a:pPr algn="ctr"/>
                  <a:endParaRPr lang="en-US" dirty="0"/>
                </a:p>
                <a:p>
                  <a:pPr algn="ctr"/>
                  <a:endParaRPr lang="nl-NL" dirty="0" smtClean="0"/>
                </a:p>
                <a:p>
                  <a:pPr algn="ctr"/>
                  <a:endParaRPr lang="nl-NL" dirty="0"/>
                </a:p>
                <a:p>
                  <a:pPr algn="ctr"/>
                  <a:endParaRPr lang="nl-NL" dirty="0" smtClean="0"/>
                </a:p>
                <a:p>
                  <a:pPr algn="ctr"/>
                  <a:endParaRPr lang="nl-NL" dirty="0"/>
                </a:p>
                <a:p>
                  <a:pPr algn="ctr"/>
                  <a:endParaRPr lang="nl-NL" dirty="0" smtClean="0"/>
                </a:p>
                <a:p>
                  <a:pPr algn="ctr"/>
                  <a:endParaRPr lang="nl-NL" dirty="0"/>
                </a:p>
              </p:txBody>
            </p:sp>
            <p:sp>
              <p:nvSpPr>
                <p:cNvPr id="67" name="Rechthoek 66"/>
                <p:cNvSpPr/>
                <p:nvPr/>
              </p:nvSpPr>
              <p:spPr>
                <a:xfrm>
                  <a:off x="2742122" y="2866860"/>
                  <a:ext cx="3600400" cy="781936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endParaRPr lang="nl-NL" dirty="0"/>
                </a:p>
              </p:txBody>
            </p:sp>
            <p:sp>
              <p:nvSpPr>
                <p:cNvPr id="68" name="Rechthoek 67"/>
                <p:cNvSpPr/>
                <p:nvPr/>
              </p:nvSpPr>
              <p:spPr>
                <a:xfrm>
                  <a:off x="2742122" y="3652296"/>
                  <a:ext cx="3600400" cy="777273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endParaRPr lang="nl-NL" dirty="0"/>
                </a:p>
              </p:txBody>
            </p:sp>
            <p:sp>
              <p:nvSpPr>
                <p:cNvPr id="69" name="Rechthoek 68"/>
                <p:cNvSpPr/>
                <p:nvPr/>
              </p:nvSpPr>
              <p:spPr>
                <a:xfrm>
                  <a:off x="2749147" y="4437764"/>
                  <a:ext cx="3600400" cy="1259823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endParaRPr lang="nl-NL" dirty="0"/>
                </a:p>
              </p:txBody>
            </p:sp>
            <p:sp>
              <p:nvSpPr>
                <p:cNvPr id="70" name="Rechthoek 69"/>
                <p:cNvSpPr/>
                <p:nvPr/>
              </p:nvSpPr>
              <p:spPr>
                <a:xfrm>
                  <a:off x="2814130" y="5056576"/>
                  <a:ext cx="3471624" cy="461175"/>
                </a:xfrm>
                <a:prstGeom prst="rect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nl-NL" b="1" dirty="0">
                    <a:solidFill>
                      <a:schemeClr val="accent4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75" name="Rechthoek 74"/>
                <p:cNvSpPr/>
                <p:nvPr/>
              </p:nvSpPr>
              <p:spPr>
                <a:xfrm>
                  <a:off x="4996310" y="3738266"/>
                  <a:ext cx="1224136" cy="303038"/>
                </a:xfrm>
                <a:prstGeom prst="rect">
                  <a:avLst/>
                </a:prstGeom>
                <a:solidFill>
                  <a:srgbClr val="84389A"/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dirty="0"/>
                </a:p>
              </p:txBody>
            </p:sp>
            <p:sp>
              <p:nvSpPr>
                <p:cNvPr id="76" name="Rechthoek 75"/>
                <p:cNvSpPr/>
                <p:nvPr/>
              </p:nvSpPr>
              <p:spPr>
                <a:xfrm>
                  <a:off x="4974370" y="2954790"/>
                  <a:ext cx="1224136" cy="303038"/>
                </a:xfrm>
                <a:prstGeom prst="rect">
                  <a:avLst/>
                </a:prstGeom>
                <a:solidFill>
                  <a:srgbClr val="84389A"/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dirty="0"/>
                </a:p>
              </p:txBody>
            </p:sp>
            <p:sp>
              <p:nvSpPr>
                <p:cNvPr id="77" name="Rechthoek 76"/>
                <p:cNvSpPr/>
                <p:nvPr/>
              </p:nvSpPr>
              <p:spPr>
                <a:xfrm>
                  <a:off x="4996310" y="4545460"/>
                  <a:ext cx="1224136" cy="303038"/>
                </a:xfrm>
                <a:prstGeom prst="rect">
                  <a:avLst/>
                </a:prstGeom>
                <a:solidFill>
                  <a:srgbClr val="84389A"/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dirty="0"/>
                </a:p>
              </p:txBody>
            </p:sp>
            <p:sp>
              <p:nvSpPr>
                <p:cNvPr id="78" name="Rechthoek 77"/>
                <p:cNvSpPr/>
                <p:nvPr/>
              </p:nvSpPr>
              <p:spPr>
                <a:xfrm>
                  <a:off x="4996310" y="5135645"/>
                  <a:ext cx="1224136" cy="303038"/>
                </a:xfrm>
                <a:prstGeom prst="rect">
                  <a:avLst/>
                </a:prstGeom>
                <a:solidFill>
                  <a:srgbClr val="84389A"/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dirty="0"/>
                </a:p>
              </p:txBody>
            </p:sp>
          </p:grpSp>
        </p:grpSp>
        <p:sp>
          <p:nvSpPr>
            <p:cNvPr id="112" name="Tekstvak 111"/>
            <p:cNvSpPr txBox="1"/>
            <p:nvPr/>
          </p:nvSpPr>
          <p:spPr>
            <a:xfrm>
              <a:off x="420863" y="1744859"/>
              <a:ext cx="20162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Export Les A</a:t>
              </a:r>
              <a:endParaRPr lang="nl-NL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ep 13"/>
          <p:cNvGrpSpPr/>
          <p:nvPr/>
        </p:nvGrpSpPr>
        <p:grpSpPr>
          <a:xfrm>
            <a:off x="461940" y="3954986"/>
            <a:ext cx="2016224" cy="2013847"/>
            <a:chOff x="461940" y="3954986"/>
            <a:chExt cx="2016224" cy="2013847"/>
          </a:xfrm>
        </p:grpSpPr>
        <p:grpSp>
          <p:nvGrpSpPr>
            <p:cNvPr id="90" name="Groep 89"/>
            <p:cNvGrpSpPr/>
            <p:nvPr/>
          </p:nvGrpSpPr>
          <p:grpSpPr>
            <a:xfrm>
              <a:off x="492925" y="4029947"/>
              <a:ext cx="1859460" cy="1938886"/>
              <a:chOff x="-4727020" y="1189484"/>
              <a:chExt cx="4392488" cy="4580111"/>
            </a:xfrm>
          </p:grpSpPr>
          <p:sp>
            <p:nvSpPr>
              <p:cNvPr id="91" name="Rechthoek 90"/>
              <p:cNvSpPr/>
              <p:nvPr/>
            </p:nvSpPr>
            <p:spPr>
              <a:xfrm>
                <a:off x="-4727020" y="1189484"/>
                <a:ext cx="4392488" cy="4580111"/>
              </a:xfrm>
              <a:prstGeom prst="rect">
                <a:avLst/>
              </a:prstGeom>
              <a:solidFill>
                <a:schemeClr val="accent4">
                  <a:lumMod val="50000"/>
                </a:schemeClr>
              </a:solidFill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  <a:p>
                <a:pPr algn="ctr"/>
                <a:endParaRPr lang="nl-NL" dirty="0" smtClean="0"/>
              </a:p>
              <a:p>
                <a:pPr algn="ctr"/>
                <a:endParaRPr lang="nl-NL" dirty="0"/>
              </a:p>
              <a:p>
                <a:pPr algn="ctr"/>
                <a:endParaRPr lang="nl-NL" dirty="0" smtClean="0"/>
              </a:p>
              <a:p>
                <a:pPr algn="ctr"/>
                <a:endParaRPr lang="nl-NL" dirty="0"/>
              </a:p>
              <a:p>
                <a:pPr algn="ctr"/>
                <a:endParaRPr lang="nl-NL" dirty="0" smtClean="0"/>
              </a:p>
              <a:p>
                <a:pPr algn="ctr"/>
                <a:endParaRPr lang="nl-NL" dirty="0"/>
              </a:p>
              <a:p>
                <a:pPr algn="ctr"/>
                <a:endParaRPr lang="nl-NL" dirty="0" smtClean="0"/>
              </a:p>
              <a:p>
                <a:pPr algn="ctr"/>
                <a:endParaRPr lang="nl-NL" dirty="0"/>
              </a:p>
              <a:p>
                <a:pPr algn="ctr"/>
                <a:endParaRPr lang="nl-NL" dirty="0" smtClean="0"/>
              </a:p>
              <a:p>
                <a:pPr algn="ctr"/>
                <a:endParaRPr lang="nl-NL" dirty="0"/>
              </a:p>
              <a:p>
                <a:pPr algn="ctr"/>
                <a:endParaRPr lang="nl-NL" dirty="0" smtClean="0"/>
              </a:p>
              <a:p>
                <a:pPr algn="ctr"/>
                <a:endParaRPr lang="nl-NL" dirty="0"/>
              </a:p>
              <a:p>
                <a:pPr algn="ctr"/>
                <a:endParaRPr lang="nl-NL" dirty="0" smtClean="0"/>
              </a:p>
            </p:txBody>
          </p:sp>
          <p:grpSp>
            <p:nvGrpSpPr>
              <p:cNvPr id="92" name="Groep 91"/>
              <p:cNvGrpSpPr/>
              <p:nvPr/>
            </p:nvGrpSpPr>
            <p:grpSpPr>
              <a:xfrm>
                <a:off x="-4532147" y="1837556"/>
                <a:ext cx="3987917" cy="3464323"/>
                <a:chOff x="2570629" y="2305272"/>
                <a:chExt cx="3987917" cy="3464323"/>
              </a:xfrm>
            </p:grpSpPr>
            <p:sp>
              <p:nvSpPr>
                <p:cNvPr id="93" name="Rechthoek 92"/>
                <p:cNvSpPr/>
                <p:nvPr/>
              </p:nvSpPr>
              <p:spPr>
                <a:xfrm>
                  <a:off x="2570629" y="2305272"/>
                  <a:ext cx="3987917" cy="3464323"/>
                </a:xfrm>
                <a:prstGeom prst="rect">
                  <a:avLst/>
                </a:prstGeom>
                <a:solidFill>
                  <a:srgbClr val="84389A"/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  <a:p>
                  <a:pPr algn="ctr"/>
                  <a:endParaRPr lang="en-US" dirty="0" smtClean="0"/>
                </a:p>
                <a:p>
                  <a:pPr algn="ctr"/>
                  <a:endParaRPr lang="en-US" dirty="0"/>
                </a:p>
                <a:p>
                  <a:pPr algn="ctr"/>
                  <a:endParaRPr lang="en-US" dirty="0" smtClean="0"/>
                </a:p>
                <a:p>
                  <a:pPr algn="ctr"/>
                  <a:endParaRPr lang="en-US" dirty="0"/>
                </a:p>
                <a:p>
                  <a:pPr algn="ctr"/>
                  <a:endParaRPr lang="nl-NL" dirty="0" smtClean="0"/>
                </a:p>
                <a:p>
                  <a:pPr algn="ctr"/>
                  <a:endParaRPr lang="nl-NL" dirty="0"/>
                </a:p>
                <a:p>
                  <a:pPr algn="ctr"/>
                  <a:endParaRPr lang="nl-NL" dirty="0" smtClean="0"/>
                </a:p>
                <a:p>
                  <a:pPr algn="ctr"/>
                  <a:endParaRPr lang="nl-NL" dirty="0"/>
                </a:p>
                <a:p>
                  <a:pPr algn="ctr"/>
                  <a:endParaRPr lang="nl-NL" dirty="0" smtClean="0"/>
                </a:p>
                <a:p>
                  <a:pPr algn="ctr"/>
                  <a:endParaRPr lang="nl-NL" dirty="0"/>
                </a:p>
              </p:txBody>
            </p:sp>
            <p:sp>
              <p:nvSpPr>
                <p:cNvPr id="94" name="Rechthoek 93"/>
                <p:cNvSpPr/>
                <p:nvPr/>
              </p:nvSpPr>
              <p:spPr>
                <a:xfrm>
                  <a:off x="2742122" y="2866860"/>
                  <a:ext cx="3600400" cy="781936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endParaRPr lang="nl-NL" dirty="0"/>
                </a:p>
              </p:txBody>
            </p:sp>
            <p:sp>
              <p:nvSpPr>
                <p:cNvPr id="95" name="Rechthoek 94"/>
                <p:cNvSpPr/>
                <p:nvPr/>
              </p:nvSpPr>
              <p:spPr>
                <a:xfrm>
                  <a:off x="2742122" y="3652296"/>
                  <a:ext cx="3600400" cy="777273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endParaRPr lang="nl-NL" dirty="0"/>
                </a:p>
              </p:txBody>
            </p:sp>
            <p:sp>
              <p:nvSpPr>
                <p:cNvPr id="96" name="Rechthoek 95"/>
                <p:cNvSpPr/>
                <p:nvPr/>
              </p:nvSpPr>
              <p:spPr>
                <a:xfrm>
                  <a:off x="2749147" y="4437764"/>
                  <a:ext cx="3600400" cy="1259823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endParaRPr lang="nl-NL" dirty="0"/>
                </a:p>
              </p:txBody>
            </p:sp>
            <p:sp>
              <p:nvSpPr>
                <p:cNvPr id="97" name="Rechthoek 96"/>
                <p:cNvSpPr/>
                <p:nvPr/>
              </p:nvSpPr>
              <p:spPr>
                <a:xfrm>
                  <a:off x="2814130" y="5056576"/>
                  <a:ext cx="3471624" cy="461175"/>
                </a:xfrm>
                <a:prstGeom prst="rect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nl-NL" b="1" dirty="0">
                    <a:solidFill>
                      <a:schemeClr val="accent4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98" name="Rechthoek 97"/>
                <p:cNvSpPr/>
                <p:nvPr/>
              </p:nvSpPr>
              <p:spPr>
                <a:xfrm>
                  <a:off x="4996310" y="3738266"/>
                  <a:ext cx="1224136" cy="303038"/>
                </a:xfrm>
                <a:prstGeom prst="rect">
                  <a:avLst/>
                </a:prstGeom>
                <a:solidFill>
                  <a:srgbClr val="84389A"/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dirty="0"/>
                </a:p>
              </p:txBody>
            </p:sp>
            <p:sp>
              <p:nvSpPr>
                <p:cNvPr id="99" name="Rechthoek 98"/>
                <p:cNvSpPr/>
                <p:nvPr/>
              </p:nvSpPr>
              <p:spPr>
                <a:xfrm>
                  <a:off x="4974370" y="2954790"/>
                  <a:ext cx="1224136" cy="303038"/>
                </a:xfrm>
                <a:prstGeom prst="rect">
                  <a:avLst/>
                </a:prstGeom>
                <a:solidFill>
                  <a:srgbClr val="84389A"/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dirty="0"/>
                </a:p>
              </p:txBody>
            </p:sp>
            <p:sp>
              <p:nvSpPr>
                <p:cNvPr id="101" name="Rechthoek 100"/>
                <p:cNvSpPr/>
                <p:nvPr/>
              </p:nvSpPr>
              <p:spPr>
                <a:xfrm>
                  <a:off x="4996310" y="4545460"/>
                  <a:ext cx="1224136" cy="303038"/>
                </a:xfrm>
                <a:prstGeom prst="rect">
                  <a:avLst/>
                </a:prstGeom>
                <a:solidFill>
                  <a:srgbClr val="84389A"/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dirty="0"/>
                </a:p>
              </p:txBody>
            </p:sp>
            <p:sp>
              <p:nvSpPr>
                <p:cNvPr id="103" name="Rechthoek 102"/>
                <p:cNvSpPr/>
                <p:nvPr/>
              </p:nvSpPr>
              <p:spPr>
                <a:xfrm>
                  <a:off x="4996310" y="5135645"/>
                  <a:ext cx="1224136" cy="303038"/>
                </a:xfrm>
                <a:prstGeom prst="rect">
                  <a:avLst/>
                </a:prstGeom>
                <a:solidFill>
                  <a:srgbClr val="84389A"/>
                </a:solidFill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dirty="0"/>
                </a:p>
              </p:txBody>
            </p:sp>
          </p:grpSp>
        </p:grpSp>
        <p:sp>
          <p:nvSpPr>
            <p:cNvPr id="111" name="Tekstvak 110"/>
            <p:cNvSpPr txBox="1"/>
            <p:nvPr/>
          </p:nvSpPr>
          <p:spPr>
            <a:xfrm>
              <a:off x="461940" y="3954986"/>
              <a:ext cx="20162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Export Les B</a:t>
              </a:r>
              <a:endParaRPr lang="nl-NL" dirty="0">
                <a:solidFill>
                  <a:schemeClr val="bg1"/>
                </a:solidFill>
              </a:endParaRPr>
            </a:p>
          </p:txBody>
        </p:sp>
      </p:grpSp>
      <p:sp>
        <p:nvSpPr>
          <p:cNvPr id="100" name="Rechthoek 99"/>
          <p:cNvSpPr/>
          <p:nvPr/>
        </p:nvSpPr>
        <p:spPr>
          <a:xfrm>
            <a:off x="5172058" y="1429423"/>
            <a:ext cx="2818959" cy="4320480"/>
          </a:xfrm>
          <a:prstGeom prst="rect">
            <a:avLst/>
          </a:prstGeom>
          <a:solidFill>
            <a:schemeClr val="accent1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  <a:p>
            <a:pPr algn="ctr"/>
            <a:endParaRPr lang="nl-NL" dirty="0" smtClean="0"/>
          </a:p>
          <a:p>
            <a:pPr algn="ctr"/>
            <a:endParaRPr lang="nl-NL" dirty="0"/>
          </a:p>
          <a:p>
            <a:pPr algn="ctr"/>
            <a:endParaRPr lang="nl-NL" dirty="0" smtClean="0"/>
          </a:p>
          <a:p>
            <a:pPr algn="ctr"/>
            <a:endParaRPr lang="nl-NL" dirty="0"/>
          </a:p>
          <a:p>
            <a:pPr algn="ctr"/>
            <a:endParaRPr lang="nl-NL" dirty="0" smtClean="0"/>
          </a:p>
          <a:p>
            <a:pPr algn="ctr"/>
            <a:endParaRPr lang="nl-NL" dirty="0"/>
          </a:p>
          <a:p>
            <a:pPr algn="ctr"/>
            <a:endParaRPr lang="nl-NL" dirty="0" smtClean="0"/>
          </a:p>
          <a:p>
            <a:pPr algn="ctr"/>
            <a:endParaRPr lang="nl-NL" dirty="0"/>
          </a:p>
          <a:p>
            <a:pPr algn="ctr"/>
            <a:endParaRPr lang="nl-NL" dirty="0" smtClean="0"/>
          </a:p>
          <a:p>
            <a:pPr algn="ctr"/>
            <a:endParaRPr lang="nl-NL" dirty="0"/>
          </a:p>
          <a:p>
            <a:pPr algn="ctr"/>
            <a:endParaRPr lang="nl-NL" dirty="0" smtClean="0"/>
          </a:p>
          <a:p>
            <a:pPr algn="ctr"/>
            <a:endParaRPr lang="nl-NL" dirty="0"/>
          </a:p>
          <a:p>
            <a:pPr algn="ctr"/>
            <a:endParaRPr lang="nl-NL" dirty="0" smtClean="0"/>
          </a:p>
        </p:txBody>
      </p:sp>
      <p:sp>
        <p:nvSpPr>
          <p:cNvPr id="12" name="Tekstvak 11"/>
          <p:cNvSpPr txBox="1"/>
          <p:nvPr/>
        </p:nvSpPr>
        <p:spPr>
          <a:xfrm>
            <a:off x="5616498" y="1429423"/>
            <a:ext cx="201622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ELO</a:t>
            </a:r>
            <a:endParaRPr lang="nl-NL" dirty="0">
              <a:solidFill>
                <a:schemeClr val="bg1"/>
              </a:solidFill>
            </a:endParaRPr>
          </a:p>
        </p:txBody>
      </p:sp>
      <p:grpSp>
        <p:nvGrpSpPr>
          <p:cNvPr id="27" name="Groep 26"/>
          <p:cNvGrpSpPr/>
          <p:nvPr/>
        </p:nvGrpSpPr>
        <p:grpSpPr>
          <a:xfrm>
            <a:off x="5606319" y="1798756"/>
            <a:ext cx="2016224" cy="3832270"/>
            <a:chOff x="5606319" y="1798756"/>
            <a:chExt cx="2016224" cy="3832270"/>
          </a:xfrm>
        </p:grpSpPr>
        <p:sp>
          <p:nvSpPr>
            <p:cNvPr id="114" name="Rechthoek 113"/>
            <p:cNvSpPr/>
            <p:nvPr/>
          </p:nvSpPr>
          <p:spPr>
            <a:xfrm>
              <a:off x="5758769" y="1798756"/>
              <a:ext cx="1714063" cy="383227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  <a:p>
              <a:pPr algn="ctr"/>
              <a:endParaRPr lang="nl-NL" dirty="0" smtClean="0"/>
            </a:p>
            <a:p>
              <a:pPr algn="ctr"/>
              <a:endParaRPr lang="nl-NL" dirty="0"/>
            </a:p>
            <a:p>
              <a:pPr algn="ctr"/>
              <a:endParaRPr lang="nl-NL" dirty="0" smtClean="0"/>
            </a:p>
            <a:p>
              <a:pPr algn="ctr"/>
              <a:endParaRPr lang="nl-NL" dirty="0"/>
            </a:p>
            <a:p>
              <a:pPr algn="ctr"/>
              <a:endParaRPr lang="nl-NL" dirty="0" smtClean="0"/>
            </a:p>
            <a:p>
              <a:pPr algn="ctr"/>
              <a:endParaRPr lang="nl-NL" dirty="0"/>
            </a:p>
            <a:p>
              <a:pPr algn="ctr"/>
              <a:endParaRPr lang="nl-NL" dirty="0" smtClean="0"/>
            </a:p>
            <a:p>
              <a:pPr algn="ctr"/>
              <a:endParaRPr lang="nl-NL" dirty="0"/>
            </a:p>
            <a:p>
              <a:pPr algn="ctr"/>
              <a:endParaRPr lang="nl-NL" dirty="0" smtClean="0"/>
            </a:p>
            <a:p>
              <a:pPr algn="ctr"/>
              <a:endParaRPr lang="nl-NL" dirty="0"/>
            </a:p>
            <a:p>
              <a:pPr algn="ctr"/>
              <a:endParaRPr lang="nl-NL" dirty="0" smtClean="0"/>
            </a:p>
            <a:p>
              <a:pPr algn="ctr"/>
              <a:endParaRPr lang="nl-NL" dirty="0"/>
            </a:p>
            <a:p>
              <a:pPr algn="ctr"/>
              <a:endParaRPr lang="nl-NL" dirty="0" smtClean="0"/>
            </a:p>
          </p:txBody>
        </p:sp>
        <p:sp>
          <p:nvSpPr>
            <p:cNvPr id="115" name="Tekstvak 114"/>
            <p:cNvSpPr txBox="1"/>
            <p:nvPr/>
          </p:nvSpPr>
          <p:spPr>
            <a:xfrm>
              <a:off x="5606319" y="1798756"/>
              <a:ext cx="201622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bg1"/>
                  </a:solidFill>
                </a:rPr>
                <a:t>Persoonlijke</a:t>
              </a:r>
              <a:r>
                <a:rPr lang="en-US" dirty="0" smtClean="0">
                  <a:solidFill>
                    <a:schemeClr val="bg1"/>
                  </a:solidFill>
                </a:rPr>
                <a:t> les X</a:t>
              </a:r>
              <a:endParaRPr lang="nl-NL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ep 2"/>
          <p:cNvGrpSpPr/>
          <p:nvPr/>
        </p:nvGrpSpPr>
        <p:grpSpPr>
          <a:xfrm>
            <a:off x="5858007" y="4041044"/>
            <a:ext cx="1528089" cy="331871"/>
            <a:chOff x="5076056" y="2560193"/>
            <a:chExt cx="1528089" cy="331871"/>
          </a:xfrm>
        </p:grpSpPr>
        <p:sp>
          <p:nvSpPr>
            <p:cNvPr id="52" name="Rechthoek 51"/>
            <p:cNvSpPr/>
            <p:nvPr/>
          </p:nvSpPr>
          <p:spPr>
            <a:xfrm>
              <a:off x="5076056" y="2560193"/>
              <a:ext cx="1528089" cy="33187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nl-NL" dirty="0"/>
            </a:p>
          </p:txBody>
        </p:sp>
        <p:sp>
          <p:nvSpPr>
            <p:cNvPr id="57" name="Rechthoek 56"/>
            <p:cNvSpPr/>
            <p:nvPr/>
          </p:nvSpPr>
          <p:spPr>
            <a:xfrm>
              <a:off x="6023471" y="2597512"/>
              <a:ext cx="519550" cy="128616"/>
            </a:xfrm>
            <a:prstGeom prst="rect">
              <a:avLst/>
            </a:prstGeom>
            <a:solidFill>
              <a:srgbClr val="84389A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grpSp>
        <p:nvGrpSpPr>
          <p:cNvPr id="9" name="Groep 8"/>
          <p:cNvGrpSpPr/>
          <p:nvPr/>
        </p:nvGrpSpPr>
        <p:grpSpPr>
          <a:xfrm>
            <a:off x="5858007" y="4421025"/>
            <a:ext cx="1528089" cy="534697"/>
            <a:chOff x="5076056" y="2973054"/>
            <a:chExt cx="1528089" cy="534697"/>
          </a:xfrm>
        </p:grpSpPr>
        <p:sp>
          <p:nvSpPr>
            <p:cNvPr id="71" name="Rechthoek 70"/>
            <p:cNvSpPr/>
            <p:nvPr/>
          </p:nvSpPr>
          <p:spPr>
            <a:xfrm>
              <a:off x="5076056" y="2973054"/>
              <a:ext cx="1528089" cy="53469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nl-NL" dirty="0"/>
            </a:p>
          </p:txBody>
        </p:sp>
        <p:sp>
          <p:nvSpPr>
            <p:cNvPr id="72" name="Rechthoek 71"/>
            <p:cNvSpPr/>
            <p:nvPr/>
          </p:nvSpPr>
          <p:spPr>
            <a:xfrm>
              <a:off x="5103637" y="3235692"/>
              <a:ext cx="1473434" cy="195733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nl-NL" b="1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73" name="Rechthoek 72"/>
            <p:cNvSpPr/>
            <p:nvPr/>
          </p:nvSpPr>
          <p:spPr>
            <a:xfrm>
              <a:off x="6029802" y="3018763"/>
              <a:ext cx="519550" cy="128616"/>
            </a:xfrm>
            <a:prstGeom prst="rect">
              <a:avLst/>
            </a:prstGeom>
            <a:solidFill>
              <a:srgbClr val="84389A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74" name="Rechthoek 73"/>
            <p:cNvSpPr/>
            <p:nvPr/>
          </p:nvSpPr>
          <p:spPr>
            <a:xfrm>
              <a:off x="6029802" y="3269251"/>
              <a:ext cx="519550" cy="128616"/>
            </a:xfrm>
            <a:prstGeom prst="rect">
              <a:avLst/>
            </a:prstGeom>
            <a:solidFill>
              <a:srgbClr val="84389A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grpSp>
        <p:nvGrpSpPr>
          <p:cNvPr id="79" name="Groep 78"/>
          <p:cNvGrpSpPr/>
          <p:nvPr/>
        </p:nvGrpSpPr>
        <p:grpSpPr>
          <a:xfrm>
            <a:off x="5858260" y="5007341"/>
            <a:ext cx="1528089" cy="534697"/>
            <a:chOff x="5076056" y="2973054"/>
            <a:chExt cx="1528089" cy="534697"/>
          </a:xfrm>
        </p:grpSpPr>
        <p:sp>
          <p:nvSpPr>
            <p:cNvPr id="80" name="Rechthoek 79"/>
            <p:cNvSpPr/>
            <p:nvPr/>
          </p:nvSpPr>
          <p:spPr>
            <a:xfrm>
              <a:off x="5076056" y="2973054"/>
              <a:ext cx="1528089" cy="53469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nl-NL" dirty="0"/>
            </a:p>
          </p:txBody>
        </p:sp>
        <p:sp>
          <p:nvSpPr>
            <p:cNvPr id="81" name="Rechthoek 80"/>
            <p:cNvSpPr/>
            <p:nvPr/>
          </p:nvSpPr>
          <p:spPr>
            <a:xfrm>
              <a:off x="5103637" y="3235692"/>
              <a:ext cx="1473434" cy="195733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nl-NL" b="1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  <p:sp>
          <p:nvSpPr>
            <p:cNvPr id="82" name="Rechthoek 81"/>
            <p:cNvSpPr/>
            <p:nvPr/>
          </p:nvSpPr>
          <p:spPr>
            <a:xfrm>
              <a:off x="6029802" y="3018763"/>
              <a:ext cx="519550" cy="128616"/>
            </a:xfrm>
            <a:prstGeom prst="rect">
              <a:avLst/>
            </a:prstGeom>
            <a:solidFill>
              <a:srgbClr val="84389A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83" name="Rechthoek 82"/>
            <p:cNvSpPr/>
            <p:nvPr/>
          </p:nvSpPr>
          <p:spPr>
            <a:xfrm>
              <a:off x="6029802" y="3269251"/>
              <a:ext cx="519550" cy="128616"/>
            </a:xfrm>
            <a:prstGeom prst="rect">
              <a:avLst/>
            </a:prstGeom>
            <a:solidFill>
              <a:srgbClr val="84389A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grpSp>
        <p:nvGrpSpPr>
          <p:cNvPr id="84" name="Groep 83"/>
          <p:cNvGrpSpPr/>
          <p:nvPr/>
        </p:nvGrpSpPr>
        <p:grpSpPr>
          <a:xfrm>
            <a:off x="5855301" y="3279300"/>
            <a:ext cx="1528089" cy="331871"/>
            <a:chOff x="5076056" y="2560193"/>
            <a:chExt cx="1528089" cy="331871"/>
          </a:xfrm>
        </p:grpSpPr>
        <p:sp>
          <p:nvSpPr>
            <p:cNvPr id="85" name="Rechthoek 84"/>
            <p:cNvSpPr/>
            <p:nvPr/>
          </p:nvSpPr>
          <p:spPr>
            <a:xfrm>
              <a:off x="5076056" y="2560193"/>
              <a:ext cx="1528089" cy="33187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nl-NL" dirty="0"/>
            </a:p>
          </p:txBody>
        </p:sp>
        <p:sp>
          <p:nvSpPr>
            <p:cNvPr id="86" name="Rechthoek 85"/>
            <p:cNvSpPr/>
            <p:nvPr/>
          </p:nvSpPr>
          <p:spPr>
            <a:xfrm>
              <a:off x="6023471" y="2597512"/>
              <a:ext cx="519550" cy="128616"/>
            </a:xfrm>
            <a:prstGeom prst="rect">
              <a:avLst/>
            </a:prstGeom>
            <a:solidFill>
              <a:srgbClr val="84389A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grpSp>
        <p:nvGrpSpPr>
          <p:cNvPr id="87" name="Groep 86"/>
          <p:cNvGrpSpPr/>
          <p:nvPr/>
        </p:nvGrpSpPr>
        <p:grpSpPr>
          <a:xfrm>
            <a:off x="5850387" y="2906467"/>
            <a:ext cx="1528089" cy="331871"/>
            <a:chOff x="5076056" y="2560193"/>
            <a:chExt cx="1528089" cy="331871"/>
          </a:xfrm>
        </p:grpSpPr>
        <p:sp>
          <p:nvSpPr>
            <p:cNvPr id="88" name="Rechthoek 87"/>
            <p:cNvSpPr/>
            <p:nvPr/>
          </p:nvSpPr>
          <p:spPr>
            <a:xfrm>
              <a:off x="5076056" y="2560193"/>
              <a:ext cx="1528089" cy="33187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nl-NL" dirty="0"/>
            </a:p>
          </p:txBody>
        </p:sp>
        <p:sp>
          <p:nvSpPr>
            <p:cNvPr id="89" name="Rechthoek 88"/>
            <p:cNvSpPr/>
            <p:nvPr/>
          </p:nvSpPr>
          <p:spPr>
            <a:xfrm>
              <a:off x="6023471" y="2597512"/>
              <a:ext cx="519550" cy="128616"/>
            </a:xfrm>
            <a:prstGeom prst="rect">
              <a:avLst/>
            </a:prstGeom>
            <a:solidFill>
              <a:srgbClr val="84389A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sp>
        <p:nvSpPr>
          <p:cNvPr id="102" name="Rechthoek 101"/>
          <p:cNvSpPr/>
          <p:nvPr/>
        </p:nvSpPr>
        <p:spPr>
          <a:xfrm>
            <a:off x="5858513" y="2535692"/>
            <a:ext cx="1528089" cy="33187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nl-NL" dirty="0"/>
          </a:p>
        </p:txBody>
      </p:sp>
      <p:grpSp>
        <p:nvGrpSpPr>
          <p:cNvPr id="104" name="Groep 103"/>
          <p:cNvGrpSpPr/>
          <p:nvPr/>
        </p:nvGrpSpPr>
        <p:grpSpPr>
          <a:xfrm>
            <a:off x="5868144" y="2162593"/>
            <a:ext cx="1528089" cy="331871"/>
            <a:chOff x="5076056" y="2560193"/>
            <a:chExt cx="1528089" cy="331871"/>
          </a:xfrm>
        </p:grpSpPr>
        <p:sp>
          <p:nvSpPr>
            <p:cNvPr id="105" name="Rechthoek 104"/>
            <p:cNvSpPr/>
            <p:nvPr/>
          </p:nvSpPr>
          <p:spPr>
            <a:xfrm>
              <a:off x="5076056" y="2560193"/>
              <a:ext cx="1528089" cy="33187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nl-NL" dirty="0"/>
            </a:p>
          </p:txBody>
        </p:sp>
        <p:sp>
          <p:nvSpPr>
            <p:cNvPr id="106" name="Rechthoek 105"/>
            <p:cNvSpPr/>
            <p:nvPr/>
          </p:nvSpPr>
          <p:spPr>
            <a:xfrm>
              <a:off x="6023471" y="2597512"/>
              <a:ext cx="519550" cy="128616"/>
            </a:xfrm>
            <a:prstGeom prst="rect">
              <a:avLst/>
            </a:prstGeom>
            <a:solidFill>
              <a:srgbClr val="84389A"/>
            </a:solidFill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</p:grpSp>
      <p:sp>
        <p:nvSpPr>
          <p:cNvPr id="110" name="Rechthoek 109"/>
          <p:cNvSpPr/>
          <p:nvPr/>
        </p:nvSpPr>
        <p:spPr>
          <a:xfrm>
            <a:off x="5858513" y="3655275"/>
            <a:ext cx="1528089" cy="33187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6019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22222E-6 L 0.15538 -0.07754 C 0.18802 -0.09537 0.23681 -0.10486 0.2875 -0.10486 C 0.34549 -0.10486 0.39184 -0.09537 0.42448 -0.07754 L 0.58003 -2.22222E-6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93" y="-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0.17222 0.05416 C 0.20885 0.06782 0.25868 0.06504 0.30764 0.04745 C 0.36424 0.02731 0.40608 -0.00324 0.43246 -0.03959 L 0.56215 -0.20162 " pathEditMode="relative" rAng="-900535" ptsTypes="FffFF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83" y="-2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0" grpId="0" animBg="1"/>
      <p:bldP spid="102" grpId="0" animBg="1"/>
      <p:bldP spid="1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/>
          <p:cNvSpPr/>
          <p:nvPr/>
        </p:nvSpPr>
        <p:spPr>
          <a:xfrm>
            <a:off x="3203848" y="1757740"/>
            <a:ext cx="2736304" cy="41044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err="1" smtClean="0"/>
              <a:t>Wat</a:t>
            </a:r>
            <a:r>
              <a:rPr lang="en-US" sz="3200" dirty="0" smtClean="0"/>
              <a:t> </a:t>
            </a:r>
            <a:r>
              <a:rPr lang="en-US" sz="3200" dirty="0" err="1" smtClean="0"/>
              <a:t>hebben</a:t>
            </a:r>
            <a:r>
              <a:rPr lang="en-US" sz="3200" dirty="0" smtClean="0"/>
              <a:t> we </a:t>
            </a:r>
            <a:r>
              <a:rPr lang="en-US" sz="3200" dirty="0" err="1" smtClean="0"/>
              <a:t>bereikt</a:t>
            </a:r>
            <a:r>
              <a:rPr lang="en-US" sz="3200" dirty="0" smtClean="0"/>
              <a:t>?</a:t>
            </a:r>
            <a:endParaRPr lang="nl-NL" sz="320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sp>
        <p:nvSpPr>
          <p:cNvPr id="8" name="Rechthoek 7"/>
          <p:cNvSpPr/>
          <p:nvPr/>
        </p:nvSpPr>
        <p:spPr>
          <a:xfrm>
            <a:off x="6968143" y="1942017"/>
            <a:ext cx="1728192" cy="1080120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ELO X</a:t>
            </a:r>
            <a:endParaRPr lang="nl-NL" dirty="0"/>
          </a:p>
        </p:txBody>
      </p:sp>
      <p:sp>
        <p:nvSpPr>
          <p:cNvPr id="9" name="Rechthoek 8"/>
          <p:cNvSpPr/>
          <p:nvPr/>
        </p:nvSpPr>
        <p:spPr>
          <a:xfrm>
            <a:off x="3766522" y="2223249"/>
            <a:ext cx="1728192" cy="1080120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Wikiwijs </a:t>
            </a:r>
            <a:r>
              <a:rPr lang="en-US" dirty="0" err="1" smtClean="0"/>
              <a:t>Maken</a:t>
            </a:r>
            <a:endParaRPr lang="nl-NL" dirty="0"/>
          </a:p>
        </p:txBody>
      </p:sp>
      <p:sp>
        <p:nvSpPr>
          <p:cNvPr id="10" name="Rechthoek 9"/>
          <p:cNvSpPr/>
          <p:nvPr/>
        </p:nvSpPr>
        <p:spPr>
          <a:xfrm>
            <a:off x="323528" y="1942017"/>
            <a:ext cx="1728192" cy="1080120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Open </a:t>
            </a:r>
            <a:r>
              <a:rPr lang="en-US" dirty="0" err="1" smtClean="0"/>
              <a:t>uitgever</a:t>
            </a:r>
            <a:r>
              <a:rPr lang="en-US" dirty="0" smtClean="0"/>
              <a:t> A</a:t>
            </a:r>
            <a:endParaRPr lang="nl-NL" dirty="0"/>
          </a:p>
        </p:txBody>
      </p:sp>
      <p:sp>
        <p:nvSpPr>
          <p:cNvPr id="11" name="Rechthoek 10"/>
          <p:cNvSpPr/>
          <p:nvPr/>
        </p:nvSpPr>
        <p:spPr>
          <a:xfrm>
            <a:off x="323528" y="3175597"/>
            <a:ext cx="1728192" cy="1080120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Open </a:t>
            </a:r>
            <a:r>
              <a:rPr lang="en-US" dirty="0" err="1" smtClean="0"/>
              <a:t>uitgever</a:t>
            </a:r>
            <a:r>
              <a:rPr lang="en-US" dirty="0" smtClean="0"/>
              <a:t> B</a:t>
            </a:r>
            <a:endParaRPr lang="nl-NL" dirty="0"/>
          </a:p>
        </p:txBody>
      </p:sp>
      <p:sp>
        <p:nvSpPr>
          <p:cNvPr id="12" name="Rechthoek 11"/>
          <p:cNvSpPr/>
          <p:nvPr/>
        </p:nvSpPr>
        <p:spPr>
          <a:xfrm>
            <a:off x="401305" y="4504297"/>
            <a:ext cx="1728192" cy="1080120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Open </a:t>
            </a:r>
            <a:r>
              <a:rPr lang="en-US" dirty="0" err="1" smtClean="0"/>
              <a:t>uitgever</a:t>
            </a:r>
            <a:r>
              <a:rPr lang="en-US" dirty="0" smtClean="0"/>
              <a:t> C</a:t>
            </a:r>
            <a:endParaRPr lang="nl-NL" dirty="0"/>
          </a:p>
        </p:txBody>
      </p:sp>
      <p:sp>
        <p:nvSpPr>
          <p:cNvPr id="13" name="Rechthoek 12"/>
          <p:cNvSpPr/>
          <p:nvPr/>
        </p:nvSpPr>
        <p:spPr>
          <a:xfrm>
            <a:off x="3908848" y="4417213"/>
            <a:ext cx="1728192" cy="1080120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Edurep</a:t>
            </a:r>
            <a:endParaRPr lang="nl-NL" dirty="0"/>
          </a:p>
        </p:txBody>
      </p:sp>
      <p:sp>
        <p:nvSpPr>
          <p:cNvPr id="14" name="Rechthoek 13"/>
          <p:cNvSpPr/>
          <p:nvPr/>
        </p:nvSpPr>
        <p:spPr>
          <a:xfrm>
            <a:off x="6968143" y="3105348"/>
            <a:ext cx="1728192" cy="1080120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ELO Y</a:t>
            </a:r>
            <a:endParaRPr lang="nl-NL" dirty="0"/>
          </a:p>
        </p:txBody>
      </p:sp>
      <p:sp>
        <p:nvSpPr>
          <p:cNvPr id="15" name="Rechthoek 14"/>
          <p:cNvSpPr/>
          <p:nvPr/>
        </p:nvSpPr>
        <p:spPr>
          <a:xfrm>
            <a:off x="6944887" y="4504297"/>
            <a:ext cx="1728192" cy="1080120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ELO Z</a:t>
            </a:r>
            <a:endParaRPr lang="nl-NL" dirty="0"/>
          </a:p>
        </p:txBody>
      </p:sp>
      <p:sp>
        <p:nvSpPr>
          <p:cNvPr id="17" name="Tekstvak 16"/>
          <p:cNvSpPr txBox="1"/>
          <p:nvPr/>
        </p:nvSpPr>
        <p:spPr>
          <a:xfrm>
            <a:off x="3658510" y="1853917"/>
            <a:ext cx="201622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Kennisnet</a:t>
            </a:r>
            <a:endParaRPr lang="nl-NL" dirty="0">
              <a:solidFill>
                <a:schemeClr val="bg1"/>
              </a:solidFill>
            </a:endParaRPr>
          </a:p>
        </p:txBody>
      </p:sp>
      <p:sp>
        <p:nvSpPr>
          <p:cNvPr id="18" name="Rechthoek 17"/>
          <p:cNvSpPr/>
          <p:nvPr/>
        </p:nvSpPr>
        <p:spPr>
          <a:xfrm>
            <a:off x="3766522" y="3352091"/>
            <a:ext cx="1728192" cy="1080120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Wikiwijs </a:t>
            </a:r>
            <a:r>
              <a:rPr lang="en-US" dirty="0" err="1" smtClean="0"/>
              <a:t>Delen</a:t>
            </a:r>
            <a:endParaRPr lang="nl-NL" dirty="0"/>
          </a:p>
        </p:txBody>
      </p:sp>
      <p:sp>
        <p:nvSpPr>
          <p:cNvPr id="20" name="Gestreepte PIJL-RECHTS 19"/>
          <p:cNvSpPr/>
          <p:nvPr/>
        </p:nvSpPr>
        <p:spPr>
          <a:xfrm>
            <a:off x="2420169" y="3281842"/>
            <a:ext cx="648072" cy="903626"/>
          </a:xfrm>
          <a:prstGeom prst="stripedRightArrow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Gestreepte PIJL-RECHTS 20"/>
          <p:cNvSpPr/>
          <p:nvPr/>
        </p:nvSpPr>
        <p:spPr>
          <a:xfrm>
            <a:off x="6084168" y="3358155"/>
            <a:ext cx="648072" cy="903626"/>
          </a:xfrm>
          <a:prstGeom prst="stripedRightArrow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PIJL-RECHTS 18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9" t="25031" r="8920" b="19970"/>
          <a:stretch/>
        </p:blipFill>
        <p:spPr bwMode="auto">
          <a:xfrm>
            <a:off x="7067550" y="3514725"/>
            <a:ext cx="1524000" cy="52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289" y="2291612"/>
            <a:ext cx="1973387" cy="46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Afbeelding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42" y="2272004"/>
            <a:ext cx="1835949" cy="449292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95" y="3420382"/>
            <a:ext cx="1751290" cy="53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02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-315416"/>
            <a:ext cx="9144000" cy="7272808"/>
          </a:xfrm>
          <a:solidFill>
            <a:srgbClr val="2B2BAB"/>
          </a:solidFill>
        </p:spPr>
        <p:txBody>
          <a:bodyPr/>
          <a:lstStyle/>
          <a:p>
            <a:pPr algn="ctr"/>
            <a:r>
              <a:rPr lang="nl-NL" sz="3200" dirty="0" smtClean="0">
                <a:solidFill>
                  <a:schemeClr val="bg1"/>
                </a:solidFill>
              </a:rPr>
              <a:t>Open Infrastructuur</a:t>
            </a:r>
            <a:endParaRPr lang="nl-NL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44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dirty="0" smtClean="0"/>
              <a:t>    Route 1: via </a:t>
            </a:r>
            <a:r>
              <a:rPr lang="nl-NL" sz="3200" dirty="0" err="1" smtClean="0"/>
              <a:t>Wikiwijs</a:t>
            </a:r>
            <a:r>
              <a:rPr lang="nl-NL" sz="3200" dirty="0" smtClean="0"/>
              <a:t> Maken</a:t>
            </a:r>
            <a:endParaRPr lang="nl-NL" sz="320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sp>
        <p:nvSpPr>
          <p:cNvPr id="7" name="PIJL-RECHTS 6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/>
        </p:nvSpPr>
        <p:spPr>
          <a:xfrm>
            <a:off x="1555717" y="2636912"/>
            <a:ext cx="1728192" cy="1080120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ELO</a:t>
            </a:r>
            <a:endParaRPr lang="nl-NL" dirty="0"/>
          </a:p>
        </p:txBody>
      </p:sp>
      <p:sp>
        <p:nvSpPr>
          <p:cNvPr id="25" name="Rechthoek 24"/>
          <p:cNvSpPr/>
          <p:nvPr/>
        </p:nvSpPr>
        <p:spPr>
          <a:xfrm>
            <a:off x="4695972" y="2636912"/>
            <a:ext cx="1728192" cy="1080120"/>
          </a:xfrm>
          <a:prstGeom prst="rect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Wikiwijs</a:t>
            </a:r>
            <a:r>
              <a:rPr lang="en-US" dirty="0"/>
              <a:t> </a:t>
            </a:r>
            <a:r>
              <a:rPr lang="en-US" dirty="0" err="1"/>
              <a:t>Maken</a:t>
            </a:r>
            <a:endParaRPr lang="nl-NL" dirty="0"/>
          </a:p>
        </p:txBody>
      </p:sp>
      <p:grpSp>
        <p:nvGrpSpPr>
          <p:cNvPr id="3" name="Groep 2"/>
          <p:cNvGrpSpPr/>
          <p:nvPr/>
        </p:nvGrpSpPr>
        <p:grpSpPr>
          <a:xfrm>
            <a:off x="5312063" y="1837045"/>
            <a:ext cx="2012298" cy="1430077"/>
            <a:chOff x="5312063" y="1837045"/>
            <a:chExt cx="2012298" cy="143007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676" b="95318" l="22000" r="78000">
                          <a14:foregroundMark x1="48333" y1="25084" x2="48333" y2="25084"/>
                          <a14:foregroundMark x1="49333" y1="7023" x2="49333" y2="7023"/>
                          <a14:foregroundMark x1="45333" y1="19064" x2="45333" y2="19064"/>
                          <a14:foregroundMark x1="52667" y1="8696" x2="52667" y2="8696"/>
                          <a14:foregroundMark x1="47000" y1="14047" x2="47000" y2="14047"/>
                          <a14:foregroundMark x1="69667" y1="65886" x2="69667" y2="65886"/>
                          <a14:foregroundMark x1="52000" y1="24415" x2="52000" y2="24415"/>
                          <a14:backgroundMark x1="27000" y1="16054" x2="27000" y2="16054"/>
                          <a14:backgroundMark x1="59000" y1="81940" x2="59000" y2="81940"/>
                          <a14:backgroundMark x1="56000" y1="73244" x2="56000" y2="73244"/>
                          <a14:backgroundMark x1="55333" y1="66221" x2="55333" y2="66221"/>
                          <a14:backgroundMark x1="39000" y1="64214" x2="39000" y2="64214"/>
                          <a14:backgroundMark x1="35333" y1="78930" x2="35333" y2="78930"/>
                          <a14:backgroundMark x1="46333" y1="75920" x2="46333" y2="75920"/>
                          <a14:backgroundMark x1="38667" y1="68896" x2="38667" y2="6889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3683" y="1901013"/>
              <a:ext cx="1370678" cy="1366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Tekstvak 53"/>
            <p:cNvSpPr txBox="1"/>
            <p:nvPr/>
          </p:nvSpPr>
          <p:spPr>
            <a:xfrm>
              <a:off x="5312063" y="1837045"/>
              <a:ext cx="10454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Content </a:t>
              </a:r>
            </a:p>
            <a:p>
              <a:pPr algn="ctr"/>
              <a:r>
                <a:rPr lang="en-US" sz="1200" dirty="0" smtClean="0"/>
                <a:t>+</a:t>
              </a:r>
            </a:p>
            <a:p>
              <a:pPr algn="ctr"/>
              <a:r>
                <a:rPr lang="en-US" sz="1200" dirty="0" smtClean="0"/>
                <a:t> fijnmazige metadata</a:t>
              </a:r>
              <a:endParaRPr lang="nl-NL" sz="1200" dirty="0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" b="92000" l="15000" r="93750">
                        <a14:backgroundMark x1="24583" y1="20667" x2="24583" y2="20667"/>
                        <a14:backgroundMark x1="27500" y1="11000" x2="27500" y2="11000"/>
                        <a14:backgroundMark x1="80833" y1="22000" x2="80833" y2="22000"/>
                        <a14:backgroundMark x1="70417" y1="58667" x2="70417" y2="58667"/>
                        <a14:backgroundMark x1="35833" y1="78667" x2="35833" y2="78667"/>
                        <a14:backgroundMark x1="21667" y1="69000" x2="21667" y2="69000"/>
                        <a14:backgroundMark x1="67083" y1="86333" x2="67083" y2="86333"/>
                        <a14:backgroundMark x1="79167" y1="71333" x2="79167" y2="71333"/>
                        <a14:backgroundMark x1="56667" y1="55333" x2="56667" y2="55333"/>
                        <a14:backgroundMark x1="50417" y1="53333" x2="50417" y2="53333"/>
                        <a14:backgroundMark x1="81250" y1="57333" x2="81250" y2="57333"/>
                        <a14:backgroundMark x1="29583" y1="40333" x2="29583" y2="40333"/>
                        <a14:backgroundMark x1="23750" y1="86000" x2="23750" y2="86000"/>
                        <a14:backgroundMark x1="82083" y1="87333" x2="82083" y2="87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753" y="1826794"/>
            <a:ext cx="1089806" cy="136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ep 7"/>
          <p:cNvGrpSpPr/>
          <p:nvPr/>
        </p:nvGrpSpPr>
        <p:grpSpPr>
          <a:xfrm>
            <a:off x="2627785" y="1716663"/>
            <a:ext cx="2736304" cy="1460309"/>
            <a:chOff x="2627785" y="1716663"/>
            <a:chExt cx="2736304" cy="1460309"/>
          </a:xfrm>
        </p:grpSpPr>
        <p:grpSp>
          <p:nvGrpSpPr>
            <p:cNvPr id="6" name="Groep 5"/>
            <p:cNvGrpSpPr/>
            <p:nvPr/>
          </p:nvGrpSpPr>
          <p:grpSpPr>
            <a:xfrm>
              <a:off x="2627785" y="2389063"/>
              <a:ext cx="2736304" cy="787909"/>
              <a:chOff x="2627785" y="2389063"/>
              <a:chExt cx="2736304" cy="787909"/>
            </a:xfrm>
          </p:grpSpPr>
          <p:cxnSp>
            <p:nvCxnSpPr>
              <p:cNvPr id="57" name="Rechte verbindingslijn met pijl 56"/>
              <p:cNvCxnSpPr/>
              <p:nvPr/>
            </p:nvCxnSpPr>
            <p:spPr>
              <a:xfrm flipH="1">
                <a:off x="3288763" y="2924944"/>
                <a:ext cx="1414347" cy="16367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kstvak 57"/>
              <p:cNvSpPr txBox="1"/>
              <p:nvPr/>
            </p:nvSpPr>
            <p:spPr>
              <a:xfrm>
                <a:off x="2627785" y="2389063"/>
                <a:ext cx="273630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/>
                  <a:t>IMS CP Export met</a:t>
                </a:r>
              </a:p>
              <a:p>
                <a:pPr algn="ctr"/>
                <a:r>
                  <a:rPr lang="en-US" sz="1200" dirty="0" smtClean="0"/>
                  <a:t>fijnmazige metadata</a:t>
                </a:r>
                <a:endParaRPr lang="nl-NL" sz="1200" dirty="0"/>
              </a:p>
            </p:txBody>
          </p:sp>
          <p:pic>
            <p:nvPicPr>
              <p:cNvPr id="77" name="Picture 2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0" b="100000" l="1172" r="100000">
                            <a14:backgroundMark x1="16406" y1="5664" x2="16406" y2="5664"/>
                            <a14:backgroundMark x1="90039" y1="91602" x2="90039" y2="91602"/>
                            <a14:backgroundMark x1="83008" y1="81250" x2="83008" y2="81250"/>
                            <a14:backgroundMark x1="90430" y1="10742" x2="90430" y2="1074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16714" y="2818528"/>
                <a:ext cx="358444" cy="35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6" name="Groep 15"/>
            <p:cNvGrpSpPr/>
            <p:nvPr/>
          </p:nvGrpSpPr>
          <p:grpSpPr>
            <a:xfrm>
              <a:off x="3582690" y="1716663"/>
              <a:ext cx="864096" cy="535880"/>
              <a:chOff x="6728916" y="1988840"/>
              <a:chExt cx="1587500" cy="936103"/>
            </a:xfrm>
          </p:grpSpPr>
          <p:pic>
            <p:nvPicPr>
              <p:cNvPr id="17" name="Picture 2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28916" y="1988840"/>
                <a:ext cx="1587500" cy="8715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18" name="Rechte verbindingslijn met pijl 17"/>
              <p:cNvCxnSpPr/>
              <p:nvPr/>
            </p:nvCxnSpPr>
            <p:spPr>
              <a:xfrm flipV="1">
                <a:off x="6893618" y="2820653"/>
                <a:ext cx="95349" cy="10429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665127" cy="592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51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dirty="0" smtClean="0"/>
              <a:t>    Route 2: de route via </a:t>
            </a:r>
            <a:r>
              <a:rPr lang="nl-NL" sz="3200" dirty="0" err="1" smtClean="0"/>
              <a:t>Edurep</a:t>
            </a:r>
            <a:endParaRPr lang="nl-NL" sz="320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09FC9AB-CF07-4F75-99C8-271C1193F4BD}" type="datetime1">
              <a:rPr lang="nl-NL" smtClean="0"/>
              <a:pPr>
                <a:defRPr/>
              </a:pPr>
              <a:t>18-9-2014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nl-NL" dirty="0"/>
              <a:t>Wikiwijs Maken – Uitlevering naar ELO</a:t>
            </a:r>
          </a:p>
        </p:txBody>
      </p:sp>
      <p:sp>
        <p:nvSpPr>
          <p:cNvPr id="7" name="PIJL-RECHTS 6"/>
          <p:cNvSpPr/>
          <p:nvPr/>
        </p:nvSpPr>
        <p:spPr>
          <a:xfrm>
            <a:off x="8316416" y="5733256"/>
            <a:ext cx="360040" cy="4320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10" name="Groep 9"/>
          <p:cNvGrpSpPr/>
          <p:nvPr/>
        </p:nvGrpSpPr>
        <p:grpSpPr>
          <a:xfrm>
            <a:off x="4698256" y="3891814"/>
            <a:ext cx="1745952" cy="1613433"/>
            <a:chOff x="4698256" y="3891814"/>
            <a:chExt cx="1745952" cy="1613433"/>
          </a:xfrm>
        </p:grpSpPr>
        <p:sp>
          <p:nvSpPr>
            <p:cNvPr id="12" name="Tekstvak 11"/>
            <p:cNvSpPr txBox="1"/>
            <p:nvPr/>
          </p:nvSpPr>
          <p:spPr>
            <a:xfrm>
              <a:off x="4716016" y="3910849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URL van arrangement</a:t>
              </a:r>
              <a:endParaRPr lang="nl-NL" sz="1200" dirty="0"/>
            </a:p>
          </p:txBody>
        </p:sp>
        <p:sp>
          <p:nvSpPr>
            <p:cNvPr id="22" name="Rechthoek 21"/>
            <p:cNvSpPr/>
            <p:nvPr/>
          </p:nvSpPr>
          <p:spPr>
            <a:xfrm>
              <a:off x="4698256" y="4425127"/>
              <a:ext cx="1728192" cy="1080120"/>
            </a:xfrm>
            <a:prstGeom prst="rect">
              <a:avLst/>
            </a:prstGeom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/>
                <a:t>Wikiwijs</a:t>
              </a:r>
              <a:r>
                <a:rPr lang="en-US" dirty="0"/>
                <a:t> </a:t>
              </a:r>
              <a:r>
                <a:rPr lang="en-US" dirty="0" err="1"/>
                <a:t>Delen</a:t>
              </a:r>
              <a:endParaRPr lang="nl-NL" dirty="0"/>
            </a:p>
          </p:txBody>
        </p:sp>
        <p:cxnSp>
          <p:nvCxnSpPr>
            <p:cNvPr id="27" name="Rechte verbindingslijn met pijl 26"/>
            <p:cNvCxnSpPr/>
            <p:nvPr/>
          </p:nvCxnSpPr>
          <p:spPr>
            <a:xfrm>
              <a:off x="5560068" y="3891814"/>
              <a:ext cx="0" cy="68931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ep 8"/>
          <p:cNvGrpSpPr/>
          <p:nvPr/>
        </p:nvGrpSpPr>
        <p:grpSpPr>
          <a:xfrm>
            <a:off x="4695972" y="1837045"/>
            <a:ext cx="2628389" cy="1879987"/>
            <a:chOff x="4695972" y="1837045"/>
            <a:chExt cx="2628389" cy="1879987"/>
          </a:xfrm>
        </p:grpSpPr>
        <p:sp>
          <p:nvSpPr>
            <p:cNvPr id="25" name="Rechthoek 24"/>
            <p:cNvSpPr/>
            <p:nvPr/>
          </p:nvSpPr>
          <p:spPr>
            <a:xfrm>
              <a:off x="4695972" y="2636912"/>
              <a:ext cx="1728192" cy="1080120"/>
            </a:xfrm>
            <a:prstGeom prst="rect">
              <a:avLst/>
            </a:prstGeom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/>
                <a:t>Wikiwijs</a:t>
              </a:r>
              <a:r>
                <a:rPr lang="en-US" dirty="0"/>
                <a:t> </a:t>
              </a:r>
              <a:r>
                <a:rPr lang="en-US" dirty="0" err="1"/>
                <a:t>Maken</a:t>
              </a:r>
              <a:endParaRPr lang="nl-NL" dirty="0"/>
            </a:p>
          </p:txBody>
        </p:sp>
        <p:grpSp>
          <p:nvGrpSpPr>
            <p:cNvPr id="3" name="Groep 2"/>
            <p:cNvGrpSpPr/>
            <p:nvPr/>
          </p:nvGrpSpPr>
          <p:grpSpPr>
            <a:xfrm>
              <a:off x="5312063" y="1837045"/>
              <a:ext cx="2012298" cy="1430077"/>
              <a:chOff x="5312063" y="1837045"/>
              <a:chExt cx="2012298" cy="1430077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2676" b="95318" l="22000" r="78000">
                            <a14:foregroundMark x1="48333" y1="25084" x2="48333" y2="25084"/>
                            <a14:foregroundMark x1="49333" y1="7023" x2="49333" y2="7023"/>
                            <a14:foregroundMark x1="45333" y1="19064" x2="45333" y2="19064"/>
                            <a14:foregroundMark x1="52667" y1="8696" x2="52667" y2="8696"/>
                            <a14:foregroundMark x1="47000" y1="14047" x2="47000" y2="14047"/>
                            <a14:foregroundMark x1="69667" y1="65886" x2="69667" y2="65886"/>
                            <a14:foregroundMark x1="52000" y1="24415" x2="52000" y2="24415"/>
                            <a14:backgroundMark x1="27000" y1="16054" x2="27000" y2="16054"/>
                            <a14:backgroundMark x1="59000" y1="81940" x2="59000" y2="81940"/>
                            <a14:backgroundMark x1="56000" y1="73244" x2="56000" y2="73244"/>
                            <a14:backgroundMark x1="55333" y1="66221" x2="55333" y2="66221"/>
                            <a14:backgroundMark x1="39000" y1="64214" x2="39000" y2="64214"/>
                            <a14:backgroundMark x1="35333" y1="78930" x2="35333" y2="78930"/>
                            <a14:backgroundMark x1="46333" y1="75920" x2="46333" y2="75920"/>
                            <a14:backgroundMark x1="38667" y1="68896" x2="38667" y2="68896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53683" y="1901013"/>
                <a:ext cx="1370678" cy="1366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4" name="Tekstvak 53"/>
              <p:cNvSpPr txBox="1"/>
              <p:nvPr/>
            </p:nvSpPr>
            <p:spPr>
              <a:xfrm>
                <a:off x="5312063" y="1837045"/>
                <a:ext cx="10454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 smtClean="0"/>
                  <a:t>Content </a:t>
                </a:r>
              </a:p>
              <a:p>
                <a:pPr algn="ctr"/>
                <a:r>
                  <a:rPr lang="en-US" sz="1200" dirty="0" smtClean="0"/>
                  <a:t>+</a:t>
                </a:r>
              </a:p>
              <a:p>
                <a:pPr algn="ctr"/>
                <a:r>
                  <a:rPr lang="en-US" sz="1200" dirty="0" smtClean="0"/>
                  <a:t> fijnmazige metadata</a:t>
                </a:r>
                <a:endParaRPr lang="nl-NL" sz="1200" dirty="0"/>
              </a:p>
            </p:txBody>
          </p:sp>
        </p:grpSp>
      </p:grpSp>
      <p:grpSp>
        <p:nvGrpSpPr>
          <p:cNvPr id="11" name="Groep 10"/>
          <p:cNvGrpSpPr/>
          <p:nvPr/>
        </p:nvGrpSpPr>
        <p:grpSpPr>
          <a:xfrm>
            <a:off x="6084168" y="3068960"/>
            <a:ext cx="2304256" cy="1800200"/>
            <a:chOff x="6084168" y="3068960"/>
            <a:chExt cx="2304256" cy="1800200"/>
          </a:xfrm>
        </p:grpSpPr>
        <p:cxnSp>
          <p:nvCxnSpPr>
            <p:cNvPr id="50" name="Rechte verbindingslijn met pijl 49"/>
            <p:cNvCxnSpPr/>
            <p:nvPr/>
          </p:nvCxnSpPr>
          <p:spPr>
            <a:xfrm flipH="1">
              <a:off x="6084168" y="3068960"/>
              <a:ext cx="554854" cy="18002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kstvak 54"/>
            <p:cNvSpPr txBox="1"/>
            <p:nvPr/>
          </p:nvSpPr>
          <p:spPr>
            <a:xfrm>
              <a:off x="6357495" y="3818515"/>
              <a:ext cx="20309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Metadata</a:t>
              </a:r>
            </a:p>
            <a:p>
              <a:pPr algn="ctr"/>
              <a:r>
                <a:rPr lang="en-US" sz="1200" dirty="0" smtClean="0"/>
                <a:t>(van heel het arrangement)</a:t>
              </a:r>
              <a:endParaRPr lang="nl-NL" sz="1200" dirty="0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" b="92000" l="15000" r="93750">
                        <a14:backgroundMark x1="24583" y1="20667" x2="24583" y2="20667"/>
                        <a14:backgroundMark x1="27500" y1="11000" x2="27500" y2="11000"/>
                        <a14:backgroundMark x1="80833" y1="22000" x2="80833" y2="22000"/>
                        <a14:backgroundMark x1="70417" y1="58667" x2="70417" y2="58667"/>
                        <a14:backgroundMark x1="35833" y1="78667" x2="35833" y2="78667"/>
                        <a14:backgroundMark x1="21667" y1="69000" x2="21667" y2="69000"/>
                        <a14:backgroundMark x1="67083" y1="86333" x2="67083" y2="86333"/>
                        <a14:backgroundMark x1="79167" y1="71333" x2="79167" y2="71333"/>
                        <a14:backgroundMark x1="56667" y1="55333" x2="56667" y2="55333"/>
                        <a14:backgroundMark x1="50417" y1="53333" x2="50417" y2="53333"/>
                        <a14:backgroundMark x1="81250" y1="57333" x2="81250" y2="57333"/>
                        <a14:backgroundMark x1="29583" y1="40333" x2="29583" y2="40333"/>
                        <a14:backgroundMark x1="23750" y1="86000" x2="23750" y2="86000"/>
                        <a14:backgroundMark x1="82083" y1="87333" x2="82083" y2="87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753" y="1826794"/>
            <a:ext cx="1089806" cy="136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ep 5"/>
          <p:cNvGrpSpPr/>
          <p:nvPr/>
        </p:nvGrpSpPr>
        <p:grpSpPr>
          <a:xfrm>
            <a:off x="2627785" y="2389063"/>
            <a:ext cx="2736304" cy="787909"/>
            <a:chOff x="2627785" y="2389063"/>
            <a:chExt cx="2736304" cy="787909"/>
          </a:xfrm>
        </p:grpSpPr>
        <p:cxnSp>
          <p:nvCxnSpPr>
            <p:cNvPr id="57" name="Rechte verbindingslijn met pijl 56"/>
            <p:cNvCxnSpPr/>
            <p:nvPr/>
          </p:nvCxnSpPr>
          <p:spPr>
            <a:xfrm flipH="1">
              <a:off x="3288763" y="2924944"/>
              <a:ext cx="1414347" cy="1636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kstvak 57"/>
            <p:cNvSpPr txBox="1"/>
            <p:nvPr/>
          </p:nvSpPr>
          <p:spPr>
            <a:xfrm>
              <a:off x="2627785" y="2389063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/>
                <a:t>IMS CP Export met</a:t>
              </a:r>
            </a:p>
            <a:p>
              <a:pPr algn="ctr"/>
              <a:r>
                <a:rPr lang="en-US" sz="1200" b="1" dirty="0" smtClean="0"/>
                <a:t>fijnmazige metadata</a:t>
              </a:r>
              <a:endParaRPr lang="nl-NL" sz="1200" b="1" dirty="0"/>
            </a:p>
          </p:txBody>
        </p:sp>
        <p:pic>
          <p:nvPicPr>
            <p:cNvPr id="77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1172" r="100000">
                          <a14:backgroundMark x1="16406" y1="5664" x2="16406" y2="5664"/>
                          <a14:backgroundMark x1="90039" y1="91602" x2="90039" y2="91602"/>
                          <a14:backgroundMark x1="83008" y1="81250" x2="83008" y2="81250"/>
                          <a14:backgroundMark x1="90430" y1="10742" x2="90430" y2="1074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6714" y="2818528"/>
              <a:ext cx="358444" cy="358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Groep 15"/>
          <p:cNvGrpSpPr/>
          <p:nvPr/>
        </p:nvGrpSpPr>
        <p:grpSpPr>
          <a:xfrm>
            <a:off x="2195736" y="3774182"/>
            <a:ext cx="2160240" cy="724462"/>
            <a:chOff x="2195736" y="3774182"/>
            <a:chExt cx="2160240" cy="724462"/>
          </a:xfrm>
        </p:grpSpPr>
        <p:cxnSp>
          <p:nvCxnSpPr>
            <p:cNvPr id="31" name="Rechte verbindingslijn met pijl 30"/>
            <p:cNvCxnSpPr/>
            <p:nvPr/>
          </p:nvCxnSpPr>
          <p:spPr>
            <a:xfrm flipV="1">
              <a:off x="2316758" y="3774182"/>
              <a:ext cx="0" cy="7244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kstvak 63"/>
            <p:cNvSpPr txBox="1"/>
            <p:nvPr/>
          </p:nvSpPr>
          <p:spPr>
            <a:xfrm>
              <a:off x="2463466" y="3778796"/>
              <a:ext cx="18925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Zoekresultaat:</a:t>
              </a:r>
            </a:p>
            <a:p>
              <a:r>
                <a:rPr lang="en-US" sz="1200" dirty="0" smtClean="0"/>
                <a:t>LOM records </a:t>
              </a:r>
            </a:p>
            <a:p>
              <a:r>
                <a:rPr lang="en-US" sz="1200" dirty="0" smtClean="0"/>
                <a:t>(die IMSCP URL’s bevatten)</a:t>
              </a:r>
              <a:endParaRPr lang="nl-NL" sz="1200" dirty="0"/>
            </a:p>
          </p:txBody>
        </p:sp>
        <p:pic>
          <p:nvPicPr>
            <p:cNvPr id="78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0" r="100000">
                          <a14:foregroundMark x1="58594" y1="57031" x2="58594" y2="57031"/>
                          <a14:foregroundMark x1="24609" y1="14844" x2="24609" y2="14844"/>
                          <a14:foregroundMark x1="51172" y1="23047" x2="51172" y2="23047"/>
                          <a14:foregroundMark x1="75000" y1="26953" x2="75000" y2="26953"/>
                          <a14:foregroundMark x1="77344" y1="28906" x2="77344" y2="28906"/>
                          <a14:foregroundMark x1="82813" y1="30469" x2="82813" y2="30469"/>
                          <a14:foregroundMark x1="83203" y1="28906" x2="83203" y2="28906"/>
                          <a14:foregroundMark x1="89844" y1="32422" x2="89844" y2="32422"/>
                          <a14:foregroundMark x1="89453" y1="49219" x2="89453" y2="49219"/>
                          <a14:foregroundMark x1="89844" y1="60156" x2="89844" y2="60156"/>
                          <a14:foregroundMark x1="88281" y1="71484" x2="88281" y2="71484"/>
                          <a14:foregroundMark x1="89844" y1="85156" x2="89844" y2="85156"/>
                          <a14:foregroundMark x1="89063" y1="71094" x2="89063" y2="71094"/>
                          <a14:foregroundMark x1="89453" y1="25000" x2="89453" y2="25000"/>
                          <a14:foregroundMark x1="24219" y1="10938" x2="24219" y2="10938"/>
                          <a14:foregroundMark x1="16797" y1="11328" x2="16797" y2="11328"/>
                          <a14:foregroundMark x1="15234" y1="9375" x2="15234" y2="9375"/>
                          <a14:foregroundMark x1="14063" y1="7031" x2="14063" y2="7031"/>
                          <a14:foregroundMark x1="9375" y1="16406" x2="9375" y2="16406"/>
                          <a14:foregroundMark x1="10156" y1="24219" x2="10156" y2="24219"/>
                          <a14:foregroundMark x1="78906" y1="26953" x2="78906" y2="26953"/>
                          <a14:foregroundMark x1="87500" y1="33594" x2="87500" y2="33594"/>
                          <a14:foregroundMark x1="74609" y1="92969" x2="74609" y2="92969"/>
                          <a14:foregroundMark x1="34766" y1="78906" x2="34766" y2="78906"/>
                          <a14:foregroundMark x1="19922" y1="73828" x2="19922" y2="73828"/>
                          <a14:backgroundMark x1="80078" y1="7813" x2="80078" y2="7813"/>
                          <a14:backgroundMark x1="28906" y1="88672" x2="28906" y2="88672"/>
                          <a14:backgroundMark x1="3906" y1="29297" x2="3906" y2="29297"/>
                          <a14:backgroundMark x1="94922" y1="56250" x2="94922" y2="56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3983732"/>
              <a:ext cx="299214" cy="299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Groep 13"/>
          <p:cNvGrpSpPr/>
          <p:nvPr/>
        </p:nvGrpSpPr>
        <p:grpSpPr>
          <a:xfrm>
            <a:off x="1555717" y="4441494"/>
            <a:ext cx="3147393" cy="1080120"/>
            <a:chOff x="1555717" y="4441494"/>
            <a:chExt cx="3147393" cy="1080120"/>
          </a:xfrm>
        </p:grpSpPr>
        <p:sp>
          <p:nvSpPr>
            <p:cNvPr id="8" name="Rechthoek 7"/>
            <p:cNvSpPr/>
            <p:nvPr/>
          </p:nvSpPr>
          <p:spPr>
            <a:xfrm>
              <a:off x="1555717" y="4441494"/>
              <a:ext cx="1728192" cy="1080120"/>
            </a:xfrm>
            <a:prstGeom prst="rect">
              <a:avLst/>
            </a:prstGeom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/>
                <a:t>Edurep</a:t>
              </a:r>
              <a:endParaRPr lang="nl-NL" dirty="0"/>
            </a:p>
          </p:txBody>
        </p:sp>
        <p:cxnSp>
          <p:nvCxnSpPr>
            <p:cNvPr id="29" name="Rechte verbindingslijn met pijl 28"/>
            <p:cNvCxnSpPr/>
            <p:nvPr/>
          </p:nvCxnSpPr>
          <p:spPr>
            <a:xfrm flipH="1">
              <a:off x="3288763" y="4708194"/>
              <a:ext cx="1414347" cy="16367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kstvak 39"/>
            <p:cNvSpPr txBox="1"/>
            <p:nvPr/>
          </p:nvSpPr>
          <p:spPr>
            <a:xfrm>
              <a:off x="3387895" y="4826687"/>
              <a:ext cx="12160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Metadata</a:t>
              </a:r>
              <a:endParaRPr lang="nl-NL" sz="1200" dirty="0"/>
            </a:p>
          </p:txBody>
        </p:sp>
        <p:pic>
          <p:nvPicPr>
            <p:cNvPr id="79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0" r="100000">
                          <a14:foregroundMark x1="58594" y1="57031" x2="58594" y2="57031"/>
                          <a14:foregroundMark x1="24609" y1="14844" x2="24609" y2="14844"/>
                          <a14:foregroundMark x1="51172" y1="23047" x2="51172" y2="23047"/>
                          <a14:foregroundMark x1="75000" y1="26953" x2="75000" y2="26953"/>
                          <a14:foregroundMark x1="77344" y1="28906" x2="77344" y2="28906"/>
                          <a14:foregroundMark x1="82813" y1="30469" x2="82813" y2="30469"/>
                          <a14:foregroundMark x1="83203" y1="28906" x2="83203" y2="28906"/>
                          <a14:foregroundMark x1="89844" y1="32422" x2="89844" y2="32422"/>
                          <a14:foregroundMark x1="89453" y1="49219" x2="89453" y2="49219"/>
                          <a14:foregroundMark x1="89844" y1="60156" x2="89844" y2="60156"/>
                          <a14:foregroundMark x1="88281" y1="71484" x2="88281" y2="71484"/>
                          <a14:foregroundMark x1="89844" y1="85156" x2="89844" y2="85156"/>
                          <a14:foregroundMark x1="89063" y1="71094" x2="89063" y2="71094"/>
                          <a14:foregroundMark x1="89453" y1="25000" x2="89453" y2="25000"/>
                          <a14:foregroundMark x1="24219" y1="10938" x2="24219" y2="10938"/>
                          <a14:foregroundMark x1="16797" y1="11328" x2="16797" y2="11328"/>
                          <a14:foregroundMark x1="15234" y1="9375" x2="15234" y2="9375"/>
                          <a14:foregroundMark x1="14063" y1="7031" x2="14063" y2="7031"/>
                          <a14:foregroundMark x1="9375" y1="16406" x2="9375" y2="16406"/>
                          <a14:foregroundMark x1="10156" y1="24219" x2="10156" y2="24219"/>
                          <a14:foregroundMark x1="78906" y1="26953" x2="78906" y2="26953"/>
                          <a14:foregroundMark x1="87500" y1="33594" x2="87500" y2="33594"/>
                          <a14:foregroundMark x1="74609" y1="92969" x2="74609" y2="92969"/>
                          <a14:foregroundMark x1="34766" y1="78906" x2="34766" y2="78906"/>
                          <a14:foregroundMark x1="19922" y1="73828" x2="19922" y2="73828"/>
                          <a14:backgroundMark x1="80078" y1="7813" x2="80078" y2="7813"/>
                          <a14:backgroundMark x1="28906" y1="88672" x2="28906" y2="88672"/>
                          <a14:backgroundMark x1="3906" y1="29297" x2="3906" y2="29297"/>
                          <a14:backgroundMark x1="94922" y1="56250" x2="94922" y2="56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6329" y="4574954"/>
              <a:ext cx="299214" cy="299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Groep 14"/>
          <p:cNvGrpSpPr/>
          <p:nvPr/>
        </p:nvGrpSpPr>
        <p:grpSpPr>
          <a:xfrm>
            <a:off x="730462" y="2636912"/>
            <a:ext cx="2553447" cy="2071282"/>
            <a:chOff x="730462" y="2636912"/>
            <a:chExt cx="2553447" cy="2071282"/>
          </a:xfrm>
        </p:grpSpPr>
        <p:sp>
          <p:nvSpPr>
            <p:cNvPr id="13" name="Rechthoek 12"/>
            <p:cNvSpPr/>
            <p:nvPr/>
          </p:nvSpPr>
          <p:spPr>
            <a:xfrm>
              <a:off x="1555717" y="2636912"/>
              <a:ext cx="1728192" cy="1080120"/>
            </a:xfrm>
            <a:prstGeom prst="rect">
              <a:avLst/>
            </a:prstGeom>
            <a:ln w="34925">
              <a:solidFill>
                <a:srgbClr val="FFFFFF"/>
              </a:solidFill>
            </a:ln>
            <a:effectLst>
              <a:outerShdw blurRad="317500" dir="2700000" algn="ctr">
                <a:srgbClr val="000000">
                  <a:alpha val="43000"/>
                </a:srgbClr>
              </a:outerShdw>
            </a:effectLst>
            <a:scene3d>
              <a:camera prst="perspectiveFront" fov="2700000">
                <a:rot lat="19086000" lon="19067999" rev="3108000"/>
              </a:camera>
              <a:lightRig rig="threePt" dir="t">
                <a:rot lat="0" lon="0" rev="0"/>
              </a:lightRig>
            </a:scene3d>
            <a:sp3d extrusionH="38100" prstMaterial="clear">
              <a:bevelT w="260350" h="50800" prst="softRound"/>
              <a:bevelB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ELO</a:t>
              </a:r>
              <a:endParaRPr lang="nl-NL" dirty="0"/>
            </a:p>
          </p:txBody>
        </p:sp>
        <p:cxnSp>
          <p:nvCxnSpPr>
            <p:cNvPr id="56" name="Rechte verbindingslijn met pijl 55"/>
            <p:cNvCxnSpPr/>
            <p:nvPr/>
          </p:nvCxnSpPr>
          <p:spPr>
            <a:xfrm>
              <a:off x="2123728" y="3983732"/>
              <a:ext cx="0" cy="72446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kstvak 62"/>
            <p:cNvSpPr txBox="1"/>
            <p:nvPr/>
          </p:nvSpPr>
          <p:spPr>
            <a:xfrm>
              <a:off x="730462" y="3983732"/>
              <a:ext cx="141434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Zoekopdracht:</a:t>
              </a:r>
            </a:p>
            <a:p>
              <a:r>
                <a:rPr lang="en-US" sz="1200" dirty="0" smtClean="0"/>
                <a:t>Filter op IMSCP &amp;</a:t>
              </a:r>
            </a:p>
            <a:p>
              <a:r>
                <a:rPr lang="en-US" sz="1200" dirty="0" smtClean="0"/>
                <a:t>Overige metadata</a:t>
              </a:r>
              <a:endParaRPr lang="nl-NL" sz="1200" dirty="0"/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6667" b="80000" l="14667" r="84667">
                          <a14:foregroundMark x1="23333" y1="50667" x2="23333" y2="50667"/>
                          <a14:foregroundMark x1="19333" y1="41333" x2="19333" y2="41333"/>
                          <a14:foregroundMark x1="21333" y1="36000" x2="21333" y2="36000"/>
                          <a14:foregroundMark x1="51333" y1="56000" x2="51333" y2="56000"/>
                          <a14:foregroundMark x1="31333" y1="61333" x2="31333" y2="61333"/>
                          <a14:foregroundMark x1="26000" y1="58000" x2="26000" y2="58000"/>
                          <a14:foregroundMark x1="54667" y1="48667" x2="54667" y2="48667"/>
                          <a14:foregroundMark x1="55333" y1="45333" x2="55333" y2="45333"/>
                          <a14:foregroundMark x1="23333" y1="55333" x2="23333" y2="55333"/>
                          <a14:foregroundMark x1="21333" y1="52667" x2="21333" y2="52667"/>
                          <a14:foregroundMark x1="20000" y1="48667" x2="20000" y2="48667"/>
                          <a14:foregroundMark x1="20000" y1="46000" x2="20000" y2="46000"/>
                          <a14:foregroundMark x1="31333" y1="26667" x2="31333" y2="26667"/>
                          <a14:backgroundMark x1="38000" y1="42667" x2="38000" y2="42667"/>
                          <a14:backgroundMark x1="71333" y1="34667" x2="71333" y2="34667"/>
                          <a14:backgroundMark x1="24667" y1="25333" x2="24667" y2="25333"/>
                          <a14:backgroundMark x1="23333" y1="66000" x2="23333" y2="66000"/>
                          <a14:backgroundMark x1="30667" y1="49333" x2="30667" y2="49333"/>
                          <a14:backgroundMark x1="36667" y1="49333" x2="36667" y2="49333"/>
                          <a14:backgroundMark x1="41333" y1="40000" x2="41333" y2="40000"/>
                          <a14:backgroundMark x1="50667" y1="70667" x2="50667" y2="70667"/>
                          <a14:backgroundMark x1="39333" y1="68667" x2="39333" y2="68667"/>
                          <a14:backgroundMark x1="79333" y1="78667" x2="79333" y2="78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1827" y="4165943"/>
              <a:ext cx="360040" cy="360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70" y="548680"/>
            <a:ext cx="952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69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Kennisnet_Template_Algemeen&amp;VO">
  <a:themeElements>
    <a:clrScheme name="Kennisn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FF"/>
      </a:hlink>
      <a:folHlink>
        <a:srgbClr val="0099FF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Fase xmlns="19ffbae0-4672-4bf2-9512-740fceb79978">2</Fas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document" ma:contentTypeID="0x010100DA2A8D3496D4BC46B45A45885C1A91EB0400F3D8D93C7314464F888B64AFB36216AB" ma:contentTypeVersion="3" ma:contentTypeDescription="" ma:contentTypeScope="" ma:versionID="2a0a30602be859ebd212caacd0c0b081">
  <xsd:schema xmlns:xsd="http://www.w3.org/2001/XMLSchema" xmlns:p="http://schemas.microsoft.com/office/2006/metadata/properties" xmlns:ns3="19ffbae0-4672-4bf2-9512-740fceb79978" targetNamespace="http://schemas.microsoft.com/office/2006/metadata/properties" ma:root="true" ma:fieldsID="344a782199399c8e7a4cbf5f130b05fa" ns3:_="">
    <xsd:import namespace="19ffbae0-4672-4bf2-9512-740fceb79978"/>
    <xsd:element name="properties">
      <xsd:complexType>
        <xsd:sequence>
          <xsd:element name="documentManagement">
            <xsd:complexType>
              <xsd:all>
                <xsd:element ref="ns3:Fas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19ffbae0-4672-4bf2-9512-740fceb79978" elementFormDefault="qualified">
    <xsd:import namespace="http://schemas.microsoft.com/office/2006/documentManagement/types"/>
    <xsd:element name="Fase" ma:index="9" nillable="true" ma:displayName="Fase" ma:list="{88906C0C-AFA1-4578-A25A-728D9E161F86}" ma:internalName="Fase" ma:showField="Title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 ma:index="8" ma:displayName="Categorie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B8732569-0A2E-4C15-84C1-B98836C4E21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DD0CF53-51E3-46C2-8D0D-293CB44C537C}">
  <ds:schemaRefs>
    <ds:schemaRef ds:uri="http://schemas.microsoft.com/office/2006/documentManagement/types"/>
    <ds:schemaRef ds:uri="http://purl.org/dc/dcmitype/"/>
    <ds:schemaRef ds:uri="http://purl.org/dc/elements/1.1/"/>
    <ds:schemaRef ds:uri="19ffbae0-4672-4bf2-9512-740fceb79978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D71FB6E-E40E-4077-95C3-78D0A7837C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ffbae0-4672-4bf2-9512-740fceb79978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9459</TotalTime>
  <Words>429</Words>
  <Application>Microsoft Office PowerPoint</Application>
  <PresentationFormat>Diavoorstelling (4:3)</PresentationFormat>
  <Paragraphs>242</Paragraphs>
  <Slides>25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25</vt:i4>
      </vt:variant>
    </vt:vector>
  </HeadingPairs>
  <TitlesOfParts>
    <vt:vector size="26" baseType="lpstr">
      <vt:lpstr>Kennisnet_Template_Algemeen&amp;VO</vt:lpstr>
      <vt:lpstr>Wikiwijs Maken materiaal in ELO’s</vt:lpstr>
      <vt:lpstr>      Wikiwijs Maken</vt:lpstr>
      <vt:lpstr>Maken &amp; remixen  (van leermateriaal in kleine eenheden)</vt:lpstr>
      <vt:lpstr>      Exporteren</vt:lpstr>
      <vt:lpstr>      Importeren in ELO</vt:lpstr>
      <vt:lpstr>Wat hebben we bereikt?</vt:lpstr>
      <vt:lpstr>Open Infrastructuur</vt:lpstr>
      <vt:lpstr>    Route 1: via Wikiwijs Maken</vt:lpstr>
      <vt:lpstr>    Route 2: de route via Edurep</vt:lpstr>
      <vt:lpstr>Afgelopen zomer</vt:lpstr>
      <vt:lpstr>Bulk import VO-Content materiaal</vt:lpstr>
      <vt:lpstr>VO-Content materiaal</vt:lpstr>
      <vt:lpstr>Ontwikkelingen ELO’s</vt:lpstr>
      <vt:lpstr>Nieuwe ontwikkeling: E-Klassen</vt:lpstr>
      <vt:lpstr>E-Klassen (ItsAcademy)</vt:lpstr>
      <vt:lpstr>Resultaat in ItsLearning</vt:lpstr>
      <vt:lpstr>ItsLearning</vt:lpstr>
      <vt:lpstr>ItsLearning</vt:lpstr>
      <vt:lpstr>Resultaat in PulseOn</vt:lpstr>
      <vt:lpstr>PulseOn</vt:lpstr>
      <vt:lpstr>PulseOn</vt:lpstr>
      <vt:lpstr>PulseOn</vt:lpstr>
      <vt:lpstr>PulseOn</vt:lpstr>
      <vt:lpstr>PulseOn</vt:lpstr>
      <vt:lpstr>Vragen?</vt:lpstr>
    </vt:vector>
  </TitlesOfParts>
  <Company>Stichting Kennisnet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Presentatie Pieter</dc:title>
  <dc:creator>P.Bruring@kennisnet.nl</dc:creator>
  <cp:lastModifiedBy>Pieter Bruring</cp:lastModifiedBy>
  <cp:revision>390</cp:revision>
  <dcterms:created xsi:type="dcterms:W3CDTF">2011-05-18T07:39:34Z</dcterms:created>
  <dcterms:modified xsi:type="dcterms:W3CDTF">2014-09-18T08:41:45Z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0x010100DA2A8D3496D4BC46B45A45885C1A91EB0400F3D8D93C7314464F888B64AFB36216AB</vt:lpwstr>
  </property>
  <property fmtid="{D5CDD505-2E9C-101B-9397-08002B2CF9AE}" pid="3" name="KN-Categorie">
    <vt:lpwstr>Algemeen</vt:lpwstr>
  </property>
  <property fmtid="{D5CDD505-2E9C-101B-9397-08002B2CF9AE}" pid="4" name="KN-Hoofdcategorie">
    <vt:lpwstr>Algemeen</vt:lpwstr>
  </property>
</Properties>
</file>