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3327324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1825944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3623164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4092164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4056277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A2E9C94E-F96D-4661-9CCE-753513B88270}" type="datetimeFigureOut">
              <a:rPr lang="nl-NL" smtClean="0"/>
              <a:t>10-2-2014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4167855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A2E9C94E-F96D-4661-9CCE-753513B88270}" type="datetimeFigureOut">
              <a:rPr lang="nl-NL" smtClean="0"/>
              <a:t>10-2-2014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3602288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A2E9C94E-F96D-4661-9CCE-753513B88270}" type="datetimeFigureOut">
              <a:rPr lang="nl-NL" smtClean="0"/>
              <a:t>10-2-2014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2299359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A2E9C94E-F96D-4661-9CCE-753513B88270}" type="datetimeFigureOut">
              <a:rPr lang="nl-NL" smtClean="0"/>
              <a:t>10-2-2014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1711792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A2E9C94E-F96D-4661-9CCE-753513B88270}" type="datetimeFigureOut">
              <a:rPr lang="nl-NL" smtClean="0"/>
              <a:t>10-2-2014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34738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A2E9C94E-F96D-4661-9CCE-753513B88270}" type="datetimeFigureOut">
              <a:rPr lang="nl-NL" smtClean="0"/>
              <a:t>10-2-2014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B0497217-8AD6-47DE-860C-146C8FD0B736}" type="slidenum">
              <a:rPr lang="nl-NL" smtClean="0"/>
              <a:t>‹nr.›</a:t>
            </a:fld>
            <a:endParaRPr lang="nl-NL"/>
          </a:p>
        </p:txBody>
      </p:sp>
    </p:spTree>
    <p:extLst>
      <p:ext uri="{BB962C8B-B14F-4D97-AF65-F5344CB8AC3E}">
        <p14:creationId xmlns:p14="http://schemas.microsoft.com/office/powerpoint/2010/main" val="2799092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E9C94E-F96D-4661-9CCE-753513B88270}" type="datetimeFigureOut">
              <a:rPr lang="nl-NL" smtClean="0"/>
              <a:t>10-2-2014</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497217-8AD6-47DE-860C-146C8FD0B736}" type="slidenum">
              <a:rPr lang="nl-NL" smtClean="0"/>
              <a:t>‹nr.›</a:t>
            </a:fld>
            <a:endParaRPr lang="nl-NL"/>
          </a:p>
        </p:txBody>
      </p:sp>
    </p:spTree>
    <p:extLst>
      <p:ext uri="{BB962C8B-B14F-4D97-AF65-F5344CB8AC3E}">
        <p14:creationId xmlns:p14="http://schemas.microsoft.com/office/powerpoint/2010/main" val="1507921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p:txBody>
          <a:bodyPr/>
          <a:lstStyle/>
          <a:p>
            <a:endParaRPr lang="nl-NL"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0"/>
            <a:ext cx="8620398" cy="6754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552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74167" y="2348880"/>
            <a:ext cx="8229600" cy="720080"/>
          </a:xfrm>
        </p:spPr>
        <p:txBody>
          <a:bodyPr/>
          <a:lstStyle/>
          <a:p>
            <a:r>
              <a:rPr lang="nl-NL" dirty="0" smtClean="0"/>
              <a:t>Het onderzoek op de zaden?</a:t>
            </a:r>
            <a:endParaRPr lang="nl-NL" dirty="0"/>
          </a:p>
        </p:txBody>
      </p:sp>
      <p:sp>
        <p:nvSpPr>
          <p:cNvPr id="4" name="Rechthoek 3"/>
          <p:cNvSpPr/>
          <p:nvPr/>
        </p:nvSpPr>
        <p:spPr>
          <a:xfrm>
            <a:off x="239700" y="116632"/>
            <a:ext cx="8698535" cy="156966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4800" b="1" cap="none" spc="0" dirty="0" smtClean="0">
                <a:ln/>
                <a:solidFill>
                  <a:schemeClr val="accent3"/>
                </a:solidFill>
                <a:effectLst/>
              </a:rPr>
              <a:t>Wat is het meest essentiële voor </a:t>
            </a:r>
          </a:p>
          <a:p>
            <a:pPr algn="ctr"/>
            <a:r>
              <a:rPr lang="nl-NL" sz="4800" b="1" cap="none" spc="0" dirty="0" smtClean="0">
                <a:ln/>
                <a:solidFill>
                  <a:schemeClr val="accent3"/>
                </a:solidFill>
                <a:effectLst/>
              </a:rPr>
              <a:t>de productie van kwaliteitszaad? </a:t>
            </a:r>
            <a:endParaRPr lang="nl-NL" sz="4800" b="1" cap="none" spc="0" dirty="0">
              <a:ln/>
              <a:solidFill>
                <a:schemeClr val="accent3"/>
              </a:solidFill>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284984"/>
            <a:ext cx="68580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580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2060848"/>
            <a:ext cx="8229600" cy="4065315"/>
          </a:xfrm>
        </p:spPr>
        <p:txBody>
          <a:bodyPr>
            <a:normAutofit fontScale="92500" lnSpcReduction="20000"/>
          </a:bodyPr>
          <a:lstStyle/>
          <a:p>
            <a:r>
              <a:rPr lang="nl-NL" dirty="0"/>
              <a:t>De fysiologie is de biologische wetenschap die de levensverrichtingen (zoals de stofwisseling) van organismen bestudeert. Terwijl de histologie de structuur van cellen, weefsels en organen bestudeert en de anatomie de morfologie en de macroscopische structuur beschrijft, houdt de fysiologie zich bezig met de werking van de stofwisseling en de mechanismen ervan. Onderscheiden worden de dierfysiologie, de humane fysiologie en de plantenfysiologie.</a:t>
            </a:r>
          </a:p>
        </p:txBody>
      </p:sp>
      <p:sp>
        <p:nvSpPr>
          <p:cNvPr id="4" name="Rechthoek 3"/>
          <p:cNvSpPr/>
          <p:nvPr/>
        </p:nvSpPr>
        <p:spPr>
          <a:xfrm>
            <a:off x="1154766" y="332656"/>
            <a:ext cx="6865983" cy="120032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7200" b="1" cap="none" spc="0" dirty="0" smtClean="0">
                <a:ln/>
                <a:solidFill>
                  <a:schemeClr val="accent3"/>
                </a:solidFill>
                <a:effectLst/>
              </a:rPr>
              <a:t>Wat is fysiologie?</a:t>
            </a:r>
            <a:endParaRPr lang="nl-NL" sz="7200" b="1" cap="none" spc="0" dirty="0">
              <a:ln/>
              <a:solidFill>
                <a:schemeClr val="accent3"/>
              </a:solidFill>
              <a:effectLst/>
            </a:endParaRPr>
          </a:p>
        </p:txBody>
      </p:sp>
    </p:spTree>
    <p:extLst>
      <p:ext uri="{BB962C8B-B14F-4D97-AF65-F5344CB8AC3E}">
        <p14:creationId xmlns:p14="http://schemas.microsoft.com/office/powerpoint/2010/main" val="1440629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1988840"/>
            <a:ext cx="8229600" cy="4137323"/>
          </a:xfrm>
        </p:spPr>
        <p:txBody>
          <a:bodyPr/>
          <a:lstStyle/>
          <a:p>
            <a:r>
              <a:rPr lang="nl-NL" dirty="0"/>
              <a:t>De leer van de planteziekten. In beperkte zin de wetenschap die zich bezighoudt met de bestudering van infectieziekten bij planten, veroorzaakt door schimmels, bacteriën, nematoden, en virussen. In ruime zin worden ook de ziekten en beschadigingen, veroorzaakt door </a:t>
            </a:r>
            <a:r>
              <a:rPr lang="nl-NL" dirty="0" smtClean="0"/>
              <a:t>insecten</a:t>
            </a:r>
            <a:r>
              <a:rPr lang="nl-NL" dirty="0"/>
              <a:t>, mijten en andere dieren...</a:t>
            </a:r>
          </a:p>
        </p:txBody>
      </p:sp>
      <p:sp>
        <p:nvSpPr>
          <p:cNvPr id="4" name="Rechthoek 3"/>
          <p:cNvSpPr/>
          <p:nvPr/>
        </p:nvSpPr>
        <p:spPr>
          <a:xfrm>
            <a:off x="513893" y="332656"/>
            <a:ext cx="8129341" cy="110799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600" b="1" cap="none" spc="0" dirty="0" smtClean="0">
                <a:ln/>
                <a:solidFill>
                  <a:schemeClr val="accent3"/>
                </a:solidFill>
                <a:effectLst/>
              </a:rPr>
              <a:t>Wat is fytopathologie?</a:t>
            </a:r>
            <a:endParaRPr lang="nl-NL" sz="6600" b="1" cap="none" spc="0" dirty="0">
              <a:ln/>
              <a:solidFill>
                <a:schemeClr val="accent3"/>
              </a:solidFill>
              <a:effectLst/>
            </a:endParaRPr>
          </a:p>
        </p:txBody>
      </p:sp>
    </p:spTree>
    <p:extLst>
      <p:ext uri="{BB962C8B-B14F-4D97-AF65-F5344CB8AC3E}">
        <p14:creationId xmlns:p14="http://schemas.microsoft.com/office/powerpoint/2010/main" val="3852717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81811" y="2420888"/>
            <a:ext cx="8229600" cy="3849291"/>
          </a:xfrm>
        </p:spPr>
        <p:txBody>
          <a:bodyPr/>
          <a:lstStyle/>
          <a:p>
            <a:r>
              <a:rPr lang="nl-NL" dirty="0"/>
              <a:t>In moleculaire biologie bestudeert men de processen in cellen op het kleinste functionele niveau, namelijk dat van de moleculen. Hiervoor wordt een grote verscheidenheid aan technieken gebruikt, in de hoop de werking van de cel te </a:t>
            </a:r>
            <a:r>
              <a:rPr lang="nl-NL" dirty="0" smtClean="0"/>
              <a:t>doorgronden.</a:t>
            </a:r>
            <a:endParaRPr lang="nl-NL" dirty="0"/>
          </a:p>
        </p:txBody>
      </p:sp>
      <p:sp>
        <p:nvSpPr>
          <p:cNvPr id="4" name="Rechthoek 3"/>
          <p:cNvSpPr/>
          <p:nvPr/>
        </p:nvSpPr>
        <p:spPr>
          <a:xfrm>
            <a:off x="-49222" y="764704"/>
            <a:ext cx="9193222" cy="1015663"/>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000" b="1" cap="none" spc="0" dirty="0" smtClean="0">
                <a:ln/>
                <a:solidFill>
                  <a:schemeClr val="accent3"/>
                </a:solidFill>
                <a:effectLst/>
              </a:rPr>
              <a:t>Wat is moleculaire biologie?</a:t>
            </a:r>
            <a:endParaRPr lang="nl-NL" sz="6000" b="1" cap="none" spc="0" dirty="0">
              <a:ln/>
              <a:solidFill>
                <a:schemeClr val="accent3"/>
              </a:solidFill>
              <a:effectLst/>
            </a:endParaRPr>
          </a:p>
        </p:txBody>
      </p:sp>
    </p:spTree>
    <p:extLst>
      <p:ext uri="{BB962C8B-B14F-4D97-AF65-F5344CB8AC3E}">
        <p14:creationId xmlns:p14="http://schemas.microsoft.com/office/powerpoint/2010/main" val="739587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12" y="2708920"/>
            <a:ext cx="8229600" cy="1872208"/>
          </a:xfrm>
        </p:spPr>
        <p:txBody>
          <a:bodyPr/>
          <a:lstStyle/>
          <a:p>
            <a:r>
              <a:rPr lang="nl-NL" dirty="0" smtClean="0"/>
              <a:t>Kool</a:t>
            </a:r>
          </a:p>
          <a:p>
            <a:r>
              <a:rPr lang="nl-NL" dirty="0" smtClean="0"/>
              <a:t>Wortelen</a:t>
            </a:r>
          </a:p>
          <a:p>
            <a:r>
              <a:rPr lang="nl-NL" dirty="0" smtClean="0"/>
              <a:t>Uien</a:t>
            </a:r>
            <a:endParaRPr lang="nl-NL" dirty="0"/>
          </a:p>
        </p:txBody>
      </p:sp>
      <p:sp>
        <p:nvSpPr>
          <p:cNvPr id="4" name="Rechthoek 3"/>
          <p:cNvSpPr/>
          <p:nvPr/>
        </p:nvSpPr>
        <p:spPr>
          <a:xfrm>
            <a:off x="74050" y="188640"/>
            <a:ext cx="8995924"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Welke drie groentes zijn de </a:t>
            </a:r>
          </a:p>
          <a:p>
            <a:pPr algn="ctr"/>
            <a:r>
              <a:rPr lang="nl-NL" sz="5400" b="1" cap="none" spc="0" dirty="0" smtClean="0">
                <a:ln/>
                <a:solidFill>
                  <a:schemeClr val="accent3"/>
                </a:solidFill>
                <a:effectLst/>
              </a:rPr>
              <a:t>belangrijkste productgroepen?</a:t>
            </a:r>
            <a:endParaRPr lang="nl-NL" sz="5400" b="1" cap="none" spc="0" dirty="0">
              <a:ln/>
              <a:solidFill>
                <a:schemeClr val="accent3"/>
              </a:solidFill>
              <a:effectLst/>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8137" y="2924944"/>
            <a:ext cx="4523911" cy="301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0082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71097" y="3068960"/>
            <a:ext cx="8229600" cy="2160240"/>
          </a:xfrm>
        </p:spPr>
        <p:txBody>
          <a:bodyPr/>
          <a:lstStyle/>
          <a:p>
            <a:r>
              <a:rPr lang="nl-NL" dirty="0" smtClean="0"/>
              <a:t>Radicchio </a:t>
            </a:r>
            <a:r>
              <a:rPr lang="nl-NL" dirty="0" err="1" smtClean="0"/>
              <a:t>Rosso</a:t>
            </a:r>
            <a:endParaRPr lang="nl-NL" dirty="0" smtClean="0"/>
          </a:p>
          <a:p>
            <a:r>
              <a:rPr lang="nl-NL" dirty="0" smtClean="0"/>
              <a:t>Venkel</a:t>
            </a:r>
          </a:p>
          <a:p>
            <a:r>
              <a:rPr lang="nl-NL" dirty="0" err="1" smtClean="0"/>
              <a:t>Romanesco</a:t>
            </a:r>
            <a:endParaRPr lang="nl-NL" dirty="0"/>
          </a:p>
        </p:txBody>
      </p:sp>
      <p:sp>
        <p:nvSpPr>
          <p:cNvPr id="4" name="Rechthoek 3"/>
          <p:cNvSpPr/>
          <p:nvPr/>
        </p:nvSpPr>
        <p:spPr>
          <a:xfrm>
            <a:off x="342393" y="332656"/>
            <a:ext cx="8459239" cy="1938992"/>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000" b="1" dirty="0" smtClean="0">
                <a:ln/>
                <a:solidFill>
                  <a:schemeClr val="accent3"/>
                </a:solidFill>
              </a:rPr>
              <a:t>Drie voorbeelden van </a:t>
            </a:r>
          </a:p>
          <a:p>
            <a:pPr algn="ctr"/>
            <a:r>
              <a:rPr lang="nl-NL" sz="6000" b="1" dirty="0" smtClean="0">
                <a:ln/>
                <a:solidFill>
                  <a:schemeClr val="accent3"/>
                </a:solidFill>
              </a:rPr>
              <a:t>kleinere productgroepen?</a:t>
            </a:r>
            <a:endParaRPr lang="nl-NL" sz="6000" b="1" cap="none" spc="0" dirty="0">
              <a:ln/>
              <a:solidFill>
                <a:schemeClr val="accent3"/>
              </a:solidFill>
              <a:effectLs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3451530"/>
            <a:ext cx="4441755" cy="2463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1683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4" y="2780928"/>
            <a:ext cx="8229600" cy="864096"/>
          </a:xfrm>
        </p:spPr>
        <p:txBody>
          <a:bodyPr/>
          <a:lstStyle/>
          <a:p>
            <a:r>
              <a:rPr lang="nl-NL" dirty="0" smtClean="0"/>
              <a:t>Een </a:t>
            </a:r>
            <a:r>
              <a:rPr lang="nl-NL" dirty="0" err="1" smtClean="0"/>
              <a:t>wrap</a:t>
            </a:r>
            <a:r>
              <a:rPr lang="nl-NL" dirty="0" smtClean="0"/>
              <a:t> gevuld met kool </a:t>
            </a:r>
            <a:r>
              <a:rPr lang="nl-NL" dirty="0" err="1" smtClean="0"/>
              <a:t>enzo</a:t>
            </a:r>
            <a:r>
              <a:rPr lang="nl-NL" dirty="0" smtClean="0"/>
              <a:t>.</a:t>
            </a:r>
            <a:endParaRPr lang="nl-NL" dirty="0"/>
          </a:p>
        </p:txBody>
      </p:sp>
      <p:sp>
        <p:nvSpPr>
          <p:cNvPr id="4" name="Rechthoek 3"/>
          <p:cNvSpPr/>
          <p:nvPr/>
        </p:nvSpPr>
        <p:spPr>
          <a:xfrm>
            <a:off x="330138" y="332656"/>
            <a:ext cx="8483734" cy="120032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7200" b="1" cap="none" spc="0" dirty="0" smtClean="0">
                <a:ln/>
                <a:solidFill>
                  <a:schemeClr val="accent3"/>
                </a:solidFill>
                <a:effectLst/>
              </a:rPr>
              <a:t>Wat is een </a:t>
            </a:r>
            <a:r>
              <a:rPr lang="nl-NL" sz="7200" b="1" cap="none" spc="0" dirty="0" err="1" smtClean="0">
                <a:ln/>
                <a:solidFill>
                  <a:schemeClr val="accent3"/>
                </a:solidFill>
                <a:effectLst/>
              </a:rPr>
              <a:t>Coolwrap</a:t>
            </a:r>
            <a:r>
              <a:rPr lang="nl-NL" sz="7200" b="1" cap="none" spc="0" dirty="0" smtClean="0">
                <a:ln/>
                <a:solidFill>
                  <a:schemeClr val="accent3"/>
                </a:solidFill>
                <a:effectLst/>
              </a:rPr>
              <a:t>?</a:t>
            </a:r>
            <a:endParaRPr lang="nl-NL" sz="7200" b="1" cap="none" spc="0" dirty="0">
              <a:ln/>
              <a:solidFill>
                <a:schemeClr val="accent3"/>
              </a:solidFill>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5395" y="3717032"/>
            <a:ext cx="4019550"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1432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05713" y="2492896"/>
            <a:ext cx="8229600" cy="1296144"/>
          </a:xfrm>
        </p:spPr>
        <p:txBody>
          <a:bodyPr/>
          <a:lstStyle/>
          <a:p>
            <a:r>
              <a:rPr lang="nl-NL" dirty="0" smtClean="0"/>
              <a:t>Een iets zoetere wortel die je kan eten als tussendoortje.</a:t>
            </a:r>
            <a:endParaRPr lang="nl-NL" dirty="0"/>
          </a:p>
        </p:txBody>
      </p:sp>
      <p:sp>
        <p:nvSpPr>
          <p:cNvPr id="4" name="Rechthoek 3"/>
          <p:cNvSpPr/>
          <p:nvPr/>
        </p:nvSpPr>
        <p:spPr>
          <a:xfrm>
            <a:off x="683568" y="332656"/>
            <a:ext cx="8026236" cy="120032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7200" b="1" cap="none" spc="0" dirty="0" smtClean="0">
                <a:ln/>
                <a:solidFill>
                  <a:schemeClr val="accent3"/>
                </a:solidFill>
                <a:effectLst/>
              </a:rPr>
              <a:t>Wat is Snack </a:t>
            </a:r>
            <a:r>
              <a:rPr lang="nl-NL" sz="7200" b="1" cap="none" spc="0" dirty="0" err="1" smtClean="0">
                <a:ln/>
                <a:solidFill>
                  <a:schemeClr val="accent3"/>
                </a:solidFill>
                <a:effectLst/>
              </a:rPr>
              <a:t>Carrot</a:t>
            </a:r>
            <a:r>
              <a:rPr lang="nl-NL" sz="7200" b="1" cap="none" spc="0" dirty="0" smtClean="0">
                <a:ln/>
                <a:solidFill>
                  <a:schemeClr val="accent3"/>
                </a:solidFill>
                <a:effectLst/>
              </a:rPr>
              <a:t>?</a:t>
            </a:r>
            <a:endParaRPr lang="nl-NL" sz="7200" b="1" cap="none" spc="0" dirty="0">
              <a:ln/>
              <a:solidFill>
                <a:schemeClr val="accent3"/>
              </a:solidFill>
              <a:effectLs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573016"/>
            <a:ext cx="47625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3874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23528" y="2996952"/>
            <a:ext cx="8229600" cy="1152128"/>
          </a:xfrm>
        </p:spPr>
        <p:txBody>
          <a:bodyPr/>
          <a:lstStyle/>
          <a:p>
            <a:r>
              <a:rPr lang="nl-NL" dirty="0" smtClean="0"/>
              <a:t>Helpt restaurants om unieke groentes te kunnen serveren</a:t>
            </a:r>
            <a:endParaRPr lang="nl-NL" dirty="0"/>
          </a:p>
        </p:txBody>
      </p:sp>
      <p:sp>
        <p:nvSpPr>
          <p:cNvPr id="4" name="Rechthoek 3"/>
          <p:cNvSpPr/>
          <p:nvPr/>
        </p:nvSpPr>
        <p:spPr>
          <a:xfrm>
            <a:off x="47214" y="135293"/>
            <a:ext cx="9096786" cy="2123658"/>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600" b="1" cap="none" spc="0" dirty="0" smtClean="0">
                <a:ln/>
                <a:solidFill>
                  <a:schemeClr val="accent3"/>
                </a:solidFill>
                <a:effectLst/>
              </a:rPr>
              <a:t>Wat doet de Foodservice </a:t>
            </a:r>
          </a:p>
          <a:p>
            <a:pPr algn="ctr"/>
            <a:r>
              <a:rPr lang="nl-NL" sz="6600" b="1" cap="none" spc="0" dirty="0" smtClean="0">
                <a:ln/>
                <a:solidFill>
                  <a:schemeClr val="accent3"/>
                </a:solidFill>
                <a:effectLst/>
              </a:rPr>
              <a:t>van </a:t>
            </a:r>
            <a:r>
              <a:rPr lang="nl-NL" sz="6600" b="1" cap="none" spc="0" dirty="0" err="1" smtClean="0">
                <a:ln/>
                <a:solidFill>
                  <a:schemeClr val="accent3"/>
                </a:solidFill>
                <a:effectLst/>
              </a:rPr>
              <a:t>Bejo</a:t>
            </a:r>
            <a:r>
              <a:rPr lang="nl-NL" sz="6600" b="1" cap="none" spc="0" dirty="0" smtClean="0">
                <a:ln/>
                <a:solidFill>
                  <a:schemeClr val="accent3"/>
                </a:solidFill>
                <a:effectLst/>
              </a:rPr>
              <a:t>?</a:t>
            </a:r>
            <a:endParaRPr lang="nl-NL" sz="6600" b="1" cap="none" spc="0" dirty="0">
              <a:ln/>
              <a:solidFill>
                <a:schemeClr val="accent3"/>
              </a:solidFill>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1348" y="3861048"/>
            <a:ext cx="2434215" cy="25238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7575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23528" y="2852936"/>
            <a:ext cx="8229600" cy="1224136"/>
          </a:xfrm>
        </p:spPr>
        <p:txBody>
          <a:bodyPr/>
          <a:lstStyle/>
          <a:p>
            <a:r>
              <a:rPr lang="nl-NL" dirty="0" smtClean="0"/>
              <a:t>Ze hebben al meer dan 1000 grassen geproduceerd.</a:t>
            </a:r>
            <a:endParaRPr lang="nl-NL" dirty="0"/>
          </a:p>
        </p:txBody>
      </p:sp>
      <p:sp>
        <p:nvSpPr>
          <p:cNvPr id="4" name="Rechthoek 3"/>
          <p:cNvSpPr/>
          <p:nvPr/>
        </p:nvSpPr>
        <p:spPr>
          <a:xfrm>
            <a:off x="-90483" y="332656"/>
            <a:ext cx="9269589" cy="144655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4400" b="1" cap="none" spc="0" dirty="0" smtClean="0">
                <a:ln/>
                <a:solidFill>
                  <a:schemeClr val="accent3"/>
                </a:solidFill>
                <a:effectLst/>
              </a:rPr>
              <a:t>Wat heeft </a:t>
            </a:r>
            <a:r>
              <a:rPr lang="nl-NL" sz="4400" b="1" cap="none" spc="0" dirty="0" err="1" smtClean="0">
                <a:ln/>
                <a:solidFill>
                  <a:schemeClr val="accent3"/>
                </a:solidFill>
                <a:effectLst/>
              </a:rPr>
              <a:t>Bejo</a:t>
            </a:r>
            <a:r>
              <a:rPr lang="nl-NL" sz="4400" b="1" cap="none" spc="0" dirty="0" smtClean="0">
                <a:ln/>
                <a:solidFill>
                  <a:schemeClr val="accent3"/>
                </a:solidFill>
                <a:effectLst/>
              </a:rPr>
              <a:t> al bereikt met </a:t>
            </a:r>
          </a:p>
          <a:p>
            <a:pPr algn="ctr"/>
            <a:r>
              <a:rPr lang="nl-NL" sz="4400" b="1" cap="none" spc="0" dirty="0" smtClean="0">
                <a:ln/>
                <a:solidFill>
                  <a:schemeClr val="accent3"/>
                </a:solidFill>
                <a:effectLst/>
              </a:rPr>
              <a:t>betrekking tot biologisch groentezaad?</a:t>
            </a:r>
            <a:endParaRPr lang="nl-NL" sz="4400" b="1" cap="none" spc="0" dirty="0">
              <a:ln/>
              <a:solidFill>
                <a:schemeClr val="accent3"/>
              </a:solidFill>
              <a:effectLst/>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3717032"/>
            <a:ext cx="4381500"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1467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83568" y="3140968"/>
            <a:ext cx="7571184" cy="2548880"/>
          </a:xfrm>
        </p:spPr>
        <p:txBody>
          <a:bodyPr>
            <a:normAutofit lnSpcReduction="10000"/>
          </a:bodyPr>
          <a:lstStyle/>
          <a:p>
            <a:r>
              <a:rPr lang="nl-NL" dirty="0" smtClean="0"/>
              <a:t>Een échte specialist in de veredeling, productie en verkoop van groentezaden. </a:t>
            </a:r>
          </a:p>
          <a:p>
            <a:r>
              <a:rPr lang="nl-NL" dirty="0" smtClean="0"/>
              <a:t>Wij ontwikkelen groenterassen met toegevoegde waarde voor de hele voedingsketen…</a:t>
            </a:r>
            <a:endParaRPr lang="nl-NL" dirty="0"/>
          </a:p>
        </p:txBody>
      </p:sp>
      <p:sp>
        <p:nvSpPr>
          <p:cNvPr id="4" name="Rechthoek 3"/>
          <p:cNvSpPr/>
          <p:nvPr/>
        </p:nvSpPr>
        <p:spPr>
          <a:xfrm>
            <a:off x="218512" y="215938"/>
            <a:ext cx="8733481"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Omschrijf in twee zinnen wat </a:t>
            </a:r>
          </a:p>
          <a:p>
            <a:pPr algn="ctr"/>
            <a:r>
              <a:rPr lang="nl-NL" sz="5400" b="1" cap="none" spc="0" dirty="0" err="1" smtClean="0">
                <a:ln/>
                <a:solidFill>
                  <a:schemeClr val="accent3"/>
                </a:solidFill>
                <a:effectLst/>
              </a:rPr>
              <a:t>Bejo</a:t>
            </a:r>
            <a:r>
              <a:rPr lang="nl-NL" sz="5400" b="1" cap="none" spc="0" dirty="0" smtClean="0">
                <a:ln/>
                <a:solidFill>
                  <a:schemeClr val="accent3"/>
                </a:solidFill>
                <a:effectLst/>
              </a:rPr>
              <a:t> Zaden voor bedrijf is</a:t>
            </a:r>
            <a:endParaRPr lang="nl-NL" sz="5400" b="1" cap="none" spc="0" dirty="0">
              <a:ln/>
              <a:solidFill>
                <a:schemeClr val="accent3"/>
              </a:solidFill>
              <a:effectLst/>
            </a:endParaRPr>
          </a:p>
        </p:txBody>
      </p:sp>
    </p:spTree>
    <p:extLst>
      <p:ext uri="{BB962C8B-B14F-4D97-AF65-F5344CB8AC3E}">
        <p14:creationId xmlns:p14="http://schemas.microsoft.com/office/powerpoint/2010/main" val="3655995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82818" y="2924944"/>
            <a:ext cx="8229600" cy="835268"/>
          </a:xfrm>
        </p:spPr>
        <p:txBody>
          <a:bodyPr/>
          <a:lstStyle/>
          <a:p>
            <a:r>
              <a:rPr lang="nl-NL" dirty="0" smtClean="0"/>
              <a:t>1.000 zaden voor € 60,70</a:t>
            </a:r>
            <a:endParaRPr lang="nl-NL" dirty="0"/>
          </a:p>
        </p:txBody>
      </p:sp>
      <p:sp>
        <p:nvSpPr>
          <p:cNvPr id="4" name="Rechthoek 3"/>
          <p:cNvSpPr/>
          <p:nvPr/>
        </p:nvSpPr>
        <p:spPr>
          <a:xfrm>
            <a:off x="223985" y="116632"/>
            <a:ext cx="8747266"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Hoe duur is scheutjesbroccoli </a:t>
            </a:r>
          </a:p>
          <a:p>
            <a:pPr algn="ctr"/>
            <a:r>
              <a:rPr lang="nl-NL" sz="5400" b="1" cap="none" spc="0" dirty="0" smtClean="0">
                <a:ln/>
                <a:solidFill>
                  <a:schemeClr val="accent3"/>
                </a:solidFill>
                <a:effectLst/>
              </a:rPr>
              <a:t>in de </a:t>
            </a:r>
            <a:r>
              <a:rPr lang="nl-NL" sz="5400" b="1" cap="none" spc="0" dirty="0" err="1" smtClean="0">
                <a:ln/>
                <a:solidFill>
                  <a:schemeClr val="accent3"/>
                </a:solidFill>
                <a:effectLst/>
              </a:rPr>
              <a:t>webshop</a:t>
            </a:r>
            <a:r>
              <a:rPr lang="nl-NL" sz="5400" b="1" cap="none" spc="0" dirty="0" smtClean="0">
                <a:ln/>
                <a:solidFill>
                  <a:schemeClr val="accent3"/>
                </a:solidFill>
                <a:effectLst/>
              </a:rPr>
              <a:t>?</a:t>
            </a:r>
            <a:endParaRPr lang="nl-NL" sz="5400" b="1" cap="none" spc="0" dirty="0">
              <a:ln/>
              <a:solidFill>
                <a:schemeClr val="accent3"/>
              </a:solidFill>
              <a:effectLst/>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3284984"/>
            <a:ext cx="2337048" cy="314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0319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23528" y="3140968"/>
            <a:ext cx="8229600" cy="1512168"/>
          </a:xfrm>
        </p:spPr>
        <p:txBody>
          <a:bodyPr>
            <a:normAutofit fontScale="92500" lnSpcReduction="10000"/>
          </a:bodyPr>
          <a:lstStyle/>
          <a:p>
            <a:r>
              <a:rPr lang="nl-NL" dirty="0" smtClean="0"/>
              <a:t>5.000 zaden voor € 15,63</a:t>
            </a:r>
          </a:p>
          <a:p>
            <a:endParaRPr lang="nl-NL" dirty="0" smtClean="0"/>
          </a:p>
          <a:p>
            <a:r>
              <a:rPr lang="nl-NL" dirty="0" smtClean="0"/>
              <a:t>50.000 zaden voor € 150,00</a:t>
            </a:r>
            <a:endParaRPr lang="nl-NL" dirty="0"/>
          </a:p>
        </p:txBody>
      </p:sp>
      <p:sp>
        <p:nvSpPr>
          <p:cNvPr id="4" name="Rechthoek 3"/>
          <p:cNvSpPr/>
          <p:nvPr/>
        </p:nvSpPr>
        <p:spPr>
          <a:xfrm>
            <a:off x="1043608" y="332656"/>
            <a:ext cx="7241341"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Hoe duur is Rode bieten </a:t>
            </a:r>
          </a:p>
          <a:p>
            <a:pPr algn="ctr"/>
            <a:r>
              <a:rPr lang="nl-NL" sz="5400" b="1" cap="none" spc="0" dirty="0" smtClean="0">
                <a:ln/>
                <a:solidFill>
                  <a:schemeClr val="accent3"/>
                </a:solidFill>
                <a:effectLst/>
              </a:rPr>
              <a:t>zaad in de </a:t>
            </a:r>
            <a:r>
              <a:rPr lang="nl-NL" sz="5400" b="1" cap="none" spc="0" dirty="0" err="1" smtClean="0">
                <a:ln/>
                <a:solidFill>
                  <a:schemeClr val="accent3"/>
                </a:solidFill>
                <a:effectLst/>
              </a:rPr>
              <a:t>websho</a:t>
            </a:r>
            <a:r>
              <a:rPr lang="nl-NL" sz="5400" b="1" dirty="0" err="1" smtClean="0">
                <a:ln/>
                <a:solidFill>
                  <a:schemeClr val="accent3"/>
                </a:solidFill>
              </a:rPr>
              <a:t>p</a:t>
            </a:r>
            <a:r>
              <a:rPr lang="nl-NL" sz="5400" b="1" dirty="0" smtClean="0">
                <a:ln/>
                <a:solidFill>
                  <a:schemeClr val="accent3"/>
                </a:solidFill>
              </a:rPr>
              <a:t>?</a:t>
            </a:r>
            <a:endParaRPr lang="nl-NL" sz="5400" b="1" cap="none" spc="0" dirty="0">
              <a:ln/>
              <a:solidFill>
                <a:schemeClr val="accent3"/>
              </a:solidFill>
              <a:effectLst/>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3199" y="3212976"/>
            <a:ext cx="2571750" cy="310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4052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92622" y="3501008"/>
            <a:ext cx="8229600" cy="1224136"/>
          </a:xfrm>
        </p:spPr>
        <p:txBody>
          <a:bodyPr/>
          <a:lstStyle/>
          <a:p>
            <a:r>
              <a:rPr lang="nl-NL" dirty="0" smtClean="0"/>
              <a:t>Leem</a:t>
            </a:r>
          </a:p>
          <a:p>
            <a:r>
              <a:rPr lang="nl-NL" dirty="0" smtClean="0"/>
              <a:t>Zand</a:t>
            </a:r>
            <a:endParaRPr lang="nl-NL" dirty="0"/>
          </a:p>
        </p:txBody>
      </p:sp>
      <p:sp>
        <p:nvSpPr>
          <p:cNvPr id="4" name="Rechthoek 3"/>
          <p:cNvSpPr/>
          <p:nvPr/>
        </p:nvSpPr>
        <p:spPr>
          <a:xfrm>
            <a:off x="423825" y="332656"/>
            <a:ext cx="8582286" cy="2123658"/>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600" b="1" cap="none" spc="0" dirty="0" smtClean="0">
                <a:ln/>
                <a:solidFill>
                  <a:schemeClr val="accent3"/>
                </a:solidFill>
                <a:effectLst/>
              </a:rPr>
              <a:t>Aan welke eisen moet </a:t>
            </a:r>
            <a:br>
              <a:rPr lang="nl-NL" sz="6600" b="1" cap="none" spc="0" dirty="0" smtClean="0">
                <a:ln/>
                <a:solidFill>
                  <a:schemeClr val="accent3"/>
                </a:solidFill>
                <a:effectLst/>
              </a:rPr>
            </a:br>
            <a:r>
              <a:rPr lang="nl-NL" sz="6600" b="1" cap="none" spc="0" dirty="0" smtClean="0">
                <a:ln/>
                <a:solidFill>
                  <a:schemeClr val="accent3"/>
                </a:solidFill>
                <a:effectLst/>
              </a:rPr>
              <a:t>de grondsoort voldoen?</a:t>
            </a:r>
            <a:endParaRPr lang="nl-NL" sz="6600" b="1" cap="none" spc="0" dirty="0">
              <a:ln/>
              <a:solidFill>
                <a:schemeClr val="accent3"/>
              </a:solidFill>
              <a:effectLst/>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140968"/>
            <a:ext cx="4303842" cy="3270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303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77147" y="2492896"/>
            <a:ext cx="8229600" cy="1224136"/>
          </a:xfrm>
        </p:spPr>
        <p:txBody>
          <a:bodyPr/>
          <a:lstStyle/>
          <a:p>
            <a:r>
              <a:rPr lang="nl-NL" dirty="0" smtClean="0"/>
              <a:t>Wij gaan hier niks mee doen dus dit kunnen wij niet invullen.</a:t>
            </a:r>
            <a:endParaRPr lang="nl-NL" dirty="0"/>
          </a:p>
        </p:txBody>
      </p:sp>
      <p:sp>
        <p:nvSpPr>
          <p:cNvPr id="4" name="Rechthoek 3"/>
          <p:cNvSpPr/>
          <p:nvPr/>
        </p:nvSpPr>
        <p:spPr>
          <a:xfrm>
            <a:off x="675298" y="260648"/>
            <a:ext cx="7833298" cy="132343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8000" b="1" dirty="0" smtClean="0">
                <a:ln/>
                <a:solidFill>
                  <a:schemeClr val="accent3"/>
                </a:solidFill>
              </a:rPr>
              <a:t>Vacature van </a:t>
            </a:r>
            <a:r>
              <a:rPr lang="nl-NL" sz="8000" b="1" dirty="0" err="1" smtClean="0">
                <a:ln/>
                <a:solidFill>
                  <a:schemeClr val="accent3"/>
                </a:solidFill>
              </a:rPr>
              <a:t>Bejo</a:t>
            </a:r>
            <a:endParaRPr lang="nl-NL" sz="8000" b="1" cap="none" spc="0" dirty="0">
              <a:ln/>
              <a:solidFill>
                <a:schemeClr val="accent3"/>
              </a:solidFill>
              <a:effectLst/>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893" y="3933055"/>
            <a:ext cx="8247703" cy="2558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6675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2492897"/>
            <a:ext cx="8291264" cy="2016223"/>
          </a:xfrm>
        </p:spPr>
        <p:txBody>
          <a:bodyPr/>
          <a:lstStyle/>
          <a:p>
            <a:r>
              <a:rPr lang="nl-NL" dirty="0" smtClean="0"/>
              <a:t>Lbo-niveau voor medewerker zaadbewerking</a:t>
            </a:r>
          </a:p>
          <a:p>
            <a:r>
              <a:rPr lang="nl-NL" dirty="0" smtClean="0"/>
              <a:t>Mbo-niveau voor expediënt</a:t>
            </a:r>
          </a:p>
          <a:p>
            <a:r>
              <a:rPr lang="nl-NL" dirty="0" smtClean="0"/>
              <a:t>Hbo-niveau voor teamleider </a:t>
            </a:r>
            <a:endParaRPr lang="nl-NL" dirty="0"/>
          </a:p>
        </p:txBody>
      </p:sp>
      <p:sp>
        <p:nvSpPr>
          <p:cNvPr id="4" name="Rechthoek 3"/>
          <p:cNvSpPr/>
          <p:nvPr/>
        </p:nvSpPr>
        <p:spPr>
          <a:xfrm>
            <a:off x="248695" y="332656"/>
            <a:ext cx="8609857" cy="120032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3600" b="1" cap="none" spc="0" dirty="0" smtClean="0">
                <a:ln/>
                <a:solidFill>
                  <a:schemeClr val="accent3"/>
                </a:solidFill>
                <a:effectLst/>
              </a:rPr>
              <a:t>Welke opleiding moet je hebben doorlopen </a:t>
            </a:r>
          </a:p>
          <a:p>
            <a:pPr algn="ctr"/>
            <a:r>
              <a:rPr lang="nl-NL" sz="3600" b="1" cap="none" spc="0" dirty="0" smtClean="0">
                <a:ln/>
                <a:solidFill>
                  <a:schemeClr val="accent3"/>
                </a:solidFill>
                <a:effectLst/>
              </a:rPr>
              <a:t>voordat je kan solliciteren op deze job?</a:t>
            </a:r>
            <a:endParaRPr lang="nl-NL" sz="3600" b="1" cap="none" spc="0" dirty="0">
              <a:ln/>
              <a:solidFill>
                <a:schemeClr val="accent3"/>
              </a:solidFill>
              <a:effectLst/>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042" y="4653136"/>
            <a:ext cx="6829425"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33246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23528" y="3326199"/>
            <a:ext cx="7128792" cy="1872208"/>
          </a:xfrm>
        </p:spPr>
        <p:txBody>
          <a:bodyPr>
            <a:normAutofit/>
          </a:bodyPr>
          <a:lstStyle/>
          <a:p>
            <a:r>
              <a:rPr lang="nl-NL" dirty="0" smtClean="0"/>
              <a:t>Cor Beemsterboer</a:t>
            </a:r>
          </a:p>
          <a:p>
            <a:r>
              <a:rPr lang="nl-NL" dirty="0" smtClean="0"/>
              <a:t>Jacob Jong</a:t>
            </a:r>
            <a:endParaRPr lang="nl-NL" dirty="0"/>
          </a:p>
        </p:txBody>
      </p:sp>
      <p:sp>
        <p:nvSpPr>
          <p:cNvPr id="4" name="Rechthoek 3"/>
          <p:cNvSpPr/>
          <p:nvPr/>
        </p:nvSpPr>
        <p:spPr>
          <a:xfrm>
            <a:off x="92841" y="188640"/>
            <a:ext cx="8995348"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Hoe heetten de heren die </a:t>
            </a:r>
          </a:p>
          <a:p>
            <a:pPr algn="ctr"/>
            <a:r>
              <a:rPr lang="nl-NL" sz="5400" b="1" cap="none" spc="0" dirty="0" smtClean="0">
                <a:ln/>
                <a:solidFill>
                  <a:schemeClr val="accent3"/>
                </a:solidFill>
                <a:effectLst/>
              </a:rPr>
              <a:t>samen het bedrijf gestart zijn?</a:t>
            </a:r>
            <a:endParaRPr lang="nl-NL" sz="5400" b="1" cap="none" spc="0" dirty="0">
              <a:ln/>
              <a:solidFill>
                <a:schemeClr val="accent3"/>
              </a:solidFill>
              <a:effectLst/>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956654"/>
            <a:ext cx="2209800" cy="463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0526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11560" y="2924944"/>
            <a:ext cx="2962672" cy="720080"/>
          </a:xfrm>
        </p:spPr>
        <p:txBody>
          <a:bodyPr/>
          <a:lstStyle/>
          <a:p>
            <a:r>
              <a:rPr lang="nl-NL" dirty="0" smtClean="0"/>
              <a:t>In 1978</a:t>
            </a:r>
            <a:endParaRPr lang="nl-NL" dirty="0"/>
          </a:p>
        </p:txBody>
      </p:sp>
      <p:sp>
        <p:nvSpPr>
          <p:cNvPr id="4" name="Rechthoek 3"/>
          <p:cNvSpPr/>
          <p:nvPr/>
        </p:nvSpPr>
        <p:spPr>
          <a:xfrm>
            <a:off x="172765" y="332656"/>
            <a:ext cx="876643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In welk jaar zijn zij gefuseerd?</a:t>
            </a:r>
            <a:endParaRPr lang="nl-NL" sz="5400" b="1" cap="none" spc="0" dirty="0">
              <a:ln/>
              <a:solidFill>
                <a:schemeClr val="accent3"/>
              </a:solidFill>
              <a:effectLst/>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772816"/>
            <a:ext cx="3063619" cy="4618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2686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2381" y="2204864"/>
            <a:ext cx="8219256" cy="4183197"/>
          </a:xfrm>
        </p:spPr>
        <p:txBody>
          <a:bodyPr>
            <a:normAutofit fontScale="47500" lnSpcReduction="20000"/>
          </a:bodyPr>
          <a:lstStyle/>
          <a:p>
            <a:endParaRPr lang="nl-NL" dirty="0" smtClean="0"/>
          </a:p>
          <a:p>
            <a:endParaRPr lang="nl-NL" b="1" dirty="0" smtClean="0">
              <a:solidFill>
                <a:schemeClr val="tx1">
                  <a:lumMod val="95000"/>
                  <a:lumOff val="5000"/>
                </a:schemeClr>
              </a:solidFill>
              <a:effectLst/>
            </a:endParaRPr>
          </a:p>
          <a:p>
            <a:r>
              <a:rPr lang="nl-NL" b="1" dirty="0" smtClean="0">
                <a:solidFill>
                  <a:schemeClr val="tx1">
                    <a:lumMod val="95000"/>
                    <a:lumOff val="5000"/>
                  </a:schemeClr>
                </a:solidFill>
                <a:effectLst/>
              </a:rPr>
              <a:t>Andijvie    		Peterselie                    	</a:t>
            </a:r>
            <a:r>
              <a:rPr lang="nl-NL" b="1" dirty="0" smtClean="0">
                <a:solidFill>
                  <a:schemeClr val="tx1">
                    <a:lumMod val="95000"/>
                    <a:lumOff val="5000"/>
                  </a:schemeClr>
                </a:solidFill>
              </a:rPr>
              <a:t>          </a:t>
            </a:r>
            <a:r>
              <a:rPr lang="nl-NL" b="1" dirty="0" smtClean="0">
                <a:solidFill>
                  <a:schemeClr val="tx1">
                    <a:lumMod val="95000"/>
                    <a:lumOff val="5000"/>
                  </a:schemeClr>
                </a:solidFill>
                <a:effectLst/>
              </a:rPr>
              <a:t>Spitskool</a:t>
            </a:r>
          </a:p>
          <a:p>
            <a:r>
              <a:rPr lang="nl-NL" b="1" dirty="0" smtClean="0">
                <a:solidFill>
                  <a:schemeClr val="tx1">
                    <a:lumMod val="95000"/>
                    <a:lumOff val="5000"/>
                  </a:schemeClr>
                </a:solidFill>
                <a:effectLst/>
              </a:rPr>
              <a:t>Asperge		Plantuien		          Spruitkool</a:t>
            </a:r>
          </a:p>
          <a:p>
            <a:r>
              <a:rPr lang="nl-NL" b="1" dirty="0" smtClean="0">
                <a:solidFill>
                  <a:schemeClr val="tx1">
                    <a:lumMod val="95000"/>
                    <a:lumOff val="5000"/>
                  </a:schemeClr>
                </a:solidFill>
                <a:effectLst/>
              </a:rPr>
              <a:t>Bleekselderij		Prei		          </a:t>
            </a:r>
            <a:r>
              <a:rPr lang="nl-NL" b="1" dirty="0" err="1" smtClean="0">
                <a:solidFill>
                  <a:schemeClr val="tx1">
                    <a:lumMod val="95000"/>
                    <a:lumOff val="5000"/>
                  </a:schemeClr>
                </a:solidFill>
                <a:effectLst/>
              </a:rPr>
              <a:t>Stengelui</a:t>
            </a:r>
            <a:endParaRPr lang="nl-NL" b="1" dirty="0" smtClean="0">
              <a:solidFill>
                <a:schemeClr val="tx1">
                  <a:lumMod val="95000"/>
                  <a:lumOff val="5000"/>
                </a:schemeClr>
              </a:solidFill>
              <a:effectLst/>
            </a:endParaRPr>
          </a:p>
          <a:p>
            <a:r>
              <a:rPr lang="nl-NL" b="1" dirty="0" smtClean="0">
                <a:solidFill>
                  <a:schemeClr val="tx1">
                    <a:lumMod val="95000"/>
                    <a:lumOff val="5000"/>
                  </a:schemeClr>
                </a:solidFill>
                <a:effectLst/>
              </a:rPr>
              <a:t>Bloemkool		Radicchio </a:t>
            </a:r>
            <a:r>
              <a:rPr lang="nl-NL" b="1" dirty="0" err="1" smtClean="0">
                <a:solidFill>
                  <a:schemeClr val="tx1">
                    <a:lumMod val="95000"/>
                    <a:lumOff val="5000"/>
                  </a:schemeClr>
                </a:solidFill>
                <a:effectLst/>
              </a:rPr>
              <a:t>Rosso</a:t>
            </a:r>
            <a:r>
              <a:rPr lang="nl-NL" b="1" dirty="0" smtClean="0">
                <a:solidFill>
                  <a:schemeClr val="tx1">
                    <a:lumMod val="95000"/>
                    <a:lumOff val="5000"/>
                  </a:schemeClr>
                </a:solidFill>
                <a:effectLst/>
              </a:rPr>
              <a:t>	          </a:t>
            </a:r>
            <a:r>
              <a:rPr lang="nl-NL" b="1" dirty="0" err="1" smtClean="0">
                <a:solidFill>
                  <a:schemeClr val="tx1">
                    <a:lumMod val="95000"/>
                    <a:lumOff val="5000"/>
                  </a:schemeClr>
                </a:solidFill>
                <a:effectLst/>
              </a:rPr>
              <a:t>Treviso</a:t>
            </a:r>
            <a:endParaRPr lang="nl-NL" b="1" dirty="0" smtClean="0">
              <a:solidFill>
                <a:schemeClr val="tx1">
                  <a:lumMod val="95000"/>
                  <a:lumOff val="5000"/>
                </a:schemeClr>
              </a:solidFill>
              <a:effectLst/>
            </a:endParaRPr>
          </a:p>
          <a:p>
            <a:r>
              <a:rPr lang="nl-NL" b="1" dirty="0" smtClean="0">
                <a:solidFill>
                  <a:schemeClr val="tx1">
                    <a:lumMod val="95000"/>
                    <a:lumOff val="5000"/>
                  </a:schemeClr>
                </a:solidFill>
                <a:effectLst/>
              </a:rPr>
              <a:t>Bloemkool-Winter		Radijs		          Uien geel</a:t>
            </a:r>
          </a:p>
          <a:p>
            <a:r>
              <a:rPr lang="nl-NL" b="1" dirty="0" smtClean="0">
                <a:solidFill>
                  <a:schemeClr val="tx1">
                    <a:lumMod val="95000"/>
                    <a:lumOff val="5000"/>
                  </a:schemeClr>
                </a:solidFill>
                <a:effectLst/>
              </a:rPr>
              <a:t>Boerenkool		Rode bieten	          Uien rood</a:t>
            </a:r>
          </a:p>
          <a:p>
            <a:r>
              <a:rPr lang="nl-NL" b="1" dirty="0" smtClean="0">
                <a:solidFill>
                  <a:schemeClr val="tx1">
                    <a:lumMod val="95000"/>
                    <a:lumOff val="5000"/>
                  </a:schemeClr>
                </a:solidFill>
                <a:effectLst/>
              </a:rPr>
              <a:t>Broccoli		Rode kool 		          Uien wit</a:t>
            </a:r>
          </a:p>
          <a:p>
            <a:r>
              <a:rPr lang="nl-NL" b="1" dirty="0" smtClean="0">
                <a:solidFill>
                  <a:schemeClr val="tx1">
                    <a:lumMod val="95000"/>
                    <a:lumOff val="5000"/>
                  </a:schemeClr>
                </a:solidFill>
                <a:effectLst/>
              </a:rPr>
              <a:t>Chinese kool		</a:t>
            </a:r>
            <a:r>
              <a:rPr lang="nl-NL" b="1" dirty="0" err="1" smtClean="0">
                <a:solidFill>
                  <a:schemeClr val="tx1">
                    <a:lumMod val="95000"/>
                    <a:lumOff val="5000"/>
                  </a:schemeClr>
                </a:solidFill>
                <a:effectLst/>
              </a:rPr>
              <a:t>Romanesco</a:t>
            </a:r>
            <a:r>
              <a:rPr lang="nl-NL" b="1" dirty="0" smtClean="0">
                <a:solidFill>
                  <a:schemeClr val="tx1">
                    <a:lumMod val="95000"/>
                    <a:lumOff val="5000"/>
                  </a:schemeClr>
                </a:solidFill>
                <a:effectLst/>
              </a:rPr>
              <a:t>		          Venkel</a:t>
            </a:r>
          </a:p>
          <a:p>
            <a:r>
              <a:rPr lang="nl-NL" b="1" dirty="0" smtClean="0">
                <a:solidFill>
                  <a:schemeClr val="tx1">
                    <a:lumMod val="95000"/>
                    <a:lumOff val="5000"/>
                  </a:schemeClr>
                </a:solidFill>
                <a:effectLst/>
              </a:rPr>
              <a:t>Gele bieten		</a:t>
            </a:r>
            <a:r>
              <a:rPr lang="nl-NL" b="1" dirty="0" err="1" smtClean="0">
                <a:solidFill>
                  <a:schemeClr val="tx1">
                    <a:lumMod val="95000"/>
                    <a:lumOff val="5000"/>
                  </a:schemeClr>
                </a:solidFill>
                <a:effectLst/>
              </a:rPr>
              <a:t>Savooie</a:t>
            </a:r>
            <a:r>
              <a:rPr lang="nl-NL" b="1" dirty="0" smtClean="0">
                <a:solidFill>
                  <a:schemeClr val="tx1">
                    <a:lumMod val="95000"/>
                    <a:lumOff val="5000"/>
                  </a:schemeClr>
                </a:solidFill>
                <a:effectLst/>
              </a:rPr>
              <a:t> kool	          Winterkool</a:t>
            </a:r>
          </a:p>
          <a:p>
            <a:r>
              <a:rPr lang="nl-NL" b="1" dirty="0" err="1" smtClean="0">
                <a:solidFill>
                  <a:schemeClr val="tx1">
                    <a:lumMod val="95000"/>
                    <a:lumOff val="5000"/>
                  </a:schemeClr>
                </a:solidFill>
                <a:effectLst/>
              </a:rPr>
              <a:t>Groenlof</a:t>
            </a:r>
            <a:r>
              <a:rPr lang="nl-NL" b="1" dirty="0" smtClean="0">
                <a:solidFill>
                  <a:schemeClr val="tx1">
                    <a:lumMod val="95000"/>
                    <a:lumOff val="5000"/>
                  </a:schemeClr>
                </a:solidFill>
                <a:effectLst/>
              </a:rPr>
              <a:t>		Scheutjesbroccoli 	          Witte kool</a:t>
            </a:r>
          </a:p>
          <a:p>
            <a:r>
              <a:rPr lang="nl-NL" b="1" dirty="0" smtClean="0">
                <a:solidFill>
                  <a:schemeClr val="tx1">
                    <a:lumMod val="95000"/>
                    <a:lumOff val="5000"/>
                  </a:schemeClr>
                </a:solidFill>
                <a:effectLst/>
              </a:rPr>
              <a:t>Knolselderij		Sierkool		          Wortelen</a:t>
            </a:r>
          </a:p>
          <a:p>
            <a:r>
              <a:rPr lang="nl-NL" b="1" dirty="0" smtClean="0">
                <a:solidFill>
                  <a:schemeClr val="tx1">
                    <a:lumMod val="95000"/>
                    <a:lumOff val="5000"/>
                  </a:schemeClr>
                </a:solidFill>
                <a:effectLst/>
              </a:rPr>
              <a:t>Koolrabi		Sjalotten		          Wortelpeterselie</a:t>
            </a:r>
          </a:p>
          <a:p>
            <a:r>
              <a:rPr lang="nl-NL" b="1" dirty="0" smtClean="0">
                <a:solidFill>
                  <a:schemeClr val="tx1">
                    <a:lumMod val="95000"/>
                    <a:lumOff val="5000"/>
                  </a:schemeClr>
                </a:solidFill>
                <a:effectLst/>
              </a:rPr>
              <a:t>Koolrapen		Snijbiet</a:t>
            </a:r>
          </a:p>
          <a:p>
            <a:r>
              <a:rPr lang="nl-NL" b="1" dirty="0" smtClean="0">
                <a:solidFill>
                  <a:schemeClr val="tx1">
                    <a:lumMod val="95000"/>
                    <a:lumOff val="5000"/>
                  </a:schemeClr>
                </a:solidFill>
                <a:effectLst/>
              </a:rPr>
              <a:t>Paksoi			Snijselderij</a:t>
            </a:r>
          </a:p>
          <a:p>
            <a:pPr lvl="1"/>
            <a:endParaRPr lang="nl-NL" dirty="0" smtClean="0">
              <a:solidFill>
                <a:schemeClr val="tx1">
                  <a:lumMod val="95000"/>
                  <a:lumOff val="5000"/>
                </a:schemeClr>
              </a:solidFill>
            </a:endParaRPr>
          </a:p>
        </p:txBody>
      </p:sp>
      <p:sp>
        <p:nvSpPr>
          <p:cNvPr id="4" name="Rechthoek 3"/>
          <p:cNvSpPr/>
          <p:nvPr/>
        </p:nvSpPr>
        <p:spPr>
          <a:xfrm>
            <a:off x="896163" y="188640"/>
            <a:ext cx="7351693"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Uit hoeveel gewassen </a:t>
            </a:r>
          </a:p>
          <a:p>
            <a:pPr algn="ctr"/>
            <a:r>
              <a:rPr lang="nl-NL" sz="5400" b="1" cap="none" spc="0" dirty="0" smtClean="0">
                <a:ln/>
                <a:solidFill>
                  <a:schemeClr val="accent3"/>
                </a:solidFill>
                <a:effectLst/>
              </a:rPr>
              <a:t>bestaat het assortiment?</a:t>
            </a:r>
            <a:endParaRPr lang="nl-NL" sz="5400" b="1" cap="none" spc="0" dirty="0">
              <a:ln/>
              <a:solidFill>
                <a:schemeClr val="accent3"/>
              </a:solidFill>
              <a:effectLst/>
            </a:endParaRPr>
          </a:p>
        </p:txBody>
      </p:sp>
    </p:spTree>
    <p:extLst>
      <p:ext uri="{BB962C8B-B14F-4D97-AF65-F5344CB8AC3E}">
        <p14:creationId xmlns:p14="http://schemas.microsoft.com/office/powerpoint/2010/main" val="299169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2204864"/>
            <a:ext cx="8086916" cy="4277072"/>
          </a:xfrm>
        </p:spPr>
        <p:txBody>
          <a:bodyPr>
            <a:normAutofit fontScale="55000" lnSpcReduction="20000"/>
          </a:bodyPr>
          <a:lstStyle/>
          <a:p>
            <a:r>
              <a:rPr lang="nl-NL" dirty="0" smtClean="0"/>
              <a:t>Andijvie    	       2	Peterselie                  5              </a:t>
            </a:r>
            <a:r>
              <a:rPr lang="nl-NL" dirty="0" smtClean="0"/>
              <a:t> </a:t>
            </a:r>
            <a:r>
              <a:rPr lang="nl-NL" dirty="0" smtClean="0"/>
              <a:t>Spitskool </a:t>
            </a:r>
            <a:r>
              <a:rPr lang="nl-NL" dirty="0" smtClean="0"/>
              <a:t>                 2</a:t>
            </a:r>
            <a:endParaRPr lang="nl-NL" dirty="0" smtClean="0"/>
          </a:p>
          <a:p>
            <a:r>
              <a:rPr lang="nl-NL" dirty="0" smtClean="0"/>
              <a:t>Asperge   	       3	Plantuien	                  3	</a:t>
            </a:r>
            <a:r>
              <a:rPr lang="nl-NL" dirty="0" smtClean="0"/>
              <a:t>Spruitkool                13</a:t>
            </a:r>
            <a:endParaRPr lang="nl-NL" dirty="0" smtClean="0"/>
          </a:p>
          <a:p>
            <a:r>
              <a:rPr lang="nl-NL" dirty="0" smtClean="0"/>
              <a:t>Bleekselderij  	       2</a:t>
            </a:r>
            <a:r>
              <a:rPr lang="nl-NL" dirty="0"/>
              <a:t>	</a:t>
            </a:r>
            <a:r>
              <a:rPr lang="nl-NL" dirty="0" smtClean="0"/>
              <a:t>Prei	                  3	</a:t>
            </a:r>
            <a:r>
              <a:rPr lang="nl-NL" dirty="0" err="1" smtClean="0"/>
              <a:t>Stengelui</a:t>
            </a:r>
            <a:r>
              <a:rPr lang="nl-NL" dirty="0" smtClean="0"/>
              <a:t>                  3</a:t>
            </a:r>
            <a:endParaRPr lang="nl-NL" dirty="0" smtClean="0"/>
          </a:p>
          <a:p>
            <a:r>
              <a:rPr lang="nl-NL" dirty="0" smtClean="0"/>
              <a:t>Bloemkool	       4	Radicchio </a:t>
            </a:r>
            <a:r>
              <a:rPr lang="nl-NL" dirty="0" err="1" smtClean="0"/>
              <a:t>Rosso</a:t>
            </a:r>
            <a:r>
              <a:rPr lang="nl-NL" dirty="0" smtClean="0"/>
              <a:t>	 5        </a:t>
            </a:r>
            <a:r>
              <a:rPr lang="nl-NL" dirty="0" smtClean="0"/>
              <a:t>      </a:t>
            </a:r>
            <a:r>
              <a:rPr lang="nl-NL" dirty="0" err="1" smtClean="0"/>
              <a:t>Treviso</a:t>
            </a:r>
            <a:r>
              <a:rPr lang="nl-NL" dirty="0" smtClean="0"/>
              <a:t>                      1</a:t>
            </a:r>
            <a:endParaRPr lang="nl-NL" dirty="0" smtClean="0"/>
          </a:p>
          <a:p>
            <a:r>
              <a:rPr lang="nl-NL" dirty="0" smtClean="0"/>
              <a:t>Bloemkool-Winter</a:t>
            </a:r>
            <a:r>
              <a:rPr lang="nl-NL" dirty="0"/>
              <a:t> </a:t>
            </a:r>
            <a:r>
              <a:rPr lang="nl-NL" dirty="0" smtClean="0"/>
              <a:t> 14       Radijs	                  1	</a:t>
            </a:r>
            <a:r>
              <a:rPr lang="nl-NL" dirty="0" smtClean="0"/>
              <a:t>Uien </a:t>
            </a:r>
            <a:r>
              <a:rPr lang="nl-NL" dirty="0" smtClean="0"/>
              <a:t>geel </a:t>
            </a:r>
            <a:r>
              <a:rPr lang="nl-NL" dirty="0" smtClean="0"/>
              <a:t>                 2</a:t>
            </a:r>
            <a:endParaRPr lang="nl-NL" dirty="0" smtClean="0"/>
          </a:p>
          <a:p>
            <a:r>
              <a:rPr lang="nl-NL" dirty="0" smtClean="0"/>
              <a:t>Boerenkool	       3	Rode bieten              6	</a:t>
            </a:r>
            <a:r>
              <a:rPr lang="nl-NL" dirty="0" smtClean="0"/>
              <a:t>Uien </a:t>
            </a:r>
            <a:r>
              <a:rPr lang="nl-NL" dirty="0" smtClean="0"/>
              <a:t>rood </a:t>
            </a:r>
            <a:r>
              <a:rPr lang="nl-NL" dirty="0" smtClean="0"/>
              <a:t>                3</a:t>
            </a:r>
            <a:endParaRPr lang="nl-NL" dirty="0" smtClean="0"/>
          </a:p>
          <a:p>
            <a:r>
              <a:rPr lang="nl-NL" dirty="0" smtClean="0"/>
              <a:t>Broccoli	       3	Rode kool </a:t>
            </a:r>
            <a:r>
              <a:rPr lang="nl-NL" dirty="0"/>
              <a:t> </a:t>
            </a:r>
            <a:r>
              <a:rPr lang="nl-NL" dirty="0" smtClean="0"/>
              <a:t>                4              </a:t>
            </a:r>
            <a:r>
              <a:rPr lang="nl-NL" dirty="0" smtClean="0"/>
              <a:t> Uien </a:t>
            </a:r>
            <a:r>
              <a:rPr lang="nl-NL" dirty="0" smtClean="0"/>
              <a:t>wit </a:t>
            </a:r>
            <a:r>
              <a:rPr lang="nl-NL" dirty="0" smtClean="0"/>
              <a:t>                   1</a:t>
            </a:r>
            <a:endParaRPr lang="nl-NL" dirty="0" smtClean="0"/>
          </a:p>
          <a:p>
            <a:r>
              <a:rPr lang="nl-NL" dirty="0" smtClean="0"/>
              <a:t>Chinese kool	       2	</a:t>
            </a:r>
            <a:r>
              <a:rPr lang="nl-NL" dirty="0" err="1" smtClean="0"/>
              <a:t>Romanesco</a:t>
            </a:r>
            <a:r>
              <a:rPr lang="nl-NL" dirty="0"/>
              <a:t> </a:t>
            </a:r>
            <a:r>
              <a:rPr lang="nl-NL" dirty="0" smtClean="0"/>
              <a:t>              2            </a:t>
            </a:r>
            <a:r>
              <a:rPr lang="nl-NL" dirty="0" smtClean="0"/>
              <a:t>   </a:t>
            </a:r>
            <a:r>
              <a:rPr lang="nl-NL" dirty="0" smtClean="0"/>
              <a:t>Venkel </a:t>
            </a:r>
            <a:r>
              <a:rPr lang="nl-NL" dirty="0" smtClean="0"/>
              <a:t>                      4</a:t>
            </a:r>
            <a:endParaRPr lang="nl-NL" dirty="0" smtClean="0"/>
          </a:p>
          <a:p>
            <a:r>
              <a:rPr lang="nl-NL" dirty="0" smtClean="0"/>
              <a:t>Gele bieten	       3	</a:t>
            </a:r>
            <a:r>
              <a:rPr lang="nl-NL" dirty="0" err="1" smtClean="0"/>
              <a:t>Savooie</a:t>
            </a:r>
            <a:r>
              <a:rPr lang="nl-NL" dirty="0" smtClean="0"/>
              <a:t> kool	 3        </a:t>
            </a:r>
            <a:r>
              <a:rPr lang="nl-NL" dirty="0" smtClean="0"/>
              <a:t>      Winterkool                3</a:t>
            </a:r>
            <a:endParaRPr lang="nl-NL" dirty="0" smtClean="0"/>
          </a:p>
          <a:p>
            <a:r>
              <a:rPr lang="nl-NL" dirty="0" err="1" smtClean="0"/>
              <a:t>Groenlof</a:t>
            </a:r>
            <a:r>
              <a:rPr lang="nl-NL" dirty="0" smtClean="0"/>
              <a:t>	       1	Scheutjesbroccoli 	 1      </a:t>
            </a:r>
            <a:r>
              <a:rPr lang="nl-NL" dirty="0" smtClean="0"/>
              <a:t>        Witte kool                 7</a:t>
            </a:r>
            <a:endParaRPr lang="nl-NL" dirty="0" smtClean="0"/>
          </a:p>
          <a:p>
            <a:r>
              <a:rPr lang="nl-NL" dirty="0" smtClean="0"/>
              <a:t>Knolselderij	       4	Sierkool	                   2	</a:t>
            </a:r>
            <a:r>
              <a:rPr lang="nl-NL" dirty="0" smtClean="0"/>
              <a:t>Wortelen                  10</a:t>
            </a:r>
            <a:endParaRPr lang="nl-NL" dirty="0" smtClean="0"/>
          </a:p>
          <a:p>
            <a:r>
              <a:rPr lang="nl-NL" dirty="0" smtClean="0"/>
              <a:t>Koolrabi	       4	Sjalotten	                   5	</a:t>
            </a:r>
            <a:r>
              <a:rPr lang="nl-NL" dirty="0" smtClean="0"/>
              <a:t>Wortelpeterselie     2</a:t>
            </a:r>
            <a:endParaRPr lang="nl-NL" dirty="0" smtClean="0"/>
          </a:p>
          <a:p>
            <a:r>
              <a:rPr lang="nl-NL" dirty="0" smtClean="0"/>
              <a:t>Koolrapen	       2	Snijbiet                       2</a:t>
            </a:r>
          </a:p>
          <a:p>
            <a:r>
              <a:rPr lang="nl-NL" dirty="0" smtClean="0"/>
              <a:t>Paksoi	       1	Snijselderij                 2</a:t>
            </a:r>
          </a:p>
          <a:p>
            <a:endParaRPr lang="nl-NL" dirty="0" smtClean="0"/>
          </a:p>
          <a:p>
            <a:endParaRPr lang="nl-NL" dirty="0" smtClean="0"/>
          </a:p>
        </p:txBody>
      </p:sp>
      <p:sp>
        <p:nvSpPr>
          <p:cNvPr id="4" name="Rechthoek 3"/>
          <p:cNvSpPr/>
          <p:nvPr/>
        </p:nvSpPr>
        <p:spPr>
          <a:xfrm>
            <a:off x="611560" y="188640"/>
            <a:ext cx="7932556"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Uit hoeveel rassen bestaat </a:t>
            </a:r>
          </a:p>
          <a:p>
            <a:pPr algn="ctr"/>
            <a:r>
              <a:rPr lang="nl-NL" sz="5400" b="1" cap="none" spc="0" dirty="0" smtClean="0">
                <a:ln/>
                <a:solidFill>
                  <a:schemeClr val="accent3"/>
                </a:solidFill>
                <a:effectLst/>
              </a:rPr>
              <a:t>dit assortiment?</a:t>
            </a:r>
            <a:endParaRPr lang="nl-NL" sz="5400" b="1" cap="none" spc="0" dirty="0">
              <a:ln/>
              <a:solidFill>
                <a:schemeClr val="accent3"/>
              </a:solidFill>
              <a:effectLst/>
            </a:endParaRPr>
          </a:p>
        </p:txBody>
      </p:sp>
    </p:spTree>
    <p:extLst>
      <p:ext uri="{BB962C8B-B14F-4D97-AF65-F5344CB8AC3E}">
        <p14:creationId xmlns:p14="http://schemas.microsoft.com/office/powerpoint/2010/main" val="245780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endParaRPr lang="nl-NL" dirty="0"/>
          </a:p>
        </p:txBody>
      </p:sp>
      <p:sp>
        <p:nvSpPr>
          <p:cNvPr id="4" name="Rechthoek 3"/>
          <p:cNvSpPr/>
          <p:nvPr/>
        </p:nvSpPr>
        <p:spPr>
          <a:xfrm>
            <a:off x="107504" y="121752"/>
            <a:ext cx="8928992" cy="132343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4000" b="1" cap="none" spc="0" dirty="0" smtClean="0">
                <a:ln/>
                <a:solidFill>
                  <a:schemeClr val="accent3"/>
                </a:solidFill>
                <a:effectLst/>
              </a:rPr>
              <a:t>Waaruit bestaat de Kwaliteitscontrole </a:t>
            </a:r>
          </a:p>
          <a:p>
            <a:pPr algn="ctr"/>
            <a:r>
              <a:rPr lang="nl-NL" sz="4000" b="1" cap="none" spc="0" dirty="0" smtClean="0">
                <a:ln/>
                <a:solidFill>
                  <a:schemeClr val="accent3"/>
                </a:solidFill>
                <a:effectLst/>
              </a:rPr>
              <a:t>die word uitgevoerd op de zaden? </a:t>
            </a:r>
            <a:endParaRPr lang="nl-NL" sz="4000" b="1" cap="none" spc="0" dirty="0">
              <a:ln/>
              <a:solidFill>
                <a:schemeClr val="accent3"/>
              </a:solidFill>
              <a:effectLst/>
            </a:endParaRPr>
          </a:p>
        </p:txBody>
      </p:sp>
    </p:spTree>
    <p:extLst>
      <p:ext uri="{BB962C8B-B14F-4D97-AF65-F5344CB8AC3E}">
        <p14:creationId xmlns:p14="http://schemas.microsoft.com/office/powerpoint/2010/main" val="3854995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98380" y="2348880"/>
            <a:ext cx="8147248" cy="1224136"/>
          </a:xfrm>
        </p:spPr>
        <p:txBody>
          <a:bodyPr/>
          <a:lstStyle/>
          <a:p>
            <a:r>
              <a:rPr lang="nl-NL" dirty="0" smtClean="0"/>
              <a:t>Zo goed mogelijke zaden maken en zoveel mogelijk verschillende soorten.</a:t>
            </a:r>
            <a:endParaRPr lang="nl-NL" dirty="0"/>
          </a:p>
        </p:txBody>
      </p:sp>
      <p:sp>
        <p:nvSpPr>
          <p:cNvPr id="4" name="Rechthoek 3"/>
          <p:cNvSpPr/>
          <p:nvPr/>
        </p:nvSpPr>
        <p:spPr>
          <a:xfrm>
            <a:off x="696520" y="404664"/>
            <a:ext cx="775096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Wat is de missie van </a:t>
            </a:r>
            <a:r>
              <a:rPr lang="nl-NL" sz="5400" b="1" cap="none" spc="0" dirty="0" err="1" smtClean="0">
                <a:ln/>
                <a:solidFill>
                  <a:schemeClr val="accent3"/>
                </a:solidFill>
                <a:effectLst/>
              </a:rPr>
              <a:t>Bejo</a:t>
            </a:r>
            <a:r>
              <a:rPr lang="nl-NL" sz="5400" b="1" cap="none" spc="0" dirty="0" smtClean="0">
                <a:ln/>
                <a:solidFill>
                  <a:schemeClr val="accent3"/>
                </a:solidFill>
                <a:effectLst/>
              </a:rPr>
              <a:t>?</a:t>
            </a:r>
            <a:endParaRPr lang="nl-NL" sz="5400" b="1" cap="none" spc="0" dirty="0">
              <a:ln/>
              <a:solidFill>
                <a:schemeClr val="accent3"/>
              </a:solidFill>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992" y="3693108"/>
            <a:ext cx="4462533" cy="2976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5396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27661" y="2852936"/>
            <a:ext cx="8229600" cy="1224136"/>
          </a:xfrm>
        </p:spPr>
        <p:txBody>
          <a:bodyPr/>
          <a:lstStyle/>
          <a:p>
            <a:pPr marL="0" indent="0">
              <a:buNone/>
            </a:pPr>
            <a:r>
              <a:rPr lang="nl-NL" dirty="0" smtClean="0"/>
              <a:t>Door het elke keer in andere landen de zaadjes te laten groeien.</a:t>
            </a:r>
            <a:endParaRPr lang="nl-NL" dirty="0"/>
          </a:p>
        </p:txBody>
      </p:sp>
      <p:sp>
        <p:nvSpPr>
          <p:cNvPr id="4" name="Rechthoek 3"/>
          <p:cNvSpPr/>
          <p:nvPr/>
        </p:nvSpPr>
        <p:spPr>
          <a:xfrm>
            <a:off x="88806" y="116632"/>
            <a:ext cx="8907310" cy="156966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4800" b="1" cap="none" spc="0" dirty="0" smtClean="0">
                <a:ln/>
                <a:solidFill>
                  <a:schemeClr val="accent3"/>
                </a:solidFill>
                <a:effectLst/>
              </a:rPr>
              <a:t>Waardoor ontstaan groenterassen</a:t>
            </a:r>
          </a:p>
          <a:p>
            <a:pPr algn="ctr"/>
            <a:r>
              <a:rPr lang="nl-NL" sz="4800" b="1" cap="none" spc="0" dirty="0" smtClean="0">
                <a:ln/>
                <a:solidFill>
                  <a:schemeClr val="accent3"/>
                </a:solidFill>
                <a:effectLst/>
              </a:rPr>
              <a:t> met unieke eigenschappen?</a:t>
            </a:r>
            <a:endParaRPr lang="nl-NL" sz="4800" b="1" cap="none" spc="0" dirty="0">
              <a:ln/>
              <a:solidFill>
                <a:schemeClr val="accent3"/>
              </a:solidFill>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645024"/>
            <a:ext cx="3720075" cy="2790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6504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251520" y="2564904"/>
            <a:ext cx="8229600" cy="1368152"/>
          </a:xfrm>
        </p:spPr>
        <p:txBody>
          <a:bodyPr/>
          <a:lstStyle/>
          <a:p>
            <a:r>
              <a:rPr lang="nl-NL" dirty="0" smtClean="0"/>
              <a:t>Het vernieuwen en verbeteren van zaad</a:t>
            </a:r>
            <a:endParaRPr lang="nl-NL" dirty="0"/>
          </a:p>
        </p:txBody>
      </p:sp>
      <p:sp>
        <p:nvSpPr>
          <p:cNvPr id="4" name="Rechthoek 3"/>
          <p:cNvSpPr/>
          <p:nvPr/>
        </p:nvSpPr>
        <p:spPr>
          <a:xfrm>
            <a:off x="1475656" y="332656"/>
            <a:ext cx="6452792" cy="110799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6600" b="1" cap="none" spc="0" dirty="0" smtClean="0">
                <a:ln/>
                <a:solidFill>
                  <a:schemeClr val="accent3"/>
                </a:solidFill>
                <a:effectLst/>
              </a:rPr>
              <a:t>Wat is veredelen?</a:t>
            </a:r>
            <a:endParaRPr lang="nl-NL" sz="6600" b="1" cap="none" spc="0" dirty="0">
              <a:ln/>
              <a:solidFill>
                <a:schemeClr val="accent3"/>
              </a:solidFill>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3356992"/>
            <a:ext cx="4381500" cy="309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5151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7544" y="2708920"/>
            <a:ext cx="8229600" cy="3561259"/>
          </a:xfrm>
        </p:spPr>
        <p:txBody>
          <a:bodyPr/>
          <a:lstStyle/>
          <a:p>
            <a:r>
              <a:rPr lang="nl-NL" dirty="0" smtClean="0"/>
              <a:t>Nederland</a:t>
            </a:r>
          </a:p>
          <a:p>
            <a:r>
              <a:rPr lang="nl-NL" dirty="0" smtClean="0"/>
              <a:t>Polen</a:t>
            </a:r>
          </a:p>
          <a:p>
            <a:r>
              <a:rPr lang="nl-NL" dirty="0" smtClean="0"/>
              <a:t>Italië</a:t>
            </a:r>
          </a:p>
          <a:p>
            <a:r>
              <a:rPr lang="nl-NL" dirty="0" smtClean="0"/>
              <a:t>India</a:t>
            </a:r>
          </a:p>
          <a:p>
            <a:r>
              <a:rPr lang="nl-NL" dirty="0" smtClean="0"/>
              <a:t>Guatemala</a:t>
            </a:r>
            <a:endParaRPr lang="nl-NL" dirty="0"/>
          </a:p>
        </p:txBody>
      </p:sp>
      <p:sp>
        <p:nvSpPr>
          <p:cNvPr id="4" name="Rechthoek 3"/>
          <p:cNvSpPr/>
          <p:nvPr/>
        </p:nvSpPr>
        <p:spPr>
          <a:xfrm>
            <a:off x="1187624" y="260648"/>
            <a:ext cx="6939912"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nl-NL" sz="5400" b="1" cap="none" spc="0" dirty="0" smtClean="0">
                <a:ln/>
                <a:solidFill>
                  <a:schemeClr val="accent3"/>
                </a:solidFill>
                <a:effectLst/>
              </a:rPr>
              <a:t>In welke landen staan </a:t>
            </a:r>
          </a:p>
          <a:p>
            <a:pPr algn="ctr"/>
            <a:r>
              <a:rPr lang="nl-NL" sz="5400" b="1" cap="none" spc="0" dirty="0" smtClean="0">
                <a:ln/>
                <a:solidFill>
                  <a:schemeClr val="accent3"/>
                </a:solidFill>
                <a:effectLst/>
              </a:rPr>
              <a:t>de veredelingsstations?</a:t>
            </a:r>
            <a:endParaRPr lang="nl-NL" sz="5400" b="1" cap="none" spc="0" dirty="0">
              <a:ln/>
              <a:solidFill>
                <a:schemeClr val="accent3"/>
              </a:solidFill>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717031"/>
            <a:ext cx="4438616" cy="1444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3466792"/>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501</Words>
  <Application>Microsoft Office PowerPoint</Application>
  <PresentationFormat>Diavoorstelling (4:3)</PresentationFormat>
  <Paragraphs>107</Paragraphs>
  <Slides>26</Slides>
  <Notes>0</Notes>
  <HiddenSlides>0</HiddenSlides>
  <MMClips>0</MMClips>
  <ScaleCrop>false</ScaleCrop>
  <HeadingPairs>
    <vt:vector size="4" baseType="variant">
      <vt:variant>
        <vt:lpstr>Thema</vt:lpstr>
      </vt:variant>
      <vt:variant>
        <vt:i4>1</vt:i4>
      </vt:variant>
      <vt:variant>
        <vt:lpstr>Diatitels</vt:lpstr>
      </vt:variant>
      <vt:variant>
        <vt:i4>26</vt:i4>
      </vt:variant>
    </vt:vector>
  </HeadingPairs>
  <TitlesOfParts>
    <vt:vector size="27" baseType="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Clusius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Sabine Beemsterboer</dc:creator>
  <cp:lastModifiedBy>Sabine Beemsterboer</cp:lastModifiedBy>
  <cp:revision>11</cp:revision>
  <dcterms:created xsi:type="dcterms:W3CDTF">2014-02-10T12:29:28Z</dcterms:created>
  <dcterms:modified xsi:type="dcterms:W3CDTF">2014-02-10T14:21:28Z</dcterms:modified>
</cp:coreProperties>
</file>