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nl-NL" smtClean="0"/>
              <a:t>Klik om de stijl te bewerken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BD50306C-58C3-40BE-96F4-FD136B8187F8}" type="datetimeFigureOut">
              <a:rPr lang="nl-NL" smtClean="0"/>
              <a:t>3-2-2014</a:t>
            </a:fld>
            <a:endParaRPr lang="nl-NL"/>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nl-NL"/>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D939D798-33CA-450A-8BBA-E01BE93B6CB1}" type="slidenum">
              <a:rPr lang="nl-NL" smtClean="0"/>
              <a:t>‹nr.›</a:t>
            </a:fld>
            <a:endParaRPr lang="nl-NL"/>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BD50306C-58C3-40BE-96F4-FD136B8187F8}" type="datetimeFigureOut">
              <a:rPr lang="nl-NL" smtClean="0"/>
              <a:t>3-2-2014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939D798-33CA-450A-8BBA-E01BE93B6CB1}"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nl-NL" smtClean="0"/>
              <a:t>Klik om de stijl te bewerken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BD50306C-58C3-40BE-96F4-FD136B8187F8}" type="datetimeFigureOut">
              <a:rPr lang="nl-NL" smtClean="0"/>
              <a:t>3-2-2014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939D798-33CA-450A-8BBA-E01BE93B6CB1}"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D50306C-58C3-40BE-96F4-FD136B8187F8}" type="datetimeFigureOut">
              <a:rPr lang="nl-NL" smtClean="0"/>
              <a:t>3-2-2014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939D798-33CA-450A-8BBA-E01BE93B6CB1}"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nl-NL" smtClean="0"/>
              <a:t>Klik om de stijl te bewerken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D50306C-58C3-40BE-96F4-FD136B8187F8}" type="datetimeFigureOut">
              <a:rPr lang="nl-NL" smtClean="0"/>
              <a:t>3-2-2014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939D798-33CA-450A-8BBA-E01BE93B6CB1}"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5" name="Date Placeholder 4"/>
          <p:cNvSpPr>
            <a:spLocks noGrp="1"/>
          </p:cNvSpPr>
          <p:nvPr>
            <p:ph type="dt" sz="half" idx="10"/>
          </p:nvPr>
        </p:nvSpPr>
        <p:spPr/>
        <p:txBody>
          <a:bodyPr/>
          <a:lstStyle/>
          <a:p>
            <a:fld id="{BD50306C-58C3-40BE-96F4-FD136B8187F8}" type="datetimeFigureOut">
              <a:rPr lang="nl-NL" smtClean="0"/>
              <a:t>3-2-2014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939D798-33CA-450A-8BBA-E01BE93B6CB1}" type="slidenum">
              <a:rPr lang="nl-NL" smtClean="0"/>
              <a:t>‹nr.›</a:t>
            </a:fld>
            <a:endParaRPr lang="nl-NL"/>
          </a:p>
        </p:txBody>
      </p:sp>
      <p:sp>
        <p:nvSpPr>
          <p:cNvPr id="9" name="Content Placeholder 8"/>
          <p:cNvSpPr>
            <a:spLocks noGrp="1"/>
          </p:cNvSpPr>
          <p:nvPr>
            <p:ph sz="quarter" idx="13"/>
          </p:nvPr>
        </p:nvSpPr>
        <p:spPr>
          <a:xfrm>
            <a:off x="1042416" y="2313432"/>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D50306C-58C3-40BE-96F4-FD136B8187F8}" type="datetimeFigureOut">
              <a:rPr lang="nl-NL" smtClean="0"/>
              <a:t>3-2-2014</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939D798-33CA-450A-8BBA-E01BE93B6CB1}"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BD50306C-58C3-40BE-96F4-FD136B8187F8}" type="datetimeFigureOut">
              <a:rPr lang="nl-NL" smtClean="0"/>
              <a:t>3-2-2014</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D939D798-33CA-450A-8BBA-E01BE93B6CB1}"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50306C-58C3-40BE-96F4-FD136B8187F8}" type="datetimeFigureOut">
              <a:rPr lang="nl-NL" smtClean="0"/>
              <a:t>3-2-2014</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D939D798-33CA-450A-8BBA-E01BE93B6CB1}"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D50306C-58C3-40BE-96F4-FD136B8187F8}" type="datetimeFigureOut">
              <a:rPr lang="nl-NL" smtClean="0"/>
              <a:t>3-2-2014</a:t>
            </a:fld>
            <a:endParaRPr lang="nl-NL"/>
          </a:p>
        </p:txBody>
      </p:sp>
      <p:sp>
        <p:nvSpPr>
          <p:cNvPr id="7" name="Slide Number Placeholder 6"/>
          <p:cNvSpPr>
            <a:spLocks noGrp="1"/>
          </p:cNvSpPr>
          <p:nvPr>
            <p:ph type="sldNum" sz="quarter" idx="12"/>
          </p:nvPr>
        </p:nvSpPr>
        <p:spPr/>
        <p:txBody>
          <a:bodyPr/>
          <a:lstStyle/>
          <a:p>
            <a:fld id="{D939D798-33CA-450A-8BBA-E01BE93B6CB1}" type="slidenum">
              <a:rPr lang="nl-NL" smtClean="0"/>
              <a:t>‹nr.›</a:t>
            </a:fld>
            <a:endParaRPr lang="nl-NL"/>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nl-NL" smtClean="0"/>
              <a:t>Klik om de stijl te bewerken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nl-NL" smtClean="0"/>
              <a:t>Klik om de stijl te bewerken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D50306C-58C3-40BE-96F4-FD136B8187F8}" type="datetimeFigureOut">
              <a:rPr lang="nl-NL" smtClean="0"/>
              <a:t>3-2-2014</a:t>
            </a:fld>
            <a:endParaRPr lang="nl-NL"/>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7" name="Slide Number Placeholder 6"/>
          <p:cNvSpPr>
            <a:spLocks noGrp="1"/>
          </p:cNvSpPr>
          <p:nvPr>
            <p:ph type="sldNum" sz="quarter" idx="12"/>
          </p:nvPr>
        </p:nvSpPr>
        <p:spPr/>
        <p:txBody>
          <a:bodyPr/>
          <a:lstStyle/>
          <a:p>
            <a:fld id="{D939D798-33CA-450A-8BBA-E01BE93B6CB1}"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nl-NL" smtClean="0"/>
              <a:t>Klik om de stijl te bewerken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BD50306C-58C3-40BE-96F4-FD136B8187F8}" type="datetimeFigureOut">
              <a:rPr lang="nl-NL" smtClean="0"/>
              <a:t>3-2-2014</a:t>
            </a:fld>
            <a:endParaRPr lang="nl-NL"/>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nl-NL"/>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D939D798-33CA-450A-8BBA-E01BE93B6CB1}"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google.nl/url?sa=i&amp;rct=j&amp;q=&amp;esrc=s&amp;frm=1&amp;source=images&amp;cd=&amp;cad=rja&amp;docid=g7H_q7Piv7RxTM&amp;tbnid=CoFCDph_etyrLM:&amp;ved=0CAUQjRw&amp;url=http%3A%2F%2Fwww.labcareerevent.nl%2Fpage%2F394&amp;ei=8JPvUpmVF4SV0QWznoHADg&amp;bvm=bv.60444564,d.d2k&amp;psig=AFQjCNELCOzto0j4bI1FDYf3BdtoUZGflg&amp;ust=1391519074168824" TargetMode="Externa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Bejo zaden</a:t>
            </a:r>
            <a:endParaRPr lang="nl-NL" dirty="0"/>
          </a:p>
        </p:txBody>
      </p:sp>
      <p:sp>
        <p:nvSpPr>
          <p:cNvPr id="3" name="Ondertitel 2"/>
          <p:cNvSpPr>
            <a:spLocks noGrp="1"/>
          </p:cNvSpPr>
          <p:nvPr>
            <p:ph type="subTitle" idx="1"/>
          </p:nvPr>
        </p:nvSpPr>
        <p:spPr/>
        <p:txBody>
          <a:bodyPr/>
          <a:lstStyle/>
          <a:p>
            <a:r>
              <a:rPr lang="nl-NL" dirty="0" smtClean="0">
                <a:solidFill>
                  <a:schemeClr val="accent6">
                    <a:lumMod val="75000"/>
                  </a:schemeClr>
                </a:solidFill>
              </a:rPr>
              <a:t>Anne-Fleur Doorn</a:t>
            </a:r>
            <a:r>
              <a:rPr lang="nl-NL" dirty="0" smtClean="0"/>
              <a:t/>
            </a:r>
            <a:br>
              <a:rPr lang="nl-NL" dirty="0" smtClean="0"/>
            </a:br>
            <a:r>
              <a:rPr lang="nl-NL" dirty="0" smtClean="0">
                <a:solidFill>
                  <a:schemeClr val="accent6">
                    <a:lumMod val="75000"/>
                  </a:schemeClr>
                </a:solidFill>
              </a:rPr>
              <a:t>&amp; </a:t>
            </a:r>
            <a:br>
              <a:rPr lang="nl-NL" dirty="0" smtClean="0">
                <a:solidFill>
                  <a:schemeClr val="accent6">
                    <a:lumMod val="75000"/>
                  </a:schemeClr>
                </a:solidFill>
              </a:rPr>
            </a:br>
            <a:r>
              <a:rPr lang="nl-NL" dirty="0" smtClean="0">
                <a:solidFill>
                  <a:schemeClr val="accent6">
                    <a:lumMod val="75000"/>
                  </a:schemeClr>
                </a:solidFill>
              </a:rPr>
              <a:t>Athene </a:t>
            </a:r>
            <a:r>
              <a:rPr lang="nl-NL" dirty="0">
                <a:solidFill>
                  <a:schemeClr val="accent6">
                    <a:lumMod val="75000"/>
                  </a:schemeClr>
                </a:solidFill>
              </a:rPr>
              <a:t>S</a:t>
            </a:r>
            <a:r>
              <a:rPr lang="nl-NL" dirty="0" smtClean="0">
                <a:solidFill>
                  <a:schemeClr val="accent6">
                    <a:lumMod val="75000"/>
                  </a:schemeClr>
                </a:solidFill>
              </a:rPr>
              <a:t>iliakus</a:t>
            </a:r>
            <a:endParaRPr lang="nl-NL" dirty="0">
              <a:solidFill>
                <a:schemeClr val="accent6">
                  <a:lumMod val="75000"/>
                </a:schemeClr>
              </a:solidFill>
            </a:endParaRPr>
          </a:p>
        </p:txBody>
      </p:sp>
      <p:pic>
        <p:nvPicPr>
          <p:cNvPr id="1026" name="Picture 2" descr="http://www.labcareerevent.nl/cmsimages/Bejo%20Zaden.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767" y="4077072"/>
            <a:ext cx="2760241" cy="216284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4008" y="1959"/>
            <a:ext cx="3552881" cy="2275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5923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187625" y="476672"/>
            <a:ext cx="6859096" cy="720080"/>
          </a:xfrm>
        </p:spPr>
        <p:txBody>
          <a:bodyPr/>
          <a:lstStyle/>
          <a:p>
            <a:r>
              <a:rPr lang="nl-NL" dirty="0" smtClean="0">
                <a:solidFill>
                  <a:schemeClr val="accent6">
                    <a:lumMod val="75000"/>
                  </a:schemeClr>
                </a:solidFill>
              </a:rPr>
              <a:t>Inhoudsopgaven</a:t>
            </a:r>
            <a:r>
              <a:rPr lang="nl-NL" dirty="0">
                <a:solidFill>
                  <a:schemeClr val="accent6">
                    <a:lumMod val="75000"/>
                  </a:schemeClr>
                </a:solidFill>
              </a:rPr>
              <a:t>:</a:t>
            </a:r>
          </a:p>
        </p:txBody>
      </p:sp>
      <p:sp>
        <p:nvSpPr>
          <p:cNvPr id="3" name="Ondertitel 2"/>
          <p:cNvSpPr>
            <a:spLocks noGrp="1"/>
          </p:cNvSpPr>
          <p:nvPr>
            <p:ph type="subTitle" idx="1"/>
          </p:nvPr>
        </p:nvSpPr>
        <p:spPr>
          <a:xfrm>
            <a:off x="4733365" y="1556792"/>
            <a:ext cx="3309803" cy="4124917"/>
          </a:xfrm>
        </p:spPr>
        <p:txBody>
          <a:bodyPr/>
          <a:lstStyle/>
          <a:p>
            <a:pPr marL="342900" indent="-342900">
              <a:buAutoNum type="arabicPeriod"/>
            </a:pPr>
            <a:r>
              <a:rPr lang="nl-NL" dirty="0" smtClean="0">
                <a:solidFill>
                  <a:schemeClr val="accent6">
                    <a:lumMod val="75000"/>
                  </a:schemeClr>
                </a:solidFill>
              </a:rPr>
              <a:t>Vragen 1t/m 5</a:t>
            </a:r>
            <a:br>
              <a:rPr lang="nl-NL" dirty="0" smtClean="0">
                <a:solidFill>
                  <a:schemeClr val="accent6">
                    <a:lumMod val="75000"/>
                  </a:schemeClr>
                </a:solidFill>
              </a:rPr>
            </a:br>
            <a:endParaRPr lang="nl-NL" dirty="0" smtClean="0">
              <a:solidFill>
                <a:schemeClr val="accent6">
                  <a:lumMod val="75000"/>
                </a:schemeClr>
              </a:solidFill>
            </a:endParaRPr>
          </a:p>
          <a:p>
            <a:pPr marL="342900" indent="-342900">
              <a:buAutoNum type="arabicPeriod"/>
            </a:pPr>
            <a:r>
              <a:rPr lang="nl-NL" dirty="0" smtClean="0">
                <a:solidFill>
                  <a:schemeClr val="accent6">
                    <a:lumMod val="75000"/>
                  </a:schemeClr>
                </a:solidFill>
              </a:rPr>
              <a:t>Vragen 6 t/m 10</a:t>
            </a:r>
            <a:br>
              <a:rPr lang="nl-NL" dirty="0" smtClean="0">
                <a:solidFill>
                  <a:schemeClr val="accent6">
                    <a:lumMod val="75000"/>
                  </a:schemeClr>
                </a:solidFill>
              </a:rPr>
            </a:br>
            <a:endParaRPr lang="nl-NL" dirty="0" smtClean="0">
              <a:solidFill>
                <a:schemeClr val="accent6">
                  <a:lumMod val="75000"/>
                </a:schemeClr>
              </a:solidFill>
            </a:endParaRPr>
          </a:p>
          <a:p>
            <a:pPr marL="342900" indent="-342900">
              <a:buAutoNum type="arabicPeriod"/>
            </a:pPr>
            <a:r>
              <a:rPr lang="nl-NL" dirty="0" smtClean="0">
                <a:solidFill>
                  <a:schemeClr val="accent6">
                    <a:lumMod val="75000"/>
                  </a:schemeClr>
                </a:solidFill>
              </a:rPr>
              <a:t>Vragen 11 t/m 15</a:t>
            </a:r>
          </a:p>
          <a:p>
            <a:pPr marL="342900" indent="-342900">
              <a:buAutoNum type="arabicPeriod"/>
            </a:pPr>
            <a:endParaRPr lang="nl-NL" dirty="0">
              <a:solidFill>
                <a:schemeClr val="accent6">
                  <a:lumMod val="75000"/>
                </a:schemeClr>
              </a:solidFill>
            </a:endParaRPr>
          </a:p>
          <a:p>
            <a:pPr marL="342900" indent="-342900">
              <a:buAutoNum type="arabicPeriod"/>
            </a:pPr>
            <a:r>
              <a:rPr lang="nl-NL" dirty="0" smtClean="0">
                <a:solidFill>
                  <a:schemeClr val="accent6">
                    <a:lumMod val="75000"/>
                  </a:schemeClr>
                </a:solidFill>
              </a:rPr>
              <a:t>Vragen 16 t/m 20</a:t>
            </a:r>
            <a:br>
              <a:rPr lang="nl-NL" dirty="0" smtClean="0">
                <a:solidFill>
                  <a:schemeClr val="accent6">
                    <a:lumMod val="75000"/>
                  </a:schemeClr>
                </a:solidFill>
              </a:rPr>
            </a:br>
            <a:endParaRPr lang="nl-NL" dirty="0">
              <a:solidFill>
                <a:schemeClr val="accent6">
                  <a:lumMod val="75000"/>
                </a:schemeClr>
              </a:solidFill>
            </a:endParaRPr>
          </a:p>
          <a:p>
            <a:pPr marL="342900" indent="-342900">
              <a:buAutoNum type="arabicPeriod"/>
            </a:pPr>
            <a:r>
              <a:rPr lang="nl-NL" dirty="0" smtClean="0">
                <a:solidFill>
                  <a:schemeClr val="accent6">
                    <a:lumMod val="75000"/>
                  </a:schemeClr>
                </a:solidFill>
              </a:rPr>
              <a:t>Vragen 21 t/m 25</a:t>
            </a:r>
            <a:endParaRPr lang="nl-NL" dirty="0">
              <a:solidFill>
                <a:schemeClr val="accent6">
                  <a:lumMod val="75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492333" y="3056853"/>
            <a:ext cx="3983045" cy="1296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7977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508104" y="188640"/>
            <a:ext cx="2089219" cy="1773724"/>
          </a:xfrm>
        </p:spPr>
        <p:txBody>
          <a:bodyPr/>
          <a:lstStyle/>
          <a:p>
            <a:r>
              <a:rPr lang="nl-NL" dirty="0" smtClean="0"/>
              <a:t>Vragen 1 t/m 5</a:t>
            </a:r>
            <a:endParaRPr lang="nl-NL" dirty="0"/>
          </a:p>
        </p:txBody>
      </p:sp>
      <p:sp>
        <p:nvSpPr>
          <p:cNvPr id="3" name="Ondertitel 2"/>
          <p:cNvSpPr>
            <a:spLocks noGrp="1"/>
          </p:cNvSpPr>
          <p:nvPr>
            <p:ph type="subTitle" idx="1"/>
          </p:nvPr>
        </p:nvSpPr>
        <p:spPr>
          <a:xfrm>
            <a:off x="107504" y="548680"/>
            <a:ext cx="3309803" cy="5328592"/>
          </a:xfrm>
        </p:spPr>
        <p:txBody>
          <a:bodyPr>
            <a:normAutofit fontScale="92500" lnSpcReduction="20000"/>
          </a:bodyPr>
          <a:lstStyle/>
          <a:p>
            <a:r>
              <a:rPr lang="nl-NL" dirty="0" smtClean="0"/>
              <a:t> 1. Een </a:t>
            </a:r>
            <a:r>
              <a:rPr lang="nl-NL" dirty="0"/>
              <a:t>échte specialist in de veredeling, productie en verkoop van groentezaden.  Ook leveren ze groentezaden </a:t>
            </a:r>
            <a:r>
              <a:rPr lang="nl-NL" dirty="0" smtClean="0"/>
              <a:t> aan </a:t>
            </a:r>
            <a:r>
              <a:rPr lang="nl-NL" dirty="0"/>
              <a:t>het buitenland.</a:t>
            </a:r>
          </a:p>
          <a:p>
            <a:endParaRPr lang="nl-NL" dirty="0"/>
          </a:p>
          <a:p>
            <a:r>
              <a:rPr lang="nl-NL" dirty="0" smtClean="0"/>
              <a:t>2. 40 gewassen.</a:t>
            </a:r>
            <a:endParaRPr lang="nl-NL" dirty="0"/>
          </a:p>
          <a:p>
            <a:endParaRPr lang="nl-NL" dirty="0"/>
          </a:p>
          <a:p>
            <a:r>
              <a:rPr lang="nl-NL" dirty="0" smtClean="0"/>
              <a:t>3. 140 rassen.</a:t>
            </a:r>
            <a:endParaRPr lang="nl-NL" dirty="0"/>
          </a:p>
          <a:p>
            <a:endParaRPr lang="nl-NL" dirty="0"/>
          </a:p>
          <a:p>
            <a:r>
              <a:rPr lang="nl-NL" dirty="0" smtClean="0"/>
              <a:t>4. Ze </a:t>
            </a:r>
            <a:r>
              <a:rPr lang="nl-NL" dirty="0"/>
              <a:t>nemen een paar zaden </a:t>
            </a:r>
            <a:r>
              <a:rPr lang="nl-NL" dirty="0" smtClean="0"/>
              <a:t>  en </a:t>
            </a:r>
            <a:r>
              <a:rPr lang="nl-NL" dirty="0"/>
              <a:t>onderzoeken of deze goed zijn.</a:t>
            </a:r>
          </a:p>
          <a:p>
            <a:endParaRPr lang="nl-NL" dirty="0"/>
          </a:p>
          <a:p>
            <a:r>
              <a:rPr lang="nl-NL" dirty="0" smtClean="0"/>
              <a:t>5. De </a:t>
            </a:r>
            <a:r>
              <a:rPr lang="nl-NL" dirty="0"/>
              <a:t>missie van Bejo is het ontwikkelen en vermarkten van excellent uitgangsmateriaal voor de wereldwijde teelt van groenten met toegevoegde waarde voor de gehele </a:t>
            </a:r>
            <a:r>
              <a:rPr lang="nl-NL" dirty="0" smtClean="0"/>
              <a:t>voedingsketen.</a:t>
            </a:r>
            <a:endParaRPr lang="nl-NL"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2996952"/>
            <a:ext cx="3321594" cy="2708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2664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788024" y="116632"/>
            <a:ext cx="3313355" cy="1584176"/>
          </a:xfrm>
        </p:spPr>
        <p:txBody>
          <a:bodyPr/>
          <a:lstStyle/>
          <a:p>
            <a:r>
              <a:rPr lang="nl-NL" dirty="0" smtClean="0"/>
              <a:t>Vragen </a:t>
            </a:r>
            <a:br>
              <a:rPr lang="nl-NL" dirty="0" smtClean="0"/>
            </a:br>
            <a:r>
              <a:rPr lang="nl-NL" dirty="0" smtClean="0"/>
              <a:t>6 t/m 10</a:t>
            </a:r>
            <a:endParaRPr lang="nl-NL" dirty="0"/>
          </a:p>
        </p:txBody>
      </p:sp>
      <p:sp>
        <p:nvSpPr>
          <p:cNvPr id="3" name="Ondertitel 2"/>
          <p:cNvSpPr>
            <a:spLocks noGrp="1"/>
          </p:cNvSpPr>
          <p:nvPr>
            <p:ph type="subTitle" idx="1"/>
          </p:nvPr>
        </p:nvSpPr>
        <p:spPr>
          <a:xfrm>
            <a:off x="251520" y="548680"/>
            <a:ext cx="3309803" cy="5400600"/>
          </a:xfrm>
        </p:spPr>
        <p:txBody>
          <a:bodyPr>
            <a:normAutofit fontScale="92500" lnSpcReduction="20000"/>
          </a:bodyPr>
          <a:lstStyle/>
          <a:p>
            <a:r>
              <a:rPr lang="nl-NL" dirty="0" smtClean="0"/>
              <a:t>6. Door </a:t>
            </a:r>
            <a:r>
              <a:rPr lang="nl-NL" dirty="0"/>
              <a:t>kruising van verschillende rassen van het zelfde ras.</a:t>
            </a:r>
          </a:p>
          <a:p>
            <a:endParaRPr lang="nl-NL" dirty="0"/>
          </a:p>
          <a:p>
            <a:r>
              <a:rPr lang="nl-NL" dirty="0" smtClean="0"/>
              <a:t>7. Door </a:t>
            </a:r>
            <a:r>
              <a:rPr lang="nl-NL" dirty="0"/>
              <a:t>kruising, selectie en andere methoden gunstige eigenschappen in gewassen combineren.</a:t>
            </a:r>
          </a:p>
          <a:p>
            <a:endParaRPr lang="nl-NL" dirty="0"/>
          </a:p>
          <a:p>
            <a:r>
              <a:rPr lang="nl-NL" dirty="0" smtClean="0"/>
              <a:t>8. heeft </a:t>
            </a:r>
            <a:r>
              <a:rPr lang="nl-NL" dirty="0"/>
              <a:t>veredelingsstations in Nederland, Polen, Italië, India en Guatemala.</a:t>
            </a:r>
          </a:p>
          <a:p>
            <a:r>
              <a:rPr lang="nl-NL" dirty="0"/>
              <a:t> </a:t>
            </a:r>
          </a:p>
          <a:p>
            <a:r>
              <a:rPr lang="nl-NL" dirty="0" smtClean="0"/>
              <a:t>9. Onderzoeken </a:t>
            </a:r>
            <a:r>
              <a:rPr lang="nl-NL" dirty="0"/>
              <a:t>om betere zaden te ontwikkelen. En te verbouwen.</a:t>
            </a:r>
          </a:p>
          <a:p>
            <a:endParaRPr lang="nl-NL" dirty="0"/>
          </a:p>
          <a:p>
            <a:endParaRPr lang="nl-NL" dirty="0"/>
          </a:p>
          <a:p>
            <a:r>
              <a:rPr lang="nl-NL" dirty="0" smtClean="0"/>
              <a:t>10. De </a:t>
            </a:r>
            <a:r>
              <a:rPr lang="nl-NL" dirty="0"/>
              <a:t>fysiologie is de biologische wetenschap die de levensverrichtingen (zoals de stofwisseling) van organismen bestudeert</a:t>
            </a:r>
          </a:p>
          <a:p>
            <a:endParaRPr lang="nl-NL"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3140968"/>
            <a:ext cx="3486894" cy="231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7808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788024" y="332656"/>
            <a:ext cx="3313355" cy="1512168"/>
          </a:xfrm>
        </p:spPr>
        <p:txBody>
          <a:bodyPr/>
          <a:lstStyle/>
          <a:p>
            <a:r>
              <a:rPr lang="nl-NL" dirty="0" smtClean="0"/>
              <a:t>Vragen 11 t/m 15</a:t>
            </a:r>
            <a:endParaRPr lang="nl-NL" dirty="0"/>
          </a:p>
        </p:txBody>
      </p:sp>
      <p:sp>
        <p:nvSpPr>
          <p:cNvPr id="3" name="Ondertitel 2"/>
          <p:cNvSpPr>
            <a:spLocks noGrp="1"/>
          </p:cNvSpPr>
          <p:nvPr>
            <p:ph type="subTitle" idx="1"/>
          </p:nvPr>
        </p:nvSpPr>
        <p:spPr>
          <a:xfrm>
            <a:off x="251520" y="476672"/>
            <a:ext cx="3309803" cy="5040560"/>
          </a:xfrm>
        </p:spPr>
        <p:txBody>
          <a:bodyPr>
            <a:normAutofit fontScale="92500" lnSpcReduction="20000"/>
          </a:bodyPr>
          <a:lstStyle/>
          <a:p>
            <a:r>
              <a:rPr lang="nl-NL" dirty="0" smtClean="0"/>
              <a:t>11. De </a:t>
            </a:r>
            <a:r>
              <a:rPr lang="nl-NL" dirty="0"/>
              <a:t>leer van de planteziekten</a:t>
            </a:r>
            <a:r>
              <a:rPr lang="nl-NL" dirty="0" smtClean="0"/>
              <a:t>.</a:t>
            </a:r>
            <a:endParaRPr lang="nl-NL" dirty="0"/>
          </a:p>
          <a:p>
            <a:r>
              <a:rPr lang="nl-NL" dirty="0" smtClean="0"/>
              <a:t>12. In </a:t>
            </a:r>
            <a:r>
              <a:rPr lang="nl-NL" dirty="0"/>
              <a:t>moleculaire biologie bestudeert men de processen in cellen op het kleinste functionele niveau, namelijk dat van de moleculen. Hiervoor wordt een grote verscheidenheid aan technieken gebruikt, in de hoop de werking van de cel te doorgronden.</a:t>
            </a:r>
          </a:p>
          <a:p>
            <a:r>
              <a:rPr lang="nl-NL" dirty="0"/>
              <a:t>13. </a:t>
            </a:r>
            <a:r>
              <a:rPr lang="nl-NL" dirty="0" smtClean="0"/>
              <a:t> kool</a:t>
            </a:r>
            <a:r>
              <a:rPr lang="nl-NL" dirty="0"/>
              <a:t>, wortelen en ui                                                                                                                           </a:t>
            </a:r>
          </a:p>
          <a:p>
            <a:r>
              <a:rPr lang="nl-NL" dirty="0"/>
              <a:t>14</a:t>
            </a:r>
            <a:r>
              <a:rPr lang="nl-NL" dirty="0" smtClean="0"/>
              <a:t>.  </a:t>
            </a:r>
            <a:r>
              <a:rPr lang="nl-NL" dirty="0"/>
              <a:t>radijs, asperge en kool                                                                                                                     </a:t>
            </a:r>
          </a:p>
          <a:p>
            <a:r>
              <a:rPr lang="nl-NL" dirty="0"/>
              <a:t>15. </a:t>
            </a:r>
            <a:r>
              <a:rPr lang="nl-NL" dirty="0" smtClean="0"/>
              <a:t> </a:t>
            </a:r>
            <a:r>
              <a:rPr lang="nl-NL" dirty="0" err="1" smtClean="0"/>
              <a:t>Coolwrap</a:t>
            </a:r>
            <a:r>
              <a:rPr lang="nl-NL" dirty="0" smtClean="0"/>
              <a:t> </a:t>
            </a:r>
            <a:r>
              <a:rPr lang="nl-NL" dirty="0"/>
              <a:t>is een vierkant koolblad van een speciaal geselecteerde platte witte kool met een milde smaak. Deze is te gebruiken als </a:t>
            </a:r>
            <a:r>
              <a:rPr lang="nl-NL" dirty="0" err="1"/>
              <a:t>wrap</a:t>
            </a:r>
            <a:r>
              <a:rPr lang="nl-NL" dirty="0"/>
              <a:t>, voor sushi of onderdeel van een gezonde sandwich. </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3356992"/>
            <a:ext cx="2857500" cy="227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9614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716016" y="332656"/>
            <a:ext cx="3313355" cy="1224136"/>
          </a:xfrm>
        </p:spPr>
        <p:txBody>
          <a:bodyPr>
            <a:normAutofit/>
          </a:bodyPr>
          <a:lstStyle/>
          <a:p>
            <a:r>
              <a:rPr lang="nl-NL" dirty="0" smtClean="0"/>
              <a:t>Vragen</a:t>
            </a:r>
            <a:br>
              <a:rPr lang="nl-NL" dirty="0" smtClean="0"/>
            </a:br>
            <a:r>
              <a:rPr lang="nl-NL" dirty="0" smtClean="0"/>
              <a:t>16 t/m 20</a:t>
            </a:r>
            <a:endParaRPr lang="nl-NL" dirty="0"/>
          </a:p>
        </p:txBody>
      </p:sp>
      <p:sp>
        <p:nvSpPr>
          <p:cNvPr id="3" name="Ondertitel 2"/>
          <p:cNvSpPr>
            <a:spLocks noGrp="1"/>
          </p:cNvSpPr>
          <p:nvPr>
            <p:ph type="subTitle" idx="1"/>
          </p:nvPr>
        </p:nvSpPr>
        <p:spPr>
          <a:xfrm>
            <a:off x="683568" y="980728"/>
            <a:ext cx="3309803" cy="4608512"/>
          </a:xfrm>
        </p:spPr>
        <p:txBody>
          <a:bodyPr>
            <a:normAutofit fontScale="85000" lnSpcReduction="10000"/>
          </a:bodyPr>
          <a:lstStyle/>
          <a:p>
            <a:r>
              <a:rPr lang="nl-NL" dirty="0"/>
              <a:t>16. Peen is een gezond en smaakvol tussendoortje voor elk moment van de dag. Bejo toont rassen die in het snacksegment het verschil maken door hun kleur en smaak. </a:t>
            </a:r>
            <a:r>
              <a:rPr lang="nl-NL" dirty="0" err="1"/>
              <a:t>Bejo’s</a:t>
            </a:r>
            <a:r>
              <a:rPr lang="nl-NL" dirty="0"/>
              <a:t> rassen Rainbow, </a:t>
            </a:r>
            <a:r>
              <a:rPr lang="nl-NL" dirty="0" err="1"/>
              <a:t>Ibiza</a:t>
            </a:r>
            <a:r>
              <a:rPr lang="nl-NL" dirty="0"/>
              <a:t>, </a:t>
            </a:r>
            <a:r>
              <a:rPr lang="nl-NL" dirty="0" err="1"/>
              <a:t>Nerja</a:t>
            </a:r>
            <a:r>
              <a:rPr lang="nl-NL" dirty="0"/>
              <a:t>, Mokum en </a:t>
            </a:r>
            <a:r>
              <a:rPr lang="nl-NL" dirty="0" err="1"/>
              <a:t>Namdal</a:t>
            </a:r>
            <a:r>
              <a:rPr lang="nl-NL" dirty="0"/>
              <a:t> zijn hier speciaal op </a:t>
            </a:r>
          </a:p>
          <a:p>
            <a:endParaRPr lang="nl-NL" dirty="0"/>
          </a:p>
          <a:p>
            <a:r>
              <a:rPr lang="nl-NL" dirty="0"/>
              <a:t>geselecteerd.  .                                                                                                                                           17. Bejo heeft groenterassen geselecteerd die door hun aparte kleur of vorm bij </a:t>
            </a:r>
            <a:r>
              <a:rPr lang="nl-NL" dirty="0" err="1"/>
              <a:t>uitskansen</a:t>
            </a:r>
            <a:r>
              <a:rPr lang="nl-NL" dirty="0"/>
              <a:t> bieden voor restaurants en cateringbedrijven                                                                    18. 140 soorten </a:t>
            </a:r>
          </a:p>
          <a:p>
            <a:endParaRPr lang="nl-NL" dirty="0"/>
          </a:p>
          <a:p>
            <a:r>
              <a:rPr lang="nl-NL" dirty="0"/>
              <a:t>19. 62,00 </a:t>
            </a:r>
          </a:p>
          <a:p>
            <a:endParaRPr lang="nl-NL" dirty="0"/>
          </a:p>
          <a:p>
            <a:r>
              <a:rPr lang="nl-NL" dirty="0"/>
              <a:t>20. 15,63 </a:t>
            </a:r>
          </a:p>
          <a:p>
            <a:endParaRPr lang="nl-NL"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2996952"/>
            <a:ext cx="2857500" cy="186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9521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644008" y="188640"/>
            <a:ext cx="3313355" cy="1584176"/>
          </a:xfrm>
        </p:spPr>
        <p:txBody>
          <a:bodyPr/>
          <a:lstStyle/>
          <a:p>
            <a:r>
              <a:rPr lang="nl-NL" dirty="0" smtClean="0"/>
              <a:t>Vragen </a:t>
            </a:r>
            <a:br>
              <a:rPr lang="nl-NL" dirty="0" smtClean="0"/>
            </a:br>
            <a:r>
              <a:rPr lang="nl-NL" dirty="0" smtClean="0"/>
              <a:t>21 t/m 25</a:t>
            </a:r>
            <a:endParaRPr lang="nl-NL" dirty="0"/>
          </a:p>
        </p:txBody>
      </p:sp>
      <p:sp>
        <p:nvSpPr>
          <p:cNvPr id="3" name="Ondertitel 2"/>
          <p:cNvSpPr>
            <a:spLocks noGrp="1"/>
          </p:cNvSpPr>
          <p:nvPr>
            <p:ph type="subTitle" idx="1"/>
          </p:nvPr>
        </p:nvSpPr>
        <p:spPr>
          <a:xfrm>
            <a:off x="539552" y="764704"/>
            <a:ext cx="3309803" cy="5328592"/>
          </a:xfrm>
        </p:spPr>
        <p:txBody>
          <a:bodyPr/>
          <a:lstStyle/>
          <a:p>
            <a:r>
              <a:rPr lang="nl-NL" dirty="0"/>
              <a:t>21. dat de vochtgehalte goed moet wezen </a:t>
            </a:r>
          </a:p>
          <a:p>
            <a:endParaRPr lang="nl-NL" dirty="0"/>
          </a:p>
          <a:p>
            <a:r>
              <a:rPr lang="nl-NL" dirty="0"/>
              <a:t>22. onderzoeksassistent </a:t>
            </a:r>
          </a:p>
          <a:p>
            <a:endParaRPr lang="nl-NL" dirty="0"/>
          </a:p>
          <a:p>
            <a:r>
              <a:rPr lang="nl-NL" dirty="0"/>
              <a:t>23. </a:t>
            </a:r>
            <a:r>
              <a:rPr lang="nl-NL" dirty="0" err="1"/>
              <a:t>labatoriumopleiding</a:t>
            </a:r>
            <a:r>
              <a:rPr lang="nl-NL" dirty="0"/>
              <a:t> </a:t>
            </a:r>
            <a:r>
              <a:rPr lang="nl-NL" dirty="0" err="1"/>
              <a:t>MBO-opleiding</a:t>
            </a:r>
            <a:r>
              <a:rPr lang="nl-NL" dirty="0"/>
              <a:t> </a:t>
            </a:r>
          </a:p>
          <a:p>
            <a:endParaRPr lang="nl-NL" dirty="0"/>
          </a:p>
          <a:p>
            <a:r>
              <a:rPr lang="nl-NL" dirty="0"/>
              <a:t>24. Cor </a:t>
            </a:r>
            <a:r>
              <a:rPr lang="nl-NL" dirty="0" err="1"/>
              <a:t>beemsterboer</a:t>
            </a:r>
            <a:r>
              <a:rPr lang="nl-NL" dirty="0"/>
              <a:t> en Jacob jong </a:t>
            </a:r>
          </a:p>
          <a:p>
            <a:endParaRPr lang="nl-NL" dirty="0"/>
          </a:p>
          <a:p>
            <a:r>
              <a:rPr lang="nl-NL" dirty="0"/>
              <a:t>25. 100 jaar geleden </a:t>
            </a:r>
          </a:p>
          <a:p>
            <a:endParaRPr lang="nl-NL"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4149080"/>
            <a:ext cx="3143250"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90594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43</TotalTime>
  <Words>378</Words>
  <Application>Microsoft Office PowerPoint</Application>
  <PresentationFormat>Diavoorstelling (4:3)</PresentationFormat>
  <Paragraphs>54</Paragraphs>
  <Slides>7</Slides>
  <Notes>0</Notes>
  <HiddenSlides>0</HiddenSlides>
  <MMClips>0</MMClips>
  <ScaleCrop>false</ScaleCrop>
  <HeadingPairs>
    <vt:vector size="4" baseType="variant">
      <vt:variant>
        <vt:lpstr>Thema</vt:lpstr>
      </vt:variant>
      <vt:variant>
        <vt:i4>1</vt:i4>
      </vt:variant>
      <vt:variant>
        <vt:lpstr>Diatitels</vt:lpstr>
      </vt:variant>
      <vt:variant>
        <vt:i4>7</vt:i4>
      </vt:variant>
    </vt:vector>
  </HeadingPairs>
  <TitlesOfParts>
    <vt:vector size="8" baseType="lpstr">
      <vt:lpstr>Austin</vt:lpstr>
      <vt:lpstr>Bejo zaden</vt:lpstr>
      <vt:lpstr>Inhoudsopgaven:</vt:lpstr>
      <vt:lpstr>Vragen 1 t/m 5</vt:lpstr>
      <vt:lpstr>Vragen  6 t/m 10</vt:lpstr>
      <vt:lpstr>Vragen 11 t/m 15</vt:lpstr>
      <vt:lpstr>Vragen 16 t/m 20</vt:lpstr>
      <vt:lpstr>Vragen  21 t/m 25</vt:lpstr>
    </vt:vector>
  </TitlesOfParts>
  <Company>Clusius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Bejo zaden</dc:title>
  <dc:creator>Anne-Fleur Doorn</dc:creator>
  <cp:lastModifiedBy>Anne-Fleur Doorn</cp:lastModifiedBy>
  <cp:revision>5</cp:revision>
  <dcterms:created xsi:type="dcterms:W3CDTF">2014-02-03T13:01:12Z</dcterms:created>
  <dcterms:modified xsi:type="dcterms:W3CDTF">2014-02-03T13:44:56Z</dcterms:modified>
</cp:coreProperties>
</file>