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57" r:id="rId3"/>
    <p:sldId id="271" r:id="rId4"/>
    <p:sldId id="274" r:id="rId5"/>
    <p:sldId id="275" r:id="rId6"/>
    <p:sldId id="259" r:id="rId7"/>
    <p:sldId id="268" r:id="rId8"/>
    <p:sldId id="273" r:id="rId9"/>
    <p:sldId id="263" r:id="rId10"/>
    <p:sldId id="258" r:id="rId11"/>
    <p:sldId id="264" r:id="rId12"/>
    <p:sldId id="265" r:id="rId13"/>
    <p:sldId id="260" r:id="rId14"/>
    <p:sldId id="261" r:id="rId15"/>
    <p:sldId id="262" r:id="rId16"/>
    <p:sldId id="266" r:id="rId17"/>
    <p:sldId id="269" r:id="rId18"/>
    <p:sldId id="270" r:id="rId19"/>
    <p:sldId id="272" r:id="rId2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9B0BCBB7-2B02-4ABA-8A0E-61AF6E398D07}" type="datetimeFigureOut">
              <a:rPr lang="nl-NL" smtClean="0"/>
              <a:pPr/>
              <a:t>19-1-2017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205BDBD-1CA6-4D9F-B8AF-8A74832FF4A7}"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B0BCBB7-2B02-4ABA-8A0E-61AF6E398D07}" type="datetimeFigureOut">
              <a:rPr lang="nl-NL" smtClean="0"/>
              <a:pPr/>
              <a:t>19-1-2017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205BDBD-1CA6-4D9F-B8AF-8A74832FF4A7}"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B0BCBB7-2B02-4ABA-8A0E-61AF6E398D07}" type="datetimeFigureOut">
              <a:rPr lang="nl-NL" smtClean="0"/>
              <a:pPr/>
              <a:t>19-1-2017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205BDBD-1CA6-4D9F-B8AF-8A74832FF4A7}"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B0BCBB7-2B02-4ABA-8A0E-61AF6E398D07}" type="datetimeFigureOut">
              <a:rPr lang="nl-NL" smtClean="0"/>
              <a:pPr/>
              <a:t>19-1-2017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205BDBD-1CA6-4D9F-B8AF-8A74832FF4A7}"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9B0BCBB7-2B02-4ABA-8A0E-61AF6E398D07}" type="datetimeFigureOut">
              <a:rPr lang="nl-NL" smtClean="0"/>
              <a:pPr/>
              <a:t>19-1-2017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205BDBD-1CA6-4D9F-B8AF-8A74832FF4A7}"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9B0BCBB7-2B02-4ABA-8A0E-61AF6E398D07}" type="datetimeFigureOut">
              <a:rPr lang="nl-NL" smtClean="0"/>
              <a:pPr/>
              <a:t>19-1-2017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205BDBD-1CA6-4D9F-B8AF-8A74832FF4A7}"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9B0BCBB7-2B02-4ABA-8A0E-61AF6E398D07}" type="datetimeFigureOut">
              <a:rPr lang="nl-NL" smtClean="0"/>
              <a:pPr/>
              <a:t>19-1-2017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205BDBD-1CA6-4D9F-B8AF-8A74832FF4A7}"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9B0BCBB7-2B02-4ABA-8A0E-61AF6E398D07}" type="datetimeFigureOut">
              <a:rPr lang="nl-NL" smtClean="0"/>
              <a:pPr/>
              <a:t>19-1-2017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205BDBD-1CA6-4D9F-B8AF-8A74832FF4A7}"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9B0BCBB7-2B02-4ABA-8A0E-61AF6E398D07}" type="datetimeFigureOut">
              <a:rPr lang="nl-NL" smtClean="0"/>
              <a:pPr/>
              <a:t>19-1-2017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205BDBD-1CA6-4D9F-B8AF-8A74832FF4A7}"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9B0BCBB7-2B02-4ABA-8A0E-61AF6E398D07}" type="datetimeFigureOut">
              <a:rPr lang="nl-NL" smtClean="0"/>
              <a:pPr/>
              <a:t>19-1-2017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205BDBD-1CA6-4D9F-B8AF-8A74832FF4A7}"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9B0BCBB7-2B02-4ABA-8A0E-61AF6E398D07}" type="datetimeFigureOut">
              <a:rPr lang="nl-NL" smtClean="0"/>
              <a:pPr/>
              <a:t>19-1-2017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205BDBD-1CA6-4D9F-B8AF-8A74832FF4A7}"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0BCBB7-2B02-4ABA-8A0E-61AF6E398D07}" type="datetimeFigureOut">
              <a:rPr lang="nl-NL" smtClean="0"/>
              <a:pPr/>
              <a:t>19-1-2017</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05BDBD-1CA6-4D9F-B8AF-8A74832FF4A7}"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hyperlink" Target="http://schooltv.nl/video/erasmus-wie-was-erasmus/"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entoen.nu/erasmus" TargetMode="External"/><Relationship Id="rId2" Type="http://schemas.openxmlformats.org/officeDocument/2006/relationships/hyperlink" Target="http://www.schooltv.nl/video/erasmus-wie-was-erasmus/#q=erasmu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schooltv.nl/video/de-boekdrukkunst-het-begin-van-de-emancipatie-van-het-boek/" TargetMode="External"/><Relationship Id="rId2" Type="http://schemas.openxmlformats.org/officeDocument/2006/relationships/hyperlink" Target="http://schooltv.nl/video/boekproductie-in-de-middeleeuwen-elk-boek-uniek/"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Hoofdstuk 5 ‘veranderend wereldbeeld’</a:t>
            </a:r>
            <a:endParaRPr lang="nl-NL" dirty="0"/>
          </a:p>
        </p:txBody>
      </p:sp>
      <p:sp>
        <p:nvSpPr>
          <p:cNvPr id="3" name="Ondertitel 2"/>
          <p:cNvSpPr>
            <a:spLocks noGrp="1"/>
          </p:cNvSpPr>
          <p:nvPr>
            <p:ph type="subTitle" idx="1"/>
          </p:nvPr>
        </p:nvSpPr>
        <p:spPr/>
        <p:txBody>
          <a:bodyPr/>
          <a:lstStyle/>
          <a:p>
            <a:r>
              <a:rPr lang="nl-NL" dirty="0" smtClean="0"/>
              <a:t>Paragraaf 5.1</a:t>
            </a:r>
          </a:p>
          <a:p>
            <a:r>
              <a:rPr lang="nl-NL" dirty="0" smtClean="0"/>
              <a:t>De renaissance</a:t>
            </a:r>
          </a:p>
        </p:txBody>
      </p:sp>
    </p:spTree>
    <p:extLst>
      <p:ext uri="{BB962C8B-B14F-4D97-AF65-F5344CB8AC3E}">
        <p14:creationId xmlns:p14="http://schemas.microsoft.com/office/powerpoint/2010/main" val="14796388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De oudheid komt op nieuw tot leven…</a:t>
            </a:r>
            <a:endParaRPr lang="nl-NL" dirty="0"/>
          </a:p>
        </p:txBody>
      </p:sp>
      <p:pic>
        <p:nvPicPr>
          <p:cNvPr id="1026" name="Picture 2" descr="http://upload.wikimedia.org/wikipedia/commons/thumb/6/6a/Classical_orders_from_the_Encyclopedie.png/220px-Classical_orders_from_the_Encyclopedie.png"/>
          <p:cNvPicPr>
            <a:picLocks noChangeAspect="1" noChangeArrowheads="1"/>
          </p:cNvPicPr>
          <p:nvPr/>
        </p:nvPicPr>
        <p:blipFill>
          <a:blip r:embed="rId2" cstate="print"/>
          <a:srcRect/>
          <a:stretch>
            <a:fillRect/>
          </a:stretch>
        </p:blipFill>
        <p:spPr bwMode="auto">
          <a:xfrm>
            <a:off x="3131840" y="1700808"/>
            <a:ext cx="2095500" cy="3295651"/>
          </a:xfrm>
          <a:prstGeom prst="rect">
            <a:avLst/>
          </a:prstGeom>
          <a:noFill/>
        </p:spPr>
      </p:pic>
      <p:sp>
        <p:nvSpPr>
          <p:cNvPr id="4" name="Tekstvak 3"/>
          <p:cNvSpPr txBox="1"/>
          <p:nvPr/>
        </p:nvSpPr>
        <p:spPr>
          <a:xfrm>
            <a:off x="971600" y="2132856"/>
            <a:ext cx="1512168" cy="1200329"/>
          </a:xfrm>
          <a:prstGeom prst="rect">
            <a:avLst/>
          </a:prstGeom>
          <a:noFill/>
        </p:spPr>
        <p:txBody>
          <a:bodyPr wrap="square" rtlCol="0">
            <a:spAutoFit/>
          </a:bodyPr>
          <a:lstStyle/>
          <a:p>
            <a:r>
              <a:rPr lang="nl-NL" dirty="0" smtClean="0"/>
              <a:t>De Grieken en Romeinen bouwden met: zuilen</a:t>
            </a:r>
            <a:endParaRPr lang="nl-NL" dirty="0"/>
          </a:p>
        </p:txBody>
      </p:sp>
      <p:sp>
        <p:nvSpPr>
          <p:cNvPr id="5" name="Tekstvak 4"/>
          <p:cNvSpPr txBox="1"/>
          <p:nvPr/>
        </p:nvSpPr>
        <p:spPr>
          <a:xfrm>
            <a:off x="6012160" y="1988840"/>
            <a:ext cx="1512168" cy="1477328"/>
          </a:xfrm>
          <a:prstGeom prst="rect">
            <a:avLst/>
          </a:prstGeom>
          <a:noFill/>
        </p:spPr>
        <p:txBody>
          <a:bodyPr wrap="square" rtlCol="0">
            <a:spAutoFit/>
          </a:bodyPr>
          <a:lstStyle/>
          <a:p>
            <a:r>
              <a:rPr lang="nl-NL" dirty="0" smtClean="0"/>
              <a:t>De mensen in Italië gingen rond 1500 ook bouwen met: zuilen!</a:t>
            </a:r>
            <a:endParaRPr lang="nl-NL" dirty="0"/>
          </a:p>
        </p:txBody>
      </p:sp>
      <p:cxnSp>
        <p:nvCxnSpPr>
          <p:cNvPr id="7" name="Rechte verbindingslijn met pijl 6"/>
          <p:cNvCxnSpPr/>
          <p:nvPr/>
        </p:nvCxnSpPr>
        <p:spPr>
          <a:xfrm>
            <a:off x="2483768" y="2636912"/>
            <a:ext cx="648072" cy="0"/>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cxnSp>
        <p:nvCxnSpPr>
          <p:cNvPr id="8" name="Rechte verbindingslijn met pijl 7"/>
          <p:cNvCxnSpPr/>
          <p:nvPr/>
        </p:nvCxnSpPr>
        <p:spPr>
          <a:xfrm>
            <a:off x="5220072" y="2564904"/>
            <a:ext cx="648072" cy="0"/>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pic>
        <p:nvPicPr>
          <p:cNvPr id="1028" name="Picture 4" descr="http://gallery.sjsu.edu/paris/architecture/fra04072.jpg"/>
          <p:cNvPicPr>
            <a:picLocks noChangeAspect="1" noChangeArrowheads="1"/>
          </p:cNvPicPr>
          <p:nvPr/>
        </p:nvPicPr>
        <p:blipFill>
          <a:blip r:embed="rId3" cstate="print"/>
          <a:srcRect/>
          <a:stretch>
            <a:fillRect/>
          </a:stretch>
        </p:blipFill>
        <p:spPr bwMode="auto">
          <a:xfrm>
            <a:off x="251520" y="4005064"/>
            <a:ext cx="2843808" cy="1946882"/>
          </a:xfrm>
          <a:prstGeom prst="rect">
            <a:avLst/>
          </a:prstGeom>
          <a:noFill/>
        </p:spPr>
      </p:pic>
      <p:pic>
        <p:nvPicPr>
          <p:cNvPr id="1030" name="Picture 6" descr="http://0.tqn.com/d/architecture/1/0/r/s/VillaLaRotonda.jpg"/>
          <p:cNvPicPr>
            <a:picLocks noChangeAspect="1" noChangeArrowheads="1"/>
          </p:cNvPicPr>
          <p:nvPr/>
        </p:nvPicPr>
        <p:blipFill>
          <a:blip r:embed="rId4" cstate="print"/>
          <a:srcRect/>
          <a:stretch>
            <a:fillRect/>
          </a:stretch>
        </p:blipFill>
        <p:spPr bwMode="auto">
          <a:xfrm>
            <a:off x="5508104" y="3933056"/>
            <a:ext cx="3168352" cy="2109125"/>
          </a:xfrm>
          <a:prstGeom prst="rect">
            <a:avLst/>
          </a:prstGeom>
          <a:noFill/>
        </p:spPr>
      </p:pic>
      <p:sp>
        <p:nvSpPr>
          <p:cNvPr id="11" name="Tekstvak 10"/>
          <p:cNvSpPr txBox="1"/>
          <p:nvPr/>
        </p:nvSpPr>
        <p:spPr>
          <a:xfrm>
            <a:off x="323528" y="6165304"/>
            <a:ext cx="2880320" cy="369332"/>
          </a:xfrm>
          <a:prstGeom prst="rect">
            <a:avLst/>
          </a:prstGeom>
          <a:noFill/>
        </p:spPr>
        <p:txBody>
          <a:bodyPr wrap="square" rtlCol="0">
            <a:spAutoFit/>
          </a:bodyPr>
          <a:lstStyle/>
          <a:p>
            <a:r>
              <a:rPr lang="nl-NL" dirty="0" smtClean="0"/>
              <a:t>Romeinse Tempel</a:t>
            </a:r>
            <a:endParaRPr lang="nl-NL" dirty="0"/>
          </a:p>
        </p:txBody>
      </p:sp>
      <p:sp>
        <p:nvSpPr>
          <p:cNvPr id="13" name="Tekstvak 12"/>
          <p:cNvSpPr txBox="1"/>
          <p:nvPr/>
        </p:nvSpPr>
        <p:spPr>
          <a:xfrm>
            <a:off x="5580112" y="6165304"/>
            <a:ext cx="2880320" cy="369332"/>
          </a:xfrm>
          <a:prstGeom prst="rect">
            <a:avLst/>
          </a:prstGeom>
          <a:noFill/>
        </p:spPr>
        <p:txBody>
          <a:bodyPr wrap="square" rtlCol="0">
            <a:spAutoFit/>
          </a:bodyPr>
          <a:lstStyle/>
          <a:p>
            <a:r>
              <a:rPr lang="nl-NL" dirty="0" smtClean="0"/>
              <a:t>Renaissance Tempel</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checkerboard(across)">
                                      <p:cBhvr>
                                        <p:cTn id="7" dur="500"/>
                                        <p:tgtEl>
                                          <p:spTgt spid="102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030"/>
                                        </p:tgtEl>
                                        <p:attrNameLst>
                                          <p:attrName>style.visibility</p:attrName>
                                        </p:attrNameLst>
                                      </p:cBhvr>
                                      <p:to>
                                        <p:strVal val="visible"/>
                                      </p:to>
                                    </p:set>
                                    <p:animEffect transition="in" filter="diamond(in)">
                                      <p:cBhvr>
                                        <p:cTn id="12" dur="2000"/>
                                        <p:tgtEl>
                                          <p:spTgt spid="103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Renaissance bouwkunst: </a:t>
            </a:r>
            <a:endParaRPr lang="nl-NL" b="1" u="sng" dirty="0"/>
          </a:p>
        </p:txBody>
      </p:sp>
      <p:pic>
        <p:nvPicPr>
          <p:cNvPr id="21506" name="Picture 2" descr="http://www.freewebs.com/karinvandervliet1315471/100_1161.JPG"/>
          <p:cNvPicPr>
            <a:picLocks noChangeAspect="1" noChangeArrowheads="1"/>
          </p:cNvPicPr>
          <p:nvPr/>
        </p:nvPicPr>
        <p:blipFill>
          <a:blip r:embed="rId2" cstate="print"/>
          <a:srcRect/>
          <a:stretch>
            <a:fillRect/>
          </a:stretch>
        </p:blipFill>
        <p:spPr bwMode="auto">
          <a:xfrm>
            <a:off x="1475656" y="1268760"/>
            <a:ext cx="6096000" cy="4572000"/>
          </a:xfrm>
          <a:prstGeom prst="rect">
            <a:avLst/>
          </a:prstGeom>
          <a:noFill/>
        </p:spPr>
      </p:pic>
      <p:sp>
        <p:nvSpPr>
          <p:cNvPr id="4" name="Stroomdiagram: Proces 3"/>
          <p:cNvSpPr/>
          <p:nvPr/>
        </p:nvSpPr>
        <p:spPr>
          <a:xfrm>
            <a:off x="1403648" y="5589240"/>
            <a:ext cx="6552728" cy="972688"/>
          </a:xfrm>
          <a:prstGeom prst="flowChartProcess">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Renaissance bouwkunst: geïnspireerd op de bouwkunst van de oudheid (Grieken en Romeinen) maar dan nog beter (en groter!)</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Renaissance in de kunst</a:t>
            </a:r>
            <a:endParaRPr lang="nl-NL" b="1" u="sng" dirty="0"/>
          </a:p>
        </p:txBody>
      </p:sp>
      <p:sp>
        <p:nvSpPr>
          <p:cNvPr id="3" name="Stroomdiagram: Proces 2"/>
          <p:cNvSpPr/>
          <p:nvPr/>
        </p:nvSpPr>
        <p:spPr>
          <a:xfrm>
            <a:off x="2195736" y="1196752"/>
            <a:ext cx="4608512" cy="144016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De renaissance: ontstaan van universele mensen (</a:t>
            </a:r>
            <a:r>
              <a:rPr lang="nl-NL" dirty="0" err="1" smtClean="0"/>
              <a:t>uomo</a:t>
            </a:r>
            <a:r>
              <a:rPr lang="nl-NL" dirty="0" smtClean="0"/>
              <a:t> </a:t>
            </a:r>
            <a:r>
              <a:rPr lang="nl-NL" dirty="0" err="1" smtClean="0"/>
              <a:t>universale</a:t>
            </a:r>
            <a:r>
              <a:rPr lang="nl-NL" dirty="0" smtClean="0"/>
              <a:t>). Mensen die heel veel dingen konden, beeldhouwen, schilderen, ontwerpen, dichten enz..</a:t>
            </a:r>
            <a:endParaRPr lang="nl-NL" dirty="0"/>
          </a:p>
        </p:txBody>
      </p:sp>
      <p:pic>
        <p:nvPicPr>
          <p:cNvPr id="22530" name="Picture 2" descr="http://upload.wikimedia.org/wikipedia/commons/thumb/b/ba/Leonardo_self.jpg/264px-Leonardo_self.jpg"/>
          <p:cNvPicPr>
            <a:picLocks noChangeAspect="1" noChangeArrowheads="1"/>
          </p:cNvPicPr>
          <p:nvPr/>
        </p:nvPicPr>
        <p:blipFill>
          <a:blip r:embed="rId2" cstate="print"/>
          <a:srcRect/>
          <a:stretch>
            <a:fillRect/>
          </a:stretch>
        </p:blipFill>
        <p:spPr bwMode="auto">
          <a:xfrm>
            <a:off x="1259632" y="2564904"/>
            <a:ext cx="2514600" cy="3943350"/>
          </a:xfrm>
          <a:prstGeom prst="rect">
            <a:avLst/>
          </a:prstGeom>
          <a:noFill/>
        </p:spPr>
      </p:pic>
      <p:pic>
        <p:nvPicPr>
          <p:cNvPr id="22532" name="Picture 4" descr="http://www.nationalgallery.org.uk/upload/img/Michelangelo-c-face-half.jpg"/>
          <p:cNvPicPr>
            <a:picLocks noChangeAspect="1" noChangeArrowheads="1"/>
          </p:cNvPicPr>
          <p:nvPr/>
        </p:nvPicPr>
        <p:blipFill>
          <a:blip r:embed="rId3" cstate="print"/>
          <a:srcRect/>
          <a:stretch>
            <a:fillRect/>
          </a:stretch>
        </p:blipFill>
        <p:spPr bwMode="auto">
          <a:xfrm>
            <a:off x="4211960" y="2636912"/>
            <a:ext cx="4114800" cy="3619500"/>
          </a:xfrm>
          <a:prstGeom prst="rect">
            <a:avLst/>
          </a:prstGeom>
          <a:noFill/>
        </p:spPr>
      </p:pic>
      <p:sp>
        <p:nvSpPr>
          <p:cNvPr id="7" name="Tekstvak 6"/>
          <p:cNvSpPr txBox="1"/>
          <p:nvPr/>
        </p:nvSpPr>
        <p:spPr>
          <a:xfrm>
            <a:off x="1475656" y="5733256"/>
            <a:ext cx="1944216" cy="369332"/>
          </a:xfrm>
          <a:prstGeom prst="rect">
            <a:avLst/>
          </a:prstGeom>
          <a:noFill/>
        </p:spPr>
        <p:txBody>
          <a:bodyPr wrap="square" rtlCol="0">
            <a:spAutoFit/>
          </a:bodyPr>
          <a:lstStyle/>
          <a:p>
            <a:r>
              <a:rPr lang="nl-NL" dirty="0" smtClean="0"/>
              <a:t>Leonardo da Vinci</a:t>
            </a:r>
            <a:endParaRPr lang="nl-NL" dirty="0"/>
          </a:p>
        </p:txBody>
      </p:sp>
      <p:sp>
        <p:nvSpPr>
          <p:cNvPr id="8" name="Tekstvak 7"/>
          <p:cNvSpPr txBox="1"/>
          <p:nvPr/>
        </p:nvSpPr>
        <p:spPr>
          <a:xfrm>
            <a:off x="4499992" y="5733256"/>
            <a:ext cx="1944216" cy="369332"/>
          </a:xfrm>
          <a:prstGeom prst="rect">
            <a:avLst/>
          </a:prstGeom>
          <a:noFill/>
        </p:spPr>
        <p:txBody>
          <a:bodyPr wrap="square" rtlCol="0">
            <a:spAutoFit/>
          </a:bodyPr>
          <a:lstStyle/>
          <a:p>
            <a:r>
              <a:rPr lang="nl-NL" dirty="0" err="1" smtClean="0">
                <a:solidFill>
                  <a:schemeClr val="bg1"/>
                </a:solidFill>
              </a:rPr>
              <a:t>Michelangelo</a:t>
            </a:r>
            <a:endParaRPr lang="nl-NL" dirty="0">
              <a:solidFill>
                <a:schemeClr val="bg1"/>
              </a:solidFill>
            </a:endParaRPr>
          </a:p>
        </p:txBody>
      </p:sp>
      <p:sp>
        <p:nvSpPr>
          <p:cNvPr id="9" name="Ovale toelichting 8"/>
          <p:cNvSpPr/>
          <p:nvPr/>
        </p:nvSpPr>
        <p:spPr>
          <a:xfrm>
            <a:off x="3419872" y="3429000"/>
            <a:ext cx="3888432" cy="1944216"/>
          </a:xfrm>
          <a:prstGeom prst="wedgeEllipseCallout">
            <a:avLst>
              <a:gd name="adj1" fmla="val -61051"/>
              <a:gd name="adj2" fmla="val -20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err="1" smtClean="0"/>
              <a:t>Pff</a:t>
            </a:r>
            <a:r>
              <a:rPr lang="nl-NL" dirty="0" smtClean="0"/>
              <a:t> die kunstenaars uit de middeleeuwen bakten er echt niets van… geen perspectief, geen verhoudingen,  geen anatomie </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additive="base">
                                        <p:cTn id="7" dur="500" fill="hold"/>
                                        <p:tgtEl>
                                          <p:spTgt spid="22530"/>
                                        </p:tgtEl>
                                        <p:attrNameLst>
                                          <p:attrName>ppt_x</p:attrName>
                                        </p:attrNameLst>
                                      </p:cBhvr>
                                      <p:tavLst>
                                        <p:tav tm="0">
                                          <p:val>
                                            <p:strVal val="#ppt_x"/>
                                          </p:val>
                                        </p:tav>
                                        <p:tav tm="100000">
                                          <p:val>
                                            <p:strVal val="#ppt_x"/>
                                          </p:val>
                                        </p:tav>
                                      </p:tavLst>
                                    </p:anim>
                                    <p:anim calcmode="lin" valueType="num">
                                      <p:cBhvr additive="base">
                                        <p:cTn id="8" dur="500" fill="hold"/>
                                        <p:tgtEl>
                                          <p:spTgt spid="225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2532"/>
                                        </p:tgtEl>
                                        <p:attrNameLst>
                                          <p:attrName>style.visibility</p:attrName>
                                        </p:attrNameLst>
                                      </p:cBhvr>
                                      <p:to>
                                        <p:strVal val="visible"/>
                                      </p:to>
                                    </p:set>
                                    <p:anim calcmode="lin" valueType="num">
                                      <p:cBhvr additive="base">
                                        <p:cTn id="18" dur="500" fill="hold"/>
                                        <p:tgtEl>
                                          <p:spTgt spid="22532"/>
                                        </p:tgtEl>
                                        <p:attrNameLst>
                                          <p:attrName>ppt_x</p:attrName>
                                        </p:attrNameLst>
                                      </p:cBhvr>
                                      <p:tavLst>
                                        <p:tav tm="0">
                                          <p:val>
                                            <p:strVal val="#ppt_x"/>
                                          </p:val>
                                        </p:tav>
                                        <p:tav tm="100000">
                                          <p:val>
                                            <p:strVal val="#ppt_x"/>
                                          </p:val>
                                        </p:tav>
                                      </p:tavLst>
                                    </p:anim>
                                    <p:anim calcmode="lin" valueType="num">
                                      <p:cBhvr additive="base">
                                        <p:cTn id="19" dur="500" fill="hold"/>
                                        <p:tgtEl>
                                          <p:spTgt spid="2253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blinds(horizontal)">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Middeleeuwse schilderkunst</a:t>
            </a:r>
            <a:endParaRPr lang="nl-NL" dirty="0"/>
          </a:p>
        </p:txBody>
      </p:sp>
      <p:pic>
        <p:nvPicPr>
          <p:cNvPr id="16386" name="Picture 2" descr="https://fcserver.nvnet.org/~cherna/FOV1-00060574/FOV1-00060576/FOV1-00061DB8/S0500A42A.2/plague.jpg"/>
          <p:cNvPicPr>
            <a:picLocks noChangeAspect="1" noChangeArrowheads="1"/>
          </p:cNvPicPr>
          <p:nvPr/>
        </p:nvPicPr>
        <p:blipFill>
          <a:blip r:embed="rId2" cstate="print"/>
          <a:srcRect/>
          <a:stretch>
            <a:fillRect/>
          </a:stretch>
        </p:blipFill>
        <p:spPr bwMode="auto">
          <a:xfrm>
            <a:off x="179512" y="2348880"/>
            <a:ext cx="5238750" cy="3600451"/>
          </a:xfrm>
          <a:prstGeom prst="rect">
            <a:avLst/>
          </a:prstGeom>
          <a:noFill/>
        </p:spPr>
      </p:pic>
      <p:pic>
        <p:nvPicPr>
          <p:cNvPr id="16388" name="Picture 4" descr="http://gypsyart.yolasite.com/resources/medieval%20art.jpg"/>
          <p:cNvPicPr>
            <a:picLocks noChangeAspect="1" noChangeArrowheads="1"/>
          </p:cNvPicPr>
          <p:nvPr/>
        </p:nvPicPr>
        <p:blipFill>
          <a:blip r:embed="rId3" cstate="print"/>
          <a:srcRect/>
          <a:stretch>
            <a:fillRect/>
          </a:stretch>
        </p:blipFill>
        <p:spPr bwMode="auto">
          <a:xfrm>
            <a:off x="5580112" y="2132856"/>
            <a:ext cx="3203848" cy="397741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Middeleeuwse schilderkunst</a:t>
            </a:r>
            <a:endParaRPr lang="nl-NL" dirty="0"/>
          </a:p>
        </p:txBody>
      </p:sp>
      <p:pic>
        <p:nvPicPr>
          <p:cNvPr id="18434" name="Picture 2" descr="http://arthistory.uchicago.edu/graduate/mem/images/chronicles.jpg"/>
          <p:cNvPicPr>
            <a:picLocks noChangeAspect="1" noChangeArrowheads="1"/>
          </p:cNvPicPr>
          <p:nvPr/>
        </p:nvPicPr>
        <p:blipFill>
          <a:blip r:embed="rId2" cstate="print"/>
          <a:srcRect/>
          <a:stretch>
            <a:fillRect/>
          </a:stretch>
        </p:blipFill>
        <p:spPr bwMode="auto">
          <a:xfrm>
            <a:off x="251520" y="1988840"/>
            <a:ext cx="3810000" cy="4181475"/>
          </a:xfrm>
          <a:prstGeom prst="rect">
            <a:avLst/>
          </a:prstGeom>
          <a:noFill/>
        </p:spPr>
      </p:pic>
      <p:pic>
        <p:nvPicPr>
          <p:cNvPr id="4" name="Picture 2" descr="http://livinghistory.ie/gallery/pic.php?mode=med&amp;pic_id=455"/>
          <p:cNvPicPr>
            <a:picLocks noChangeAspect="1" noChangeArrowheads="1"/>
          </p:cNvPicPr>
          <p:nvPr/>
        </p:nvPicPr>
        <p:blipFill>
          <a:blip r:embed="rId3" cstate="print"/>
          <a:srcRect/>
          <a:stretch>
            <a:fillRect/>
          </a:stretch>
        </p:blipFill>
        <p:spPr bwMode="auto">
          <a:xfrm>
            <a:off x="4644008" y="1362074"/>
            <a:ext cx="3810000" cy="549592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Renaissance schilderkunst </a:t>
            </a:r>
            <a:endParaRPr lang="nl-NL" dirty="0"/>
          </a:p>
        </p:txBody>
      </p:sp>
      <p:pic>
        <p:nvPicPr>
          <p:cNvPr id="1026" name="Picture 2" descr="http://www.webklik.nl/user_files/2010_12/192052/mona-lisa.jpg"/>
          <p:cNvPicPr>
            <a:picLocks noChangeAspect="1" noChangeArrowheads="1"/>
          </p:cNvPicPr>
          <p:nvPr/>
        </p:nvPicPr>
        <p:blipFill>
          <a:blip r:embed="rId2" cstate="print"/>
          <a:srcRect/>
          <a:stretch>
            <a:fillRect/>
          </a:stretch>
        </p:blipFill>
        <p:spPr bwMode="auto">
          <a:xfrm>
            <a:off x="467544" y="1196752"/>
            <a:ext cx="3276600" cy="5095876"/>
          </a:xfrm>
          <a:prstGeom prst="rect">
            <a:avLst/>
          </a:prstGeom>
          <a:noFill/>
        </p:spPr>
      </p:pic>
      <p:pic>
        <p:nvPicPr>
          <p:cNvPr id="1028" name="Picture 4" descr="http://www.wga.hu/art/m/michelan/3sistina/1genesis/6adam/06_3ce6b.jpg"/>
          <p:cNvPicPr>
            <a:picLocks noChangeAspect="1" noChangeArrowheads="1"/>
          </p:cNvPicPr>
          <p:nvPr/>
        </p:nvPicPr>
        <p:blipFill>
          <a:blip r:embed="rId3" cstate="print"/>
          <a:srcRect/>
          <a:stretch>
            <a:fillRect/>
          </a:stretch>
        </p:blipFill>
        <p:spPr bwMode="auto">
          <a:xfrm>
            <a:off x="4427984" y="2204864"/>
            <a:ext cx="3803551" cy="3062761"/>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Renaissance schilderkunst</a:t>
            </a:r>
            <a:endParaRPr lang="nl-NL" dirty="0"/>
          </a:p>
        </p:txBody>
      </p:sp>
      <p:pic>
        <p:nvPicPr>
          <p:cNvPr id="23554" name="Picture 2" descr="http://www.schooltv.nl/eigenwijzer/mmbase/images/2374576"/>
          <p:cNvPicPr>
            <a:picLocks noChangeAspect="1" noChangeArrowheads="1"/>
          </p:cNvPicPr>
          <p:nvPr/>
        </p:nvPicPr>
        <p:blipFill>
          <a:blip r:embed="rId2" cstate="print"/>
          <a:srcRect/>
          <a:stretch>
            <a:fillRect/>
          </a:stretch>
        </p:blipFill>
        <p:spPr bwMode="auto">
          <a:xfrm>
            <a:off x="611560" y="1196752"/>
            <a:ext cx="3888432" cy="5366038"/>
          </a:xfrm>
          <a:prstGeom prst="rect">
            <a:avLst/>
          </a:prstGeom>
          <a:noFill/>
        </p:spPr>
      </p:pic>
      <p:pic>
        <p:nvPicPr>
          <p:cNvPr id="23556" name="Picture 4" descr="http://www.duits.de/literatuur/auteurs/plaatjes-renaissance/duerer.jpg"/>
          <p:cNvPicPr>
            <a:picLocks noChangeAspect="1" noChangeArrowheads="1"/>
          </p:cNvPicPr>
          <p:nvPr/>
        </p:nvPicPr>
        <p:blipFill>
          <a:blip r:embed="rId3" cstate="print"/>
          <a:srcRect/>
          <a:stretch>
            <a:fillRect/>
          </a:stretch>
        </p:blipFill>
        <p:spPr bwMode="auto">
          <a:xfrm>
            <a:off x="4932040" y="1268760"/>
            <a:ext cx="3864866" cy="4972795"/>
          </a:xfrm>
          <a:prstGeom prst="rect">
            <a:avLst/>
          </a:prstGeom>
          <a:noFill/>
        </p:spPr>
      </p:pic>
      <p:sp>
        <p:nvSpPr>
          <p:cNvPr id="3" name="Rechthoek 2"/>
          <p:cNvSpPr/>
          <p:nvPr/>
        </p:nvSpPr>
        <p:spPr>
          <a:xfrm>
            <a:off x="3779912" y="5229200"/>
            <a:ext cx="2592288" cy="13335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De mens zelf meer centraal in de schilderkunst! </a:t>
            </a:r>
          </a:p>
          <a:p>
            <a:pPr algn="ctr"/>
            <a:r>
              <a:rPr lang="nl-NL" dirty="0" smtClean="0"/>
              <a:t>Mens is meer zelfbewust</a:t>
            </a:r>
            <a:endParaRPr lang="nl-NL"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l"/>
            <a:r>
              <a:rPr lang="nl-NL" dirty="0" smtClean="0"/>
              <a:t>Renaissance </a:t>
            </a:r>
            <a:r>
              <a:rPr lang="nl-NL" dirty="0" smtClean="0">
                <a:sym typeface="Wingdings" pitchFamily="2" charset="2"/>
              </a:rPr>
              <a:t> van Italië naar </a:t>
            </a:r>
            <a:r>
              <a:rPr lang="nl-NL" dirty="0" err="1" smtClean="0">
                <a:sym typeface="Wingdings" pitchFamily="2" charset="2"/>
              </a:rPr>
              <a:t>Noord-Europa</a:t>
            </a:r>
            <a:endParaRPr lang="nl-NL" dirty="0"/>
          </a:p>
        </p:txBody>
      </p:sp>
      <p:sp>
        <p:nvSpPr>
          <p:cNvPr id="3" name="Tijdelijke aanduiding voor inhoud 2"/>
          <p:cNvSpPr>
            <a:spLocks noGrp="1"/>
          </p:cNvSpPr>
          <p:nvPr>
            <p:ph idx="1"/>
          </p:nvPr>
        </p:nvSpPr>
        <p:spPr/>
        <p:txBody>
          <a:bodyPr/>
          <a:lstStyle/>
          <a:p>
            <a:pPr>
              <a:buNone/>
            </a:pPr>
            <a:r>
              <a:rPr lang="nl-NL" dirty="0" smtClean="0"/>
              <a:t>Ontstaan </a:t>
            </a:r>
            <a:r>
              <a:rPr lang="nl-NL" dirty="0" smtClean="0">
                <a:sym typeface="Wingdings" pitchFamily="2" charset="2"/>
              </a:rPr>
              <a:t> </a:t>
            </a:r>
            <a:r>
              <a:rPr lang="nl-NL" b="1" i="1" u="sng" dirty="0" smtClean="0"/>
              <a:t>Christelijk humanisme</a:t>
            </a:r>
          </a:p>
          <a:p>
            <a:pPr>
              <a:buNone/>
            </a:pPr>
            <a:r>
              <a:rPr lang="nl-NL" b="1" u="sng" dirty="0" smtClean="0"/>
              <a:t>Erasmus: </a:t>
            </a:r>
          </a:p>
          <a:p>
            <a:pPr>
              <a:buNone/>
            </a:pPr>
            <a:r>
              <a:rPr lang="nl-NL" dirty="0" smtClean="0">
                <a:hlinkClick r:id="rId2"/>
              </a:rPr>
              <a:t>http://schooltv.nl/video/erasmus-wie-was-erasmus/#q=erasmus</a:t>
            </a:r>
            <a:endParaRPr lang="nl-NL" dirty="0" smtClean="0"/>
          </a:p>
          <a:p>
            <a:pPr>
              <a:buNone/>
            </a:pPr>
            <a:r>
              <a:rPr lang="nl-NL" dirty="0" smtClean="0"/>
              <a:t>	</a:t>
            </a:r>
            <a:r>
              <a:rPr lang="nl-NL" i="1" dirty="0" smtClean="0"/>
              <a:t>Humanisme en renaissance hadden invloed op de manier waarop men tegen de kerk aankeek </a:t>
            </a:r>
            <a:r>
              <a:rPr lang="nl-NL" i="1" dirty="0" smtClean="0">
                <a:sym typeface="Wingdings" pitchFamily="2" charset="2"/>
              </a:rPr>
              <a:t> </a:t>
            </a:r>
            <a:r>
              <a:rPr lang="nl-NL" b="1" i="1" dirty="0" smtClean="0">
                <a:sym typeface="Wingdings" pitchFamily="2" charset="2"/>
              </a:rPr>
              <a:t>Kritiek</a:t>
            </a:r>
            <a:r>
              <a:rPr lang="nl-NL" i="1" dirty="0" smtClean="0">
                <a:sym typeface="Wingdings" pitchFamily="2" charset="2"/>
              </a:rPr>
              <a:t>!</a:t>
            </a:r>
            <a:endParaRPr lang="nl-NL" i="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Reflectie:</a:t>
            </a:r>
            <a:endParaRPr lang="nl-NL" dirty="0"/>
          </a:p>
        </p:txBody>
      </p:sp>
      <p:sp>
        <p:nvSpPr>
          <p:cNvPr id="3" name="Tijdelijke aanduiding voor inhoud 2"/>
          <p:cNvSpPr>
            <a:spLocks noGrp="1"/>
          </p:cNvSpPr>
          <p:nvPr>
            <p:ph idx="1"/>
          </p:nvPr>
        </p:nvSpPr>
        <p:spPr/>
        <p:txBody>
          <a:bodyPr>
            <a:normAutofit fontScale="85000" lnSpcReduction="20000"/>
          </a:bodyPr>
          <a:lstStyle/>
          <a:p>
            <a:pPr>
              <a:buNone/>
            </a:pPr>
            <a:r>
              <a:rPr lang="nl-NL" dirty="0" smtClean="0"/>
              <a:t>Zijn de kenmerkende aspecten (met de begrippen) van deze paragraaf begrepen? </a:t>
            </a:r>
          </a:p>
          <a:p>
            <a:r>
              <a:rPr lang="nl-NL" dirty="0" smtClean="0"/>
              <a:t>Het </a:t>
            </a:r>
            <a:r>
              <a:rPr lang="nl-NL" b="1" dirty="0" smtClean="0"/>
              <a:t>veranderende mens- en wereldbeeld </a:t>
            </a:r>
            <a:r>
              <a:rPr lang="nl-NL" dirty="0" smtClean="0"/>
              <a:t>van de </a:t>
            </a:r>
            <a:r>
              <a:rPr lang="nl-NL" b="1" dirty="0" smtClean="0"/>
              <a:t>renaissance </a:t>
            </a:r>
            <a:r>
              <a:rPr lang="nl-NL" dirty="0" smtClean="0"/>
              <a:t>en het begin van een </a:t>
            </a:r>
            <a:r>
              <a:rPr lang="nl-NL" b="1" dirty="0" smtClean="0"/>
              <a:t>nieuwe wetenschappelijke belangstelling</a:t>
            </a:r>
          </a:p>
          <a:p>
            <a:r>
              <a:rPr lang="nl-NL" dirty="0" smtClean="0"/>
              <a:t>De </a:t>
            </a:r>
            <a:r>
              <a:rPr lang="nl-NL" b="1" dirty="0" smtClean="0"/>
              <a:t>hernieuwde oriëntatie </a:t>
            </a:r>
            <a:r>
              <a:rPr lang="nl-NL" dirty="0" smtClean="0"/>
              <a:t>op het </a:t>
            </a:r>
            <a:r>
              <a:rPr lang="nl-NL" b="1" dirty="0" smtClean="0"/>
              <a:t>erfgoed</a:t>
            </a:r>
            <a:r>
              <a:rPr lang="nl-NL" dirty="0" smtClean="0"/>
              <a:t> van de </a:t>
            </a:r>
            <a:r>
              <a:rPr lang="nl-NL" b="1" dirty="0" smtClean="0"/>
              <a:t>klassieke oudheid</a:t>
            </a:r>
          </a:p>
          <a:p>
            <a:endParaRPr lang="nl-NL" b="1" dirty="0" smtClean="0"/>
          </a:p>
          <a:p>
            <a:pPr>
              <a:buNone/>
            </a:pPr>
            <a:r>
              <a:rPr lang="nl-NL" b="1" dirty="0" smtClean="0"/>
              <a:t>	</a:t>
            </a:r>
            <a:r>
              <a:rPr lang="nl-NL" b="1" i="1" dirty="0" smtClean="0"/>
              <a:t>Ga na of je de belangrijkste begrippen in deze kenmerkende aspecten goed kent en dat je snapt dat er tussen de twee kenmerkende aspecten een verband is. </a:t>
            </a:r>
          </a:p>
          <a:p>
            <a:pPr>
              <a:buNone/>
            </a:pPr>
            <a:endParaRPr lang="nl-NL" dirty="0" smtClean="0"/>
          </a:p>
          <a:p>
            <a:pPr>
              <a:buNone/>
            </a:pPr>
            <a:endParaRPr lang="nl-NL" dirty="0" smtClean="0"/>
          </a:p>
          <a:p>
            <a:pPr>
              <a:buNone/>
            </a:pPr>
            <a:endParaRPr lang="nl-NL" dirty="0" smtClean="0"/>
          </a:p>
          <a:p>
            <a:pPr>
              <a:buNone/>
            </a:pPr>
            <a:endParaRPr lang="nl-NL"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Huiswerk</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Maak alle opdrachten van paragraaf 5.1(intro, verwerken en historisch denken)</a:t>
            </a:r>
          </a:p>
          <a:p>
            <a:r>
              <a:rPr lang="nl-NL" dirty="0" smtClean="0"/>
              <a:t>Kijk alle opdrachten na met behulp van het antwoordmodel (staat in SOM). </a:t>
            </a:r>
          </a:p>
          <a:p>
            <a:endParaRPr lang="nl-NL" dirty="0" smtClean="0"/>
          </a:p>
          <a:p>
            <a:r>
              <a:rPr lang="nl-NL" dirty="0" smtClean="0"/>
              <a:t>Het lezen en bestuderen van vragen en het antwoordmodel is ook erg leerzaam! Met name als je moeite hebt met de toepassingsvragen </a:t>
            </a:r>
            <a:r>
              <a:rPr lang="nl-NL" smtClean="0"/>
              <a:t>op toetsen. </a:t>
            </a:r>
            <a:endParaRPr lang="nl-NL"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b="1" u="sng" dirty="0" smtClean="0"/>
              <a:t>Renaissance</a:t>
            </a:r>
            <a:endParaRPr lang="nl-NL" b="1" u="sng" dirty="0"/>
          </a:p>
        </p:txBody>
      </p:sp>
      <p:pic>
        <p:nvPicPr>
          <p:cNvPr id="10242" name="Picture 2" descr="http://artinvestment.ru/content/download/news/20100310_giorgio_vasari.jpg"/>
          <p:cNvPicPr>
            <a:picLocks noChangeAspect="1" noChangeArrowheads="1"/>
          </p:cNvPicPr>
          <p:nvPr/>
        </p:nvPicPr>
        <p:blipFill>
          <a:blip r:embed="rId2" cstate="print"/>
          <a:srcRect b="17083"/>
          <a:stretch>
            <a:fillRect/>
          </a:stretch>
        </p:blipFill>
        <p:spPr bwMode="auto">
          <a:xfrm>
            <a:off x="4788024" y="1196752"/>
            <a:ext cx="3871555" cy="5300832"/>
          </a:xfrm>
          <a:prstGeom prst="rect">
            <a:avLst/>
          </a:prstGeom>
          <a:noFill/>
        </p:spPr>
      </p:pic>
      <p:sp>
        <p:nvSpPr>
          <p:cNvPr id="7" name="Gekromd lint omhoog 6"/>
          <p:cNvSpPr/>
          <p:nvPr/>
        </p:nvSpPr>
        <p:spPr>
          <a:xfrm>
            <a:off x="4607496" y="5301208"/>
            <a:ext cx="4536504" cy="1556792"/>
          </a:xfrm>
          <a:prstGeom prst="ellipseRibbon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err="1" smtClean="0"/>
              <a:t>Giorgio</a:t>
            </a:r>
            <a:r>
              <a:rPr lang="nl-NL" dirty="0" smtClean="0"/>
              <a:t> </a:t>
            </a:r>
            <a:r>
              <a:rPr lang="nl-NL" dirty="0" err="1" smtClean="0"/>
              <a:t>Vasari</a:t>
            </a:r>
            <a:r>
              <a:rPr lang="nl-NL" dirty="0" smtClean="0"/>
              <a:t>,</a:t>
            </a:r>
          </a:p>
          <a:p>
            <a:pPr algn="ctr"/>
            <a:r>
              <a:rPr lang="nl-NL" dirty="0" smtClean="0"/>
              <a:t>Italiaanse schilder, architect uit de Renaissancetijd</a:t>
            </a:r>
            <a:endParaRPr lang="nl-NL" dirty="0"/>
          </a:p>
        </p:txBody>
      </p:sp>
      <p:sp>
        <p:nvSpPr>
          <p:cNvPr id="8" name="Ovale toelichting 7"/>
          <p:cNvSpPr/>
          <p:nvPr/>
        </p:nvSpPr>
        <p:spPr>
          <a:xfrm>
            <a:off x="467544" y="1700808"/>
            <a:ext cx="4248472" cy="3672408"/>
          </a:xfrm>
          <a:prstGeom prst="wedgeEllipseCallout">
            <a:avLst>
              <a:gd name="adj1" fmla="val 82652"/>
              <a:gd name="adj2" fmla="val -993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smtClean="0"/>
              <a:t>1450</a:t>
            </a:r>
          </a:p>
          <a:p>
            <a:r>
              <a:rPr lang="nl-NL" i="1" dirty="0" smtClean="0"/>
              <a:t>De tijd die voor ons ligt is minderwaardig, ik merk dat er een nieuwe tijd is aangebroken. Een tijd die net zoals de oudheid belangrijk is. Ik vind dat mijn tijd een wedergeboorte is van de oudheid: een renaissance!</a:t>
            </a:r>
            <a:endParaRPr lang="nl-NL"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Kenmerkende aspecten: </a:t>
            </a:r>
            <a:endParaRPr lang="nl-NL" dirty="0"/>
          </a:p>
        </p:txBody>
      </p:sp>
      <p:sp>
        <p:nvSpPr>
          <p:cNvPr id="3" name="Tijdelijke aanduiding voor inhoud 2"/>
          <p:cNvSpPr>
            <a:spLocks noGrp="1"/>
          </p:cNvSpPr>
          <p:nvPr>
            <p:ph idx="1"/>
          </p:nvPr>
        </p:nvSpPr>
        <p:spPr/>
        <p:txBody>
          <a:bodyPr/>
          <a:lstStyle/>
          <a:p>
            <a:r>
              <a:rPr lang="nl-NL" dirty="0" smtClean="0"/>
              <a:t>Het veranderende </a:t>
            </a:r>
            <a:r>
              <a:rPr lang="nl-NL" b="1" dirty="0" smtClean="0">
                <a:solidFill>
                  <a:srgbClr val="FF0000"/>
                </a:solidFill>
              </a:rPr>
              <a:t>mens- en wereldbeeld </a:t>
            </a:r>
            <a:r>
              <a:rPr lang="nl-NL" dirty="0" smtClean="0"/>
              <a:t>van de </a:t>
            </a:r>
            <a:r>
              <a:rPr lang="nl-NL" b="1" dirty="0" smtClean="0">
                <a:solidFill>
                  <a:srgbClr val="FF0000"/>
                </a:solidFill>
              </a:rPr>
              <a:t>renaissance</a:t>
            </a:r>
            <a:r>
              <a:rPr lang="nl-NL" dirty="0" smtClean="0"/>
              <a:t> en het begin van een nieuwe </a:t>
            </a:r>
            <a:r>
              <a:rPr lang="nl-NL" b="1" dirty="0" smtClean="0">
                <a:solidFill>
                  <a:srgbClr val="FF0000"/>
                </a:solidFill>
              </a:rPr>
              <a:t>wetenschappelijke belangstelling</a:t>
            </a:r>
          </a:p>
          <a:p>
            <a:r>
              <a:rPr lang="nl-NL" dirty="0" smtClean="0"/>
              <a:t>De hernieuwde oriëntatie op het erfgoed van de </a:t>
            </a:r>
            <a:r>
              <a:rPr lang="nl-NL" b="1" dirty="0" smtClean="0">
                <a:solidFill>
                  <a:srgbClr val="FF0000"/>
                </a:solidFill>
              </a:rPr>
              <a:t>klassieke oudheid</a:t>
            </a:r>
            <a:endParaRPr lang="nl-NL" b="1"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Erasmus</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endParaRPr lang="nl-NL" dirty="0" smtClean="0"/>
          </a:p>
          <a:p>
            <a:pPr marL="0" indent="0">
              <a:buNone/>
            </a:pPr>
            <a:endParaRPr lang="nl-NL" dirty="0"/>
          </a:p>
          <a:p>
            <a:pPr marL="0" indent="0">
              <a:buNone/>
            </a:pPr>
            <a:endParaRPr lang="nl-NL" dirty="0" smtClean="0"/>
          </a:p>
          <a:p>
            <a:pPr marL="0" indent="0">
              <a:buNone/>
            </a:pPr>
            <a:endParaRPr lang="nl-NL" dirty="0"/>
          </a:p>
          <a:p>
            <a:pPr marL="0" indent="0">
              <a:buNone/>
            </a:pPr>
            <a:r>
              <a:rPr lang="nl-NL" dirty="0" smtClean="0"/>
              <a:t>Examenvraag:</a:t>
            </a:r>
          </a:p>
          <a:p>
            <a:pPr marL="0" indent="0">
              <a:buNone/>
            </a:pPr>
            <a:r>
              <a:rPr lang="nl-NL" dirty="0" smtClean="0"/>
              <a:t>Een </a:t>
            </a:r>
            <a:r>
              <a:rPr lang="nl-NL" dirty="0"/>
              <a:t>gegeven:</a:t>
            </a:r>
          </a:p>
          <a:p>
            <a:pPr marL="0" indent="0">
              <a:buNone/>
            </a:pPr>
            <a:r>
              <a:rPr lang="nl-NL" dirty="0"/>
              <a:t>Omstreeks 1500 bestudeerde de humanist Erasmus de Bijbel aan de hand </a:t>
            </a:r>
            <a:r>
              <a:rPr lang="nl-NL" dirty="0" smtClean="0"/>
              <a:t>van de </a:t>
            </a:r>
            <a:r>
              <a:rPr lang="nl-NL" dirty="0"/>
              <a:t>oorspronkelijke Griekse teksten. Hierdoor ontdekte hij in de </a:t>
            </a:r>
            <a:r>
              <a:rPr lang="nl-NL" dirty="0" smtClean="0"/>
              <a:t>gangbare Latijnse </a:t>
            </a:r>
            <a:r>
              <a:rPr lang="nl-NL" dirty="0"/>
              <a:t>vertaling van de Bijbel veel fouten.</a:t>
            </a:r>
          </a:p>
          <a:p>
            <a:pPr marL="0" indent="0">
              <a:buNone/>
            </a:pPr>
            <a:r>
              <a:rPr lang="nl-NL" dirty="0" smtClean="0"/>
              <a:t>(2p) </a:t>
            </a:r>
            <a:r>
              <a:rPr lang="nl-NL" b="1" dirty="0" smtClean="0"/>
              <a:t> </a:t>
            </a:r>
            <a:r>
              <a:rPr lang="nl-NL" dirty="0"/>
              <a:t>Leg uit dat dit gegeven past bij twee kenmerkende aspecten van de </a:t>
            </a:r>
            <a:r>
              <a:rPr lang="nl-NL" dirty="0" smtClean="0"/>
              <a:t>zestiende eeuw</a:t>
            </a:r>
            <a:r>
              <a:rPr lang="nl-NL" dirty="0"/>
              <a:t>.</a:t>
            </a:r>
          </a:p>
        </p:txBody>
      </p:sp>
      <p:sp>
        <p:nvSpPr>
          <p:cNvPr id="4" name="Rechthoek 3"/>
          <p:cNvSpPr/>
          <p:nvPr/>
        </p:nvSpPr>
        <p:spPr>
          <a:xfrm>
            <a:off x="485282" y="2132856"/>
            <a:ext cx="4572000" cy="646331"/>
          </a:xfrm>
          <a:prstGeom prst="rect">
            <a:avLst/>
          </a:prstGeom>
        </p:spPr>
        <p:txBody>
          <a:bodyPr>
            <a:spAutoFit/>
          </a:bodyPr>
          <a:lstStyle/>
          <a:p>
            <a:r>
              <a:rPr lang="nl-NL" dirty="0">
                <a:hlinkClick r:id="rId2"/>
              </a:rPr>
              <a:t>http://www.schooltv.nl/video/erasmus-wie-was-erasmus/#q=erasmus</a:t>
            </a:r>
            <a:endParaRPr lang="nl-NL" dirty="0"/>
          </a:p>
        </p:txBody>
      </p:sp>
      <p:sp>
        <p:nvSpPr>
          <p:cNvPr id="5" name="Rechthoek 4"/>
          <p:cNvSpPr/>
          <p:nvPr/>
        </p:nvSpPr>
        <p:spPr>
          <a:xfrm>
            <a:off x="493214" y="1600362"/>
            <a:ext cx="3201967" cy="369332"/>
          </a:xfrm>
          <a:prstGeom prst="rect">
            <a:avLst/>
          </a:prstGeom>
        </p:spPr>
        <p:txBody>
          <a:bodyPr wrap="none">
            <a:spAutoFit/>
          </a:bodyPr>
          <a:lstStyle/>
          <a:p>
            <a:r>
              <a:rPr lang="nl-NL" dirty="0">
                <a:hlinkClick r:id="rId3"/>
              </a:rPr>
              <a:t>http://www.entoen.nu/erasmus</a:t>
            </a:r>
            <a:endParaRPr lang="nl-NL" dirty="0"/>
          </a:p>
        </p:txBody>
      </p:sp>
    </p:spTree>
    <p:extLst>
      <p:ext uri="{BB962C8B-B14F-4D97-AF65-F5344CB8AC3E}">
        <p14:creationId xmlns:p14="http://schemas.microsoft.com/office/powerpoint/2010/main" val="16636228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examenvraag</a:t>
            </a:r>
            <a:endParaRPr lang="nl-NL" dirty="0"/>
          </a:p>
        </p:txBody>
      </p:sp>
      <p:sp>
        <p:nvSpPr>
          <p:cNvPr id="3" name="Tijdelijke aanduiding voor inhoud 2"/>
          <p:cNvSpPr>
            <a:spLocks noGrp="1"/>
          </p:cNvSpPr>
          <p:nvPr>
            <p:ph idx="1"/>
          </p:nvPr>
        </p:nvSpPr>
        <p:spPr/>
        <p:txBody>
          <a:bodyPr>
            <a:normAutofit fontScale="55000" lnSpcReduction="20000"/>
          </a:bodyPr>
          <a:lstStyle/>
          <a:p>
            <a:pPr marL="0" indent="0">
              <a:buNone/>
            </a:pPr>
            <a:r>
              <a:rPr lang="nl-NL" b="1" dirty="0"/>
              <a:t>maximumscore 2 </a:t>
            </a:r>
            <a:endParaRPr lang="nl-NL" dirty="0"/>
          </a:p>
          <a:p>
            <a:pPr marL="0" indent="0">
              <a:buNone/>
            </a:pPr>
            <a:r>
              <a:rPr lang="nl-NL" dirty="0"/>
              <a:t>Voorbeeld van een juist antwoord is (twee van de volgende): </a:t>
            </a:r>
          </a:p>
          <a:p>
            <a:endParaRPr lang="nl-NL" dirty="0"/>
          </a:p>
          <a:p>
            <a:pPr marL="0" indent="0">
              <a:buNone/>
            </a:pPr>
            <a:r>
              <a:rPr lang="nl-NL" dirty="0"/>
              <a:t>Het gegeven dat Erasmus Griekse teksten bestudeerde past bij de hernieuwde oriëntatie op het erfgoed van de klassieke oudheid (of een omschrijving daarvan). </a:t>
            </a:r>
          </a:p>
          <a:p>
            <a:endParaRPr lang="nl-NL" dirty="0"/>
          </a:p>
          <a:p>
            <a:pPr marL="0" indent="0">
              <a:buNone/>
            </a:pPr>
            <a:r>
              <a:rPr lang="nl-NL" dirty="0"/>
              <a:t>De bestudering van de oorspronkelijke teksten van de Bijbel past bij de nieuwe wetenschappelijke belangstelling (of een omschrijving daarvan). </a:t>
            </a:r>
          </a:p>
          <a:p>
            <a:endParaRPr lang="nl-NL" dirty="0"/>
          </a:p>
          <a:p>
            <a:pPr marL="0" indent="0">
              <a:buNone/>
            </a:pPr>
            <a:r>
              <a:rPr lang="nl-NL" dirty="0"/>
              <a:t>De kritiek die wordt geleverd op de invulling van het rooms-katholieke geloof / het constateren van fouten in de gebruikte Bijbelvertaling past bij de Reformatie (die leidde tot een splitsing van de christelijke kerk) (of een omschrijving daarvan). </a:t>
            </a:r>
          </a:p>
          <a:p>
            <a:endParaRPr lang="nl-NL" dirty="0"/>
          </a:p>
          <a:p>
            <a:pPr marL="0" indent="0">
              <a:buNone/>
            </a:pPr>
            <a:r>
              <a:rPr lang="nl-NL" dirty="0"/>
              <a:t>per juiste combinatie van gegeven en kenmerkend aspect 1 </a:t>
            </a:r>
          </a:p>
        </p:txBody>
      </p:sp>
    </p:spTree>
    <p:extLst>
      <p:ext uri="{BB962C8B-B14F-4D97-AF65-F5344CB8AC3E}">
        <p14:creationId xmlns:p14="http://schemas.microsoft.com/office/powerpoint/2010/main" val="22785915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a:r>
              <a:rPr lang="nl-NL" sz="3600" b="1" u="sng" dirty="0" smtClean="0"/>
              <a:t>Middeleeuwen   </a:t>
            </a:r>
            <a:r>
              <a:rPr lang="nl-NL" sz="3600" dirty="0" smtClean="0"/>
              <a:t>           </a:t>
            </a:r>
            <a:r>
              <a:rPr lang="nl-NL" sz="3600" b="1" u="sng" dirty="0" smtClean="0"/>
              <a:t>Vroegmoderne tijd</a:t>
            </a:r>
            <a:endParaRPr lang="nl-NL" sz="3600" b="1" u="sng" dirty="0"/>
          </a:p>
        </p:txBody>
      </p:sp>
      <p:cxnSp>
        <p:nvCxnSpPr>
          <p:cNvPr id="4" name="Rechte verbindingslijn met pijl 3"/>
          <p:cNvCxnSpPr/>
          <p:nvPr/>
        </p:nvCxnSpPr>
        <p:spPr>
          <a:xfrm>
            <a:off x="3491880" y="836712"/>
            <a:ext cx="1224136" cy="0"/>
          </a:xfrm>
          <a:prstGeom prst="straightConnector1">
            <a:avLst/>
          </a:prstGeom>
          <a:ln w="47625">
            <a:headEnd type="arrow"/>
            <a:tailEnd type="arrow"/>
          </a:ln>
        </p:spPr>
        <p:style>
          <a:lnRef idx="1">
            <a:schemeClr val="accent1"/>
          </a:lnRef>
          <a:fillRef idx="0">
            <a:schemeClr val="accent1"/>
          </a:fillRef>
          <a:effectRef idx="0">
            <a:schemeClr val="accent1"/>
          </a:effectRef>
          <a:fontRef idx="minor">
            <a:schemeClr val="tx1"/>
          </a:fontRef>
        </p:style>
      </p:cxnSp>
      <p:pic>
        <p:nvPicPr>
          <p:cNvPr id="17410" name="Picture 2" descr="http://upload.wikimedia.org/wikipedia/commons/thumb/3/34/Byzantinischer_Maler_des_10._Jahrhunderts_001.jpg/468px-Byzantinischer_Maler_des_10._Jahrhunderts_001.jpg"/>
          <p:cNvPicPr>
            <a:picLocks noChangeAspect="1" noChangeArrowheads="1"/>
          </p:cNvPicPr>
          <p:nvPr/>
        </p:nvPicPr>
        <p:blipFill>
          <a:blip r:embed="rId2" cstate="print"/>
          <a:srcRect/>
          <a:stretch>
            <a:fillRect/>
          </a:stretch>
        </p:blipFill>
        <p:spPr bwMode="auto">
          <a:xfrm>
            <a:off x="179512" y="2204864"/>
            <a:ext cx="3517114" cy="4509120"/>
          </a:xfrm>
          <a:prstGeom prst="rect">
            <a:avLst/>
          </a:prstGeom>
          <a:noFill/>
        </p:spPr>
      </p:pic>
      <p:pic>
        <p:nvPicPr>
          <p:cNvPr id="17412" name="Picture 4" descr="http://www.historyking.com/images/Most-Well-Known-Renaissance-Art.jpg"/>
          <p:cNvPicPr>
            <a:picLocks noChangeAspect="1" noChangeArrowheads="1"/>
          </p:cNvPicPr>
          <p:nvPr/>
        </p:nvPicPr>
        <p:blipFill>
          <a:blip r:embed="rId3" cstate="print"/>
          <a:srcRect/>
          <a:stretch>
            <a:fillRect/>
          </a:stretch>
        </p:blipFill>
        <p:spPr bwMode="auto">
          <a:xfrm>
            <a:off x="5290712" y="2132856"/>
            <a:ext cx="3163296" cy="4578872"/>
          </a:xfrm>
          <a:prstGeom prst="rect">
            <a:avLst/>
          </a:prstGeom>
          <a:noFill/>
        </p:spPr>
      </p:pic>
      <p:sp>
        <p:nvSpPr>
          <p:cNvPr id="10" name="Ovale toelichting 9"/>
          <p:cNvSpPr/>
          <p:nvPr/>
        </p:nvSpPr>
        <p:spPr>
          <a:xfrm>
            <a:off x="683568" y="1196752"/>
            <a:ext cx="2736304" cy="2016224"/>
          </a:xfrm>
          <a:prstGeom prst="wedgeEllipseCallout">
            <a:avLst>
              <a:gd name="adj1" fmla="val -9019"/>
              <a:gd name="adj2" fmla="val 707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Mensbeeld middeleeuwen:</a:t>
            </a:r>
          </a:p>
          <a:p>
            <a:pPr algn="ctr"/>
            <a:r>
              <a:rPr lang="nl-NL" b="1" u="sng" dirty="0" smtClean="0"/>
              <a:t>Memento </a:t>
            </a:r>
            <a:r>
              <a:rPr lang="nl-NL" b="1" u="sng" dirty="0" err="1" smtClean="0"/>
              <a:t>Mori</a:t>
            </a:r>
            <a:endParaRPr lang="nl-NL" b="1" u="sng" dirty="0" smtClean="0"/>
          </a:p>
          <a:p>
            <a:pPr algn="ctr"/>
            <a:r>
              <a:rPr lang="nl-NL" dirty="0" smtClean="0"/>
              <a:t>Denk eraan, je gaat dood!</a:t>
            </a:r>
            <a:endParaRPr lang="nl-NL" dirty="0"/>
          </a:p>
        </p:txBody>
      </p:sp>
      <p:sp>
        <p:nvSpPr>
          <p:cNvPr id="11" name="Ovale toelichting 10"/>
          <p:cNvSpPr/>
          <p:nvPr/>
        </p:nvSpPr>
        <p:spPr>
          <a:xfrm>
            <a:off x="3923928" y="1052736"/>
            <a:ext cx="2448272" cy="2592288"/>
          </a:xfrm>
          <a:prstGeom prst="wedgeEllipseCallout">
            <a:avLst>
              <a:gd name="adj1" fmla="val 31229"/>
              <a:gd name="adj2" fmla="val 585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Mensbeeld vroegmoderne tijd (renaissance)</a:t>
            </a:r>
          </a:p>
          <a:p>
            <a:pPr algn="ctr"/>
            <a:r>
              <a:rPr lang="nl-NL" b="1" u="sng" dirty="0" err="1" smtClean="0"/>
              <a:t>Carpe</a:t>
            </a:r>
            <a:r>
              <a:rPr lang="nl-NL" b="1" u="sng" dirty="0" smtClean="0"/>
              <a:t> </a:t>
            </a:r>
            <a:r>
              <a:rPr lang="nl-NL" b="1" u="sng" dirty="0" err="1" smtClean="0"/>
              <a:t>Diem</a:t>
            </a:r>
            <a:endParaRPr lang="nl-NL" b="1" u="sng" dirty="0" smtClean="0"/>
          </a:p>
          <a:p>
            <a:pPr algn="ctr"/>
            <a:r>
              <a:rPr lang="nl-NL" dirty="0" smtClean="0"/>
              <a:t>Pluk de dag, je leeft maar één keer</a:t>
            </a:r>
            <a:endParaRPr lang="nl-NL" dirty="0"/>
          </a:p>
        </p:txBody>
      </p:sp>
      <p:sp>
        <p:nvSpPr>
          <p:cNvPr id="13" name="Ovaal 12"/>
          <p:cNvSpPr/>
          <p:nvPr/>
        </p:nvSpPr>
        <p:spPr>
          <a:xfrm>
            <a:off x="323528" y="2780928"/>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God!</a:t>
            </a:r>
            <a:endParaRPr lang="nl-NL" dirty="0"/>
          </a:p>
        </p:txBody>
      </p:sp>
      <p:sp>
        <p:nvSpPr>
          <p:cNvPr id="14" name="Ovaal 13"/>
          <p:cNvSpPr/>
          <p:nvPr/>
        </p:nvSpPr>
        <p:spPr>
          <a:xfrm>
            <a:off x="2267744" y="34290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God!</a:t>
            </a:r>
            <a:endParaRPr lang="nl-NL" dirty="0"/>
          </a:p>
        </p:txBody>
      </p:sp>
      <p:sp>
        <p:nvSpPr>
          <p:cNvPr id="15" name="Ovaal 14"/>
          <p:cNvSpPr/>
          <p:nvPr/>
        </p:nvSpPr>
        <p:spPr>
          <a:xfrm>
            <a:off x="683568" y="3212976"/>
            <a:ext cx="1058416"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Bijbel</a:t>
            </a:r>
            <a:endParaRPr lang="nl-NL" dirty="0"/>
          </a:p>
        </p:txBody>
      </p:sp>
      <p:sp>
        <p:nvSpPr>
          <p:cNvPr id="16" name="Ovaal 15"/>
          <p:cNvSpPr/>
          <p:nvPr/>
        </p:nvSpPr>
        <p:spPr>
          <a:xfrm>
            <a:off x="539552" y="4293096"/>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God!</a:t>
            </a:r>
            <a:endParaRPr lang="nl-NL" dirty="0"/>
          </a:p>
        </p:txBody>
      </p:sp>
      <p:sp>
        <p:nvSpPr>
          <p:cNvPr id="17" name="Ovaal 16"/>
          <p:cNvSpPr/>
          <p:nvPr/>
        </p:nvSpPr>
        <p:spPr>
          <a:xfrm>
            <a:off x="1547664" y="3717032"/>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God!</a:t>
            </a:r>
            <a:endParaRPr lang="nl-NL" dirty="0"/>
          </a:p>
        </p:txBody>
      </p:sp>
      <p:sp>
        <p:nvSpPr>
          <p:cNvPr id="18" name="Ovaal 17"/>
          <p:cNvSpPr/>
          <p:nvPr/>
        </p:nvSpPr>
        <p:spPr>
          <a:xfrm>
            <a:off x="1907704" y="5085184"/>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kerk</a:t>
            </a:r>
            <a:endParaRPr lang="nl-NL" dirty="0"/>
          </a:p>
        </p:txBody>
      </p:sp>
      <p:sp>
        <p:nvSpPr>
          <p:cNvPr id="19" name="Ovaal 18"/>
          <p:cNvSpPr/>
          <p:nvPr/>
        </p:nvSpPr>
        <p:spPr>
          <a:xfrm>
            <a:off x="467544" y="5085184"/>
            <a:ext cx="1296144" cy="1368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bidden</a:t>
            </a:r>
            <a:endParaRPr lang="nl-NL" dirty="0"/>
          </a:p>
        </p:txBody>
      </p:sp>
      <p:sp>
        <p:nvSpPr>
          <p:cNvPr id="20" name="Ovaal 19"/>
          <p:cNvSpPr/>
          <p:nvPr/>
        </p:nvSpPr>
        <p:spPr>
          <a:xfrm>
            <a:off x="2339752" y="4293096"/>
            <a:ext cx="1296144" cy="11304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hemel</a:t>
            </a:r>
            <a:endParaRPr lang="nl-NL" dirty="0"/>
          </a:p>
        </p:txBody>
      </p:sp>
      <p:sp>
        <p:nvSpPr>
          <p:cNvPr id="21" name="Ovaal 20"/>
          <p:cNvSpPr/>
          <p:nvPr/>
        </p:nvSpPr>
        <p:spPr>
          <a:xfrm>
            <a:off x="1187624" y="4365104"/>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God!</a:t>
            </a:r>
            <a:endParaRPr lang="nl-NL" dirty="0"/>
          </a:p>
        </p:txBody>
      </p:sp>
      <p:sp>
        <p:nvSpPr>
          <p:cNvPr id="22" name="Ovaal 21"/>
          <p:cNvSpPr/>
          <p:nvPr/>
        </p:nvSpPr>
        <p:spPr>
          <a:xfrm>
            <a:off x="6372200" y="2276872"/>
            <a:ext cx="1224136" cy="10584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Jij!</a:t>
            </a:r>
            <a:endParaRPr lang="nl-NL" dirty="0"/>
          </a:p>
        </p:txBody>
      </p:sp>
      <p:sp>
        <p:nvSpPr>
          <p:cNvPr id="23" name="Ovaal 22"/>
          <p:cNvSpPr/>
          <p:nvPr/>
        </p:nvSpPr>
        <p:spPr>
          <a:xfrm>
            <a:off x="6300192" y="2996952"/>
            <a:ext cx="1224136" cy="10584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Jij!</a:t>
            </a:r>
            <a:endParaRPr lang="nl-NL" dirty="0"/>
          </a:p>
        </p:txBody>
      </p:sp>
      <p:sp>
        <p:nvSpPr>
          <p:cNvPr id="24" name="Ovaal 23"/>
          <p:cNvSpPr/>
          <p:nvPr/>
        </p:nvSpPr>
        <p:spPr>
          <a:xfrm>
            <a:off x="7020272" y="5445224"/>
            <a:ext cx="1224136" cy="10584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geniet!</a:t>
            </a:r>
            <a:endParaRPr lang="nl-NL" dirty="0"/>
          </a:p>
        </p:txBody>
      </p:sp>
      <p:sp>
        <p:nvSpPr>
          <p:cNvPr id="25" name="Ovaal 24"/>
          <p:cNvSpPr/>
          <p:nvPr/>
        </p:nvSpPr>
        <p:spPr>
          <a:xfrm>
            <a:off x="5508104" y="4005064"/>
            <a:ext cx="1224136" cy="10584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Leven op aarde</a:t>
            </a:r>
            <a:endParaRPr lang="nl-NL" dirty="0"/>
          </a:p>
        </p:txBody>
      </p:sp>
      <p:sp>
        <p:nvSpPr>
          <p:cNvPr id="28" name="Ovaal 27"/>
          <p:cNvSpPr/>
          <p:nvPr/>
        </p:nvSpPr>
        <p:spPr>
          <a:xfrm>
            <a:off x="5436096" y="5517232"/>
            <a:ext cx="1224136" cy="10584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Goed leven</a:t>
            </a:r>
            <a:endParaRPr lang="nl-NL" dirty="0"/>
          </a:p>
        </p:txBody>
      </p:sp>
      <p:sp>
        <p:nvSpPr>
          <p:cNvPr id="29" name="Ovaal 28"/>
          <p:cNvSpPr/>
          <p:nvPr/>
        </p:nvSpPr>
        <p:spPr>
          <a:xfrm>
            <a:off x="6732240" y="4149080"/>
            <a:ext cx="1224136" cy="10584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kunst</a:t>
            </a:r>
            <a:endParaRPr lang="nl-NL" dirty="0"/>
          </a:p>
        </p:txBody>
      </p:sp>
      <p:sp>
        <p:nvSpPr>
          <p:cNvPr id="30" name="Ovaal 29"/>
          <p:cNvSpPr/>
          <p:nvPr/>
        </p:nvSpPr>
        <p:spPr>
          <a:xfrm>
            <a:off x="7164288" y="3284984"/>
            <a:ext cx="1224136" cy="10584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leven</a:t>
            </a:r>
            <a:endParaRPr lang="nl-NL" dirty="0"/>
          </a:p>
        </p:txBody>
      </p:sp>
      <p:sp>
        <p:nvSpPr>
          <p:cNvPr id="31" name="Ovaal 30"/>
          <p:cNvSpPr/>
          <p:nvPr/>
        </p:nvSpPr>
        <p:spPr>
          <a:xfrm>
            <a:off x="6084168" y="4797152"/>
            <a:ext cx="1224136" cy="10584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Jij!</a:t>
            </a:r>
            <a:endParaRPr lang="nl-NL" dirty="0"/>
          </a:p>
        </p:txBody>
      </p:sp>
      <p:sp>
        <p:nvSpPr>
          <p:cNvPr id="32" name="Ovaal 31"/>
          <p:cNvSpPr/>
          <p:nvPr/>
        </p:nvSpPr>
        <p:spPr>
          <a:xfrm>
            <a:off x="7452320" y="2204864"/>
            <a:ext cx="1224136" cy="10584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geniet!</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54" presetClass="entr" presetSubtype="0" accel="10000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strVal val="#ppt_w*0.05"/>
                                          </p:val>
                                        </p:tav>
                                        <p:tav tm="100000">
                                          <p:val>
                                            <p:strVal val="#ppt_w"/>
                                          </p:val>
                                        </p:tav>
                                      </p:tavLst>
                                    </p:anim>
                                    <p:anim calcmode="lin" valueType="num">
                                      <p:cBhvr>
                                        <p:cTn id="18" dur="500" fill="hold"/>
                                        <p:tgtEl>
                                          <p:spTgt spid="13"/>
                                        </p:tgtEl>
                                        <p:attrNameLst>
                                          <p:attrName>ppt_h</p:attrName>
                                        </p:attrNameLst>
                                      </p:cBhvr>
                                      <p:tavLst>
                                        <p:tav tm="0">
                                          <p:val>
                                            <p:strVal val="#ppt_h"/>
                                          </p:val>
                                        </p:tav>
                                        <p:tav tm="100000">
                                          <p:val>
                                            <p:strVal val="#ppt_h"/>
                                          </p:val>
                                        </p:tav>
                                      </p:tavLst>
                                    </p:anim>
                                    <p:anim calcmode="lin" valueType="num">
                                      <p:cBhvr>
                                        <p:cTn id="19" dur="500" fill="hold"/>
                                        <p:tgtEl>
                                          <p:spTgt spid="13"/>
                                        </p:tgtEl>
                                        <p:attrNameLst>
                                          <p:attrName>ppt_x</p:attrName>
                                        </p:attrNameLst>
                                      </p:cBhvr>
                                      <p:tavLst>
                                        <p:tav tm="0">
                                          <p:val>
                                            <p:strVal val="#ppt_x-.2"/>
                                          </p:val>
                                        </p:tav>
                                        <p:tav tm="100000">
                                          <p:val>
                                            <p:strVal val="#ppt_x"/>
                                          </p:val>
                                        </p:tav>
                                      </p:tavLst>
                                    </p:anim>
                                    <p:anim calcmode="lin" valueType="num">
                                      <p:cBhvr>
                                        <p:cTn id="20" dur="500" fill="hold"/>
                                        <p:tgtEl>
                                          <p:spTgt spid="13"/>
                                        </p:tgtEl>
                                        <p:attrNameLst>
                                          <p:attrName>ppt_y</p:attrName>
                                        </p:attrNameLst>
                                      </p:cBhvr>
                                      <p:tavLst>
                                        <p:tav tm="0">
                                          <p:val>
                                            <p:strVal val="#ppt_y"/>
                                          </p:val>
                                        </p:tav>
                                        <p:tav tm="100000">
                                          <p:val>
                                            <p:strVal val="#ppt_y"/>
                                          </p:val>
                                        </p:tav>
                                      </p:tavLst>
                                    </p:anim>
                                    <p:animEffect transition="in" filter="fade">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54" presetClass="entr" presetSubtype="0" accel="100000" fill="hold" grpId="0" nodeType="click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ppt_w</p:attrName>
                                        </p:attrNameLst>
                                      </p:cBhvr>
                                      <p:tavLst>
                                        <p:tav tm="0">
                                          <p:val>
                                            <p:strVal val="#ppt_w*0.05"/>
                                          </p:val>
                                        </p:tav>
                                        <p:tav tm="100000">
                                          <p:val>
                                            <p:strVal val="#ppt_w"/>
                                          </p:val>
                                        </p:tav>
                                      </p:tavLst>
                                    </p:anim>
                                    <p:anim calcmode="lin" valueType="num">
                                      <p:cBhvr>
                                        <p:cTn id="27" dur="500" fill="hold"/>
                                        <p:tgtEl>
                                          <p:spTgt spid="16"/>
                                        </p:tgtEl>
                                        <p:attrNameLst>
                                          <p:attrName>ppt_h</p:attrName>
                                        </p:attrNameLst>
                                      </p:cBhvr>
                                      <p:tavLst>
                                        <p:tav tm="0">
                                          <p:val>
                                            <p:strVal val="#ppt_h"/>
                                          </p:val>
                                        </p:tav>
                                        <p:tav tm="100000">
                                          <p:val>
                                            <p:strVal val="#ppt_h"/>
                                          </p:val>
                                        </p:tav>
                                      </p:tavLst>
                                    </p:anim>
                                    <p:anim calcmode="lin" valueType="num">
                                      <p:cBhvr>
                                        <p:cTn id="28" dur="500" fill="hold"/>
                                        <p:tgtEl>
                                          <p:spTgt spid="16"/>
                                        </p:tgtEl>
                                        <p:attrNameLst>
                                          <p:attrName>ppt_x</p:attrName>
                                        </p:attrNameLst>
                                      </p:cBhvr>
                                      <p:tavLst>
                                        <p:tav tm="0">
                                          <p:val>
                                            <p:strVal val="#ppt_x-.2"/>
                                          </p:val>
                                        </p:tav>
                                        <p:tav tm="100000">
                                          <p:val>
                                            <p:strVal val="#ppt_x"/>
                                          </p:val>
                                        </p:tav>
                                      </p:tavLst>
                                    </p:anim>
                                    <p:anim calcmode="lin" valueType="num">
                                      <p:cBhvr>
                                        <p:cTn id="29" dur="500" fill="hold"/>
                                        <p:tgtEl>
                                          <p:spTgt spid="16"/>
                                        </p:tgtEl>
                                        <p:attrNameLst>
                                          <p:attrName>ppt_y</p:attrName>
                                        </p:attrNameLst>
                                      </p:cBhvr>
                                      <p:tavLst>
                                        <p:tav tm="0">
                                          <p:val>
                                            <p:strVal val="#ppt_y"/>
                                          </p:val>
                                        </p:tav>
                                        <p:tav tm="100000">
                                          <p:val>
                                            <p:strVal val="#ppt_y"/>
                                          </p:val>
                                        </p:tav>
                                      </p:tavLst>
                                    </p:anim>
                                    <p:animEffect transition="in" filter="fade">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5"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2000"/>
                                        <p:tgtEl>
                                          <p:spTgt spid="15"/>
                                        </p:tgtEl>
                                      </p:cBhvr>
                                    </p:animEffect>
                                    <p:anim calcmode="lin" valueType="num">
                                      <p:cBhvr>
                                        <p:cTn id="42" dur="2000" fill="hold"/>
                                        <p:tgtEl>
                                          <p:spTgt spid="15"/>
                                        </p:tgtEl>
                                        <p:attrNameLst>
                                          <p:attrName>style.rotation</p:attrName>
                                        </p:attrNameLst>
                                      </p:cBhvr>
                                      <p:tavLst>
                                        <p:tav tm="0">
                                          <p:val>
                                            <p:fltVal val="720"/>
                                          </p:val>
                                        </p:tav>
                                        <p:tav tm="100000">
                                          <p:val>
                                            <p:fltVal val="0"/>
                                          </p:val>
                                        </p:tav>
                                      </p:tavLst>
                                    </p:anim>
                                    <p:anim calcmode="lin" valueType="num">
                                      <p:cBhvr>
                                        <p:cTn id="43" dur="2000" fill="hold"/>
                                        <p:tgtEl>
                                          <p:spTgt spid="15"/>
                                        </p:tgtEl>
                                        <p:attrNameLst>
                                          <p:attrName>ppt_h</p:attrName>
                                        </p:attrNameLst>
                                      </p:cBhvr>
                                      <p:tavLst>
                                        <p:tav tm="0">
                                          <p:val>
                                            <p:fltVal val="0"/>
                                          </p:val>
                                        </p:tav>
                                        <p:tav tm="100000">
                                          <p:val>
                                            <p:strVal val="#ppt_h"/>
                                          </p:val>
                                        </p:tav>
                                      </p:tavLst>
                                    </p:anim>
                                    <p:anim calcmode="lin" valueType="num">
                                      <p:cBhvr>
                                        <p:cTn id="44" dur="2000" fill="hold"/>
                                        <p:tgtEl>
                                          <p:spTgt spid="15"/>
                                        </p:tgtEl>
                                        <p:attrNameLst>
                                          <p:attrName>ppt_w</p:attrName>
                                        </p:attrNameLst>
                                      </p:cBhvr>
                                      <p:tavLst>
                                        <p:tav tm="0">
                                          <p:val>
                                            <p:fltVal val="0"/>
                                          </p:val>
                                        </p:tav>
                                        <p:tav tm="100000">
                                          <p:val>
                                            <p:strVal val="#ppt_w"/>
                                          </p:val>
                                        </p:tav>
                                      </p:tavLst>
                                    </p:anim>
                                  </p:childTnLst>
                                </p:cTn>
                              </p:par>
                            </p:childTnLst>
                          </p:cTn>
                        </p:par>
                      </p:childTnLst>
                    </p:cTn>
                  </p:par>
                  <p:par>
                    <p:cTn id="45" fill="hold">
                      <p:stCondLst>
                        <p:cond delay="indefinite"/>
                      </p:stCondLst>
                      <p:childTnLst>
                        <p:par>
                          <p:cTn id="46" fill="hold">
                            <p:stCondLst>
                              <p:cond delay="0"/>
                            </p:stCondLst>
                            <p:childTnLst>
                              <p:par>
                                <p:cTn id="47" presetID="8" presetClass="entr" presetSubtype="16"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diamond(in)">
                                      <p:cBhvr>
                                        <p:cTn id="49" dur="20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26" presetClass="entr" presetSubtype="0" fill="hold" grpId="0" nodeType="click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ipe(down)">
                                      <p:cBhvr>
                                        <p:cTn id="54" dur="580">
                                          <p:stCondLst>
                                            <p:cond delay="0"/>
                                          </p:stCondLst>
                                        </p:cTn>
                                        <p:tgtEl>
                                          <p:spTgt spid="19"/>
                                        </p:tgtEl>
                                      </p:cBhvr>
                                    </p:animEffect>
                                    <p:anim calcmode="lin" valueType="num">
                                      <p:cBhvr>
                                        <p:cTn id="55"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60" dur="26">
                                          <p:stCondLst>
                                            <p:cond delay="650"/>
                                          </p:stCondLst>
                                        </p:cTn>
                                        <p:tgtEl>
                                          <p:spTgt spid="19"/>
                                        </p:tgtEl>
                                      </p:cBhvr>
                                      <p:to x="100000" y="60000"/>
                                    </p:animScale>
                                    <p:animScale>
                                      <p:cBhvr>
                                        <p:cTn id="61" dur="166" decel="50000">
                                          <p:stCondLst>
                                            <p:cond delay="676"/>
                                          </p:stCondLst>
                                        </p:cTn>
                                        <p:tgtEl>
                                          <p:spTgt spid="19"/>
                                        </p:tgtEl>
                                      </p:cBhvr>
                                      <p:to x="100000" y="100000"/>
                                    </p:animScale>
                                    <p:animScale>
                                      <p:cBhvr>
                                        <p:cTn id="62" dur="26">
                                          <p:stCondLst>
                                            <p:cond delay="1312"/>
                                          </p:stCondLst>
                                        </p:cTn>
                                        <p:tgtEl>
                                          <p:spTgt spid="19"/>
                                        </p:tgtEl>
                                      </p:cBhvr>
                                      <p:to x="100000" y="80000"/>
                                    </p:animScale>
                                    <p:animScale>
                                      <p:cBhvr>
                                        <p:cTn id="63" dur="166" decel="50000">
                                          <p:stCondLst>
                                            <p:cond delay="1338"/>
                                          </p:stCondLst>
                                        </p:cTn>
                                        <p:tgtEl>
                                          <p:spTgt spid="19"/>
                                        </p:tgtEl>
                                      </p:cBhvr>
                                      <p:to x="100000" y="100000"/>
                                    </p:animScale>
                                    <p:animScale>
                                      <p:cBhvr>
                                        <p:cTn id="64" dur="26">
                                          <p:stCondLst>
                                            <p:cond delay="1642"/>
                                          </p:stCondLst>
                                        </p:cTn>
                                        <p:tgtEl>
                                          <p:spTgt spid="19"/>
                                        </p:tgtEl>
                                      </p:cBhvr>
                                      <p:to x="100000" y="90000"/>
                                    </p:animScale>
                                    <p:animScale>
                                      <p:cBhvr>
                                        <p:cTn id="65" dur="166" decel="50000">
                                          <p:stCondLst>
                                            <p:cond delay="1668"/>
                                          </p:stCondLst>
                                        </p:cTn>
                                        <p:tgtEl>
                                          <p:spTgt spid="19"/>
                                        </p:tgtEl>
                                      </p:cBhvr>
                                      <p:to x="100000" y="100000"/>
                                    </p:animScale>
                                    <p:animScale>
                                      <p:cBhvr>
                                        <p:cTn id="66" dur="26">
                                          <p:stCondLst>
                                            <p:cond delay="1808"/>
                                          </p:stCondLst>
                                        </p:cTn>
                                        <p:tgtEl>
                                          <p:spTgt spid="19"/>
                                        </p:tgtEl>
                                      </p:cBhvr>
                                      <p:to x="100000" y="95000"/>
                                    </p:animScale>
                                    <p:animScale>
                                      <p:cBhvr>
                                        <p:cTn id="67" dur="166" decel="50000">
                                          <p:stCondLst>
                                            <p:cond delay="1834"/>
                                          </p:stCondLst>
                                        </p:cTn>
                                        <p:tgtEl>
                                          <p:spTgt spid="19"/>
                                        </p:tgtEl>
                                      </p:cBhvr>
                                      <p:to x="100000" y="100000"/>
                                    </p:animScale>
                                  </p:childTnLst>
                                </p:cTn>
                              </p:par>
                            </p:childTnLst>
                          </p:cTn>
                        </p:par>
                      </p:childTnLst>
                    </p:cTn>
                  </p:par>
                  <p:par>
                    <p:cTn id="68" fill="hold">
                      <p:stCondLst>
                        <p:cond delay="indefinite"/>
                      </p:stCondLst>
                      <p:childTnLst>
                        <p:par>
                          <p:cTn id="69" fill="hold">
                            <p:stCondLst>
                              <p:cond delay="0"/>
                            </p:stCondLst>
                            <p:childTnLst>
                              <p:par>
                                <p:cTn id="70" presetID="5" presetClass="entr" presetSubtype="10" fill="hold" grpId="0" nodeType="click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checkerboard(across)">
                                      <p:cBhvr>
                                        <p:cTn id="72" dur="500"/>
                                        <p:tgtEl>
                                          <p:spTgt spid="21"/>
                                        </p:tgtEl>
                                      </p:cBhvr>
                                    </p:animEffect>
                                  </p:childTnLst>
                                </p:cTn>
                              </p:par>
                            </p:childTnLst>
                          </p:cTn>
                        </p:par>
                      </p:childTnLst>
                    </p:cTn>
                  </p:par>
                  <p:par>
                    <p:cTn id="73" fill="hold">
                      <p:stCondLst>
                        <p:cond delay="indefinite"/>
                      </p:stCondLst>
                      <p:childTnLst>
                        <p:par>
                          <p:cTn id="74" fill="hold">
                            <p:stCondLst>
                              <p:cond delay="0"/>
                            </p:stCondLst>
                            <p:childTnLst>
                              <p:par>
                                <p:cTn id="75" presetID="41" presetClass="entr" presetSubtype="0" fill="hold" grpId="0" nodeType="clickEffect">
                                  <p:stCondLst>
                                    <p:cond delay="0"/>
                                  </p:stCondLst>
                                  <p:iterate type="lt">
                                    <p:tmPct val="10000"/>
                                  </p:iterate>
                                  <p:childTnLst>
                                    <p:set>
                                      <p:cBhvr>
                                        <p:cTn id="76" dur="1" fill="hold">
                                          <p:stCondLst>
                                            <p:cond delay="0"/>
                                          </p:stCondLst>
                                        </p:cTn>
                                        <p:tgtEl>
                                          <p:spTgt spid="17"/>
                                        </p:tgtEl>
                                        <p:attrNameLst>
                                          <p:attrName>style.visibility</p:attrName>
                                        </p:attrNameLst>
                                      </p:cBhvr>
                                      <p:to>
                                        <p:strVal val="visible"/>
                                      </p:to>
                                    </p:set>
                                    <p:anim calcmode="lin" valueType="num">
                                      <p:cBhvr>
                                        <p:cTn id="7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17"/>
                                        </p:tgtEl>
                                        <p:attrNameLst>
                                          <p:attrName>ppt_y</p:attrName>
                                        </p:attrNameLst>
                                      </p:cBhvr>
                                      <p:tavLst>
                                        <p:tav tm="0">
                                          <p:val>
                                            <p:strVal val="#ppt_y"/>
                                          </p:val>
                                        </p:tav>
                                        <p:tav tm="100000">
                                          <p:val>
                                            <p:strVal val="#ppt_y"/>
                                          </p:val>
                                        </p:tav>
                                      </p:tavLst>
                                    </p:anim>
                                    <p:anim calcmode="lin" valueType="num">
                                      <p:cBhvr>
                                        <p:cTn id="7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17"/>
                                        </p:tgtEl>
                                      </p:cBhvr>
                                    </p:animEffect>
                                  </p:childTnLst>
                                </p:cTn>
                              </p:par>
                            </p:childTnLst>
                          </p:cTn>
                        </p:par>
                      </p:childTnLst>
                    </p:cTn>
                  </p:par>
                  <p:par>
                    <p:cTn id="82" fill="hold">
                      <p:stCondLst>
                        <p:cond delay="indefinite"/>
                      </p:stCondLst>
                      <p:childTnLst>
                        <p:par>
                          <p:cTn id="83" fill="hold">
                            <p:stCondLst>
                              <p:cond delay="0"/>
                            </p:stCondLst>
                            <p:childTnLst>
                              <p:par>
                                <p:cTn id="84" presetID="3" presetClass="entr" presetSubtype="10" fill="hold" grpId="0" nodeType="clickEffect">
                                  <p:stCondLst>
                                    <p:cond delay="0"/>
                                  </p:stCondLst>
                                  <p:childTnLst>
                                    <p:set>
                                      <p:cBhvr>
                                        <p:cTn id="85" dur="1" fill="hold">
                                          <p:stCondLst>
                                            <p:cond delay="0"/>
                                          </p:stCondLst>
                                        </p:cTn>
                                        <p:tgtEl>
                                          <p:spTgt spid="20"/>
                                        </p:tgtEl>
                                        <p:attrNameLst>
                                          <p:attrName>style.visibility</p:attrName>
                                        </p:attrNameLst>
                                      </p:cBhvr>
                                      <p:to>
                                        <p:strVal val="visible"/>
                                      </p:to>
                                    </p:set>
                                    <p:animEffect transition="in" filter="blinds(horizontal)">
                                      <p:cBhvr>
                                        <p:cTn id="86" dur="500"/>
                                        <p:tgtEl>
                                          <p:spTgt spid="20"/>
                                        </p:tgtEl>
                                      </p:cBhvr>
                                    </p:animEffect>
                                  </p:childTnLst>
                                </p:cTn>
                              </p:par>
                            </p:childTnLst>
                          </p:cTn>
                        </p:par>
                      </p:childTnLst>
                    </p:cTn>
                  </p:par>
                  <p:par>
                    <p:cTn id="87" fill="hold">
                      <p:stCondLst>
                        <p:cond delay="indefinite"/>
                      </p:stCondLst>
                      <p:childTnLst>
                        <p:par>
                          <p:cTn id="88" fill="hold">
                            <p:stCondLst>
                              <p:cond delay="0"/>
                            </p:stCondLst>
                            <p:childTnLst>
                              <p:par>
                                <p:cTn id="89" presetID="41" presetClass="entr" presetSubtype="0" fill="hold" grpId="0" nodeType="clickEffect">
                                  <p:stCondLst>
                                    <p:cond delay="0"/>
                                  </p:stCondLst>
                                  <p:iterate type="lt">
                                    <p:tmPct val="10000"/>
                                  </p:iterate>
                                  <p:childTnLst>
                                    <p:set>
                                      <p:cBhvr>
                                        <p:cTn id="90" dur="1" fill="hold">
                                          <p:stCondLst>
                                            <p:cond delay="0"/>
                                          </p:stCondLst>
                                        </p:cTn>
                                        <p:tgtEl>
                                          <p:spTgt spid="22"/>
                                        </p:tgtEl>
                                        <p:attrNameLst>
                                          <p:attrName>style.visibility</p:attrName>
                                        </p:attrNameLst>
                                      </p:cBhvr>
                                      <p:to>
                                        <p:strVal val="visible"/>
                                      </p:to>
                                    </p:set>
                                    <p:anim calcmode="lin" valueType="num">
                                      <p:cBhvr>
                                        <p:cTn id="91"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22"/>
                                        </p:tgtEl>
                                        <p:attrNameLst>
                                          <p:attrName>ppt_y</p:attrName>
                                        </p:attrNameLst>
                                      </p:cBhvr>
                                      <p:tavLst>
                                        <p:tav tm="0">
                                          <p:val>
                                            <p:strVal val="#ppt_y"/>
                                          </p:val>
                                        </p:tav>
                                        <p:tav tm="100000">
                                          <p:val>
                                            <p:strVal val="#ppt_y"/>
                                          </p:val>
                                        </p:tav>
                                      </p:tavLst>
                                    </p:anim>
                                    <p:anim calcmode="lin" valueType="num">
                                      <p:cBhvr>
                                        <p:cTn id="93"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22"/>
                                        </p:tgtEl>
                                      </p:cBhvr>
                                    </p:animEffect>
                                  </p:childTnLst>
                                </p:cTn>
                              </p:par>
                            </p:childTnLst>
                          </p:cTn>
                        </p:par>
                      </p:childTnLst>
                    </p:cTn>
                  </p:par>
                  <p:par>
                    <p:cTn id="96" fill="hold">
                      <p:stCondLst>
                        <p:cond delay="indefinite"/>
                      </p:stCondLst>
                      <p:childTnLst>
                        <p:par>
                          <p:cTn id="97" fill="hold">
                            <p:stCondLst>
                              <p:cond delay="0"/>
                            </p:stCondLst>
                            <p:childTnLst>
                              <p:par>
                                <p:cTn id="98" presetID="41" presetClass="entr" presetSubtype="0" fill="hold" grpId="0" nodeType="clickEffect">
                                  <p:stCondLst>
                                    <p:cond delay="0"/>
                                  </p:stCondLst>
                                  <p:iterate type="lt">
                                    <p:tmPct val="10000"/>
                                  </p:iterate>
                                  <p:childTnLst>
                                    <p:set>
                                      <p:cBhvr>
                                        <p:cTn id="99" dur="1" fill="hold">
                                          <p:stCondLst>
                                            <p:cond delay="0"/>
                                          </p:stCondLst>
                                        </p:cTn>
                                        <p:tgtEl>
                                          <p:spTgt spid="23"/>
                                        </p:tgtEl>
                                        <p:attrNameLst>
                                          <p:attrName>style.visibility</p:attrName>
                                        </p:attrNameLst>
                                      </p:cBhvr>
                                      <p:to>
                                        <p:strVal val="visible"/>
                                      </p:to>
                                    </p:set>
                                    <p:anim calcmode="lin" valueType="num">
                                      <p:cBhvr>
                                        <p:cTn id="100"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23"/>
                                        </p:tgtEl>
                                        <p:attrNameLst>
                                          <p:attrName>ppt_y</p:attrName>
                                        </p:attrNameLst>
                                      </p:cBhvr>
                                      <p:tavLst>
                                        <p:tav tm="0">
                                          <p:val>
                                            <p:strVal val="#ppt_y"/>
                                          </p:val>
                                        </p:tav>
                                        <p:tav tm="100000">
                                          <p:val>
                                            <p:strVal val="#ppt_y"/>
                                          </p:val>
                                        </p:tav>
                                      </p:tavLst>
                                    </p:anim>
                                    <p:anim calcmode="lin" valueType="num">
                                      <p:cBhvr>
                                        <p:cTn id="102"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23"/>
                                        </p:tgtEl>
                                      </p:cBhvr>
                                    </p:animEffect>
                                  </p:childTnLst>
                                </p:cTn>
                              </p:par>
                            </p:childTnLst>
                          </p:cTn>
                        </p:par>
                      </p:childTnLst>
                    </p:cTn>
                  </p:par>
                  <p:par>
                    <p:cTn id="105" fill="hold">
                      <p:stCondLst>
                        <p:cond delay="indefinite"/>
                      </p:stCondLst>
                      <p:childTnLst>
                        <p:par>
                          <p:cTn id="106" fill="hold">
                            <p:stCondLst>
                              <p:cond delay="0"/>
                            </p:stCondLst>
                            <p:childTnLst>
                              <p:par>
                                <p:cTn id="107" presetID="41" presetClass="entr" presetSubtype="0" fill="hold" grpId="0" nodeType="clickEffect">
                                  <p:stCondLst>
                                    <p:cond delay="0"/>
                                  </p:stCondLst>
                                  <p:iterate type="lt">
                                    <p:tmPct val="10000"/>
                                  </p:iterate>
                                  <p:childTnLst>
                                    <p:set>
                                      <p:cBhvr>
                                        <p:cTn id="108" dur="1" fill="hold">
                                          <p:stCondLst>
                                            <p:cond delay="0"/>
                                          </p:stCondLst>
                                        </p:cTn>
                                        <p:tgtEl>
                                          <p:spTgt spid="24"/>
                                        </p:tgtEl>
                                        <p:attrNameLst>
                                          <p:attrName>style.visibility</p:attrName>
                                        </p:attrNameLst>
                                      </p:cBhvr>
                                      <p:to>
                                        <p:strVal val="visible"/>
                                      </p:to>
                                    </p:set>
                                    <p:anim calcmode="lin" valueType="num">
                                      <p:cBhvr>
                                        <p:cTn id="109"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24"/>
                                        </p:tgtEl>
                                        <p:attrNameLst>
                                          <p:attrName>ppt_y</p:attrName>
                                        </p:attrNameLst>
                                      </p:cBhvr>
                                      <p:tavLst>
                                        <p:tav tm="0">
                                          <p:val>
                                            <p:strVal val="#ppt_y"/>
                                          </p:val>
                                        </p:tav>
                                        <p:tav tm="100000">
                                          <p:val>
                                            <p:strVal val="#ppt_y"/>
                                          </p:val>
                                        </p:tav>
                                      </p:tavLst>
                                    </p:anim>
                                    <p:anim calcmode="lin" valueType="num">
                                      <p:cBhvr>
                                        <p:cTn id="111"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500" tmFilter="0,0; .5, 1; 1, 1"/>
                                        <p:tgtEl>
                                          <p:spTgt spid="24"/>
                                        </p:tgtEl>
                                      </p:cBhvr>
                                    </p:animEffect>
                                  </p:childTnLst>
                                </p:cTn>
                              </p:par>
                            </p:childTnLst>
                          </p:cTn>
                        </p:par>
                      </p:childTnLst>
                    </p:cTn>
                  </p:par>
                  <p:par>
                    <p:cTn id="114" fill="hold">
                      <p:stCondLst>
                        <p:cond delay="indefinite"/>
                      </p:stCondLst>
                      <p:childTnLst>
                        <p:par>
                          <p:cTn id="115" fill="hold">
                            <p:stCondLst>
                              <p:cond delay="0"/>
                            </p:stCondLst>
                            <p:childTnLst>
                              <p:par>
                                <p:cTn id="116" presetID="41" presetClass="entr" presetSubtype="0" fill="hold" grpId="0" nodeType="clickEffect">
                                  <p:stCondLst>
                                    <p:cond delay="0"/>
                                  </p:stCondLst>
                                  <p:iterate type="lt">
                                    <p:tmPct val="10000"/>
                                  </p:iterate>
                                  <p:childTnLst>
                                    <p:set>
                                      <p:cBhvr>
                                        <p:cTn id="117" dur="1" fill="hold">
                                          <p:stCondLst>
                                            <p:cond delay="0"/>
                                          </p:stCondLst>
                                        </p:cTn>
                                        <p:tgtEl>
                                          <p:spTgt spid="25"/>
                                        </p:tgtEl>
                                        <p:attrNameLst>
                                          <p:attrName>style.visibility</p:attrName>
                                        </p:attrNameLst>
                                      </p:cBhvr>
                                      <p:to>
                                        <p:strVal val="visible"/>
                                      </p:to>
                                    </p:set>
                                    <p:anim calcmode="lin" valueType="num">
                                      <p:cBhvr>
                                        <p:cTn id="118"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19" dur="500" fill="hold"/>
                                        <p:tgtEl>
                                          <p:spTgt spid="25"/>
                                        </p:tgtEl>
                                        <p:attrNameLst>
                                          <p:attrName>ppt_y</p:attrName>
                                        </p:attrNameLst>
                                      </p:cBhvr>
                                      <p:tavLst>
                                        <p:tav tm="0">
                                          <p:val>
                                            <p:strVal val="#ppt_y"/>
                                          </p:val>
                                        </p:tav>
                                        <p:tav tm="100000">
                                          <p:val>
                                            <p:strVal val="#ppt_y"/>
                                          </p:val>
                                        </p:tav>
                                      </p:tavLst>
                                    </p:anim>
                                    <p:anim calcmode="lin" valueType="num">
                                      <p:cBhvr>
                                        <p:cTn id="120"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21"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22" dur="500" tmFilter="0,0; .5, 1; 1, 1"/>
                                        <p:tgtEl>
                                          <p:spTgt spid="25"/>
                                        </p:tgtEl>
                                      </p:cBhvr>
                                    </p:animEffect>
                                  </p:childTnLst>
                                </p:cTn>
                              </p:par>
                            </p:childTnLst>
                          </p:cTn>
                        </p:par>
                      </p:childTnLst>
                    </p:cTn>
                  </p:par>
                  <p:par>
                    <p:cTn id="123" fill="hold">
                      <p:stCondLst>
                        <p:cond delay="indefinite"/>
                      </p:stCondLst>
                      <p:childTnLst>
                        <p:par>
                          <p:cTn id="124" fill="hold">
                            <p:stCondLst>
                              <p:cond delay="0"/>
                            </p:stCondLst>
                            <p:childTnLst>
                              <p:par>
                                <p:cTn id="125" presetID="41" presetClass="entr" presetSubtype="0" fill="hold" grpId="0" nodeType="clickEffect">
                                  <p:stCondLst>
                                    <p:cond delay="0"/>
                                  </p:stCondLst>
                                  <p:iterate type="lt">
                                    <p:tmPct val="10000"/>
                                  </p:iterate>
                                  <p:childTnLst>
                                    <p:set>
                                      <p:cBhvr>
                                        <p:cTn id="126" dur="1" fill="hold">
                                          <p:stCondLst>
                                            <p:cond delay="0"/>
                                          </p:stCondLst>
                                        </p:cTn>
                                        <p:tgtEl>
                                          <p:spTgt spid="28"/>
                                        </p:tgtEl>
                                        <p:attrNameLst>
                                          <p:attrName>style.visibility</p:attrName>
                                        </p:attrNameLst>
                                      </p:cBhvr>
                                      <p:to>
                                        <p:strVal val="visible"/>
                                      </p:to>
                                    </p:set>
                                    <p:anim calcmode="lin" valueType="num">
                                      <p:cBhvr>
                                        <p:cTn id="12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128" dur="500" fill="hold"/>
                                        <p:tgtEl>
                                          <p:spTgt spid="28"/>
                                        </p:tgtEl>
                                        <p:attrNameLst>
                                          <p:attrName>ppt_y</p:attrName>
                                        </p:attrNameLst>
                                      </p:cBhvr>
                                      <p:tavLst>
                                        <p:tav tm="0">
                                          <p:val>
                                            <p:strVal val="#ppt_y"/>
                                          </p:val>
                                        </p:tav>
                                        <p:tav tm="100000">
                                          <p:val>
                                            <p:strVal val="#ppt_y"/>
                                          </p:val>
                                        </p:tav>
                                      </p:tavLst>
                                    </p:anim>
                                    <p:anim calcmode="lin" valueType="num">
                                      <p:cBhvr>
                                        <p:cTn id="12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3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31" dur="500" tmFilter="0,0; .5, 1; 1, 1"/>
                                        <p:tgtEl>
                                          <p:spTgt spid="28"/>
                                        </p:tgtEl>
                                      </p:cBhvr>
                                    </p:animEffect>
                                  </p:childTnLst>
                                </p:cTn>
                              </p:par>
                            </p:childTnLst>
                          </p:cTn>
                        </p:par>
                      </p:childTnLst>
                    </p:cTn>
                  </p:par>
                  <p:par>
                    <p:cTn id="132" fill="hold">
                      <p:stCondLst>
                        <p:cond delay="indefinite"/>
                      </p:stCondLst>
                      <p:childTnLst>
                        <p:par>
                          <p:cTn id="133" fill="hold">
                            <p:stCondLst>
                              <p:cond delay="0"/>
                            </p:stCondLst>
                            <p:childTnLst>
                              <p:par>
                                <p:cTn id="134" presetID="41" presetClass="entr" presetSubtype="0" fill="hold" grpId="0" nodeType="clickEffect">
                                  <p:stCondLst>
                                    <p:cond delay="0"/>
                                  </p:stCondLst>
                                  <p:iterate type="lt">
                                    <p:tmPct val="10000"/>
                                  </p:iterate>
                                  <p:childTnLst>
                                    <p:set>
                                      <p:cBhvr>
                                        <p:cTn id="135" dur="1" fill="hold">
                                          <p:stCondLst>
                                            <p:cond delay="0"/>
                                          </p:stCondLst>
                                        </p:cTn>
                                        <p:tgtEl>
                                          <p:spTgt spid="29"/>
                                        </p:tgtEl>
                                        <p:attrNameLst>
                                          <p:attrName>style.visibility</p:attrName>
                                        </p:attrNameLst>
                                      </p:cBhvr>
                                      <p:to>
                                        <p:strVal val="visible"/>
                                      </p:to>
                                    </p:set>
                                    <p:anim calcmode="lin" valueType="num">
                                      <p:cBhvr>
                                        <p:cTn id="136"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37" dur="500" fill="hold"/>
                                        <p:tgtEl>
                                          <p:spTgt spid="29"/>
                                        </p:tgtEl>
                                        <p:attrNameLst>
                                          <p:attrName>ppt_y</p:attrName>
                                        </p:attrNameLst>
                                      </p:cBhvr>
                                      <p:tavLst>
                                        <p:tav tm="0">
                                          <p:val>
                                            <p:strVal val="#ppt_y"/>
                                          </p:val>
                                        </p:tav>
                                        <p:tav tm="100000">
                                          <p:val>
                                            <p:strVal val="#ppt_y"/>
                                          </p:val>
                                        </p:tav>
                                      </p:tavLst>
                                    </p:anim>
                                    <p:anim calcmode="lin" valueType="num">
                                      <p:cBhvr>
                                        <p:cTn id="138"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39"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40" dur="500" tmFilter="0,0; .5, 1; 1, 1"/>
                                        <p:tgtEl>
                                          <p:spTgt spid="29"/>
                                        </p:tgtEl>
                                      </p:cBhvr>
                                    </p:animEffect>
                                  </p:childTnLst>
                                </p:cTn>
                              </p:par>
                            </p:childTnLst>
                          </p:cTn>
                        </p:par>
                      </p:childTnLst>
                    </p:cTn>
                  </p:par>
                  <p:par>
                    <p:cTn id="141" fill="hold">
                      <p:stCondLst>
                        <p:cond delay="indefinite"/>
                      </p:stCondLst>
                      <p:childTnLst>
                        <p:par>
                          <p:cTn id="142" fill="hold">
                            <p:stCondLst>
                              <p:cond delay="0"/>
                            </p:stCondLst>
                            <p:childTnLst>
                              <p:par>
                                <p:cTn id="143" presetID="41" presetClass="entr" presetSubtype="0" fill="hold" grpId="0" nodeType="clickEffect">
                                  <p:stCondLst>
                                    <p:cond delay="0"/>
                                  </p:stCondLst>
                                  <p:iterate type="lt">
                                    <p:tmPct val="10000"/>
                                  </p:iterate>
                                  <p:childTnLst>
                                    <p:set>
                                      <p:cBhvr>
                                        <p:cTn id="144" dur="1" fill="hold">
                                          <p:stCondLst>
                                            <p:cond delay="0"/>
                                          </p:stCondLst>
                                        </p:cTn>
                                        <p:tgtEl>
                                          <p:spTgt spid="30"/>
                                        </p:tgtEl>
                                        <p:attrNameLst>
                                          <p:attrName>style.visibility</p:attrName>
                                        </p:attrNameLst>
                                      </p:cBhvr>
                                      <p:to>
                                        <p:strVal val="visible"/>
                                      </p:to>
                                    </p:set>
                                    <p:anim calcmode="lin" valueType="num">
                                      <p:cBhvr>
                                        <p:cTn id="145"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146" dur="500" fill="hold"/>
                                        <p:tgtEl>
                                          <p:spTgt spid="30"/>
                                        </p:tgtEl>
                                        <p:attrNameLst>
                                          <p:attrName>ppt_y</p:attrName>
                                        </p:attrNameLst>
                                      </p:cBhvr>
                                      <p:tavLst>
                                        <p:tav tm="0">
                                          <p:val>
                                            <p:strVal val="#ppt_y"/>
                                          </p:val>
                                        </p:tav>
                                        <p:tav tm="100000">
                                          <p:val>
                                            <p:strVal val="#ppt_y"/>
                                          </p:val>
                                        </p:tav>
                                      </p:tavLst>
                                    </p:anim>
                                    <p:anim calcmode="lin" valueType="num">
                                      <p:cBhvr>
                                        <p:cTn id="147"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48"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49" dur="500" tmFilter="0,0; .5, 1; 1, 1"/>
                                        <p:tgtEl>
                                          <p:spTgt spid="30"/>
                                        </p:tgtEl>
                                      </p:cBhvr>
                                    </p:animEffect>
                                  </p:childTnLst>
                                </p:cTn>
                              </p:par>
                            </p:childTnLst>
                          </p:cTn>
                        </p:par>
                      </p:childTnLst>
                    </p:cTn>
                  </p:par>
                  <p:par>
                    <p:cTn id="150" fill="hold">
                      <p:stCondLst>
                        <p:cond delay="indefinite"/>
                      </p:stCondLst>
                      <p:childTnLst>
                        <p:par>
                          <p:cTn id="151" fill="hold">
                            <p:stCondLst>
                              <p:cond delay="0"/>
                            </p:stCondLst>
                            <p:childTnLst>
                              <p:par>
                                <p:cTn id="152" presetID="41" presetClass="entr" presetSubtype="0" fill="hold" grpId="0" nodeType="clickEffect">
                                  <p:stCondLst>
                                    <p:cond delay="0"/>
                                  </p:stCondLst>
                                  <p:iterate type="lt">
                                    <p:tmPct val="10000"/>
                                  </p:iterate>
                                  <p:childTnLst>
                                    <p:set>
                                      <p:cBhvr>
                                        <p:cTn id="153" dur="1" fill="hold">
                                          <p:stCondLst>
                                            <p:cond delay="0"/>
                                          </p:stCondLst>
                                        </p:cTn>
                                        <p:tgtEl>
                                          <p:spTgt spid="31"/>
                                        </p:tgtEl>
                                        <p:attrNameLst>
                                          <p:attrName>style.visibility</p:attrName>
                                        </p:attrNameLst>
                                      </p:cBhvr>
                                      <p:to>
                                        <p:strVal val="visible"/>
                                      </p:to>
                                    </p:set>
                                    <p:anim calcmode="lin" valueType="num">
                                      <p:cBhvr>
                                        <p:cTn id="154"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155" dur="500" fill="hold"/>
                                        <p:tgtEl>
                                          <p:spTgt spid="31"/>
                                        </p:tgtEl>
                                        <p:attrNameLst>
                                          <p:attrName>ppt_y</p:attrName>
                                        </p:attrNameLst>
                                      </p:cBhvr>
                                      <p:tavLst>
                                        <p:tav tm="0">
                                          <p:val>
                                            <p:strVal val="#ppt_y"/>
                                          </p:val>
                                        </p:tav>
                                        <p:tav tm="100000">
                                          <p:val>
                                            <p:strVal val="#ppt_y"/>
                                          </p:val>
                                        </p:tav>
                                      </p:tavLst>
                                    </p:anim>
                                    <p:anim calcmode="lin" valueType="num">
                                      <p:cBhvr>
                                        <p:cTn id="156"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57"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58" dur="500" tmFilter="0,0; .5, 1; 1, 1"/>
                                        <p:tgtEl>
                                          <p:spTgt spid="31"/>
                                        </p:tgtEl>
                                      </p:cBhvr>
                                    </p:animEffect>
                                  </p:childTnLst>
                                </p:cTn>
                              </p:par>
                            </p:childTnLst>
                          </p:cTn>
                        </p:par>
                      </p:childTnLst>
                    </p:cTn>
                  </p:par>
                  <p:par>
                    <p:cTn id="159" fill="hold">
                      <p:stCondLst>
                        <p:cond delay="indefinite"/>
                      </p:stCondLst>
                      <p:childTnLst>
                        <p:par>
                          <p:cTn id="160" fill="hold">
                            <p:stCondLst>
                              <p:cond delay="0"/>
                            </p:stCondLst>
                            <p:childTnLst>
                              <p:par>
                                <p:cTn id="161" presetID="41" presetClass="entr" presetSubtype="0" fill="hold" grpId="0" nodeType="clickEffect">
                                  <p:stCondLst>
                                    <p:cond delay="0"/>
                                  </p:stCondLst>
                                  <p:iterate type="lt">
                                    <p:tmPct val="10000"/>
                                  </p:iterate>
                                  <p:childTnLst>
                                    <p:set>
                                      <p:cBhvr>
                                        <p:cTn id="162" dur="1" fill="hold">
                                          <p:stCondLst>
                                            <p:cond delay="0"/>
                                          </p:stCondLst>
                                        </p:cTn>
                                        <p:tgtEl>
                                          <p:spTgt spid="32"/>
                                        </p:tgtEl>
                                        <p:attrNameLst>
                                          <p:attrName>style.visibility</p:attrName>
                                        </p:attrNameLst>
                                      </p:cBhvr>
                                      <p:to>
                                        <p:strVal val="visible"/>
                                      </p:to>
                                    </p:set>
                                    <p:anim calcmode="lin" valueType="num">
                                      <p:cBhvr>
                                        <p:cTn id="163"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164" dur="500" fill="hold"/>
                                        <p:tgtEl>
                                          <p:spTgt spid="32"/>
                                        </p:tgtEl>
                                        <p:attrNameLst>
                                          <p:attrName>ppt_y</p:attrName>
                                        </p:attrNameLst>
                                      </p:cBhvr>
                                      <p:tavLst>
                                        <p:tav tm="0">
                                          <p:val>
                                            <p:strVal val="#ppt_y"/>
                                          </p:val>
                                        </p:tav>
                                        <p:tav tm="100000">
                                          <p:val>
                                            <p:strVal val="#ppt_y"/>
                                          </p:val>
                                        </p:tav>
                                      </p:tavLst>
                                    </p:anim>
                                    <p:anim calcmode="lin" valueType="num">
                                      <p:cBhvr>
                                        <p:cTn id="165"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66"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67" dur="500" tmFilter="0,0; .5, 1; 1, 1"/>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8" grpId="0" animBg="1"/>
      <p:bldP spid="29" grpId="0" animBg="1"/>
      <p:bldP spid="30" grpId="0" animBg="1"/>
      <p:bldP spid="31" grpId="0" animBg="1"/>
      <p:bldP spid="3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l"/>
            <a:r>
              <a:rPr lang="nl-NL" dirty="0" smtClean="0"/>
              <a:t/>
            </a:r>
            <a:br>
              <a:rPr lang="nl-NL" dirty="0" smtClean="0"/>
            </a:br>
            <a:r>
              <a:rPr lang="nl-NL" dirty="0" smtClean="0"/>
              <a:t>Waar en waarom ontstaat de renaissance?</a:t>
            </a:r>
            <a:br>
              <a:rPr lang="nl-NL" dirty="0" smtClean="0"/>
            </a:br>
            <a:endParaRPr lang="nl-NL" dirty="0"/>
          </a:p>
        </p:txBody>
      </p:sp>
      <p:sp>
        <p:nvSpPr>
          <p:cNvPr id="3" name="Tijdelijke aanduiding voor inhoud 2"/>
          <p:cNvSpPr>
            <a:spLocks noGrp="1"/>
          </p:cNvSpPr>
          <p:nvPr>
            <p:ph idx="1"/>
          </p:nvPr>
        </p:nvSpPr>
        <p:spPr>
          <a:xfrm>
            <a:off x="457200" y="1600200"/>
            <a:ext cx="8229600" cy="4997152"/>
          </a:xfrm>
        </p:spPr>
        <p:txBody>
          <a:bodyPr>
            <a:normAutofit fontScale="70000" lnSpcReduction="20000"/>
          </a:bodyPr>
          <a:lstStyle/>
          <a:p>
            <a:pPr>
              <a:buNone/>
            </a:pPr>
            <a:r>
              <a:rPr lang="nl-NL" b="1" dirty="0" smtClean="0"/>
              <a:t>Waar begin?</a:t>
            </a:r>
          </a:p>
          <a:p>
            <a:pPr>
              <a:buNone/>
            </a:pPr>
            <a:r>
              <a:rPr lang="nl-NL" dirty="0" smtClean="0"/>
              <a:t>In Italië</a:t>
            </a:r>
          </a:p>
          <a:p>
            <a:pPr>
              <a:buNone/>
            </a:pPr>
            <a:r>
              <a:rPr lang="nl-NL" b="1" dirty="0" smtClean="0"/>
              <a:t>Waarom?</a:t>
            </a:r>
          </a:p>
          <a:p>
            <a:pPr marL="514350" indent="-514350">
              <a:buFont typeface="+mj-lt"/>
              <a:buAutoNum type="arabicPeriod"/>
            </a:pPr>
            <a:r>
              <a:rPr lang="nl-NL" dirty="0" smtClean="0"/>
              <a:t>Rijke zelfstandige burgers </a:t>
            </a:r>
            <a:r>
              <a:rPr lang="nl-NL" dirty="0" smtClean="0">
                <a:sym typeface="Wingdings" pitchFamily="2" charset="2"/>
              </a:rPr>
              <a:t> willen hun rijkdom etaleren</a:t>
            </a:r>
          </a:p>
          <a:p>
            <a:pPr marL="514350" indent="-514350">
              <a:buFont typeface="+mj-lt"/>
              <a:buAutoNum type="arabicPeriod"/>
            </a:pPr>
            <a:r>
              <a:rPr lang="nl-NL" dirty="0" smtClean="0">
                <a:sym typeface="Wingdings" pitchFamily="2" charset="2"/>
              </a:rPr>
              <a:t>Rijke Italiaanse burgers voelden zich verwant aan de Romeinen</a:t>
            </a:r>
          </a:p>
          <a:p>
            <a:pPr marL="514350" indent="-514350">
              <a:buFont typeface="+mj-lt"/>
              <a:buAutoNum type="arabicPeriod"/>
            </a:pPr>
            <a:r>
              <a:rPr lang="nl-NL" dirty="0" smtClean="0">
                <a:sym typeface="Wingdings" pitchFamily="2" charset="2"/>
              </a:rPr>
              <a:t>Oude klassieke teksten werden ontdekt: door o.a. kruistochten en handelscontacten met Arabische wereld. </a:t>
            </a:r>
          </a:p>
          <a:p>
            <a:pPr marL="514350" indent="-514350">
              <a:buFont typeface="+mj-lt"/>
              <a:buAutoNum type="arabicPeriod"/>
            </a:pPr>
            <a:r>
              <a:rPr lang="nl-NL" dirty="0" smtClean="0">
                <a:sym typeface="Wingdings" pitchFamily="2" charset="2"/>
              </a:rPr>
              <a:t>Veel erfgoed uit de klassieke oudheid aanwezig</a:t>
            </a:r>
          </a:p>
          <a:p>
            <a:pPr>
              <a:buNone/>
            </a:pPr>
            <a:r>
              <a:rPr lang="nl-NL" b="1" dirty="0" smtClean="0">
                <a:sym typeface="Wingdings" pitchFamily="2" charset="2"/>
              </a:rPr>
              <a:t>Populair? </a:t>
            </a:r>
          </a:p>
          <a:p>
            <a:pPr>
              <a:buFontTx/>
              <a:buChar char="-"/>
            </a:pPr>
            <a:r>
              <a:rPr lang="nl-NL" b="1" dirty="0" smtClean="0">
                <a:solidFill>
                  <a:srgbClr val="FF0000"/>
                </a:solidFill>
                <a:sym typeface="Wingdings" pitchFamily="2" charset="2"/>
              </a:rPr>
              <a:t>Door boekproductie!!!</a:t>
            </a:r>
          </a:p>
          <a:p>
            <a:pPr>
              <a:buNone/>
            </a:pPr>
            <a:r>
              <a:rPr lang="nl-NL" b="1" dirty="0" smtClean="0">
                <a:sym typeface="Wingdings" pitchFamily="2" charset="2"/>
              </a:rPr>
              <a:t>Middeleeuwen: </a:t>
            </a:r>
          </a:p>
          <a:p>
            <a:pPr>
              <a:buNone/>
            </a:pPr>
            <a:r>
              <a:rPr lang="nl-NL" sz="2300" dirty="0" smtClean="0">
                <a:hlinkClick r:id="rId2"/>
              </a:rPr>
              <a:t>http://schooltv.nl/video/boekproductie-in-de-middeleeuwen-elk-boek-uniek/#q=boekdrukkunst</a:t>
            </a:r>
            <a:endParaRPr lang="nl-NL" sz="2300" dirty="0" smtClean="0"/>
          </a:p>
          <a:p>
            <a:pPr>
              <a:buNone/>
            </a:pPr>
            <a:r>
              <a:rPr lang="nl-NL" sz="3600" dirty="0" smtClean="0"/>
              <a:t>Vanaf 1450:</a:t>
            </a:r>
          </a:p>
          <a:p>
            <a:pPr>
              <a:buNone/>
            </a:pPr>
            <a:r>
              <a:rPr lang="nl-NL" sz="2300" dirty="0" smtClean="0">
                <a:hlinkClick r:id="rId3"/>
              </a:rPr>
              <a:t>http://schooltv.nl/video/de-boekdrukkunst-het-begin-van-de-emancipatie-van-het-boek/#q=boekdrukkunst</a:t>
            </a:r>
            <a:endParaRPr lang="nl-NL" sz="2300" dirty="0" smtClean="0"/>
          </a:p>
          <a:p>
            <a:pPr>
              <a:buNone/>
            </a:pPr>
            <a:endParaRPr lang="nl-NL" dirty="0" smtClean="0"/>
          </a:p>
          <a:p>
            <a:pPr>
              <a:buNone/>
            </a:pPr>
            <a:endParaRPr lang="nl-NL" sz="2300" dirty="0"/>
          </a:p>
        </p:txBody>
      </p:sp>
      <p:sp>
        <p:nvSpPr>
          <p:cNvPr id="4" name="Rechthoekige toelichting 3"/>
          <p:cNvSpPr/>
          <p:nvPr/>
        </p:nvSpPr>
        <p:spPr>
          <a:xfrm>
            <a:off x="6588224" y="3861048"/>
            <a:ext cx="1944216" cy="792088"/>
          </a:xfrm>
          <a:prstGeom prst="wedgeRectCallout">
            <a:avLst>
              <a:gd name="adj1" fmla="val -43480"/>
              <a:gd name="adj2" fmla="val -8766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O.a. wetenschappelijke teksten</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edge">
                                      <p:cBhvr>
                                        <p:cTn id="37" dur="20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dissolve">
                                      <p:cBhvr>
                                        <p:cTn id="42" dur="500"/>
                                        <p:tgtEl>
                                          <p:spTgt spid="3">
                                            <p:txEl>
                                              <p:pRg st="7" end="7"/>
                                            </p:txEl>
                                          </p:spTgt>
                                        </p:tgtEl>
                                      </p:cBhvr>
                                    </p:animEffect>
                                  </p:childTnLst>
                                </p:cTn>
                              </p:par>
                              <p:par>
                                <p:cTn id="43" presetID="9" presetClass="entr" presetSubtype="0" fill="hold" nodeType="with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dissolve">
                                      <p:cBhvr>
                                        <p:cTn id="45" dur="500"/>
                                        <p:tgtEl>
                                          <p:spTgt spid="3">
                                            <p:txEl>
                                              <p:pRg st="8" end="8"/>
                                            </p:txEl>
                                          </p:spTgt>
                                        </p:tgtEl>
                                      </p:cBhvr>
                                    </p:animEffect>
                                  </p:childTnLst>
                                </p:cTn>
                              </p:par>
                              <p:par>
                                <p:cTn id="46" presetID="9" presetClass="entr" presetSubtype="0" fill="hold" nodeType="withEffect">
                                  <p:stCondLst>
                                    <p:cond delay="0"/>
                                  </p:stCondLst>
                                  <p:childTnLst>
                                    <p:set>
                                      <p:cBhvr>
                                        <p:cTn id="47" dur="1" fill="hold">
                                          <p:stCondLst>
                                            <p:cond delay="0"/>
                                          </p:stCondLst>
                                        </p:cTn>
                                        <p:tgtEl>
                                          <p:spTgt spid="3">
                                            <p:txEl>
                                              <p:pRg st="9" end="9"/>
                                            </p:txEl>
                                          </p:spTgt>
                                        </p:tgtEl>
                                        <p:attrNameLst>
                                          <p:attrName>style.visibility</p:attrName>
                                        </p:attrNameLst>
                                      </p:cBhvr>
                                      <p:to>
                                        <p:strVal val="visible"/>
                                      </p:to>
                                    </p:set>
                                    <p:animEffect transition="in" filter="dissolve">
                                      <p:cBhvr>
                                        <p:cTn id="48" dur="500"/>
                                        <p:tgtEl>
                                          <p:spTgt spid="3">
                                            <p:txEl>
                                              <p:pRg st="9" end="9"/>
                                            </p:txEl>
                                          </p:spTgt>
                                        </p:tgtEl>
                                      </p:cBhvr>
                                    </p:animEffect>
                                  </p:childTnLst>
                                </p:cTn>
                              </p:par>
                              <p:par>
                                <p:cTn id="49" presetID="9" presetClass="entr" presetSubtype="0" fill="hold" nodeType="with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Effect transition="in" filter="dissolve">
                                      <p:cBhvr>
                                        <p:cTn id="51" dur="500"/>
                                        <p:tgtEl>
                                          <p:spTgt spid="3">
                                            <p:txEl>
                                              <p:pRg st="10" end="10"/>
                                            </p:txEl>
                                          </p:spTgt>
                                        </p:tgtEl>
                                      </p:cBhvr>
                                    </p:animEffect>
                                  </p:childTnLst>
                                </p:cTn>
                              </p:par>
                              <p:par>
                                <p:cTn id="52" presetID="9" presetClass="entr" presetSubtype="0" fill="hold" nodeType="withEffect">
                                  <p:stCondLst>
                                    <p:cond delay="0"/>
                                  </p:stCondLst>
                                  <p:childTnLst>
                                    <p:set>
                                      <p:cBhvr>
                                        <p:cTn id="53" dur="1" fill="hold">
                                          <p:stCondLst>
                                            <p:cond delay="0"/>
                                          </p:stCondLst>
                                        </p:cTn>
                                        <p:tgtEl>
                                          <p:spTgt spid="3">
                                            <p:txEl>
                                              <p:pRg st="11" end="11"/>
                                            </p:txEl>
                                          </p:spTgt>
                                        </p:tgtEl>
                                        <p:attrNameLst>
                                          <p:attrName>style.visibility</p:attrName>
                                        </p:attrNameLst>
                                      </p:cBhvr>
                                      <p:to>
                                        <p:strVal val="visible"/>
                                      </p:to>
                                    </p:set>
                                    <p:animEffect transition="in" filter="dissolve">
                                      <p:cBhvr>
                                        <p:cTn id="54" dur="500"/>
                                        <p:tgtEl>
                                          <p:spTgt spid="3">
                                            <p:txEl>
                                              <p:pRg st="11" end="11"/>
                                            </p:txEl>
                                          </p:spTgt>
                                        </p:tgtEl>
                                      </p:cBhvr>
                                    </p:animEffect>
                                  </p:childTnLst>
                                </p:cTn>
                              </p:par>
                              <p:par>
                                <p:cTn id="55" presetID="9" presetClass="entr" presetSubtype="0" fill="hold" nodeType="withEffect">
                                  <p:stCondLst>
                                    <p:cond delay="0"/>
                                  </p:stCondLst>
                                  <p:childTnLst>
                                    <p:set>
                                      <p:cBhvr>
                                        <p:cTn id="56" dur="1" fill="hold">
                                          <p:stCondLst>
                                            <p:cond delay="0"/>
                                          </p:stCondLst>
                                        </p:cTn>
                                        <p:tgtEl>
                                          <p:spTgt spid="3">
                                            <p:txEl>
                                              <p:pRg st="12" end="12"/>
                                            </p:txEl>
                                          </p:spTgt>
                                        </p:tgtEl>
                                        <p:attrNameLst>
                                          <p:attrName>style.visibility</p:attrName>
                                        </p:attrNameLst>
                                      </p:cBhvr>
                                      <p:to>
                                        <p:strVal val="visible"/>
                                      </p:to>
                                    </p:set>
                                    <p:animEffect transition="in" filter="dissolve">
                                      <p:cBhvr>
                                        <p:cTn id="5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l"/>
            <a:r>
              <a:rPr lang="nl-NL" dirty="0" smtClean="0"/>
              <a:t>En hoe zie je de renaissance terug in de maatschappij? </a:t>
            </a:r>
            <a:endParaRPr lang="nl-NL" dirty="0"/>
          </a:p>
        </p:txBody>
      </p:sp>
      <p:sp>
        <p:nvSpPr>
          <p:cNvPr id="6" name="Tijdelijke aanduiding voor tekst 5"/>
          <p:cNvSpPr>
            <a:spLocks noGrp="1"/>
          </p:cNvSpPr>
          <p:nvPr>
            <p:ph type="body" idx="1"/>
          </p:nvPr>
        </p:nvSpPr>
        <p:spPr/>
        <p:txBody>
          <a:bodyPr/>
          <a:lstStyle/>
          <a:p>
            <a:r>
              <a:rPr lang="nl-NL" dirty="0" smtClean="0"/>
              <a:t>Denken</a:t>
            </a:r>
            <a:endParaRPr lang="nl-NL" dirty="0"/>
          </a:p>
        </p:txBody>
      </p:sp>
      <p:sp>
        <p:nvSpPr>
          <p:cNvPr id="7" name="Tijdelijke aanduiding voor inhoud 6"/>
          <p:cNvSpPr>
            <a:spLocks noGrp="1"/>
          </p:cNvSpPr>
          <p:nvPr>
            <p:ph sz="half" idx="2"/>
          </p:nvPr>
        </p:nvSpPr>
        <p:spPr/>
        <p:txBody>
          <a:bodyPr/>
          <a:lstStyle/>
          <a:p>
            <a:pPr marL="0" indent="0">
              <a:buNone/>
            </a:pPr>
            <a:endParaRPr lang="nl-NL" dirty="0" smtClean="0"/>
          </a:p>
          <a:p>
            <a:pPr marL="0" indent="0">
              <a:buNone/>
            </a:pPr>
            <a:r>
              <a:rPr lang="nl-NL" dirty="0" smtClean="0"/>
              <a:t>HUMANISME</a:t>
            </a:r>
          </a:p>
          <a:p>
            <a:pPr marL="0" indent="0">
              <a:buNone/>
            </a:pPr>
            <a:endParaRPr lang="nl-NL" dirty="0"/>
          </a:p>
          <a:p>
            <a:pPr marL="0" indent="0">
              <a:buNone/>
            </a:pPr>
            <a:r>
              <a:rPr lang="nl-NL" dirty="0" smtClean="0"/>
              <a:t>Belangstelling + bestudering van klassieke  teksten (van Grieken en Romeinen)</a:t>
            </a:r>
            <a:endParaRPr lang="nl-NL" dirty="0"/>
          </a:p>
        </p:txBody>
      </p:sp>
      <p:sp>
        <p:nvSpPr>
          <p:cNvPr id="8" name="Tijdelijke aanduiding voor tekst 7"/>
          <p:cNvSpPr>
            <a:spLocks noGrp="1"/>
          </p:cNvSpPr>
          <p:nvPr>
            <p:ph type="body" sz="quarter" idx="3"/>
          </p:nvPr>
        </p:nvSpPr>
        <p:spPr/>
        <p:txBody>
          <a:bodyPr/>
          <a:lstStyle/>
          <a:p>
            <a:r>
              <a:rPr lang="nl-NL" dirty="0" smtClean="0"/>
              <a:t>Kunst</a:t>
            </a:r>
            <a:endParaRPr lang="nl-NL" dirty="0"/>
          </a:p>
        </p:txBody>
      </p:sp>
      <p:sp>
        <p:nvSpPr>
          <p:cNvPr id="9" name="Tijdelijke aanduiding voor inhoud 8"/>
          <p:cNvSpPr>
            <a:spLocks noGrp="1"/>
          </p:cNvSpPr>
          <p:nvPr>
            <p:ph sz="quarter" idx="4"/>
          </p:nvPr>
        </p:nvSpPr>
        <p:spPr/>
        <p:txBody>
          <a:bodyPr/>
          <a:lstStyle/>
          <a:p>
            <a:pPr marL="0" indent="0">
              <a:buNone/>
            </a:pPr>
            <a:endParaRPr lang="nl-NL" dirty="0" smtClean="0"/>
          </a:p>
          <a:p>
            <a:pPr marL="0" indent="0">
              <a:buNone/>
            </a:pPr>
            <a:r>
              <a:rPr lang="nl-NL" dirty="0" smtClean="0"/>
              <a:t>VERBETERING van de KUNST</a:t>
            </a:r>
          </a:p>
          <a:p>
            <a:pPr marL="0" indent="0">
              <a:buNone/>
            </a:pPr>
            <a:endParaRPr lang="nl-NL" dirty="0"/>
          </a:p>
          <a:p>
            <a:pPr marL="0" indent="0">
              <a:buNone/>
            </a:pPr>
            <a:r>
              <a:rPr lang="nl-NL" dirty="0" smtClean="0"/>
              <a:t>Perspectief, anatomie, verhoudingen in SCHILDERSKUNST</a:t>
            </a:r>
          </a:p>
          <a:p>
            <a:pPr marL="0" indent="0">
              <a:buNone/>
            </a:pPr>
            <a:endParaRPr lang="nl-NL" dirty="0" smtClean="0"/>
          </a:p>
          <a:p>
            <a:pPr marL="0" indent="0">
              <a:buNone/>
            </a:pPr>
            <a:r>
              <a:rPr lang="nl-NL" dirty="0" smtClean="0"/>
              <a:t>Verhoudingen, technieken in BOUWKUNST</a:t>
            </a:r>
            <a:endParaRPr lang="nl-NL" dirty="0"/>
          </a:p>
        </p:txBody>
      </p:sp>
    </p:spTree>
    <p:extLst>
      <p:ext uri="{BB962C8B-B14F-4D97-AF65-F5344CB8AC3E}">
        <p14:creationId xmlns:p14="http://schemas.microsoft.com/office/powerpoint/2010/main" val="16171201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91264" cy="1498178"/>
          </a:xfrm>
        </p:spPr>
        <p:txBody>
          <a:bodyPr>
            <a:normAutofit/>
          </a:bodyPr>
          <a:lstStyle/>
          <a:p>
            <a:r>
              <a:rPr lang="nl-NL" dirty="0" smtClean="0"/>
              <a:t>Oudheid herleven (heroriëntatie)? </a:t>
            </a:r>
            <a:br>
              <a:rPr lang="nl-NL" dirty="0" smtClean="0"/>
            </a:br>
            <a:r>
              <a:rPr lang="nl-NL" i="1" dirty="0" smtClean="0"/>
              <a:t>Weg en vervallen Rome</a:t>
            </a:r>
            <a:endParaRPr lang="nl-NL" i="1" dirty="0"/>
          </a:p>
        </p:txBody>
      </p:sp>
      <p:pic>
        <p:nvPicPr>
          <p:cNvPr id="20482" name="Picture 2" descr="http://resolver.kb.nl/resolve?urn=urn:gvn:LEMU01:00002368-060&amp;size=large"/>
          <p:cNvPicPr>
            <a:picLocks noChangeAspect="1" noChangeArrowheads="1"/>
          </p:cNvPicPr>
          <p:nvPr/>
        </p:nvPicPr>
        <p:blipFill>
          <a:blip r:embed="rId2" cstate="print"/>
          <a:srcRect/>
          <a:stretch>
            <a:fillRect/>
          </a:stretch>
        </p:blipFill>
        <p:spPr bwMode="auto">
          <a:xfrm>
            <a:off x="1547664" y="1700808"/>
            <a:ext cx="5857875" cy="47529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20482"/>
                                        </p:tgtEl>
                                        <p:attrNameLst>
                                          <p:attrName>style.visibility</p:attrName>
                                        </p:attrNameLst>
                                      </p:cBhvr>
                                      <p:to>
                                        <p:strVal val="visible"/>
                                      </p:to>
                                    </p:set>
                                    <p:animEffect transition="in" filter="wipe(down)">
                                      <p:cBhvr>
                                        <p:cTn id="15" dur="580">
                                          <p:stCondLst>
                                            <p:cond delay="0"/>
                                          </p:stCondLst>
                                        </p:cTn>
                                        <p:tgtEl>
                                          <p:spTgt spid="20482"/>
                                        </p:tgtEl>
                                      </p:cBhvr>
                                    </p:animEffect>
                                    <p:anim calcmode="lin" valueType="num">
                                      <p:cBhvr>
                                        <p:cTn id="16" dur="1822" tmFilter="0,0; 0.14,0.36; 0.43,0.73; 0.71,0.91; 1.0,1.0">
                                          <p:stCondLst>
                                            <p:cond delay="0"/>
                                          </p:stCondLst>
                                        </p:cTn>
                                        <p:tgtEl>
                                          <p:spTgt spid="20482"/>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20482"/>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20482"/>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20482"/>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20482"/>
                                        </p:tgtEl>
                                        <p:attrNameLst>
                                          <p:attrName>ppt_y</p:attrName>
                                        </p:attrNameLst>
                                      </p:cBhvr>
                                      <p:tavLst>
                                        <p:tav tm="0" fmla="#ppt_y-sin(pi*$)/81">
                                          <p:val>
                                            <p:fltVal val="0"/>
                                          </p:val>
                                        </p:tav>
                                        <p:tav tm="100000">
                                          <p:val>
                                            <p:fltVal val="1"/>
                                          </p:val>
                                        </p:tav>
                                      </p:tavLst>
                                    </p:anim>
                                    <p:animScale>
                                      <p:cBhvr>
                                        <p:cTn id="21" dur="26">
                                          <p:stCondLst>
                                            <p:cond delay="650"/>
                                          </p:stCondLst>
                                        </p:cTn>
                                        <p:tgtEl>
                                          <p:spTgt spid="20482"/>
                                        </p:tgtEl>
                                      </p:cBhvr>
                                      <p:to x="100000" y="60000"/>
                                    </p:animScale>
                                    <p:animScale>
                                      <p:cBhvr>
                                        <p:cTn id="22" dur="166" decel="50000">
                                          <p:stCondLst>
                                            <p:cond delay="676"/>
                                          </p:stCondLst>
                                        </p:cTn>
                                        <p:tgtEl>
                                          <p:spTgt spid="20482"/>
                                        </p:tgtEl>
                                      </p:cBhvr>
                                      <p:to x="100000" y="100000"/>
                                    </p:animScale>
                                    <p:animScale>
                                      <p:cBhvr>
                                        <p:cTn id="23" dur="26">
                                          <p:stCondLst>
                                            <p:cond delay="1312"/>
                                          </p:stCondLst>
                                        </p:cTn>
                                        <p:tgtEl>
                                          <p:spTgt spid="20482"/>
                                        </p:tgtEl>
                                      </p:cBhvr>
                                      <p:to x="100000" y="80000"/>
                                    </p:animScale>
                                    <p:animScale>
                                      <p:cBhvr>
                                        <p:cTn id="24" dur="166" decel="50000">
                                          <p:stCondLst>
                                            <p:cond delay="1338"/>
                                          </p:stCondLst>
                                        </p:cTn>
                                        <p:tgtEl>
                                          <p:spTgt spid="20482"/>
                                        </p:tgtEl>
                                      </p:cBhvr>
                                      <p:to x="100000" y="100000"/>
                                    </p:animScale>
                                    <p:animScale>
                                      <p:cBhvr>
                                        <p:cTn id="25" dur="26">
                                          <p:stCondLst>
                                            <p:cond delay="1642"/>
                                          </p:stCondLst>
                                        </p:cTn>
                                        <p:tgtEl>
                                          <p:spTgt spid="20482"/>
                                        </p:tgtEl>
                                      </p:cBhvr>
                                      <p:to x="100000" y="90000"/>
                                    </p:animScale>
                                    <p:animScale>
                                      <p:cBhvr>
                                        <p:cTn id="26" dur="166" decel="50000">
                                          <p:stCondLst>
                                            <p:cond delay="1668"/>
                                          </p:stCondLst>
                                        </p:cTn>
                                        <p:tgtEl>
                                          <p:spTgt spid="20482"/>
                                        </p:tgtEl>
                                      </p:cBhvr>
                                      <p:to x="100000" y="100000"/>
                                    </p:animScale>
                                    <p:animScale>
                                      <p:cBhvr>
                                        <p:cTn id="27" dur="26">
                                          <p:stCondLst>
                                            <p:cond delay="1808"/>
                                          </p:stCondLst>
                                        </p:cTn>
                                        <p:tgtEl>
                                          <p:spTgt spid="20482"/>
                                        </p:tgtEl>
                                      </p:cBhvr>
                                      <p:to x="100000" y="95000"/>
                                    </p:animScale>
                                    <p:animScale>
                                      <p:cBhvr>
                                        <p:cTn id="28" dur="166" decel="50000">
                                          <p:stCondLst>
                                            <p:cond delay="1834"/>
                                          </p:stCondLst>
                                        </p:cTn>
                                        <p:tgtEl>
                                          <p:spTgt spid="2048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TotalTime>
  <Words>699</Words>
  <Application>Microsoft Office PowerPoint</Application>
  <PresentationFormat>Diavoorstelling (4:3)</PresentationFormat>
  <Paragraphs>123</Paragraphs>
  <Slides>19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19</vt:i4>
      </vt:variant>
    </vt:vector>
  </HeadingPairs>
  <TitlesOfParts>
    <vt:vector size="23" baseType="lpstr">
      <vt:lpstr>Arial</vt:lpstr>
      <vt:lpstr>Calibri</vt:lpstr>
      <vt:lpstr>Wingdings</vt:lpstr>
      <vt:lpstr>Office-thema</vt:lpstr>
      <vt:lpstr>Hoofdstuk 5 ‘veranderend wereldbeeld’</vt:lpstr>
      <vt:lpstr>Renaissance</vt:lpstr>
      <vt:lpstr>Kenmerkende aspecten: </vt:lpstr>
      <vt:lpstr>Erasmus</vt:lpstr>
      <vt:lpstr>Antwoord examenvraag</vt:lpstr>
      <vt:lpstr>Middeleeuwen              Vroegmoderne tijd</vt:lpstr>
      <vt:lpstr> Waar en waarom ontstaat de renaissance? </vt:lpstr>
      <vt:lpstr>En hoe zie je de renaissance terug in de maatschappij? </vt:lpstr>
      <vt:lpstr>Oudheid herleven (heroriëntatie)?  Weg en vervallen Rome</vt:lpstr>
      <vt:lpstr>De oudheid komt op nieuw tot leven…</vt:lpstr>
      <vt:lpstr>Renaissance bouwkunst: </vt:lpstr>
      <vt:lpstr>Renaissance in de kunst</vt:lpstr>
      <vt:lpstr>Middeleeuwse schilderkunst</vt:lpstr>
      <vt:lpstr>Middeleeuwse schilderkunst</vt:lpstr>
      <vt:lpstr>Renaissance schilderkunst </vt:lpstr>
      <vt:lpstr>Renaissance schilderkunst</vt:lpstr>
      <vt:lpstr>Renaissance  van Italië naar Noord-Europa</vt:lpstr>
      <vt:lpstr>Reflectie:</vt:lpstr>
      <vt:lpstr>Huiswerk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Paragraaf 6.1</dc:title>
  <dc:creator>BMS</dc:creator>
  <cp:lastModifiedBy>Biemans, KJA (Kristel)</cp:lastModifiedBy>
  <cp:revision>34</cp:revision>
  <dcterms:created xsi:type="dcterms:W3CDTF">2012-05-31T07:44:07Z</dcterms:created>
  <dcterms:modified xsi:type="dcterms:W3CDTF">2017-01-19T07:33:12Z</dcterms:modified>
</cp:coreProperties>
</file>