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handoutMasterIdLst>
    <p:handoutMasterId r:id="rId45"/>
  </p:handoutMasterIdLst>
  <p:sldIdLst>
    <p:sldId id="256" r:id="rId2"/>
    <p:sldId id="258" r:id="rId3"/>
    <p:sldId id="259" r:id="rId4"/>
    <p:sldId id="264" r:id="rId5"/>
    <p:sldId id="265" r:id="rId6"/>
    <p:sldId id="261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84" r:id="rId18"/>
    <p:sldId id="278" r:id="rId19"/>
    <p:sldId id="279" r:id="rId20"/>
    <p:sldId id="280" r:id="rId21"/>
    <p:sldId id="281" r:id="rId22"/>
    <p:sldId id="282" r:id="rId23"/>
    <p:sldId id="283" r:id="rId24"/>
    <p:sldId id="285" r:id="rId25"/>
    <p:sldId id="286" r:id="rId26"/>
    <p:sldId id="287" r:id="rId27"/>
    <p:sldId id="288" r:id="rId28"/>
    <p:sldId id="289" r:id="rId29"/>
    <p:sldId id="290" r:id="rId30"/>
    <p:sldId id="291" r:id="rId31"/>
    <p:sldId id="292" r:id="rId32"/>
    <p:sldId id="293" r:id="rId33"/>
    <p:sldId id="294" r:id="rId34"/>
    <p:sldId id="295" r:id="rId35"/>
    <p:sldId id="296" r:id="rId36"/>
    <p:sldId id="297" r:id="rId37"/>
    <p:sldId id="298" r:id="rId38"/>
    <p:sldId id="299" r:id="rId39"/>
    <p:sldId id="300" r:id="rId40"/>
    <p:sldId id="301" r:id="rId41"/>
    <p:sldId id="302" r:id="rId42"/>
    <p:sldId id="303" r:id="rId43"/>
  </p:sldIdLst>
  <p:sldSz cx="9144000" cy="6858000" type="screen4x3"/>
  <p:notesSz cx="6797675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88DCE"/>
    <a:srgbClr val="4629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ijl, gemiddeld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Stijl, gemiddeld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46F890A9-2807-4EBB-B81D-B2AA78EC7F39}" styleName="Stijl, donker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9" autoAdjust="0"/>
    <p:restoredTop sz="94615" autoAdjust="0"/>
  </p:normalViewPr>
  <p:slideViewPr>
    <p:cSldViewPr>
      <p:cViewPr>
        <p:scale>
          <a:sx n="90" d="100"/>
          <a:sy n="90" d="100"/>
        </p:scale>
        <p:origin x="-810" y="7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69A006-EBB2-4C91-8CA7-F33897BB504F}" type="datetimeFigureOut">
              <a:rPr lang="nl-NL" smtClean="0"/>
              <a:t>12-3-2014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9938A-B015-4695-9431-2931419173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70733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3DEFF4-D4C6-9E46-9113-C464AE31E92B}" type="datetimeFigureOut">
              <a:rPr lang="nl-NL" smtClean="0"/>
              <a:pPr/>
              <a:t>12-3-2014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969F5E-BF15-DD4D-A029-856E13411D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3841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29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30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31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32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33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34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35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36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37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38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39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40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41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42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969F5E-BF15-DD4D-A029-856E13411DC4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0309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83568" y="476672"/>
            <a:ext cx="6622504" cy="1080120"/>
          </a:xfrm>
        </p:spPr>
        <p:txBody>
          <a:bodyPr/>
          <a:lstStyle>
            <a:lvl1pPr algn="l">
              <a:defRPr b="1" baseline="0"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Titel presentatie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683568" y="1628800"/>
            <a:ext cx="6624736" cy="4536504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Tekst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83568" y="6356350"/>
            <a:ext cx="2133600" cy="365125"/>
          </a:xfrm>
        </p:spPr>
        <p:txBody>
          <a:bodyPr/>
          <a:lstStyle>
            <a:lvl1pPr>
              <a:defRPr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378E8D99-14FB-4157-BE6C-BEEC31BD1017}" type="datetimeFigureOut">
              <a:rPr lang="nl-NL" smtClean="0"/>
              <a:pPr/>
              <a:t>12-3-2014</a:t>
            </a:fld>
            <a:endParaRPr lang="nl-NL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71391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 smtClean="0"/>
              <a:t>Titel presentatie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916832"/>
            <a:ext cx="7139136" cy="42093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0"/>
            <a:endParaRPr lang="nl-NL" dirty="0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46291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378E8D99-14FB-4157-BE6C-BEEC31BD1017}" type="datetimeFigureOut">
              <a:rPr lang="nl-NL" smtClean="0"/>
              <a:pPr/>
              <a:t>12-3-2014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rgbClr val="462916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>
          <a:solidFill>
            <a:srgbClr val="462916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nl.wikipedia.org/wiki/Chemisch_inert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gex.eu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hyperlink" Target="http://nl.wikipedia.org/wiki/Ge%C3%ABxpandeerde_kleikorrels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vmproducts.nl/download/nvm_products_vermiculite.pdf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wPjqo6Ad1Gw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youtube.com/watch?v=2IA8T3GXqBU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nl.wikipedia.org/wiki/Zand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itasol.nl/?page_id=160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ecas.nl/certificaten/2-ongecategoriseerd/70-rhp-keurmerk-voor-substraten#rhp-horticulture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nl.wikipedia.org/wiki/Klei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hyperlink" Target="http://www.tuinbouw.nl/project/toepassing-van-klei-potgronden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odemacademie.nl/index.php?i=121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nl.wikipedia.org/wiki/Steenwol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hyperlink" Target="http://www.openbeelden.nl/media/43938/Van_slak_tot_steenwol.nl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nl.wikipedia.org/wiki/Base_(scheikunde)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nl.wikipedia.org/wiki/Rijst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orticoop.nl/Horticooptotaalleveranciervoordetuinbouw/Substraten/Innovaties/Newgrowingmedia/tabid/143/Default.aspx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nl.wikipedia.org/wiki/Stikstoffixatie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Perlit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://nl.wikipedia.org/wiki/Klappervezel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hyperlink" Target="http://www.youtube.com/watch?v=s_uYvnMPZbo" TargetMode="Externa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nl.wikipedia.org/wiki/Puimsteen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nl.wikipedia.org/wiki/Puimsteen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nl.wikipedia.org/wiki/Puimsteen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nl.wikipedia.org/wiki/Lava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Potgrond en substraten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382196" y="5013176"/>
            <a:ext cx="2142132" cy="360040"/>
          </a:xfrm>
        </p:spPr>
        <p:txBody>
          <a:bodyPr>
            <a:normAutofit fontScale="70000" lnSpcReduction="20000"/>
          </a:bodyPr>
          <a:lstStyle/>
          <a:p>
            <a:r>
              <a:rPr lang="nl-NL" sz="1600" dirty="0" err="1" smtClean="0"/>
              <a:t>Bron:Potgrond</a:t>
            </a:r>
            <a:r>
              <a:rPr lang="nl-NL" sz="1600" dirty="0" smtClean="0"/>
              <a:t> en substraten; stichting RHP 2002.</a:t>
            </a:r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569497"/>
            <a:ext cx="2610396" cy="3705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Substraten en substraatgrondstoffen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9592" y="1556792"/>
            <a:ext cx="6624736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899592" y="1864221"/>
            <a:ext cx="6264696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Lava</a:t>
            </a:r>
          </a:p>
          <a:p>
            <a:endParaRPr lang="nl-NL" u="sng" dirty="0" smtClean="0"/>
          </a:p>
          <a:p>
            <a:r>
              <a:rPr lang="nl-NL" u="sng" dirty="0" smtClean="0"/>
              <a:t>Fysische </a:t>
            </a:r>
            <a:r>
              <a:rPr lang="nl-NL" u="sng" dirty="0"/>
              <a:t>eigenschappen: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/>
              <a:t>Lava houdt over het algemeen weinig water vast.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/>
              <a:t>Er moet dus frequent water gegeven worden in teelten met lava als teeltsubstraat.</a:t>
            </a:r>
          </a:p>
          <a:p>
            <a:endParaRPr lang="nl-NL" u="sng" dirty="0"/>
          </a:p>
          <a:p>
            <a:r>
              <a:rPr lang="nl-NL" u="sng" dirty="0"/>
              <a:t>Chemische eigenschappen: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Lava is chemisch </a:t>
            </a:r>
            <a:r>
              <a:rPr lang="nl-NL" dirty="0" smtClean="0">
                <a:hlinkClick r:id="rId3"/>
              </a:rPr>
              <a:t>inert</a:t>
            </a:r>
            <a:r>
              <a:rPr lang="nl-NL" dirty="0" smtClean="0"/>
              <a:t> te noemen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Het heeft een neutrale pH rond 7,0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Geen buffercapaciteit voor </a:t>
            </a:r>
            <a:r>
              <a:rPr lang="nl-NL" dirty="0" err="1" smtClean="0"/>
              <a:t>voedinselementen</a:t>
            </a:r>
            <a:r>
              <a:rPr lang="nl-NL" dirty="0" smtClean="0"/>
              <a:t> en wordt niet aangetast door zuur.</a:t>
            </a: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endParaRPr lang="nl-NL" u="sng" dirty="0" smtClean="0"/>
          </a:p>
          <a:p>
            <a:endParaRPr lang="nl-NL" u="sng" dirty="0"/>
          </a:p>
          <a:p>
            <a:r>
              <a:rPr lang="nl-NL" sz="1000" dirty="0" smtClean="0">
                <a:solidFill>
                  <a:prstClr val="black"/>
                </a:solidFill>
              </a:rPr>
              <a:t>.</a:t>
            </a:r>
            <a:endParaRPr lang="nl-NL" u="sng" dirty="0"/>
          </a:p>
          <a:p>
            <a:endParaRPr lang="nl-NL" u="sng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95436" y="1606280"/>
            <a:ext cx="1123951" cy="771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95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Substraten en substraatgrondstoffen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9592" y="1556792"/>
            <a:ext cx="6624736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899592" y="1864221"/>
            <a:ext cx="6264696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Lava</a:t>
            </a:r>
          </a:p>
          <a:p>
            <a:endParaRPr lang="nl-NL" u="sng" dirty="0" smtClean="0"/>
          </a:p>
          <a:p>
            <a:r>
              <a:rPr lang="nl-NL" u="sng" dirty="0"/>
              <a:t>Fytosanitaire eigenschappen</a:t>
            </a:r>
            <a:r>
              <a:rPr lang="nl-NL" u="sng" dirty="0" smtClean="0"/>
              <a:t>:</a:t>
            </a:r>
          </a:p>
          <a:p>
            <a:r>
              <a:rPr lang="nl-NL" dirty="0" smtClean="0"/>
              <a:t>De fytosanitaire eigenschappen zullen afhankelijk zijn van de productiemethode en de plaats van winning. Over het algemeen bevat lava geen </a:t>
            </a:r>
            <a:r>
              <a:rPr lang="nl-NL" dirty="0" err="1" smtClean="0"/>
              <a:t>plantpathogene</a:t>
            </a:r>
            <a:r>
              <a:rPr lang="nl-NL" dirty="0" smtClean="0"/>
              <a:t> organismen.</a:t>
            </a:r>
            <a:endParaRPr lang="nl-NL" dirty="0"/>
          </a:p>
          <a:p>
            <a:endParaRPr lang="nl-NL" u="sng" dirty="0"/>
          </a:p>
          <a:p>
            <a:r>
              <a:rPr lang="nl-NL" u="sng" dirty="0"/>
              <a:t>Toepassing</a:t>
            </a:r>
            <a:r>
              <a:rPr lang="nl-NL" u="sng" dirty="0" smtClean="0"/>
              <a:t>: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Lava is zwaar en heeft vrij scherpe kanten, dit maakt het minder geschikt voor teelten waar veel met de handen wordt gewerkt.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De frequentie van water geven ligt hoger dan bij andere substraten.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Lava is chemisch en biologisch niet afbreekbaar waardoor de structuurstabiliteit zeer hoog is en het materiaal zeer duurzaam is.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Zeer sterke slijting van machines bij verwerking van lava.</a:t>
            </a: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endParaRPr lang="nl-NL" u="sng" dirty="0" smtClean="0"/>
          </a:p>
          <a:p>
            <a:endParaRPr lang="nl-NL" u="sng" dirty="0"/>
          </a:p>
          <a:p>
            <a:r>
              <a:rPr lang="nl-NL" sz="1000" dirty="0" smtClean="0">
                <a:solidFill>
                  <a:prstClr val="black"/>
                </a:solidFill>
              </a:rPr>
              <a:t>.</a:t>
            </a:r>
            <a:endParaRPr lang="nl-NL" u="sng" dirty="0"/>
          </a:p>
          <a:p>
            <a:endParaRPr lang="nl-NL" u="sng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95436" y="1606280"/>
            <a:ext cx="1123951" cy="771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011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Substraten en substraatgrondstoffen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9592" y="1556792"/>
            <a:ext cx="6624736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845476" y="1871013"/>
            <a:ext cx="6768752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hlinkClick r:id="rId3"/>
              </a:rPr>
              <a:t>Geëxpandeerde kleikorrel</a:t>
            </a:r>
            <a:r>
              <a:rPr lang="nl-NL" b="1" dirty="0" smtClean="0"/>
              <a:t> </a:t>
            </a:r>
          </a:p>
          <a:p>
            <a:r>
              <a:rPr lang="nl-NL" u="sng" dirty="0" smtClean="0">
                <a:hlinkClick r:id="rId4"/>
              </a:rPr>
              <a:t>Algemeen: </a:t>
            </a:r>
            <a:endParaRPr lang="nl-NL" u="sng" dirty="0" smtClean="0"/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Kleikorrels worden verkregen door zware klei te laten expanderen.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Bij hoge temperaturen (1100 graden) komen gassen vrij waardoor de klei expandeert.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Kleikorrels worden gebruikt als substraat in daktuinen of als hydrocultuur en als substraat bij komkommer en roos.</a:t>
            </a: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endParaRPr lang="nl-NL" sz="1000" dirty="0" smtClean="0"/>
          </a:p>
          <a:p>
            <a:r>
              <a:rPr lang="nl-NL" sz="1000" dirty="0" smtClean="0"/>
              <a:t>                                        </a:t>
            </a:r>
          </a:p>
          <a:p>
            <a:endParaRPr lang="nl-NL" u="sng" dirty="0"/>
          </a:p>
          <a:p>
            <a:endParaRPr lang="nl-NL" u="sng" dirty="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049448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3258" y="3884061"/>
            <a:ext cx="1961579" cy="2296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978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Substraten en substraatgrondstoffen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9592" y="1556792"/>
            <a:ext cx="6624736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845476" y="1871013"/>
            <a:ext cx="6768752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Geëxpandeerde kleikorrel</a:t>
            </a:r>
            <a:endParaRPr lang="nl-NL" b="1" dirty="0"/>
          </a:p>
          <a:p>
            <a:r>
              <a:rPr lang="nl-NL" u="sng" dirty="0"/>
              <a:t>Fysische eigenschappen</a:t>
            </a:r>
            <a:r>
              <a:rPr lang="nl-NL" u="sng" dirty="0" smtClean="0"/>
              <a:t>: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Hebben een relatief laag bulkgewicht en een poreuze structuur. 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Bij ongebroken korrel wordt er vanuit gegaan dat de interne </a:t>
            </a:r>
            <a:r>
              <a:rPr lang="nl-NL" dirty="0" err="1" smtClean="0"/>
              <a:t>porien</a:t>
            </a:r>
            <a:r>
              <a:rPr lang="nl-NL" dirty="0" smtClean="0"/>
              <a:t> niet effectief zijn, maar afgesloten.</a:t>
            </a:r>
            <a:endParaRPr lang="nl-NL" dirty="0"/>
          </a:p>
          <a:p>
            <a:endParaRPr lang="nl-NL" u="sng" dirty="0"/>
          </a:p>
          <a:p>
            <a:r>
              <a:rPr lang="nl-NL" u="sng" dirty="0"/>
              <a:t>Chemische eigenschappen: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De pH van kleikorrels is 7-10.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De EC is over het algemeen sterk afhankelijk van de bij de productie toegepaste klei. 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Geëxpandeerde kleikorrels hebben geen buffercapaciteit van voedingselementen.</a:t>
            </a: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endParaRPr lang="nl-NL" sz="1000" dirty="0" smtClean="0"/>
          </a:p>
          <a:p>
            <a:endParaRPr lang="nl-NL" sz="1000" dirty="0" smtClean="0"/>
          </a:p>
          <a:p>
            <a:endParaRPr lang="nl-NL" u="sng" dirty="0"/>
          </a:p>
          <a:p>
            <a:endParaRPr lang="nl-NL" u="sng" dirty="0" smtClean="0"/>
          </a:p>
        </p:txBody>
      </p:sp>
    </p:spTree>
    <p:extLst>
      <p:ext uri="{BB962C8B-B14F-4D97-AF65-F5344CB8AC3E}">
        <p14:creationId xmlns:p14="http://schemas.microsoft.com/office/powerpoint/2010/main" val="357380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Substraten en substraatgrondstoffen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9592" y="1556792"/>
            <a:ext cx="6624736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845476" y="1871013"/>
            <a:ext cx="6768752" cy="70480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Geëxpandeerde kleikorrel</a:t>
            </a:r>
            <a:endParaRPr lang="nl-NL" b="1" dirty="0"/>
          </a:p>
          <a:p>
            <a:r>
              <a:rPr lang="nl-NL" u="sng" dirty="0" smtClean="0"/>
              <a:t>Fytosanitaire eigenschappen:</a:t>
            </a:r>
          </a:p>
          <a:p>
            <a:r>
              <a:rPr lang="nl-NL" dirty="0" smtClean="0"/>
              <a:t>Doordat de productie gebeurd bij hoge temperaturen kan er van worden uitgegaan dat het geen virussen, schimmels en </a:t>
            </a:r>
            <a:r>
              <a:rPr lang="nl-NL" dirty="0" err="1" smtClean="0"/>
              <a:t>bacterien</a:t>
            </a:r>
            <a:r>
              <a:rPr lang="nl-NL" dirty="0" smtClean="0"/>
              <a:t> bevat. </a:t>
            </a:r>
          </a:p>
          <a:p>
            <a:endParaRPr lang="nl-NL" dirty="0"/>
          </a:p>
          <a:p>
            <a:r>
              <a:rPr lang="nl-NL" dirty="0" smtClean="0"/>
              <a:t>Hiervoor moet het natuurlijk na productie schoon wordt opgeslagen en bewaard.</a:t>
            </a:r>
            <a:endParaRPr lang="nl-NL" dirty="0"/>
          </a:p>
          <a:p>
            <a:endParaRPr lang="nl-NL" u="sng" dirty="0"/>
          </a:p>
          <a:p>
            <a:r>
              <a:rPr lang="nl-NL" u="sng" dirty="0" smtClean="0"/>
              <a:t>Toepassing: 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Bij toepassing van </a:t>
            </a:r>
            <a:r>
              <a:rPr lang="nl-NL" dirty="0" err="1" smtClean="0"/>
              <a:t>geexpandeerde</a:t>
            </a:r>
            <a:r>
              <a:rPr lang="nl-NL" dirty="0" smtClean="0"/>
              <a:t> kleikorrels als substraat moet, door het lagen watergehalte, een hoge </a:t>
            </a:r>
            <a:r>
              <a:rPr lang="nl-NL" dirty="0" err="1" smtClean="0"/>
              <a:t>fequentie</a:t>
            </a:r>
            <a:r>
              <a:rPr lang="nl-NL" dirty="0" smtClean="0"/>
              <a:t> van de watergift worden toegepast.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Veelal wordt een </a:t>
            </a:r>
            <a:r>
              <a:rPr lang="nl-NL" dirty="0" err="1" smtClean="0"/>
              <a:t>constande</a:t>
            </a:r>
            <a:r>
              <a:rPr lang="nl-NL" dirty="0" smtClean="0"/>
              <a:t> waterlaag onder in het substraat aangehouden om ervoor te zorgen dat het gewas voldoende vocht kan opnemen.</a:t>
            </a:r>
          </a:p>
          <a:p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endParaRPr lang="nl-NL" sz="1000" dirty="0" smtClean="0"/>
          </a:p>
          <a:p>
            <a:endParaRPr lang="nl-NL" sz="1000" dirty="0" smtClean="0"/>
          </a:p>
          <a:p>
            <a:endParaRPr lang="nl-NL" u="sng" dirty="0"/>
          </a:p>
          <a:p>
            <a:endParaRPr lang="nl-NL" u="sng" dirty="0" smtClean="0"/>
          </a:p>
        </p:txBody>
      </p:sp>
    </p:spTree>
    <p:extLst>
      <p:ext uri="{BB962C8B-B14F-4D97-AF65-F5344CB8AC3E}">
        <p14:creationId xmlns:p14="http://schemas.microsoft.com/office/powerpoint/2010/main" val="351081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Substraten en substraatgrondstoffen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9592" y="1556792"/>
            <a:ext cx="6624736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845476" y="1871013"/>
            <a:ext cx="6768752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hlinkClick r:id="rId3"/>
              </a:rPr>
              <a:t>Vermiculite</a:t>
            </a:r>
            <a:endParaRPr lang="nl-NL" b="1" dirty="0" smtClean="0"/>
          </a:p>
          <a:p>
            <a:r>
              <a:rPr lang="nl-NL" u="sng" dirty="0" smtClean="0"/>
              <a:t>Algemeen:</a:t>
            </a:r>
          </a:p>
          <a:p>
            <a:r>
              <a:rPr lang="nl-NL" dirty="0" smtClean="0"/>
              <a:t>Vermiculite is een gesteente met een gelaagde structuur met tussen de laagjes mineraalwater. Bij hoge temperaturen gaat dit water in gasvorm over waardoor het materiaal expandeert.</a:t>
            </a:r>
          </a:p>
          <a:p>
            <a:endParaRPr lang="nl-NL" u="sng" dirty="0"/>
          </a:p>
          <a:p>
            <a:r>
              <a:rPr lang="nl-NL" dirty="0" smtClean="0"/>
              <a:t>Vermiculite wordt in Nederland gebruikt voor isolatie en in de tuinbouw. </a:t>
            </a:r>
          </a:p>
          <a:p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endParaRPr lang="nl-NL" sz="1000" dirty="0" smtClean="0"/>
          </a:p>
          <a:p>
            <a:r>
              <a:rPr lang="nl-NL" sz="1000" dirty="0" smtClean="0"/>
              <a:t>                                        </a:t>
            </a:r>
          </a:p>
          <a:p>
            <a:endParaRPr lang="nl-NL" u="sng" dirty="0"/>
          </a:p>
          <a:p>
            <a:endParaRPr lang="nl-NL" u="sng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293096"/>
            <a:ext cx="2619375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8090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Substraten en substraatgrondstoffen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9592" y="1556792"/>
            <a:ext cx="6624736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845476" y="1871013"/>
            <a:ext cx="6768752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Vermiculite</a:t>
            </a:r>
            <a:endParaRPr lang="nl-NL" b="1" dirty="0"/>
          </a:p>
          <a:p>
            <a:r>
              <a:rPr lang="nl-NL" u="sng" dirty="0"/>
              <a:t>Fysische eigenschappen</a:t>
            </a:r>
            <a:r>
              <a:rPr lang="nl-NL" u="sng" dirty="0" smtClean="0"/>
              <a:t>:</a:t>
            </a:r>
          </a:p>
          <a:p>
            <a:r>
              <a:rPr lang="nl-NL" dirty="0" smtClean="0"/>
              <a:t>Vermiculite is licht en poreus. Het materiaal bevat weinig gesloten </a:t>
            </a:r>
            <a:r>
              <a:rPr lang="nl-NL" dirty="0" err="1" smtClean="0"/>
              <a:t>porien</a:t>
            </a:r>
            <a:r>
              <a:rPr lang="nl-NL" dirty="0" smtClean="0"/>
              <a:t> waardoor het zeer luchtig is. Vermiculite neemt snel water op en zal bij menging in potgrond mogelijk ook de wateropname en </a:t>
            </a:r>
          </a:p>
          <a:p>
            <a:r>
              <a:rPr lang="nl-NL" dirty="0" smtClean="0"/>
              <a:t>–verdeling verbeteren</a:t>
            </a:r>
            <a:endParaRPr lang="nl-NL" dirty="0"/>
          </a:p>
          <a:p>
            <a:endParaRPr lang="nl-NL" u="sng" dirty="0"/>
          </a:p>
          <a:p>
            <a:r>
              <a:rPr lang="nl-NL" u="sng" dirty="0"/>
              <a:t>Chemische eigenschappen:</a:t>
            </a:r>
          </a:p>
          <a:p>
            <a:r>
              <a:rPr lang="nl-NL" dirty="0" smtClean="0"/>
              <a:t>Vermiculite heeft een neutrale pH en een lage EC. Het product heeft een zekere buffercapaciteit van voedingselementen welke van naturel voornamelijk bezet is met magnesium en kalium.</a:t>
            </a: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endParaRPr lang="nl-NL" sz="1000" dirty="0" smtClean="0"/>
          </a:p>
          <a:p>
            <a:endParaRPr lang="nl-NL" sz="1000" dirty="0" smtClean="0"/>
          </a:p>
          <a:p>
            <a:endParaRPr lang="nl-NL" u="sng" dirty="0"/>
          </a:p>
          <a:p>
            <a:endParaRPr lang="nl-NL" u="sng" dirty="0" smtClean="0"/>
          </a:p>
        </p:txBody>
      </p:sp>
    </p:spTree>
    <p:extLst>
      <p:ext uri="{BB962C8B-B14F-4D97-AF65-F5344CB8AC3E}">
        <p14:creationId xmlns:p14="http://schemas.microsoft.com/office/powerpoint/2010/main" val="27008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Substraten en substraatgrondstoffen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9592" y="1556792"/>
            <a:ext cx="6624736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845476" y="1871013"/>
            <a:ext cx="67687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Vermiculite</a:t>
            </a:r>
          </a:p>
          <a:p>
            <a:r>
              <a:rPr lang="nl-NL" u="sng" dirty="0" smtClean="0"/>
              <a:t>Toepassing: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In de tuinbouw wordt </a:t>
            </a:r>
            <a:r>
              <a:rPr lang="nl-NL" dirty="0" err="1" smtClean="0"/>
              <a:t>vermiculite</a:t>
            </a:r>
            <a:r>
              <a:rPr lang="nl-NL" dirty="0" smtClean="0"/>
              <a:t> toegepast bij de vermeerdering van lelies, als </a:t>
            </a:r>
            <a:r>
              <a:rPr lang="nl-NL" dirty="0" err="1" smtClean="0"/>
              <a:t>afstrooi</a:t>
            </a:r>
            <a:r>
              <a:rPr lang="nl-NL" dirty="0" smtClean="0"/>
              <a:t> bij de op kweek van groenteplanten en als zaaimedium. </a:t>
            </a:r>
            <a:r>
              <a:rPr lang="nl-NL" u="sng" dirty="0" smtClean="0"/>
              <a:t> </a:t>
            </a:r>
          </a:p>
          <a:p>
            <a:pPr marL="285750" indent="-285750">
              <a:buFont typeface="Arial" charset="0"/>
              <a:buChar char="•"/>
            </a:pPr>
            <a:endParaRPr lang="nl-NL" u="sng" dirty="0"/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Vermiculite is minder geschikt als teeltsubstraat door zijn zachte structuur.</a:t>
            </a:r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Vermiculite is niet </a:t>
            </a:r>
            <a:r>
              <a:rPr lang="nl-NL" dirty="0" err="1" smtClean="0"/>
              <a:t>stoombaar</a:t>
            </a:r>
            <a:r>
              <a:rPr lang="nl-NL" dirty="0" smtClean="0"/>
              <a:t> omdat het verweert door verhitting</a:t>
            </a:r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r>
              <a:rPr lang="nl-NL" b="1" dirty="0" smtClean="0"/>
              <a:t>Films:</a:t>
            </a:r>
          </a:p>
          <a:p>
            <a:r>
              <a:rPr lang="nl-NL" dirty="0" smtClean="0">
                <a:hlinkClick r:id="rId3"/>
              </a:rPr>
              <a:t>Vermiculite </a:t>
            </a:r>
            <a:r>
              <a:rPr lang="nl-NL" dirty="0" err="1" smtClean="0">
                <a:hlinkClick r:id="rId3"/>
              </a:rPr>
              <a:t>vs</a:t>
            </a:r>
            <a:r>
              <a:rPr lang="nl-NL" dirty="0" smtClean="0">
                <a:hlinkClick r:id="rId3"/>
              </a:rPr>
              <a:t> </a:t>
            </a:r>
            <a:r>
              <a:rPr lang="nl-NL" dirty="0" err="1" smtClean="0">
                <a:hlinkClick r:id="rId3"/>
              </a:rPr>
              <a:t>perlite</a:t>
            </a:r>
            <a:r>
              <a:rPr lang="nl-NL" dirty="0" smtClean="0">
                <a:hlinkClick r:id="rId3"/>
              </a:rPr>
              <a:t> als zaaimedium</a:t>
            </a:r>
            <a:endParaRPr lang="nl-NL" dirty="0" smtClean="0"/>
          </a:p>
          <a:p>
            <a:r>
              <a:rPr lang="nl-NL" u="sng" dirty="0" smtClean="0">
                <a:hlinkClick r:id="rId4"/>
              </a:rPr>
              <a:t>Vermiculite </a:t>
            </a:r>
            <a:r>
              <a:rPr lang="nl-NL" u="sng" dirty="0" err="1" smtClean="0">
                <a:hlinkClick r:id="rId4"/>
              </a:rPr>
              <a:t>vs</a:t>
            </a:r>
            <a:r>
              <a:rPr lang="nl-NL" u="sng" dirty="0" smtClean="0">
                <a:hlinkClick r:id="rId4"/>
              </a:rPr>
              <a:t> </a:t>
            </a:r>
            <a:r>
              <a:rPr lang="nl-NL" u="sng" dirty="0" err="1" smtClean="0">
                <a:hlinkClick r:id="rId4"/>
              </a:rPr>
              <a:t>perlite</a:t>
            </a:r>
            <a:r>
              <a:rPr lang="nl-NL" u="sng" dirty="0" smtClean="0">
                <a:hlinkClick r:id="rId4"/>
              </a:rPr>
              <a:t> als zaaimedium 2</a:t>
            </a:r>
            <a:endParaRPr lang="nl-NL" u="sng" dirty="0"/>
          </a:p>
          <a:p>
            <a:endParaRPr lang="nl-NL" u="sng" dirty="0"/>
          </a:p>
        </p:txBody>
      </p:sp>
    </p:spTree>
    <p:extLst>
      <p:ext uri="{BB962C8B-B14F-4D97-AF65-F5344CB8AC3E}">
        <p14:creationId xmlns:p14="http://schemas.microsoft.com/office/powerpoint/2010/main" val="205412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Substraten en substraatgrondstoffen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9592" y="1556792"/>
            <a:ext cx="6624736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845476" y="1871013"/>
            <a:ext cx="6768752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hlinkClick r:id="rId3"/>
              </a:rPr>
              <a:t>Zand</a:t>
            </a:r>
            <a:endParaRPr lang="nl-NL" b="1" dirty="0" smtClean="0"/>
          </a:p>
          <a:p>
            <a:r>
              <a:rPr lang="nl-NL" u="sng" dirty="0" smtClean="0"/>
              <a:t>Algemeen: </a:t>
            </a:r>
          </a:p>
          <a:p>
            <a:r>
              <a:rPr lang="nl-NL" dirty="0" smtClean="0"/>
              <a:t>Zand wordt op veel plaatsen in Nederland gewonnen. Het meeste zand wordt afgegraven uit de zogenaamde ‘zandgaten’ bij rivieren.</a:t>
            </a:r>
          </a:p>
          <a:p>
            <a:r>
              <a:rPr lang="nl-NL" dirty="0" smtClean="0"/>
              <a:t>In de tuinbouw zijn verschillende fracties in gebruik.</a:t>
            </a: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endParaRPr lang="nl-NL" sz="1000" dirty="0" smtClean="0"/>
          </a:p>
          <a:p>
            <a:r>
              <a:rPr lang="nl-NL" sz="1000" dirty="0" smtClean="0"/>
              <a:t>                                        </a:t>
            </a:r>
          </a:p>
          <a:p>
            <a:endParaRPr lang="nl-NL" u="sng" dirty="0"/>
          </a:p>
          <a:p>
            <a:endParaRPr lang="nl-NL" u="sng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479594"/>
            <a:ext cx="24384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4377" y="3327386"/>
            <a:ext cx="1933575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8090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Substraten en substraatgrondstoffen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9592" y="1556792"/>
            <a:ext cx="6624736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845476" y="1871013"/>
            <a:ext cx="6768752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Zand</a:t>
            </a:r>
            <a:endParaRPr lang="nl-NL" b="1" dirty="0"/>
          </a:p>
          <a:p>
            <a:r>
              <a:rPr lang="nl-NL" u="sng" dirty="0"/>
              <a:t>Fysische eigenschappen</a:t>
            </a:r>
            <a:r>
              <a:rPr lang="nl-NL" u="sng" dirty="0" smtClean="0"/>
              <a:t>: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Zand is zwaar, heeft een kleine waterbuffer en vaak een laag luchtgehalte.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Zand bevat, zeker in vergelijking met organische substraten, een laag poriëngehalte.</a:t>
            </a:r>
          </a:p>
          <a:p>
            <a:endParaRPr lang="nl-NL" u="sng" dirty="0"/>
          </a:p>
          <a:p>
            <a:r>
              <a:rPr lang="nl-NL" u="sng" dirty="0"/>
              <a:t>Chemische eigenschappen: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Zand is inert en bevat zelf weinig voedingselementen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De EC en aanwezigheid van elementen is afhankelijk van de herkomst.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Zand kan </a:t>
            </a:r>
            <a:r>
              <a:rPr lang="nl-NL" dirty="0" smtClean="0">
                <a:hlinkClick r:id="rId3"/>
              </a:rPr>
              <a:t>koolzure kalk </a:t>
            </a:r>
            <a:r>
              <a:rPr lang="nl-NL" dirty="0" smtClean="0"/>
              <a:t>bevatten.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Omdat dit de pH-waarde van potgrondmengsels sterk kan beïnvloeden is hiervoor een maximaal gehalte in de </a:t>
            </a:r>
            <a:r>
              <a:rPr lang="nl-NL" dirty="0" smtClean="0">
                <a:hlinkClick r:id="rId4"/>
              </a:rPr>
              <a:t>RHP normen </a:t>
            </a:r>
            <a:r>
              <a:rPr lang="nl-NL" dirty="0" smtClean="0"/>
              <a:t>opgenomen,</a:t>
            </a: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endParaRPr lang="nl-NL" sz="1000" dirty="0" smtClean="0"/>
          </a:p>
          <a:p>
            <a:endParaRPr lang="nl-NL" sz="1000" dirty="0" smtClean="0"/>
          </a:p>
          <a:p>
            <a:endParaRPr lang="nl-NL" u="sng" dirty="0"/>
          </a:p>
          <a:p>
            <a:endParaRPr lang="nl-NL" u="sng" dirty="0" smtClean="0"/>
          </a:p>
        </p:txBody>
      </p:sp>
    </p:spTree>
    <p:extLst>
      <p:ext uri="{BB962C8B-B14F-4D97-AF65-F5344CB8AC3E}">
        <p14:creationId xmlns:p14="http://schemas.microsoft.com/office/powerpoint/2010/main" val="27008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Substraten en substraatgrondstoffen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9592" y="1556792"/>
            <a:ext cx="6624736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899592" y="1556792"/>
            <a:ext cx="62646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Mogelijke grondstoffen van potgrond:</a:t>
            </a:r>
          </a:p>
          <a:p>
            <a:r>
              <a:rPr lang="nl-NL" dirty="0" smtClean="0"/>
              <a:t>Perlite</a:t>
            </a:r>
            <a:endParaRPr lang="nl-NL" dirty="0"/>
          </a:p>
          <a:p>
            <a:r>
              <a:rPr lang="nl-NL" dirty="0" smtClean="0"/>
              <a:t>Puimsteen</a:t>
            </a:r>
          </a:p>
          <a:p>
            <a:r>
              <a:rPr lang="nl-NL" dirty="0" smtClean="0"/>
              <a:t>Lava</a:t>
            </a:r>
          </a:p>
          <a:p>
            <a:r>
              <a:rPr lang="nl-NL" dirty="0" smtClean="0"/>
              <a:t>Geëxpandeerde kleikorrel</a:t>
            </a:r>
          </a:p>
          <a:p>
            <a:r>
              <a:rPr lang="nl-NL" dirty="0" smtClean="0"/>
              <a:t>Vermiculite</a:t>
            </a:r>
          </a:p>
          <a:p>
            <a:r>
              <a:rPr lang="nl-NL" dirty="0" smtClean="0"/>
              <a:t>Zand</a:t>
            </a:r>
          </a:p>
          <a:p>
            <a:r>
              <a:rPr lang="nl-NL" dirty="0" smtClean="0"/>
              <a:t>Klei</a:t>
            </a:r>
          </a:p>
          <a:p>
            <a:r>
              <a:rPr lang="nl-NL" dirty="0" smtClean="0"/>
              <a:t>Steenwol</a:t>
            </a:r>
          </a:p>
          <a:p>
            <a:r>
              <a:rPr lang="nl-NL" dirty="0" smtClean="0"/>
              <a:t>Rijstkaf</a:t>
            </a:r>
          </a:p>
          <a:p>
            <a:r>
              <a:rPr lang="nl-NL" dirty="0" smtClean="0"/>
              <a:t>Kokosgruis</a:t>
            </a:r>
          </a:p>
          <a:p>
            <a:r>
              <a:rPr lang="nl-NL" dirty="0"/>
              <a:t>K</a:t>
            </a:r>
            <a:r>
              <a:rPr lang="nl-NL" dirty="0" smtClean="0"/>
              <a:t>okosvezel</a:t>
            </a:r>
          </a:p>
          <a:p>
            <a:r>
              <a:rPr lang="nl-NL" dirty="0" smtClean="0"/>
              <a:t>Boomschors</a:t>
            </a:r>
          </a:p>
          <a:p>
            <a:r>
              <a:rPr lang="nl-NL" dirty="0" smtClean="0"/>
              <a:t>Houtvezel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777817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666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Substraten en substraatgrondstoffen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9592" y="1556792"/>
            <a:ext cx="6624736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845476" y="1871013"/>
            <a:ext cx="6768752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Zand</a:t>
            </a:r>
            <a:endParaRPr lang="nl-NL" b="1" dirty="0"/>
          </a:p>
          <a:p>
            <a:r>
              <a:rPr lang="nl-NL" u="sng" dirty="0" smtClean="0"/>
              <a:t>Fytosanitaire eigenschappen</a:t>
            </a:r>
            <a:r>
              <a:rPr lang="nl-NL" u="sng" dirty="0"/>
              <a:t>:</a:t>
            </a:r>
          </a:p>
          <a:p>
            <a:r>
              <a:rPr lang="nl-NL" dirty="0" smtClean="0"/>
              <a:t>In zand kunnen kiemkrachtige onkruidzaden voorkomen. Deze besmetting wordt in de meeste gevallen veroorzaakt door opslagsituaties.</a:t>
            </a:r>
          </a:p>
          <a:p>
            <a:endParaRPr lang="nl-NL" dirty="0"/>
          </a:p>
          <a:p>
            <a:r>
              <a:rPr lang="nl-NL" u="sng" dirty="0" smtClean="0"/>
              <a:t>Toepassing: 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Zand wordt meestal gebruikt om potgronden te verschralen.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Ook om potten te verzwaren zodat ze minder snel omwaaien.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Bij hoge doseringen zand in de potgrondmengsels zal men rekening moeten houden met de pH verhogende werking ervan.</a:t>
            </a: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endParaRPr lang="nl-NL" sz="1000" dirty="0" smtClean="0"/>
          </a:p>
          <a:p>
            <a:endParaRPr lang="nl-NL" sz="1000" dirty="0" smtClean="0"/>
          </a:p>
          <a:p>
            <a:endParaRPr lang="nl-NL" u="sng" dirty="0"/>
          </a:p>
          <a:p>
            <a:endParaRPr lang="nl-NL" u="sng" dirty="0" smtClean="0"/>
          </a:p>
        </p:txBody>
      </p:sp>
    </p:spTree>
    <p:extLst>
      <p:ext uri="{BB962C8B-B14F-4D97-AF65-F5344CB8AC3E}">
        <p14:creationId xmlns:p14="http://schemas.microsoft.com/office/powerpoint/2010/main" val="428812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Substraten en substraatgrondstoffen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9592" y="1556792"/>
            <a:ext cx="6624736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845476" y="1871013"/>
            <a:ext cx="6768752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hlinkClick r:id="rId3"/>
              </a:rPr>
              <a:t>Klei</a:t>
            </a:r>
            <a:endParaRPr lang="nl-NL" b="1" dirty="0" smtClean="0"/>
          </a:p>
          <a:p>
            <a:r>
              <a:rPr lang="nl-NL" u="sng" dirty="0" smtClean="0"/>
              <a:t>Algemeen: 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Klei en kleigranulaat </a:t>
            </a:r>
            <a:r>
              <a:rPr lang="nl-NL" dirty="0" err="1" smtClean="0"/>
              <a:t>woren</a:t>
            </a:r>
            <a:r>
              <a:rPr lang="nl-NL" dirty="0" smtClean="0"/>
              <a:t> afzonderlijk gebruikt in potgronden om deze specifieke chemische en/of fysische eigenschappen te geven. 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De gebruikte kleitypen zijn afkomstig uit Nederland, Duitsland of Zweden.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Het wordt in diverse hoedanigheden aangeboden: Vers, gedroogd granulaat in diverse fracties en droge poederklei.</a:t>
            </a: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r>
              <a:rPr lang="nl-NL" dirty="0" smtClean="0">
                <a:hlinkClick r:id="rId4"/>
              </a:rPr>
              <a:t>Toepassing van klei in potgronden</a:t>
            </a: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endParaRPr lang="nl-NL" sz="1000" dirty="0" smtClean="0"/>
          </a:p>
          <a:p>
            <a:r>
              <a:rPr lang="nl-NL" sz="1000" dirty="0" smtClean="0"/>
              <a:t>                                        </a:t>
            </a:r>
          </a:p>
          <a:p>
            <a:endParaRPr lang="nl-NL" u="sng" dirty="0"/>
          </a:p>
          <a:p>
            <a:endParaRPr lang="nl-NL" u="sng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293096"/>
            <a:ext cx="190500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8090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Substraten en substraatgrondstoffen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9592" y="1556792"/>
            <a:ext cx="6624736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845476" y="1871013"/>
            <a:ext cx="6768752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Klei</a:t>
            </a:r>
            <a:endParaRPr lang="nl-NL" b="1" dirty="0"/>
          </a:p>
          <a:p>
            <a:r>
              <a:rPr lang="nl-NL" u="sng" dirty="0"/>
              <a:t>Fysische eigenschappen: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Klei verlaagt de beschikbaarheid van water in potgronden.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Daarnaast wordt de snelheid van wateropnamen vanuit zeer droge toestand door klei </a:t>
            </a:r>
            <a:r>
              <a:rPr lang="nl-NL" dirty="0" err="1" smtClean="0"/>
              <a:t>beinvloed</a:t>
            </a:r>
            <a:r>
              <a:rPr lang="nl-NL" dirty="0" smtClean="0"/>
              <a:t>.</a:t>
            </a:r>
          </a:p>
          <a:p>
            <a:endParaRPr lang="nl-NL" dirty="0"/>
          </a:p>
          <a:p>
            <a:r>
              <a:rPr lang="nl-NL" u="sng" dirty="0"/>
              <a:t>Chemische eigenschappen: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Klei bevat een zeker gehalte aan elementen.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Klei kan ook koolzure kalk bevatten wat de pH </a:t>
            </a:r>
            <a:r>
              <a:rPr lang="nl-NL" dirty="0" err="1" smtClean="0"/>
              <a:t>beinvloed</a:t>
            </a:r>
            <a:r>
              <a:rPr lang="nl-NL" dirty="0" smtClean="0"/>
              <a:t>. </a:t>
            </a: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endParaRPr lang="nl-NL" sz="1000" dirty="0" smtClean="0"/>
          </a:p>
          <a:p>
            <a:endParaRPr lang="nl-NL" sz="1000" dirty="0" smtClean="0"/>
          </a:p>
          <a:p>
            <a:endParaRPr lang="nl-NL" u="sng" dirty="0"/>
          </a:p>
          <a:p>
            <a:endParaRPr lang="nl-NL" u="sng" dirty="0" smtClean="0"/>
          </a:p>
        </p:txBody>
      </p:sp>
    </p:spTree>
    <p:extLst>
      <p:ext uri="{BB962C8B-B14F-4D97-AF65-F5344CB8AC3E}">
        <p14:creationId xmlns:p14="http://schemas.microsoft.com/office/powerpoint/2010/main" val="27008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Substraten en substraatgrondstoffen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9592" y="1556792"/>
            <a:ext cx="6624736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845476" y="1871013"/>
            <a:ext cx="6768752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Klei</a:t>
            </a:r>
            <a:endParaRPr lang="nl-NL" b="1" dirty="0"/>
          </a:p>
          <a:p>
            <a:r>
              <a:rPr lang="nl-NL" u="sng" dirty="0" smtClean="0"/>
              <a:t>Fytosanitaire eigenschappen</a:t>
            </a:r>
            <a:r>
              <a:rPr lang="nl-NL" u="sng" dirty="0"/>
              <a:t>:</a:t>
            </a:r>
          </a:p>
          <a:p>
            <a:r>
              <a:rPr lang="nl-NL" dirty="0" smtClean="0"/>
              <a:t>Klei wordt veelal onder cultuur(gras)land gewonnen. Door de winning op een minimale diepte onder het maaiveld uit te voeren kan de aanwezigheid van onkruidzaden en plant pathogene aaltjes worden voorkomen. </a:t>
            </a:r>
          </a:p>
          <a:p>
            <a:endParaRPr lang="nl-NL" u="sng" dirty="0"/>
          </a:p>
          <a:p>
            <a:r>
              <a:rPr lang="nl-NL" u="sng" dirty="0" smtClean="0"/>
              <a:t>Toepassing: 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Verbetering wateropname: Bij voorkeur fijne tot zeer fijne kleimaterialen toegepast in relatief laag volume.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Vermindering makkelijk beschikbaar water: Fijne tot zeer fijne kleimaterialen toegepast in relatief hoog volume.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Extra buffering van voedingselementen: Kleimateriaal met hoge </a:t>
            </a:r>
            <a:r>
              <a:rPr lang="nl-NL" dirty="0" smtClean="0">
                <a:hlinkClick r:id="rId3"/>
              </a:rPr>
              <a:t>CEC waarde</a:t>
            </a:r>
            <a:r>
              <a:rPr lang="nl-NL" dirty="0" smtClean="0"/>
              <a:t>.</a:t>
            </a: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endParaRPr lang="nl-NL" sz="1000" dirty="0" smtClean="0"/>
          </a:p>
          <a:p>
            <a:endParaRPr lang="nl-NL" sz="1000" dirty="0" smtClean="0"/>
          </a:p>
          <a:p>
            <a:endParaRPr lang="nl-NL" u="sng" dirty="0"/>
          </a:p>
          <a:p>
            <a:endParaRPr lang="nl-NL" u="sng" dirty="0" smtClean="0"/>
          </a:p>
        </p:txBody>
      </p:sp>
    </p:spTree>
    <p:extLst>
      <p:ext uri="{BB962C8B-B14F-4D97-AF65-F5344CB8AC3E}">
        <p14:creationId xmlns:p14="http://schemas.microsoft.com/office/powerpoint/2010/main" val="428812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Substraten en substraatgrondstoffen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9592" y="1556792"/>
            <a:ext cx="6624736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845476" y="1871013"/>
            <a:ext cx="6768752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hlinkClick r:id="rId3"/>
              </a:rPr>
              <a:t>Steenwol</a:t>
            </a:r>
            <a:endParaRPr lang="nl-NL" b="1" dirty="0" smtClean="0"/>
          </a:p>
          <a:p>
            <a:r>
              <a:rPr lang="nl-NL" u="sng" dirty="0" smtClean="0"/>
              <a:t>Algemeen: </a:t>
            </a:r>
          </a:p>
          <a:p>
            <a:r>
              <a:rPr lang="nl-NL" dirty="0" smtClean="0"/>
              <a:t>Steenwol wordt geproduceerd door basalt en kalksteen na toevoeging van cokes te smelten bij 1600 graden. In plaats van kalksteen wordt ook gebruikte steenwol, in de vorm van briketten toegepast. </a:t>
            </a:r>
            <a:r>
              <a:rPr lang="nl-NL" dirty="0" smtClean="0"/>
              <a:t>Deze bevatten overigens ook veel kalksteen.</a:t>
            </a:r>
          </a:p>
          <a:p>
            <a:endParaRPr lang="nl-NL" dirty="0"/>
          </a:p>
          <a:p>
            <a:r>
              <a:rPr lang="nl-NL" dirty="0" smtClean="0"/>
              <a:t>De vloeibare massa wordt </a:t>
            </a:r>
            <a:r>
              <a:rPr lang="nl-NL" dirty="0" err="1" smtClean="0"/>
              <a:t>vervezeld</a:t>
            </a:r>
            <a:r>
              <a:rPr lang="nl-NL" dirty="0" smtClean="0"/>
              <a:t> door het op een snel ronddraaiende schijf te gieten. De massa wordt weggeslingerd en stolt tot vezels. </a:t>
            </a:r>
          </a:p>
          <a:p>
            <a:endParaRPr lang="nl-NL" dirty="0"/>
          </a:p>
          <a:p>
            <a:r>
              <a:rPr lang="nl-NL" dirty="0" smtClean="0">
                <a:hlinkClick r:id="rId4"/>
              </a:rPr>
              <a:t>Voor de productie van steenwolmatten </a:t>
            </a:r>
            <a:r>
              <a:rPr lang="nl-NL" dirty="0" smtClean="0"/>
              <a:t>worden binders voor de stevigheid en uitvloeiers voor de bevochtiging toegevoegd aan de vezels.</a:t>
            </a: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endParaRPr lang="nl-NL" sz="1000" dirty="0" smtClean="0"/>
          </a:p>
          <a:p>
            <a:r>
              <a:rPr lang="nl-NL" sz="1000" dirty="0" smtClean="0"/>
              <a:t>                                        </a:t>
            </a:r>
          </a:p>
          <a:p>
            <a:endParaRPr lang="nl-NL" u="sng" dirty="0"/>
          </a:p>
          <a:p>
            <a:endParaRPr lang="nl-NL" u="sng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8817" y="1208791"/>
            <a:ext cx="2237234" cy="1324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318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Substraten en substraatgrondstoffen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9592" y="1556792"/>
            <a:ext cx="6624736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845476" y="1871013"/>
            <a:ext cx="6768752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Steenwol</a:t>
            </a:r>
            <a:endParaRPr lang="nl-NL" b="1" dirty="0"/>
          </a:p>
          <a:p>
            <a:r>
              <a:rPr lang="nl-NL" u="sng" dirty="0"/>
              <a:t>Fysische eigenschappen:</a:t>
            </a:r>
          </a:p>
          <a:p>
            <a:r>
              <a:rPr lang="nl-NL" dirty="0" smtClean="0"/>
              <a:t>Steenwol kan, indien het niet waterafstotend is gemaakt, veel water vasthouden (tot 95% volumefractie). </a:t>
            </a:r>
            <a:endParaRPr lang="nl-NL" dirty="0"/>
          </a:p>
          <a:p>
            <a:r>
              <a:rPr lang="nl-NL" dirty="0" smtClean="0"/>
              <a:t>Door de homogenen en niet te fijne poriën structuur is dit water vrijwel geheel gemakkelijk beschikbaar voor gewassen.</a:t>
            </a:r>
          </a:p>
          <a:p>
            <a:endParaRPr lang="nl-NL" dirty="0"/>
          </a:p>
          <a:p>
            <a:r>
              <a:rPr lang="nl-NL" dirty="0" smtClean="0"/>
              <a:t>In de zomer kunnen de matten makkelijk te droog worden en in het najaar te nat. </a:t>
            </a:r>
            <a:r>
              <a:rPr lang="nl-NL" dirty="0" smtClean="0"/>
              <a:t>Eenmaal een van beide bereikt, dan is het moeilijk te herstellen.</a:t>
            </a:r>
            <a:endParaRPr lang="nl-NL" dirty="0"/>
          </a:p>
          <a:p>
            <a:r>
              <a:rPr lang="nl-NL" u="sng" dirty="0"/>
              <a:t>Chemische eigenschappen: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Steenwol is </a:t>
            </a:r>
            <a:r>
              <a:rPr lang="nl-NL" dirty="0" smtClean="0">
                <a:hlinkClick r:id="rId3"/>
              </a:rPr>
              <a:t>basisch </a:t>
            </a:r>
            <a:r>
              <a:rPr lang="nl-NL" dirty="0" smtClean="0"/>
              <a:t>en lost daardoor bij pH waarden lager dan 5 op.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Steenwol geeft bij normale pH waarden vrijwel geen elementen af.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Steenwol heeft geen bufferende werking op voedingselementen.</a:t>
            </a: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endParaRPr lang="nl-NL" sz="1000" dirty="0" smtClean="0"/>
          </a:p>
          <a:p>
            <a:endParaRPr lang="nl-NL" sz="1000" dirty="0" smtClean="0"/>
          </a:p>
          <a:p>
            <a:endParaRPr lang="nl-NL" u="sng" dirty="0"/>
          </a:p>
          <a:p>
            <a:endParaRPr lang="nl-NL" u="sng" dirty="0" smtClean="0"/>
          </a:p>
        </p:txBody>
      </p:sp>
    </p:spTree>
    <p:extLst>
      <p:ext uri="{BB962C8B-B14F-4D97-AF65-F5344CB8AC3E}">
        <p14:creationId xmlns:p14="http://schemas.microsoft.com/office/powerpoint/2010/main" val="271750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Substraten en substraatgrondstoffen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9592" y="1556792"/>
            <a:ext cx="6624736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845476" y="1871013"/>
            <a:ext cx="6768752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Steenwol</a:t>
            </a:r>
            <a:endParaRPr lang="nl-NL" b="1" dirty="0"/>
          </a:p>
          <a:p>
            <a:r>
              <a:rPr lang="nl-NL" u="sng" dirty="0" smtClean="0"/>
              <a:t>Fytosanitaire eigenschappen</a:t>
            </a:r>
            <a:r>
              <a:rPr lang="nl-NL" u="sng" dirty="0"/>
              <a:t>:</a:t>
            </a:r>
          </a:p>
          <a:p>
            <a:r>
              <a:rPr lang="nl-NL" dirty="0" smtClean="0"/>
              <a:t>Doordat steenwol wordt geproduceerd bij hoge temperaturen kan ervan worden uitgegaan dat het geen </a:t>
            </a:r>
            <a:r>
              <a:rPr lang="nl-NL" dirty="0" err="1" smtClean="0"/>
              <a:t>plantpahogene</a:t>
            </a:r>
            <a:r>
              <a:rPr lang="nl-NL" dirty="0" smtClean="0"/>
              <a:t> organismen bevat.</a:t>
            </a:r>
          </a:p>
          <a:p>
            <a:endParaRPr lang="nl-NL" dirty="0"/>
          </a:p>
          <a:p>
            <a:r>
              <a:rPr lang="nl-NL" u="sng" dirty="0" smtClean="0"/>
              <a:t>Toepassing: </a:t>
            </a:r>
          </a:p>
          <a:p>
            <a:r>
              <a:rPr lang="nl-NL" dirty="0" smtClean="0"/>
              <a:t>Steenwol wordt vooral toegepast als mat in de groente- en bloementeelt.</a:t>
            </a: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endParaRPr lang="nl-NL" sz="1000" dirty="0" smtClean="0"/>
          </a:p>
          <a:p>
            <a:endParaRPr lang="nl-NL" sz="1000" dirty="0" smtClean="0"/>
          </a:p>
          <a:p>
            <a:endParaRPr lang="nl-NL" u="sng" dirty="0"/>
          </a:p>
          <a:p>
            <a:endParaRPr lang="nl-NL" u="sng" dirty="0" smtClean="0"/>
          </a:p>
        </p:txBody>
      </p:sp>
    </p:spTree>
    <p:extLst>
      <p:ext uri="{BB962C8B-B14F-4D97-AF65-F5344CB8AC3E}">
        <p14:creationId xmlns:p14="http://schemas.microsoft.com/office/powerpoint/2010/main" val="167493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Substraten en substraatgrondstoffen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9592" y="1556792"/>
            <a:ext cx="6624736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845476" y="1871013"/>
            <a:ext cx="6768752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hlinkClick r:id="rId3"/>
              </a:rPr>
              <a:t>Rijstkaf</a:t>
            </a:r>
            <a:endParaRPr lang="nl-NL" b="1" dirty="0" smtClean="0"/>
          </a:p>
          <a:p>
            <a:r>
              <a:rPr lang="nl-NL" u="sng" dirty="0" smtClean="0"/>
              <a:t>Algemeen: </a:t>
            </a:r>
          </a:p>
          <a:p>
            <a:r>
              <a:rPr lang="nl-NL" dirty="0" smtClean="0"/>
              <a:t>Onder RHP keurmerk toegepast </a:t>
            </a:r>
            <a:r>
              <a:rPr lang="nl-NL" dirty="0" err="1" smtClean="0"/>
              <a:t>rijstkaf</a:t>
            </a:r>
            <a:r>
              <a:rPr lang="nl-NL" dirty="0" smtClean="0"/>
              <a:t> is afkomstig uit het zogenaamde </a:t>
            </a:r>
            <a:r>
              <a:rPr lang="nl-NL" dirty="0" smtClean="0">
                <a:hlinkClick r:id="rId3"/>
              </a:rPr>
              <a:t>parboil-proces</a:t>
            </a:r>
            <a:r>
              <a:rPr lang="nl-NL" dirty="0" smtClean="0"/>
              <a:t>. In dit proces worden rijstkorrel en kaf van elkaar gescheiden. Een bijkomend effect is de sterilisatie van het product. </a:t>
            </a:r>
          </a:p>
          <a:p>
            <a:endParaRPr lang="nl-NL" dirty="0"/>
          </a:p>
          <a:p>
            <a:r>
              <a:rPr lang="nl-NL" dirty="0" smtClean="0"/>
              <a:t>Het in Nederland toegepaste </a:t>
            </a:r>
            <a:r>
              <a:rPr lang="nl-NL" dirty="0" err="1" smtClean="0"/>
              <a:t>rijstkaf</a:t>
            </a:r>
            <a:r>
              <a:rPr lang="nl-NL" dirty="0" smtClean="0"/>
              <a:t> is veelal afkomstig uit Italië.</a:t>
            </a: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endParaRPr lang="nl-NL" sz="1000" dirty="0" smtClean="0"/>
          </a:p>
          <a:p>
            <a:r>
              <a:rPr lang="nl-NL" sz="1000" dirty="0" smtClean="0"/>
              <a:t>                                        </a:t>
            </a:r>
          </a:p>
          <a:p>
            <a:endParaRPr lang="nl-NL" u="sng" dirty="0"/>
          </a:p>
          <a:p>
            <a:endParaRPr lang="nl-NL" u="sng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291732"/>
            <a:ext cx="245745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318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Substraten en substraatgrondstoffen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9592" y="1556792"/>
            <a:ext cx="6624736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845476" y="1871013"/>
            <a:ext cx="6768752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Rijstkaf</a:t>
            </a:r>
            <a:endParaRPr lang="nl-NL" b="1" dirty="0"/>
          </a:p>
          <a:p>
            <a:r>
              <a:rPr lang="nl-NL" u="sng" dirty="0"/>
              <a:t>Fysische eigenschappen</a:t>
            </a:r>
            <a:r>
              <a:rPr lang="nl-NL" u="sng" dirty="0" smtClean="0"/>
              <a:t>:</a:t>
            </a:r>
          </a:p>
          <a:p>
            <a:r>
              <a:rPr lang="nl-NL" dirty="0" smtClean="0"/>
              <a:t>Rijstkaf puur houdt weinig water vast. Ook is in de pure vorm de waterverdeling zeer slecht. </a:t>
            </a:r>
            <a:r>
              <a:rPr lang="nl-NL" dirty="0" smtClean="0">
                <a:hlinkClick r:id="rId3"/>
              </a:rPr>
              <a:t>Rijstkaf heeft een bulkdichtheid die vergelijkbaar is met veen</a:t>
            </a:r>
            <a:endParaRPr lang="nl-NL" dirty="0"/>
          </a:p>
          <a:p>
            <a:endParaRPr lang="nl-NL" u="sng" dirty="0"/>
          </a:p>
          <a:p>
            <a:r>
              <a:rPr lang="nl-NL" u="sng" dirty="0"/>
              <a:t>Chemische eigenschappen: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Kalium en fosfaat zijn in hoge gehaltes in </a:t>
            </a:r>
            <a:r>
              <a:rPr lang="nl-NL" dirty="0" err="1" smtClean="0"/>
              <a:t>rijstkaf</a:t>
            </a:r>
            <a:r>
              <a:rPr lang="nl-NL" dirty="0" smtClean="0"/>
              <a:t> aanwezig. </a:t>
            </a: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endParaRPr lang="nl-NL" sz="1000" dirty="0" smtClean="0"/>
          </a:p>
          <a:p>
            <a:endParaRPr lang="nl-NL" sz="1000" dirty="0" smtClean="0"/>
          </a:p>
          <a:p>
            <a:endParaRPr lang="nl-NL" u="sng" dirty="0"/>
          </a:p>
          <a:p>
            <a:endParaRPr lang="nl-NL" u="sng" dirty="0" smtClean="0"/>
          </a:p>
        </p:txBody>
      </p:sp>
    </p:spTree>
    <p:extLst>
      <p:ext uri="{BB962C8B-B14F-4D97-AF65-F5344CB8AC3E}">
        <p14:creationId xmlns:p14="http://schemas.microsoft.com/office/powerpoint/2010/main" val="271750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Substraten en substraatgrondstoffen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9592" y="1556792"/>
            <a:ext cx="6624736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845476" y="1871013"/>
            <a:ext cx="6768752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Rijstkaf</a:t>
            </a:r>
            <a:endParaRPr lang="nl-NL" b="1" dirty="0"/>
          </a:p>
          <a:p>
            <a:r>
              <a:rPr lang="nl-NL" u="sng" dirty="0" smtClean="0"/>
              <a:t>Fytosanitaire eigenschappen</a:t>
            </a:r>
            <a:r>
              <a:rPr lang="nl-NL" u="sng" dirty="0"/>
              <a:t>:</a:t>
            </a:r>
          </a:p>
          <a:p>
            <a:r>
              <a:rPr lang="nl-NL" dirty="0" smtClean="0"/>
              <a:t>Door het parboil-proces wordt </a:t>
            </a:r>
            <a:r>
              <a:rPr lang="nl-NL" dirty="0" err="1" smtClean="0"/>
              <a:t>rijstkaf</a:t>
            </a:r>
            <a:r>
              <a:rPr lang="nl-NL" dirty="0" smtClean="0"/>
              <a:t> </a:t>
            </a:r>
            <a:r>
              <a:rPr lang="nl-NL" dirty="0" err="1" smtClean="0"/>
              <a:t>gesteriliceerd</a:t>
            </a:r>
            <a:r>
              <a:rPr lang="nl-NL" dirty="0" smtClean="0"/>
              <a:t>. Zonder sterilisatie kan </a:t>
            </a:r>
            <a:r>
              <a:rPr lang="nl-NL" dirty="0" err="1" smtClean="0"/>
              <a:t>rijstkaf</a:t>
            </a:r>
            <a:r>
              <a:rPr lang="nl-NL" dirty="0" smtClean="0"/>
              <a:t> nog kiemkrachtige rijstkorrels bevatten.</a:t>
            </a:r>
          </a:p>
          <a:p>
            <a:endParaRPr lang="nl-NL" dirty="0"/>
          </a:p>
          <a:p>
            <a:r>
              <a:rPr lang="nl-NL" u="sng" dirty="0" smtClean="0"/>
              <a:t>Toepassing: </a:t>
            </a:r>
          </a:p>
          <a:p>
            <a:r>
              <a:rPr lang="nl-NL" dirty="0" smtClean="0"/>
              <a:t>Rijstkaf wordt in veenmengsels gebruikt om het luchtgehalte te verhogen. Rijstkaf is redelijk stabiel van structuur. </a:t>
            </a:r>
          </a:p>
          <a:p>
            <a:endParaRPr lang="nl-NL" dirty="0"/>
          </a:p>
          <a:p>
            <a:r>
              <a:rPr lang="nl-NL" dirty="0" smtClean="0"/>
              <a:t>Het materiaal is door de mate van </a:t>
            </a:r>
            <a:r>
              <a:rPr lang="nl-NL" dirty="0" smtClean="0">
                <a:hlinkClick r:id="rId3"/>
              </a:rPr>
              <a:t>stikstof fixatie </a:t>
            </a:r>
            <a:r>
              <a:rPr lang="nl-NL" dirty="0" smtClean="0"/>
              <a:t>niet toepasbaar als puur substraat.</a:t>
            </a: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endParaRPr lang="nl-NL" sz="1000" dirty="0" smtClean="0"/>
          </a:p>
          <a:p>
            <a:endParaRPr lang="nl-NL" sz="1000" dirty="0" smtClean="0"/>
          </a:p>
          <a:p>
            <a:endParaRPr lang="nl-NL" u="sng" dirty="0"/>
          </a:p>
          <a:p>
            <a:endParaRPr lang="nl-NL" u="sng" dirty="0" smtClean="0"/>
          </a:p>
        </p:txBody>
      </p:sp>
    </p:spTree>
    <p:extLst>
      <p:ext uri="{BB962C8B-B14F-4D97-AF65-F5344CB8AC3E}">
        <p14:creationId xmlns:p14="http://schemas.microsoft.com/office/powerpoint/2010/main" val="167493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Substraten en substraatgrondstoffen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9592" y="1556792"/>
            <a:ext cx="6624736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845476" y="1871013"/>
            <a:ext cx="6768752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u="sng" dirty="0" smtClean="0">
                <a:hlinkClick r:id="rId3"/>
              </a:rPr>
              <a:t>Perlite</a:t>
            </a:r>
            <a:endParaRPr lang="nl-NL" u="sng" dirty="0" smtClean="0"/>
          </a:p>
          <a:p>
            <a:r>
              <a:rPr lang="nl-NL" u="sng" dirty="0" smtClean="0"/>
              <a:t>Algemeen: 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Glasachtig vulkanisch gesteente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Het wordt gemalen, gezeefd, en daarna bij 1000 graden C ‘gepoft’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Perlite wordt veel als isolatiemateriaal toegepast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In de tuinbouw  wordt </a:t>
            </a:r>
            <a:r>
              <a:rPr lang="nl-NL" dirty="0" err="1" smtClean="0"/>
              <a:t>perlite</a:t>
            </a:r>
            <a:r>
              <a:rPr lang="nl-NL" dirty="0" smtClean="0"/>
              <a:t> toegepast als toeslagstof in potgrondmengsels en als puur substraat.</a:t>
            </a:r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endParaRPr lang="nl-NL" sz="1000" dirty="0" smtClean="0"/>
          </a:p>
          <a:p>
            <a:endParaRPr lang="nl-NL" sz="1000" dirty="0" smtClean="0"/>
          </a:p>
          <a:p>
            <a:r>
              <a:rPr lang="nl-NL" sz="1000" dirty="0" smtClean="0"/>
              <a:t>Perlite mijn in Owens </a:t>
            </a:r>
            <a:r>
              <a:rPr lang="nl-NL" sz="1000" dirty="0" err="1" smtClean="0"/>
              <a:t>Valley</a:t>
            </a:r>
            <a:r>
              <a:rPr lang="nl-NL" sz="1000" dirty="0" smtClean="0"/>
              <a:t>, California                                         Perlite output in 2005</a:t>
            </a:r>
          </a:p>
          <a:p>
            <a:endParaRPr lang="nl-NL" u="sng" dirty="0"/>
          </a:p>
          <a:p>
            <a:endParaRPr lang="nl-NL" u="sng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84" y="4087004"/>
            <a:ext cx="2095500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4087002"/>
            <a:ext cx="3208734" cy="140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484784"/>
            <a:ext cx="1440160" cy="967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091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Substraten en substraatgrondstoffen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9592" y="1556792"/>
            <a:ext cx="6624736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845476" y="1871013"/>
            <a:ext cx="676875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Kokosgruis</a:t>
            </a:r>
            <a:endParaRPr lang="nl-NL" b="1" dirty="0" smtClean="0"/>
          </a:p>
          <a:p>
            <a:r>
              <a:rPr lang="nl-NL" u="sng" dirty="0" smtClean="0"/>
              <a:t>Algemeen: </a:t>
            </a:r>
          </a:p>
          <a:p>
            <a:r>
              <a:rPr lang="nl-NL" dirty="0" smtClean="0"/>
              <a:t>Kokosgruis is afkomstig uit de bast van de kokosnoot. Deze bast wordt verwerkt voor de vezelindustrie waarbij het vrijkomende gruis een afvalproduct is. </a:t>
            </a:r>
          </a:p>
          <a:p>
            <a:endParaRPr lang="nl-NL" dirty="0"/>
          </a:p>
          <a:p>
            <a:r>
              <a:rPr lang="nl-NL" dirty="0" smtClean="0"/>
              <a:t>Rond 1994 deden beide producten (kokosgruis en </a:t>
            </a:r>
            <a:r>
              <a:rPr lang="nl-NL" dirty="0" err="1" smtClean="0"/>
              <a:t>rijstkaf</a:t>
            </a:r>
            <a:r>
              <a:rPr lang="nl-NL" dirty="0" smtClean="0"/>
              <a:t>) hun intrede in de tuinbouw.</a:t>
            </a:r>
          </a:p>
          <a:p>
            <a:endParaRPr lang="nl-NL" dirty="0"/>
          </a:p>
          <a:p>
            <a:r>
              <a:rPr lang="nl-NL" dirty="0" smtClean="0"/>
              <a:t>Kokosgruis wordt ook wel </a:t>
            </a:r>
            <a:r>
              <a:rPr lang="nl-NL" dirty="0" err="1" smtClean="0"/>
              <a:t>Cocopeat</a:t>
            </a:r>
            <a:r>
              <a:rPr lang="nl-NL" dirty="0" smtClean="0"/>
              <a:t> genoemd. </a:t>
            </a: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endParaRPr lang="nl-NL" sz="1000" dirty="0" smtClean="0"/>
          </a:p>
          <a:p>
            <a:r>
              <a:rPr lang="nl-NL" sz="1000" dirty="0" smtClean="0"/>
              <a:t>                                        </a:t>
            </a:r>
          </a:p>
          <a:p>
            <a:endParaRPr lang="nl-NL" u="sng" dirty="0"/>
          </a:p>
          <a:p>
            <a:endParaRPr lang="nl-NL" u="sng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740842"/>
            <a:ext cx="2857500" cy="196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892026"/>
            <a:ext cx="167640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318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Substraten en substraatgrondstoffen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9592" y="1556792"/>
            <a:ext cx="6624736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845476" y="1871013"/>
            <a:ext cx="6768752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Kokosgruis</a:t>
            </a:r>
            <a:endParaRPr lang="nl-NL" b="1" dirty="0"/>
          </a:p>
          <a:p>
            <a:r>
              <a:rPr lang="nl-NL" u="sng" dirty="0"/>
              <a:t>Fysische eigenschappen: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Kokosgruis heeft een homogene structuur die niet te fijn en niet te grof is. </a:t>
            </a:r>
            <a:endParaRPr lang="nl-NL" dirty="0"/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Het water dat kokosgruis bindt, is in hoge mate gemakkelijk beschikbaar voor gewassen.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Kokosgruis vertoont, speciaal in vergelijking met </a:t>
            </a:r>
            <a:r>
              <a:rPr lang="nl-NL" dirty="0" err="1" smtClean="0"/>
              <a:t>veeen</a:t>
            </a:r>
            <a:r>
              <a:rPr lang="nl-NL" dirty="0" smtClean="0"/>
              <a:t>, een zeer snelle </a:t>
            </a:r>
            <a:r>
              <a:rPr lang="nl-NL" dirty="0" err="1" smtClean="0"/>
              <a:t>herbevochtiging</a:t>
            </a:r>
            <a:r>
              <a:rPr lang="nl-NL" dirty="0" smtClean="0"/>
              <a:t> vanuit droge toestand.</a:t>
            </a:r>
          </a:p>
          <a:p>
            <a:endParaRPr lang="nl-NL" dirty="0"/>
          </a:p>
          <a:p>
            <a:r>
              <a:rPr lang="nl-NL" u="sng" dirty="0"/>
              <a:t>Chemische eigenschappen: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Onbewerkt kokosgruis bevat veel zouten, waaronder voornamelijk kalium en natriumchloride.  Dit uit zich in een zeer hoge EC.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De waarden worden meestal verlaagd omdat het flink wordt gewassen in het land van herkomst.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Als het niet wordt bewerkt krijg je teeltschade.</a:t>
            </a: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endParaRPr lang="nl-NL" sz="1000" dirty="0" smtClean="0"/>
          </a:p>
          <a:p>
            <a:endParaRPr lang="nl-NL" sz="1000" dirty="0" smtClean="0"/>
          </a:p>
          <a:p>
            <a:endParaRPr lang="nl-NL" u="sng" dirty="0"/>
          </a:p>
          <a:p>
            <a:endParaRPr lang="nl-NL" u="sng" dirty="0" smtClean="0"/>
          </a:p>
        </p:txBody>
      </p:sp>
    </p:spTree>
    <p:extLst>
      <p:ext uri="{BB962C8B-B14F-4D97-AF65-F5344CB8AC3E}">
        <p14:creationId xmlns:p14="http://schemas.microsoft.com/office/powerpoint/2010/main" val="271750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Substraten en substraatgrondstoffen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9592" y="1556792"/>
            <a:ext cx="6624736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845476" y="1871013"/>
            <a:ext cx="6768752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Kokosgruis</a:t>
            </a:r>
            <a:endParaRPr lang="nl-NL" b="1" dirty="0"/>
          </a:p>
          <a:p>
            <a:r>
              <a:rPr lang="nl-NL" u="sng" dirty="0" smtClean="0"/>
              <a:t>Fytosanitaire eigenschappen</a:t>
            </a:r>
            <a:r>
              <a:rPr lang="nl-NL" u="sng" dirty="0"/>
              <a:t>:</a:t>
            </a:r>
          </a:p>
          <a:p>
            <a:r>
              <a:rPr lang="nl-NL" dirty="0" smtClean="0"/>
              <a:t>Kokosgruis kan kiemkrachtige onkruidzaden bevatten. Soms wordt kokosgruis gestoomd om aanwezige onkruiden te doden.</a:t>
            </a:r>
          </a:p>
          <a:p>
            <a:endParaRPr lang="nl-NL" dirty="0"/>
          </a:p>
          <a:p>
            <a:r>
              <a:rPr lang="nl-NL" dirty="0" smtClean="0"/>
              <a:t>Tropische onkruiden verspreiden zich razendsnel onder de klimaatomstandigheden welke heersen bij teelten onder glas.</a:t>
            </a:r>
          </a:p>
          <a:p>
            <a:endParaRPr lang="nl-NL" dirty="0"/>
          </a:p>
          <a:p>
            <a:r>
              <a:rPr lang="nl-NL" u="sng" dirty="0" smtClean="0"/>
              <a:t>Toepassing: 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Kokosgruis wordt vooral gebruikt bij zaai/stek potgronden en in de groente (komkommer) en bloementeelt (vooral rozen).</a:t>
            </a: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endParaRPr lang="nl-NL" sz="1000" dirty="0" smtClean="0"/>
          </a:p>
          <a:p>
            <a:endParaRPr lang="nl-NL" sz="1000" dirty="0" smtClean="0"/>
          </a:p>
          <a:p>
            <a:endParaRPr lang="nl-NL" u="sng" dirty="0"/>
          </a:p>
          <a:p>
            <a:endParaRPr lang="nl-NL" u="sng" dirty="0" smtClean="0"/>
          </a:p>
        </p:txBody>
      </p:sp>
    </p:spTree>
    <p:extLst>
      <p:ext uri="{BB962C8B-B14F-4D97-AF65-F5344CB8AC3E}">
        <p14:creationId xmlns:p14="http://schemas.microsoft.com/office/powerpoint/2010/main" val="167493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Substraten en substraatgrondstoffen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9592" y="1556792"/>
            <a:ext cx="6624736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845476" y="1871013"/>
            <a:ext cx="6768752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hlinkClick r:id="rId3"/>
              </a:rPr>
              <a:t>Kokosvezel</a:t>
            </a:r>
            <a:endParaRPr lang="nl-NL" b="1" dirty="0" smtClean="0"/>
          </a:p>
          <a:p>
            <a:r>
              <a:rPr lang="nl-NL" u="sng" dirty="0" smtClean="0">
                <a:hlinkClick r:id="rId4"/>
              </a:rPr>
              <a:t>Algemeen: </a:t>
            </a:r>
            <a:endParaRPr lang="nl-NL" u="sng" dirty="0" smtClean="0"/>
          </a:p>
          <a:p>
            <a:endParaRPr lang="nl-NL" dirty="0" smtClean="0"/>
          </a:p>
          <a:p>
            <a:r>
              <a:rPr lang="nl-NL" dirty="0" smtClean="0"/>
              <a:t>Kokosvezel is afkomstig uit de bast van een kokosnoot. De kokosvezel voor substraat wordt meestal kort gehakt. Lange vezels zijn bijna niet verwerkbaar in potgrondmengsels.</a:t>
            </a:r>
          </a:p>
          <a:p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endParaRPr lang="nl-NL" sz="1000" dirty="0" smtClean="0"/>
          </a:p>
          <a:p>
            <a:r>
              <a:rPr lang="nl-NL" sz="1000" dirty="0" smtClean="0"/>
              <a:t>                                       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628800"/>
            <a:ext cx="1152525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318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Substraten en substraatgrondstoffen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9592" y="1556792"/>
            <a:ext cx="6624736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845476" y="1871013"/>
            <a:ext cx="6768752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Kokosvezel</a:t>
            </a:r>
            <a:endParaRPr lang="nl-NL" b="1" dirty="0"/>
          </a:p>
          <a:p>
            <a:r>
              <a:rPr lang="nl-NL" u="sng" dirty="0"/>
              <a:t>Fysische eigenschappen:</a:t>
            </a:r>
          </a:p>
          <a:p>
            <a:r>
              <a:rPr lang="nl-NL" dirty="0" smtClean="0"/>
              <a:t>Kokosvezel als puur materiaal houdt weinig water vast en is daardoor zeer </a:t>
            </a:r>
            <a:r>
              <a:rPr lang="nl-NL" dirty="0" smtClean="0"/>
              <a:t>luchtig. Dit komt door het ontbreken van een fijne structuur. Het product kent daardoor geen toepassing als puur substraat.</a:t>
            </a:r>
          </a:p>
          <a:p>
            <a:endParaRPr lang="nl-NL" u="sng" dirty="0"/>
          </a:p>
          <a:p>
            <a:r>
              <a:rPr lang="nl-NL" u="sng" dirty="0"/>
              <a:t>Chemische eigenschappen: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Kokosvezel heeft een klein </a:t>
            </a:r>
            <a:r>
              <a:rPr lang="nl-NL" dirty="0" err="1" smtClean="0"/>
              <a:t>absorbtiecomplex</a:t>
            </a:r>
            <a:r>
              <a:rPr lang="nl-NL" dirty="0" smtClean="0"/>
              <a:t>. Het hoeft daarom niet bewerkt te worden en geeft in mengsels weinig tot geen uitwisseling van voedingselementen.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Kokosvezel heeft een pH van 5,6 en een EC van 0,4</a:t>
            </a: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endParaRPr lang="nl-NL" sz="1000" dirty="0" smtClean="0"/>
          </a:p>
          <a:p>
            <a:endParaRPr lang="nl-NL" sz="1000" dirty="0" smtClean="0"/>
          </a:p>
          <a:p>
            <a:endParaRPr lang="nl-NL" u="sng" dirty="0"/>
          </a:p>
          <a:p>
            <a:endParaRPr lang="nl-NL" u="sng" dirty="0" smtClean="0"/>
          </a:p>
        </p:txBody>
      </p:sp>
    </p:spTree>
    <p:extLst>
      <p:ext uri="{BB962C8B-B14F-4D97-AF65-F5344CB8AC3E}">
        <p14:creationId xmlns:p14="http://schemas.microsoft.com/office/powerpoint/2010/main" val="271750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Substraten en substraatgrondstoffen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9592" y="1556792"/>
            <a:ext cx="6624736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845476" y="1871013"/>
            <a:ext cx="6768752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Kokosvezel</a:t>
            </a:r>
            <a:endParaRPr lang="nl-NL" b="1" dirty="0"/>
          </a:p>
          <a:p>
            <a:r>
              <a:rPr lang="nl-NL" u="sng" dirty="0" smtClean="0"/>
              <a:t>Fytosanitaire eigenschappen</a:t>
            </a:r>
            <a:r>
              <a:rPr lang="nl-NL" u="sng" dirty="0"/>
              <a:t>:</a:t>
            </a:r>
          </a:p>
          <a:p>
            <a:r>
              <a:rPr lang="nl-NL" dirty="0" smtClean="0"/>
              <a:t>Kokosvezel kan kiemkrachtige onkruidzaden bevatten. Verder hetzelfde dan bij kokosgruis.</a:t>
            </a:r>
            <a:endParaRPr lang="nl-NL" dirty="0"/>
          </a:p>
          <a:p>
            <a:endParaRPr lang="nl-NL" u="sng" dirty="0" smtClean="0"/>
          </a:p>
          <a:p>
            <a:r>
              <a:rPr lang="nl-NL" u="sng" dirty="0" smtClean="0"/>
              <a:t>Toepassing</a:t>
            </a:r>
            <a:r>
              <a:rPr lang="nl-NL" u="sng" dirty="0" smtClean="0"/>
              <a:t>: </a:t>
            </a:r>
          </a:p>
          <a:p>
            <a:r>
              <a:rPr lang="nl-NL" dirty="0" smtClean="0"/>
              <a:t>De vezel is puur moeilijk verwerkbaar in een </a:t>
            </a:r>
            <a:r>
              <a:rPr lang="nl-NL" dirty="0" err="1" smtClean="0"/>
              <a:t>mensel</a:t>
            </a:r>
            <a:r>
              <a:rPr lang="nl-NL" dirty="0" smtClean="0"/>
              <a:t>.  De stabiliteit is matig, het product is onderhevig aan afbraak door micro-organism</a:t>
            </a:r>
            <a:r>
              <a:rPr lang="nl-NL" dirty="0" smtClean="0"/>
              <a:t>en. Bij hoge </a:t>
            </a:r>
            <a:r>
              <a:rPr lang="nl-NL" dirty="0" err="1" smtClean="0"/>
              <a:t>dosing</a:t>
            </a:r>
            <a:r>
              <a:rPr lang="nl-NL" dirty="0" smtClean="0"/>
              <a:t> kun je dus structuurverlies krijgen.</a:t>
            </a: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endParaRPr lang="nl-NL" sz="1000" dirty="0" smtClean="0"/>
          </a:p>
          <a:p>
            <a:endParaRPr lang="nl-NL" sz="1000" dirty="0" smtClean="0"/>
          </a:p>
          <a:p>
            <a:endParaRPr lang="nl-NL" u="sng" dirty="0"/>
          </a:p>
          <a:p>
            <a:endParaRPr lang="nl-NL" u="sng" dirty="0" smtClean="0"/>
          </a:p>
        </p:txBody>
      </p:sp>
    </p:spTree>
    <p:extLst>
      <p:ext uri="{BB962C8B-B14F-4D97-AF65-F5344CB8AC3E}">
        <p14:creationId xmlns:p14="http://schemas.microsoft.com/office/powerpoint/2010/main" val="167493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Substraten en substraatgrondstoffen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9592" y="1556792"/>
            <a:ext cx="6624736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845476" y="1871013"/>
            <a:ext cx="676875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Boomschors</a:t>
            </a:r>
            <a:endParaRPr lang="nl-NL" b="1" dirty="0" smtClean="0"/>
          </a:p>
          <a:p>
            <a:r>
              <a:rPr lang="nl-NL" u="sng" dirty="0" smtClean="0"/>
              <a:t>Algemeen: </a:t>
            </a:r>
            <a:endParaRPr lang="nl-NL" u="sng" dirty="0" smtClean="0"/>
          </a:p>
          <a:p>
            <a:r>
              <a:rPr lang="nl-NL" dirty="0" smtClean="0"/>
              <a:t>Boomschors is de schors van de bomen.</a:t>
            </a: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endParaRPr lang="nl-NL" sz="1000" dirty="0" smtClean="0"/>
          </a:p>
          <a:p>
            <a:r>
              <a:rPr lang="nl-NL" sz="1000" dirty="0" smtClean="0"/>
              <a:t>                                        </a:t>
            </a:r>
          </a:p>
          <a:p>
            <a:endParaRPr lang="nl-NL" u="sng" dirty="0"/>
          </a:p>
          <a:p>
            <a:endParaRPr lang="nl-NL" u="sng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871013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527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Substraten en substraatgrondstoffen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9592" y="1556792"/>
            <a:ext cx="6624736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835721" y="1871013"/>
            <a:ext cx="6768752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Boomschors</a:t>
            </a:r>
            <a:endParaRPr lang="nl-NL" b="1" dirty="0"/>
          </a:p>
          <a:p>
            <a:r>
              <a:rPr lang="nl-NL" u="sng" dirty="0"/>
              <a:t>Fysische eigenschappen:</a:t>
            </a:r>
          </a:p>
          <a:p>
            <a:r>
              <a:rPr lang="nl-NL" dirty="0" smtClean="0"/>
              <a:t>De in Nederland toegepaste grove fracties zijn zeer luchtig</a:t>
            </a:r>
          </a:p>
          <a:p>
            <a:endParaRPr lang="nl-NL" u="sng" dirty="0"/>
          </a:p>
          <a:p>
            <a:r>
              <a:rPr lang="nl-NL" u="sng" dirty="0"/>
              <a:t>Chemische eigenschappen: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Schors bevat van </a:t>
            </a:r>
            <a:r>
              <a:rPr lang="nl-NL" dirty="0" err="1" smtClean="0"/>
              <a:t>nature</a:t>
            </a:r>
            <a:r>
              <a:rPr lang="nl-NL" dirty="0" smtClean="0"/>
              <a:t> een zeker gehalte voedingselementen. 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pH van 4,0 EC van 0,3</a:t>
            </a: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endParaRPr lang="nl-NL" sz="1000" dirty="0" smtClean="0"/>
          </a:p>
          <a:p>
            <a:endParaRPr lang="nl-NL" sz="1000" dirty="0" smtClean="0"/>
          </a:p>
          <a:p>
            <a:endParaRPr lang="nl-NL" u="sng" dirty="0"/>
          </a:p>
          <a:p>
            <a:endParaRPr lang="nl-NL" u="sng" dirty="0" smtClean="0"/>
          </a:p>
        </p:txBody>
      </p:sp>
    </p:spTree>
    <p:extLst>
      <p:ext uri="{BB962C8B-B14F-4D97-AF65-F5344CB8AC3E}">
        <p14:creationId xmlns:p14="http://schemas.microsoft.com/office/powerpoint/2010/main" val="3682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Substraten en substraatgrondstoffen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9592" y="1556792"/>
            <a:ext cx="6624736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845476" y="1871013"/>
            <a:ext cx="6768752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Boomschors</a:t>
            </a:r>
            <a:endParaRPr lang="nl-NL" b="1" dirty="0"/>
          </a:p>
          <a:p>
            <a:r>
              <a:rPr lang="nl-NL" u="sng" dirty="0" smtClean="0"/>
              <a:t>Fytosanitaire eigenschappen</a:t>
            </a:r>
            <a:r>
              <a:rPr lang="nl-NL" u="sng" dirty="0"/>
              <a:t>:</a:t>
            </a:r>
          </a:p>
          <a:p>
            <a:r>
              <a:rPr lang="nl-NL" u="sng" dirty="0" smtClean="0"/>
              <a:t>De winning van schors dient onder gecontroleerde </a:t>
            </a:r>
            <a:r>
              <a:rPr lang="nl-NL" u="sng" dirty="0" err="1" smtClean="0"/>
              <a:t>omstandigeden</a:t>
            </a:r>
            <a:r>
              <a:rPr lang="nl-NL" u="sng" dirty="0" smtClean="0"/>
              <a:t> plaats te vinden, waarbij verontreiniging met onder ander grond vermeden moet worden.</a:t>
            </a:r>
          </a:p>
          <a:p>
            <a:endParaRPr lang="nl-NL" u="sng" dirty="0"/>
          </a:p>
          <a:p>
            <a:r>
              <a:rPr lang="nl-NL" u="sng" dirty="0" smtClean="0"/>
              <a:t>Toepassing: 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Boomschors wordt als puur substraat en als potgrondmengsel gebruikt.</a:t>
            </a: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endParaRPr lang="nl-NL" sz="1000" dirty="0" smtClean="0"/>
          </a:p>
          <a:p>
            <a:endParaRPr lang="nl-NL" sz="1000" dirty="0" smtClean="0"/>
          </a:p>
          <a:p>
            <a:endParaRPr lang="nl-NL" u="sng" dirty="0"/>
          </a:p>
          <a:p>
            <a:endParaRPr lang="nl-NL" u="sng" dirty="0" smtClean="0"/>
          </a:p>
        </p:txBody>
      </p:sp>
    </p:spTree>
    <p:extLst>
      <p:ext uri="{BB962C8B-B14F-4D97-AF65-F5344CB8AC3E}">
        <p14:creationId xmlns:p14="http://schemas.microsoft.com/office/powerpoint/2010/main" val="103271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Substraten en substraatgrondstoffen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9592" y="1556792"/>
            <a:ext cx="6624736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845476" y="1871013"/>
            <a:ext cx="676875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Houtvezel</a:t>
            </a:r>
            <a:endParaRPr lang="nl-NL" b="1" dirty="0" smtClean="0"/>
          </a:p>
          <a:p>
            <a:r>
              <a:rPr lang="nl-NL" u="sng" dirty="0" smtClean="0"/>
              <a:t>Algemeen: 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Houtveze</a:t>
            </a:r>
            <a:r>
              <a:rPr lang="nl-NL" dirty="0" smtClean="0"/>
              <a:t>l </a:t>
            </a:r>
            <a:r>
              <a:rPr lang="nl-NL" dirty="0" smtClean="0"/>
              <a:t>wordt geproduceerd doo</a:t>
            </a:r>
            <a:r>
              <a:rPr lang="nl-NL" dirty="0" smtClean="0"/>
              <a:t>r hout te vervezelen bij een hoge temperatuur</a:t>
            </a: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endParaRPr lang="nl-NL" sz="1000" dirty="0" smtClean="0"/>
          </a:p>
          <a:p>
            <a:r>
              <a:rPr lang="nl-NL" sz="1000" dirty="0" smtClean="0"/>
              <a:t>                                        </a:t>
            </a:r>
          </a:p>
          <a:p>
            <a:endParaRPr lang="nl-NL" u="sng" dirty="0"/>
          </a:p>
          <a:p>
            <a:endParaRPr lang="nl-NL" u="sng" dirty="0" smtClean="0"/>
          </a:p>
        </p:txBody>
      </p:sp>
    </p:spTree>
    <p:extLst>
      <p:ext uri="{BB962C8B-B14F-4D97-AF65-F5344CB8AC3E}">
        <p14:creationId xmlns:p14="http://schemas.microsoft.com/office/powerpoint/2010/main" val="59527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Substraten en substraatgrondstoffen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9592" y="1556792"/>
            <a:ext cx="6624736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845476" y="1871013"/>
            <a:ext cx="6768752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Perlite</a:t>
            </a:r>
          </a:p>
          <a:p>
            <a:r>
              <a:rPr lang="nl-NL" u="sng" dirty="0"/>
              <a:t>Fysische eigenschappen: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/>
              <a:t>Zeer poreus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/>
              <a:t>Heeft ook een gehalte aan gesloten poriën</a:t>
            </a:r>
          </a:p>
          <a:p>
            <a:endParaRPr lang="nl-NL" u="sng" dirty="0"/>
          </a:p>
          <a:p>
            <a:r>
              <a:rPr lang="nl-NL" u="sng" dirty="0"/>
              <a:t>Chemische eigenschappen: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/>
              <a:t>pH neutraal; tussen de 6,5 en 7,5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/>
              <a:t>pH is makkelijk naar het gewenste niveau te krijgen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/>
              <a:t>Lage EC (0,1mS/cm) 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/>
              <a:t>Buffert geen voedingselementen.</a:t>
            </a:r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endParaRPr lang="nl-NL" sz="1000" dirty="0" smtClean="0"/>
          </a:p>
          <a:p>
            <a:endParaRPr lang="nl-NL" sz="1000" dirty="0" smtClean="0"/>
          </a:p>
          <a:p>
            <a:endParaRPr lang="nl-NL" u="sng" dirty="0"/>
          </a:p>
          <a:p>
            <a:endParaRPr lang="nl-NL" u="sng" dirty="0" smtClean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484784"/>
            <a:ext cx="1440160" cy="967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5159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Substraten en substraatgrondstoffen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9592" y="1556792"/>
            <a:ext cx="6624736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845476" y="1871013"/>
            <a:ext cx="6768752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Houtvezel</a:t>
            </a:r>
            <a:endParaRPr lang="nl-NL" b="1" dirty="0"/>
          </a:p>
          <a:p>
            <a:r>
              <a:rPr lang="nl-NL" u="sng" dirty="0"/>
              <a:t>Fysische eigenschappen:</a:t>
            </a:r>
          </a:p>
          <a:p>
            <a:r>
              <a:rPr lang="nl-NL" dirty="0" smtClean="0"/>
              <a:t>Puur houtvezel houdt door de open structuur gemiddeld water vast.</a:t>
            </a:r>
          </a:p>
          <a:p>
            <a:endParaRPr lang="nl-NL" u="sng" dirty="0"/>
          </a:p>
          <a:p>
            <a:r>
              <a:rPr lang="nl-NL" u="sng" dirty="0"/>
              <a:t>Chemische eigenschappen: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Houtvezel heeft een zeker gehalte voedingselemen</a:t>
            </a:r>
            <a:r>
              <a:rPr lang="nl-NL" dirty="0" smtClean="0"/>
              <a:t>ten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pH 4,6 EC 0,1</a:t>
            </a: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endParaRPr lang="nl-NL" sz="1000" dirty="0" smtClean="0"/>
          </a:p>
          <a:p>
            <a:endParaRPr lang="nl-NL" sz="1000" dirty="0" smtClean="0"/>
          </a:p>
          <a:p>
            <a:endParaRPr lang="nl-NL" u="sng" dirty="0"/>
          </a:p>
          <a:p>
            <a:endParaRPr lang="nl-NL" u="sng" dirty="0" smtClean="0"/>
          </a:p>
        </p:txBody>
      </p:sp>
    </p:spTree>
    <p:extLst>
      <p:ext uri="{BB962C8B-B14F-4D97-AF65-F5344CB8AC3E}">
        <p14:creationId xmlns:p14="http://schemas.microsoft.com/office/powerpoint/2010/main" val="3682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Substraten en substraatgrondstoffen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9592" y="1556792"/>
            <a:ext cx="6624736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845476" y="1871013"/>
            <a:ext cx="6768752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Hout</a:t>
            </a:r>
            <a:r>
              <a:rPr lang="nl-NL" b="1" dirty="0" smtClean="0"/>
              <a:t>vezel</a:t>
            </a:r>
            <a:endParaRPr lang="nl-NL" b="1" dirty="0"/>
          </a:p>
          <a:p>
            <a:r>
              <a:rPr lang="nl-NL" u="sng" dirty="0" smtClean="0"/>
              <a:t>Fytosanitaire eigenschappen</a:t>
            </a:r>
            <a:r>
              <a:rPr lang="nl-NL" u="sng" dirty="0"/>
              <a:t>:</a:t>
            </a:r>
          </a:p>
          <a:p>
            <a:r>
              <a:rPr lang="nl-NL" dirty="0" smtClean="0"/>
              <a:t>Houtvezel is vrij van ziektekiemen</a:t>
            </a:r>
          </a:p>
          <a:p>
            <a:endParaRPr lang="nl-NL" u="sng" dirty="0"/>
          </a:p>
          <a:p>
            <a:r>
              <a:rPr lang="nl-NL" u="sng" dirty="0" smtClean="0"/>
              <a:t>Toepassing: </a:t>
            </a:r>
          </a:p>
          <a:p>
            <a:r>
              <a:rPr lang="nl-NL" dirty="0" smtClean="0"/>
              <a:t>Houtvezel kent veelal door een stikstofvastlegging gelimiteerde toepassing.</a:t>
            </a: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endParaRPr lang="nl-NL" sz="1000" dirty="0" smtClean="0"/>
          </a:p>
          <a:p>
            <a:endParaRPr lang="nl-NL" sz="1000" dirty="0" smtClean="0"/>
          </a:p>
          <a:p>
            <a:endParaRPr lang="nl-NL" u="sng" dirty="0"/>
          </a:p>
          <a:p>
            <a:endParaRPr lang="nl-NL" u="sng" dirty="0" smtClean="0"/>
          </a:p>
        </p:txBody>
      </p:sp>
    </p:spTree>
    <p:extLst>
      <p:ext uri="{BB962C8B-B14F-4D97-AF65-F5344CB8AC3E}">
        <p14:creationId xmlns:p14="http://schemas.microsoft.com/office/powerpoint/2010/main" val="103271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Substraten en substraatgrondstoffen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9592" y="1556792"/>
            <a:ext cx="6624736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845476" y="1871013"/>
            <a:ext cx="6768752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Potgrond</a:t>
            </a:r>
            <a:endParaRPr lang="nl-NL" b="1" dirty="0" smtClean="0"/>
          </a:p>
          <a:p>
            <a:r>
              <a:rPr lang="nl-NL" u="sng" dirty="0" smtClean="0"/>
              <a:t>Algemeen: </a:t>
            </a:r>
          </a:p>
          <a:p>
            <a:r>
              <a:rPr lang="nl-NL" dirty="0" smtClean="0"/>
              <a:t>Potgrond is een mengproduct van diverse grondstoffen welke onder meer in de volgende </a:t>
            </a:r>
            <a:r>
              <a:rPr lang="nl-NL" dirty="0" err="1" smtClean="0"/>
              <a:t>powerpoint</a:t>
            </a:r>
            <a:r>
              <a:rPr lang="nl-NL" dirty="0" smtClean="0"/>
              <a:t> worden besproken.</a:t>
            </a: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r>
              <a:rPr lang="nl-NL" dirty="0" smtClean="0"/>
              <a:t>Alle verder voorkomende eigenschappen zijn afhankelijk van de inhoud van de potgrond.</a:t>
            </a: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endParaRPr lang="nl-NL" sz="1000" dirty="0" smtClean="0"/>
          </a:p>
          <a:p>
            <a:r>
              <a:rPr lang="nl-NL" sz="1000" dirty="0" smtClean="0"/>
              <a:t>                                        </a:t>
            </a:r>
          </a:p>
          <a:p>
            <a:endParaRPr lang="nl-NL" u="sng" dirty="0"/>
          </a:p>
          <a:p>
            <a:endParaRPr lang="nl-NL" u="sng" dirty="0" smtClean="0"/>
          </a:p>
        </p:txBody>
      </p:sp>
    </p:spTree>
    <p:extLst>
      <p:ext uri="{BB962C8B-B14F-4D97-AF65-F5344CB8AC3E}">
        <p14:creationId xmlns:p14="http://schemas.microsoft.com/office/powerpoint/2010/main" val="59527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Substraten en substraatgrondstoffen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9592" y="1556792"/>
            <a:ext cx="6624736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845476" y="1871013"/>
            <a:ext cx="6768752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/>
              <a:t>Perlite</a:t>
            </a:r>
          </a:p>
          <a:p>
            <a:r>
              <a:rPr lang="nl-NL" u="sng" dirty="0" smtClean="0"/>
              <a:t>Fytosanitaire eigenschappen</a:t>
            </a:r>
            <a:r>
              <a:rPr lang="nl-NL" u="sng" dirty="0"/>
              <a:t>:</a:t>
            </a:r>
          </a:p>
          <a:p>
            <a:r>
              <a:rPr lang="nl-NL" dirty="0" smtClean="0"/>
              <a:t>Perlite wordt vervaardigd bij hoge temperaturen en daardoor kan je er van uit gaan dat het geen </a:t>
            </a:r>
            <a:r>
              <a:rPr lang="nl-NL" dirty="0" err="1" smtClean="0"/>
              <a:t>plantpathogene</a:t>
            </a:r>
            <a:r>
              <a:rPr lang="nl-NL" dirty="0" smtClean="0"/>
              <a:t> organismen zoals virussen, schimmels en bacteriën bevat.</a:t>
            </a:r>
          </a:p>
          <a:p>
            <a:endParaRPr lang="nl-NL" u="sng" dirty="0"/>
          </a:p>
          <a:p>
            <a:r>
              <a:rPr lang="nl-NL" u="sng" dirty="0" smtClean="0"/>
              <a:t>Toepassing: 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Veel in </a:t>
            </a:r>
            <a:r>
              <a:rPr lang="nl-NL" dirty="0" err="1" smtClean="0"/>
              <a:t>potgrondmengels</a:t>
            </a:r>
            <a:endParaRPr lang="nl-NL" dirty="0" smtClean="0"/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Verhoging van luchtgehalte en verbetering van wateropname van mengsels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In verschillende fracties leverbaar.</a:t>
            </a: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endParaRPr lang="nl-NL" sz="1000" dirty="0" smtClean="0"/>
          </a:p>
          <a:p>
            <a:endParaRPr lang="nl-NL" sz="1000" dirty="0" smtClean="0"/>
          </a:p>
          <a:p>
            <a:endParaRPr lang="nl-NL" u="sng" dirty="0"/>
          </a:p>
          <a:p>
            <a:endParaRPr lang="nl-NL" u="sng" dirty="0" smtClean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484784"/>
            <a:ext cx="1440160" cy="967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586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Substraten en substraatgrondstoffen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9592" y="1556792"/>
            <a:ext cx="6624736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899592" y="1864221"/>
            <a:ext cx="62646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hlinkClick r:id="rId3"/>
              </a:rPr>
              <a:t>Puimsteen</a:t>
            </a:r>
            <a:endParaRPr lang="nl-NL" b="1" dirty="0" smtClean="0"/>
          </a:p>
          <a:p>
            <a:r>
              <a:rPr lang="nl-NL" u="sng" dirty="0" smtClean="0"/>
              <a:t>Algemeen: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Vulkanisch product dat ontstaat bij vulkaanuitbarstingen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Gloeiend basisch materiaal wordt weggeslingerd waarbij het in de lucht stolt.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In de tuinbouw als component in potgronden of als puur teeltsubstraat.</a:t>
            </a:r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endParaRPr lang="nl-NL" u="sng" dirty="0" smtClean="0"/>
          </a:p>
          <a:p>
            <a:endParaRPr lang="nl-NL" u="sng" dirty="0"/>
          </a:p>
          <a:p>
            <a:endParaRPr lang="nl-NL" u="sng" dirty="0" smtClean="0"/>
          </a:p>
          <a:p>
            <a:endParaRPr lang="nl-NL" sz="1000" dirty="0" smtClean="0">
              <a:solidFill>
                <a:prstClr val="black"/>
              </a:solidFill>
            </a:endParaRPr>
          </a:p>
          <a:p>
            <a:r>
              <a:rPr lang="nl-NL" sz="1000" dirty="0">
                <a:solidFill>
                  <a:prstClr val="black"/>
                </a:solidFill>
              </a:rPr>
              <a:t>	</a:t>
            </a:r>
            <a:r>
              <a:rPr lang="nl-NL" sz="1000" dirty="0" smtClean="0">
                <a:solidFill>
                  <a:prstClr val="black"/>
                </a:solidFill>
              </a:rPr>
              <a:t>Vulkanen waarbij puimsteen vrij kwam en waar het in de afgelopen 200 jaar naar toe is verplaatst.</a:t>
            </a:r>
            <a:endParaRPr lang="nl-NL" u="sng" dirty="0"/>
          </a:p>
          <a:p>
            <a:endParaRPr lang="nl-NL" u="sng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12" y="3573016"/>
            <a:ext cx="3386353" cy="1698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436" y="1484784"/>
            <a:ext cx="1123951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3457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Substraten en substraatgrondstoffen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9592" y="1556792"/>
            <a:ext cx="6624736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899592" y="1864221"/>
            <a:ext cx="6264696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hlinkClick r:id="rId3"/>
              </a:rPr>
              <a:t>Puimsteen</a:t>
            </a:r>
            <a:endParaRPr lang="nl-NL" b="1" dirty="0" smtClean="0"/>
          </a:p>
          <a:p>
            <a:endParaRPr lang="nl-NL" u="sng" dirty="0" smtClean="0"/>
          </a:p>
          <a:p>
            <a:r>
              <a:rPr lang="nl-NL" u="sng" dirty="0" smtClean="0"/>
              <a:t>Fysische </a:t>
            </a:r>
            <a:r>
              <a:rPr lang="nl-NL" u="sng" dirty="0"/>
              <a:t>eigenschappen</a:t>
            </a:r>
            <a:r>
              <a:rPr lang="nl-NL" u="sng" dirty="0" smtClean="0"/>
              <a:t>: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Grof en poreus gesteente en kan daardoor veel water en lucht bevatten.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Deel van de poriën is gesloten waardoor de ingesloten lucht niet effectief is voor de te telen gewassen.</a:t>
            </a:r>
            <a:endParaRPr lang="nl-NL" dirty="0"/>
          </a:p>
          <a:p>
            <a:endParaRPr lang="nl-NL" u="sng" dirty="0"/>
          </a:p>
          <a:p>
            <a:r>
              <a:rPr lang="nl-NL" u="sng" dirty="0"/>
              <a:t>Chemische eigenschappen: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Puimsteen heeft een pH  van 6,5-7,0 en een lage EC (0,2).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Puimsteen lost enigszins op onder invloed van zuur. Het heeft daardoor een pH verhogend effect in de teelt.</a:t>
            </a: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endParaRPr lang="nl-NL" u="sng" dirty="0" smtClean="0"/>
          </a:p>
          <a:p>
            <a:endParaRPr lang="nl-NL" u="sng" dirty="0"/>
          </a:p>
          <a:p>
            <a:r>
              <a:rPr lang="nl-NL" sz="1000" dirty="0" smtClean="0">
                <a:solidFill>
                  <a:prstClr val="black"/>
                </a:solidFill>
              </a:rPr>
              <a:t>.</a:t>
            </a:r>
            <a:endParaRPr lang="nl-NL" u="sng" dirty="0"/>
          </a:p>
          <a:p>
            <a:endParaRPr lang="nl-NL" u="sng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436" y="1484784"/>
            <a:ext cx="1123951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312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Substraten en substraatgrondstoffen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9592" y="1556792"/>
            <a:ext cx="6624736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899592" y="1864221"/>
            <a:ext cx="6264696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hlinkClick r:id="rId3"/>
              </a:rPr>
              <a:t>Puimsteen</a:t>
            </a:r>
            <a:endParaRPr lang="nl-NL" b="1" dirty="0" smtClean="0"/>
          </a:p>
          <a:p>
            <a:endParaRPr lang="nl-NL" u="sng" dirty="0" smtClean="0"/>
          </a:p>
          <a:p>
            <a:r>
              <a:rPr lang="nl-NL" u="sng" dirty="0"/>
              <a:t>Fytosanitaire eigenschappen</a:t>
            </a:r>
            <a:r>
              <a:rPr lang="nl-NL" u="sng" dirty="0" smtClean="0"/>
              <a:t>:</a:t>
            </a:r>
          </a:p>
          <a:p>
            <a:r>
              <a:rPr lang="nl-NL" dirty="0" smtClean="0"/>
              <a:t>In sommige gevallen wordt puimsteen gewonnen onder voormalig akkerbouwland. Daardoor kunnen dergelijke materialen zaden van onkruiden en </a:t>
            </a:r>
            <a:r>
              <a:rPr lang="nl-NL" dirty="0" err="1" smtClean="0"/>
              <a:t>evt</a:t>
            </a:r>
            <a:r>
              <a:rPr lang="nl-NL" dirty="0" smtClean="0"/>
              <a:t> aaltjes bevatten. Door bewerking wordt het gebruiksklaar gemaakt voor de tuinbouw.</a:t>
            </a:r>
            <a:endParaRPr lang="nl-NL" dirty="0"/>
          </a:p>
          <a:p>
            <a:endParaRPr lang="nl-NL" u="sng" dirty="0"/>
          </a:p>
          <a:p>
            <a:r>
              <a:rPr lang="nl-NL" u="sng" dirty="0" smtClean="0"/>
              <a:t>Toepassing: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Puimsteen wordt in geringe hoeveelheden gebruikt in zaai- en stekgronden.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Soms ook als puur substraat (komkommer)</a:t>
            </a:r>
          </a:p>
          <a:p>
            <a:pPr marL="285750" indent="-285750">
              <a:buFont typeface="Arial" charset="0"/>
              <a:buChar char="•"/>
            </a:pPr>
            <a:r>
              <a:rPr lang="nl-NL" dirty="0" smtClean="0"/>
              <a:t>Het materiaal verweert het materiaal door het zure wortelmilieu, hierdoor ontstaan fijne delen wat problemen kunnen veroorzaken in de afvoersystemen.</a:t>
            </a: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/>
          </a:p>
          <a:p>
            <a:pPr marL="285750" indent="-285750">
              <a:buFont typeface="Arial" charset="0"/>
              <a:buChar char="•"/>
            </a:pPr>
            <a:endParaRPr lang="nl-NL" dirty="0" smtClean="0"/>
          </a:p>
          <a:p>
            <a:endParaRPr lang="nl-NL" u="sng" dirty="0" smtClean="0"/>
          </a:p>
          <a:p>
            <a:endParaRPr lang="nl-NL" u="sng" dirty="0"/>
          </a:p>
          <a:p>
            <a:r>
              <a:rPr lang="nl-NL" sz="1000" dirty="0" smtClean="0">
                <a:solidFill>
                  <a:prstClr val="black"/>
                </a:solidFill>
              </a:rPr>
              <a:t>.</a:t>
            </a:r>
            <a:endParaRPr lang="nl-NL" u="sng" dirty="0"/>
          </a:p>
          <a:p>
            <a:endParaRPr lang="nl-NL" u="sng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436" y="1484784"/>
            <a:ext cx="1123951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420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620689"/>
            <a:ext cx="6622504" cy="864095"/>
          </a:xfrm>
        </p:spPr>
        <p:txBody>
          <a:bodyPr>
            <a:normAutofit/>
          </a:bodyPr>
          <a:lstStyle/>
          <a:p>
            <a:pPr algn="ctr"/>
            <a:r>
              <a:rPr lang="nl-NL" sz="2700" i="1" dirty="0" smtClean="0"/>
              <a:t>Substraten en substraatgrondstoffen</a:t>
            </a:r>
            <a:endParaRPr lang="nl-NL" sz="2700" i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899592" y="1556792"/>
            <a:ext cx="6624736" cy="3816424"/>
          </a:xfrm>
        </p:spPr>
        <p:txBody>
          <a:bodyPr>
            <a:normAutofit/>
          </a:bodyPr>
          <a:lstStyle/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  <a:p>
            <a:pPr algn="ctr"/>
            <a:endParaRPr lang="nl-NL" sz="1600" dirty="0"/>
          </a:p>
          <a:p>
            <a:pPr algn="ctr"/>
            <a:endParaRPr lang="nl-NL" sz="1600" dirty="0"/>
          </a:p>
          <a:p>
            <a:pPr algn="ctr"/>
            <a:endParaRPr lang="nl-NL" sz="1600" dirty="0" smtClean="0"/>
          </a:p>
        </p:txBody>
      </p:sp>
      <p:sp>
        <p:nvSpPr>
          <p:cNvPr id="4" name="Tekstvak 3"/>
          <p:cNvSpPr txBox="1"/>
          <p:nvPr/>
        </p:nvSpPr>
        <p:spPr>
          <a:xfrm>
            <a:off x="899592" y="1864221"/>
            <a:ext cx="6264696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hlinkClick r:id="rId3"/>
              </a:rPr>
              <a:t>Lava</a:t>
            </a:r>
            <a:endParaRPr lang="nl-NL" b="1" dirty="0" smtClean="0"/>
          </a:p>
          <a:p>
            <a:r>
              <a:rPr lang="nl-NL" u="sng" dirty="0" smtClean="0"/>
              <a:t>Algemeen:</a:t>
            </a:r>
          </a:p>
          <a:p>
            <a:r>
              <a:rPr lang="nl-NL" dirty="0" smtClean="0"/>
              <a:t>Lava is een vulkanisch product. Bij vulkaanuitbarstingen stroomt het magma uit de vulkaan, waarna het stolt tot een vast gesteente. Dit materiaal wordt gebroken en gezeefd.</a:t>
            </a:r>
          </a:p>
          <a:p>
            <a:r>
              <a:rPr lang="nl-NL" sz="1000" dirty="0" smtClean="0">
                <a:solidFill>
                  <a:prstClr val="black"/>
                </a:solidFill>
              </a:rPr>
              <a:t>.</a:t>
            </a:r>
            <a:endParaRPr lang="nl-NL" u="sng" dirty="0"/>
          </a:p>
          <a:p>
            <a:endParaRPr lang="nl-NL" u="sng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95436" y="1606280"/>
            <a:ext cx="1123951" cy="771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67" y="3573016"/>
            <a:ext cx="3110746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8907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2086</TotalTime>
  <Words>2383</Words>
  <Application>Microsoft Office PowerPoint</Application>
  <PresentationFormat>Diavoorstelling (4:3)</PresentationFormat>
  <Paragraphs>946</Paragraphs>
  <Slides>42</Slides>
  <Notes>42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42</vt:i4>
      </vt:variant>
    </vt:vector>
  </HeadingPairs>
  <TitlesOfParts>
    <vt:vector size="43" baseType="lpstr">
      <vt:lpstr>Office-thema</vt:lpstr>
      <vt:lpstr>Potgrond en substraten</vt:lpstr>
      <vt:lpstr>Substraten en substraatgrondstoffen</vt:lpstr>
      <vt:lpstr>Substraten en substraatgrondstoffen</vt:lpstr>
      <vt:lpstr>Substraten en substraatgrondstoffen</vt:lpstr>
      <vt:lpstr>Substraten en substraatgrondstoffen</vt:lpstr>
      <vt:lpstr>Substraten en substraatgrondstoffen</vt:lpstr>
      <vt:lpstr>Substraten en substraatgrondstoffen</vt:lpstr>
      <vt:lpstr>Substraten en substraatgrondstoffen</vt:lpstr>
      <vt:lpstr>Substraten en substraatgrondstoffen</vt:lpstr>
      <vt:lpstr>Substraten en substraatgrondstoffen</vt:lpstr>
      <vt:lpstr>Substraten en substraatgrondstoffen</vt:lpstr>
      <vt:lpstr>Substraten en substraatgrondstoffen</vt:lpstr>
      <vt:lpstr>Substraten en substraatgrondstoffen</vt:lpstr>
      <vt:lpstr>Substraten en substraatgrondstoffen</vt:lpstr>
      <vt:lpstr>Substraten en substraatgrondstoffen</vt:lpstr>
      <vt:lpstr>Substraten en substraatgrondstoffen</vt:lpstr>
      <vt:lpstr>Substraten en substraatgrondstoffen</vt:lpstr>
      <vt:lpstr>Substraten en substraatgrondstoffen</vt:lpstr>
      <vt:lpstr>Substraten en substraatgrondstoffen</vt:lpstr>
      <vt:lpstr>Substraten en substraatgrondstoffen</vt:lpstr>
      <vt:lpstr>Substraten en substraatgrondstoffen</vt:lpstr>
      <vt:lpstr>Substraten en substraatgrondstoffen</vt:lpstr>
      <vt:lpstr>Substraten en substraatgrondstoffen</vt:lpstr>
      <vt:lpstr>Substraten en substraatgrondstoffen</vt:lpstr>
      <vt:lpstr>Substraten en substraatgrondstoffen</vt:lpstr>
      <vt:lpstr>Substraten en substraatgrondstoffen</vt:lpstr>
      <vt:lpstr>Substraten en substraatgrondstoffen</vt:lpstr>
      <vt:lpstr>Substraten en substraatgrondstoffen</vt:lpstr>
      <vt:lpstr>Substraten en substraatgrondstoffen</vt:lpstr>
      <vt:lpstr>Substraten en substraatgrondstoffen</vt:lpstr>
      <vt:lpstr>Substraten en substraatgrondstoffen</vt:lpstr>
      <vt:lpstr>Substraten en substraatgrondstoffen</vt:lpstr>
      <vt:lpstr>Substraten en substraatgrondstoffen</vt:lpstr>
      <vt:lpstr>Substraten en substraatgrondstoffen</vt:lpstr>
      <vt:lpstr>Substraten en substraatgrondstoffen</vt:lpstr>
      <vt:lpstr>Substraten en substraatgrondstoffen</vt:lpstr>
      <vt:lpstr>Substraten en substraatgrondstoffen</vt:lpstr>
      <vt:lpstr>Substraten en substraatgrondstoffen</vt:lpstr>
      <vt:lpstr>Substraten en substraatgrondstoffen</vt:lpstr>
      <vt:lpstr>Substraten en substraatgrondstoffen</vt:lpstr>
      <vt:lpstr>Substraten en substraatgrondstoffen</vt:lpstr>
      <vt:lpstr>Substraten en substraatgrondstoffen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Martijn</dc:creator>
  <cp:lastModifiedBy>Robert Soesman</cp:lastModifiedBy>
  <cp:revision>321</cp:revision>
  <cp:lastPrinted>2012-05-22T10:37:28Z</cp:lastPrinted>
  <dcterms:created xsi:type="dcterms:W3CDTF">2008-03-20T23:08:22Z</dcterms:created>
  <dcterms:modified xsi:type="dcterms:W3CDTF">2014-03-12T16:29:20Z</dcterms:modified>
</cp:coreProperties>
</file>