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79" r:id="rId4"/>
    <p:sldId id="261" r:id="rId5"/>
    <p:sldId id="262" r:id="rId6"/>
    <p:sldId id="263" r:id="rId7"/>
    <p:sldId id="284" r:id="rId8"/>
    <p:sldId id="280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83" r:id="rId18"/>
    <p:sldId id="282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13A1-84EA-49B3-9B11-18820FFAF214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CC9A-599E-465A-A33A-8AFB83822B3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13A1-84EA-49B3-9B11-18820FFAF214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CC9A-599E-465A-A33A-8AFB83822B3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13A1-84EA-49B3-9B11-18820FFAF214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CC9A-599E-465A-A33A-8AFB83822B3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13A1-84EA-49B3-9B11-18820FFAF214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CC9A-599E-465A-A33A-8AFB83822B3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13A1-84EA-49B3-9B11-18820FFAF214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CC9A-599E-465A-A33A-8AFB83822B3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13A1-84EA-49B3-9B11-18820FFAF214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CC9A-599E-465A-A33A-8AFB83822B3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13A1-84EA-49B3-9B11-18820FFAF214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CC9A-599E-465A-A33A-8AFB83822B3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13A1-84EA-49B3-9B11-18820FFAF214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CC9A-599E-465A-A33A-8AFB83822B3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13A1-84EA-49B3-9B11-18820FFAF214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CC9A-599E-465A-A33A-8AFB83822B3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13A1-84EA-49B3-9B11-18820FFAF214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CC9A-599E-465A-A33A-8AFB83822B3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13A1-84EA-49B3-9B11-18820FFAF214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CC9A-599E-465A-A33A-8AFB83822B3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A13A1-84EA-49B3-9B11-18820FFAF214}" type="datetimeFigureOut">
              <a:rPr lang="nl-NL" smtClean="0"/>
              <a:t>2-12-2014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ACC9A-599E-465A-A33A-8AFB83822B38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oplek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>
          <a:xfrm>
            <a:off x="1143000" y="332656"/>
            <a:ext cx="6858000" cy="864097"/>
          </a:xfrm>
        </p:spPr>
        <p:txBody>
          <a:bodyPr>
            <a:normAutofit/>
          </a:bodyPr>
          <a:lstStyle/>
          <a:p>
            <a:r>
              <a:rPr lang="nl-NL" altLang="nl-NL" sz="2400" b="1" dirty="0" smtClean="0">
                <a:solidFill>
                  <a:srgbClr val="FF0000"/>
                </a:solidFill>
              </a:rPr>
              <a:t>Par. 29.2 Bescherming aan de buitenkant:  De huid</a:t>
            </a:r>
            <a:endParaRPr lang="nl-NL" altLang="nl-NL" sz="2400" dirty="0"/>
          </a:p>
        </p:txBody>
      </p:sp>
      <p:pic>
        <p:nvPicPr>
          <p:cNvPr id="3075" name="Picture 2" descr="F:\DATA\4A\4A7 FOTO'S BESCHERMING\P10407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9632" y="2060847"/>
            <a:ext cx="6624736" cy="4601209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6247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>
          <a:xfrm>
            <a:off x="677636" y="430440"/>
            <a:ext cx="7886700" cy="1325563"/>
          </a:xfrm>
        </p:spPr>
        <p:txBody>
          <a:bodyPr/>
          <a:lstStyle/>
          <a:p>
            <a:pPr algn="ctr"/>
            <a:r>
              <a:rPr lang="nl-NL" altLang="nl-NL" sz="3200" b="1" dirty="0" smtClean="0"/>
              <a:t>HUID:</a:t>
            </a:r>
          </a:p>
        </p:txBody>
      </p:sp>
      <p:sp>
        <p:nvSpPr>
          <p:cNvPr id="4099" name="Tijdelijke aanduiding voor inhoud 2"/>
          <p:cNvSpPr>
            <a:spLocks noGrp="1"/>
          </p:cNvSpPr>
          <p:nvPr>
            <p:ph idx="1"/>
          </p:nvPr>
        </p:nvSpPr>
        <p:spPr>
          <a:xfrm>
            <a:off x="375558" y="1349829"/>
            <a:ext cx="8311243" cy="522514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altLang="nl-NL" sz="3800" dirty="0" smtClean="0"/>
              <a:t>1. Je huid schilfert voortdurend</a:t>
            </a:r>
          </a:p>
          <a:p>
            <a:pPr marL="0" indent="0">
              <a:buNone/>
            </a:pPr>
            <a:r>
              <a:rPr lang="nl-NL" altLang="nl-NL" sz="3800" dirty="0" smtClean="0"/>
              <a:t>Tijd vanaf ontstaan nieuwe opperhuidcel tot en met afschilferen duurt 4 weken</a:t>
            </a:r>
          </a:p>
          <a:p>
            <a:pPr marL="0" indent="0">
              <a:buNone/>
            </a:pPr>
            <a:r>
              <a:rPr lang="nl-NL" altLang="nl-NL" sz="3800" dirty="0" smtClean="0"/>
              <a:t>Conclusie: je huid is in één maand vernieuwd</a:t>
            </a:r>
          </a:p>
          <a:p>
            <a:pPr marL="0" indent="0">
              <a:buNone/>
            </a:pPr>
            <a:endParaRPr lang="nl-NL" altLang="nl-NL" sz="3800" dirty="0" smtClean="0"/>
          </a:p>
          <a:p>
            <a:pPr marL="0" indent="0">
              <a:buNone/>
            </a:pPr>
            <a:r>
              <a:rPr lang="nl-NL" altLang="nl-NL" sz="3800" dirty="0" smtClean="0"/>
              <a:t>2. Stof in huis?  90 % bestaat uit huidschilfers</a:t>
            </a:r>
          </a:p>
          <a:p>
            <a:pPr marL="0" indent="0">
              <a:buNone/>
            </a:pPr>
            <a:r>
              <a:rPr lang="nl-NL" altLang="nl-NL" sz="3800" dirty="0"/>
              <a:t> </a:t>
            </a:r>
            <a:r>
              <a:rPr lang="nl-NL" altLang="nl-NL" sz="3800" dirty="0" smtClean="0"/>
              <a:t>   Huismijt(allergie)? Komen op huidschilfers af</a:t>
            </a:r>
          </a:p>
          <a:p>
            <a:pPr marL="0" indent="0">
              <a:buNone/>
            </a:pPr>
            <a:r>
              <a:rPr lang="nl-NL" altLang="nl-NL" sz="3800" dirty="0"/>
              <a:t> </a:t>
            </a:r>
            <a:r>
              <a:rPr lang="nl-NL" altLang="nl-NL" sz="3800" dirty="0" smtClean="0"/>
              <a:t>   In bed liggen?  Je ligt dan op en tussen huismijten  </a:t>
            </a:r>
          </a:p>
          <a:p>
            <a:pPr marL="0" indent="0">
              <a:buNone/>
            </a:pPr>
            <a:r>
              <a:rPr lang="nl-NL" altLang="nl-NL" sz="3800" dirty="0"/>
              <a:t> </a:t>
            </a:r>
            <a:r>
              <a:rPr lang="nl-NL" altLang="nl-NL" sz="3800" dirty="0" smtClean="0"/>
              <a:t>   (kleine spinnetjes) die lekker aan het eten zijn</a:t>
            </a:r>
          </a:p>
          <a:p>
            <a:pPr marL="0" indent="0">
              <a:buNone/>
            </a:pPr>
            <a:r>
              <a:rPr lang="nl-NL" altLang="nl-NL" sz="3800" dirty="0" smtClean="0"/>
              <a:t>Opperhuid: </a:t>
            </a:r>
            <a:r>
              <a:rPr lang="nl-NL" altLang="nl-NL" sz="3800" dirty="0" err="1" smtClean="0"/>
              <a:t>ondoorlaatbaar</a:t>
            </a:r>
            <a:r>
              <a:rPr lang="nl-NL" altLang="nl-NL" sz="3800" dirty="0" smtClean="0"/>
              <a:t> voor bacteriën/virussen en stoffen</a:t>
            </a:r>
          </a:p>
          <a:p>
            <a:pPr marL="0" indent="0">
              <a:buNone/>
            </a:pPr>
            <a:endParaRPr lang="nl-NL" altLang="nl-NL" sz="3800" dirty="0" smtClean="0"/>
          </a:p>
          <a:p>
            <a:pPr marL="0" indent="0">
              <a:buNone/>
            </a:pPr>
            <a:r>
              <a:rPr lang="nl-NL" altLang="nl-NL" sz="3800" dirty="0" smtClean="0"/>
              <a:t>3. Eelt: verdikking hoornlaag door wrijving of druk</a:t>
            </a:r>
          </a:p>
          <a:p>
            <a:pPr lvl="1"/>
            <a:endParaRPr lang="nl-NL" altLang="nl-NL" sz="3200" dirty="0" smtClean="0"/>
          </a:p>
          <a:p>
            <a:pPr lvl="1"/>
            <a:endParaRPr lang="nl-NL" altLang="nl-NL" dirty="0" smtClean="0"/>
          </a:p>
        </p:txBody>
      </p:sp>
    </p:spTree>
    <p:extLst>
      <p:ext uri="{BB962C8B-B14F-4D97-AF65-F5344CB8AC3E}">
        <p14:creationId xmlns="" xmlns:p14="http://schemas.microsoft.com/office/powerpoint/2010/main" val="282446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>
          <a:xfrm>
            <a:off x="677636" y="430440"/>
            <a:ext cx="7886700" cy="1325563"/>
          </a:xfrm>
        </p:spPr>
        <p:txBody>
          <a:bodyPr/>
          <a:lstStyle/>
          <a:p>
            <a:pPr algn="ctr"/>
            <a:r>
              <a:rPr lang="nl-NL" altLang="nl-NL" sz="3200" b="1" dirty="0" smtClean="0"/>
              <a:t>HUISMIJT:</a:t>
            </a:r>
          </a:p>
        </p:txBody>
      </p:sp>
      <p:sp>
        <p:nvSpPr>
          <p:cNvPr id="4099" name="Tijdelijke aanduiding voor inhoud 2"/>
          <p:cNvSpPr>
            <a:spLocks noGrp="1"/>
          </p:cNvSpPr>
          <p:nvPr>
            <p:ph idx="1"/>
          </p:nvPr>
        </p:nvSpPr>
        <p:spPr>
          <a:xfrm>
            <a:off x="375558" y="1349829"/>
            <a:ext cx="8311243" cy="522514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altLang="nl-NL" sz="3800" dirty="0" smtClean="0"/>
          </a:p>
          <a:p>
            <a:pPr lvl="1"/>
            <a:endParaRPr lang="nl-NL" altLang="nl-NL" sz="3200" dirty="0" smtClean="0"/>
          </a:p>
          <a:p>
            <a:pPr lvl="1"/>
            <a:endParaRPr lang="nl-NL" altLang="nl-NL" dirty="0" smtClean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55" y="2286000"/>
            <a:ext cx="3210573" cy="3048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172" y="1756003"/>
            <a:ext cx="4910593" cy="43182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27906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6858000" cy="1143000"/>
          </a:xfrm>
        </p:spPr>
        <p:txBody>
          <a:bodyPr>
            <a:normAutofit fontScale="90000"/>
          </a:bodyPr>
          <a:lstStyle/>
          <a:p>
            <a:r>
              <a:rPr lang="nl-NL" altLang="nl-NL" sz="4000" b="1" dirty="0" err="1" smtClean="0"/>
              <a:t>Melanocyten</a:t>
            </a:r>
            <a:r>
              <a:rPr lang="nl-NL" altLang="nl-NL" sz="4000" b="1" dirty="0" smtClean="0"/>
              <a:t> (pigmentcellen)</a:t>
            </a:r>
            <a:r>
              <a:rPr lang="nl-NL" altLang="nl-NL" sz="4000" dirty="0" smtClean="0"/>
              <a:t> </a:t>
            </a:r>
            <a:r>
              <a:rPr lang="nl-NL" altLang="nl-NL" sz="4000" dirty="0"/>
              <a:t>in de </a:t>
            </a:r>
            <a:r>
              <a:rPr lang="nl-NL" altLang="nl-NL" sz="4000" b="1" dirty="0">
                <a:solidFill>
                  <a:srgbClr val="FF0000"/>
                </a:solidFill>
              </a:rPr>
              <a:t>slijmlaag</a:t>
            </a:r>
            <a:r>
              <a:rPr lang="nl-NL" altLang="nl-NL" sz="4000" dirty="0"/>
              <a:t>:    </a:t>
            </a:r>
            <a:r>
              <a:rPr lang="nl-NL" altLang="nl-NL" sz="3000" dirty="0"/>
              <a:t>beschermen tegen </a:t>
            </a:r>
            <a:r>
              <a:rPr lang="nl-NL" altLang="nl-NL" sz="3000" dirty="0" err="1"/>
              <a:t>UV-straling</a:t>
            </a:r>
            <a:r>
              <a:rPr lang="nl-NL" altLang="nl-NL" sz="3000" dirty="0"/>
              <a:t>; de huid wordt bruin </a:t>
            </a:r>
          </a:p>
        </p:txBody>
      </p:sp>
      <p:pic>
        <p:nvPicPr>
          <p:cNvPr id="6147" name="Picture 2" descr="F:\DATA\4A\4A7 FOTO'S BESCHERMING\P10407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3688" y="1844824"/>
            <a:ext cx="5617369" cy="482500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3317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>
          <a:xfrm>
            <a:off x="1143000" y="2"/>
            <a:ext cx="6858000" cy="2276475"/>
          </a:xfrm>
        </p:spPr>
        <p:txBody>
          <a:bodyPr>
            <a:normAutofit/>
          </a:bodyPr>
          <a:lstStyle/>
          <a:p>
            <a:r>
              <a:rPr lang="nl-NL" altLang="nl-NL" sz="2400" dirty="0"/>
              <a:t>De lucht tussen de haren </a:t>
            </a:r>
            <a:r>
              <a:rPr lang="nl-NL" altLang="nl-NL" sz="2400" b="1" dirty="0">
                <a:solidFill>
                  <a:srgbClr val="FF0000"/>
                </a:solidFill>
              </a:rPr>
              <a:t>isoleert</a:t>
            </a:r>
            <a:r>
              <a:rPr lang="nl-NL" altLang="nl-NL" sz="2400" dirty="0"/>
              <a:t>.</a:t>
            </a:r>
            <a:br>
              <a:rPr lang="nl-NL" altLang="nl-NL" sz="2400" dirty="0"/>
            </a:br>
            <a:r>
              <a:rPr lang="nl-NL" altLang="nl-NL" sz="2400" dirty="0"/>
              <a:t>Door spiertjes in je huid gaan die haren rechtop staan (kippenvel). </a:t>
            </a:r>
            <a:br>
              <a:rPr lang="nl-NL" altLang="nl-NL" sz="2400" dirty="0"/>
            </a:br>
            <a:r>
              <a:rPr lang="nl-NL" altLang="nl-NL" sz="2400" dirty="0" smtClean="0"/>
              <a:t>WARMTE VASTHOUDEN BIJ AFKOELING</a:t>
            </a:r>
            <a:endParaRPr lang="nl-NL" altLang="nl-NL" sz="2400" dirty="0" smtClean="0"/>
          </a:p>
        </p:txBody>
      </p:sp>
      <p:pic>
        <p:nvPicPr>
          <p:cNvPr id="12291" name="Picture 2" descr="F:\DATA\4A\4A7 FOTO'S BESCHERMING\P10407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23728" y="2060848"/>
            <a:ext cx="5100638" cy="452596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3634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>
          <a:xfrm>
            <a:off x="1143000" y="0"/>
            <a:ext cx="6858000" cy="1268760"/>
          </a:xfrm>
        </p:spPr>
        <p:txBody>
          <a:bodyPr>
            <a:normAutofit/>
          </a:bodyPr>
          <a:lstStyle/>
          <a:p>
            <a:r>
              <a:rPr lang="nl-NL" altLang="nl-NL" sz="2000" dirty="0"/>
              <a:t>Door de samentrekking van de huidspiertjes en skeletspieren wordt warmte geproduceerd (rillen en klappertanden</a:t>
            </a:r>
            <a:r>
              <a:rPr lang="nl-NL" altLang="nl-NL" sz="2000" dirty="0" smtClean="0"/>
              <a:t>)</a:t>
            </a:r>
            <a:br>
              <a:rPr lang="nl-NL" altLang="nl-NL" sz="2000" dirty="0" smtClean="0"/>
            </a:br>
            <a:r>
              <a:rPr lang="nl-NL" altLang="nl-NL" sz="2000" dirty="0" smtClean="0"/>
              <a:t>WARMTEPRODUCTIE</a:t>
            </a:r>
            <a:endParaRPr lang="nl-NL" altLang="nl-NL" sz="2000" dirty="0" smtClean="0"/>
          </a:p>
        </p:txBody>
      </p:sp>
      <p:pic>
        <p:nvPicPr>
          <p:cNvPr id="13315" name="Picture 2" descr="F:\DATA\4A\4A7 FOTO'S BESCHERMING\P10407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23204" y="1484784"/>
            <a:ext cx="5801124" cy="5373216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8027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altLang="nl-NL" smtClean="0"/>
              <a:t>Onderhuids bindweefsel: </a:t>
            </a:r>
            <a:r>
              <a:rPr lang="nl-NL" altLang="nl-NL" sz="4000"/>
              <a:t>vet voor warmte-isolatie en reservestof</a:t>
            </a:r>
          </a:p>
        </p:txBody>
      </p:sp>
      <p:sp>
        <p:nvSpPr>
          <p:cNvPr id="1433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 dirty="0" smtClean="0"/>
          </a:p>
        </p:txBody>
      </p:sp>
      <p:pic>
        <p:nvPicPr>
          <p:cNvPr id="14340" name="Picture 2" descr="F:\DATA\4A\4A7 FOTO'S BESCHERMING\P10407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9" y="1700215"/>
            <a:ext cx="4374356" cy="489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9206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Warmteafgifte</a:t>
            </a:r>
          </a:p>
        </p:txBody>
      </p:sp>
      <p:sp>
        <p:nvSpPr>
          <p:cNvPr id="1433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 smtClean="0"/>
              <a:t>1. straling (denk aan een kampvuur)</a:t>
            </a:r>
          </a:p>
          <a:p>
            <a:r>
              <a:rPr lang="nl-NL" altLang="nl-NL" smtClean="0"/>
              <a:t>2. geleiding (in water koel je snel af)</a:t>
            </a:r>
          </a:p>
          <a:p>
            <a:r>
              <a:rPr lang="nl-NL" altLang="nl-NL" smtClean="0"/>
              <a:t>3. stroming (het is kouder als het waait)</a:t>
            </a:r>
          </a:p>
          <a:p>
            <a:r>
              <a:rPr lang="nl-NL" altLang="nl-NL" smtClean="0"/>
              <a:t>4. verdamping (als je zweet)</a:t>
            </a:r>
          </a:p>
          <a:p>
            <a:endParaRPr lang="nl-NL" altLang="nl-NL" smtClean="0"/>
          </a:p>
          <a:p>
            <a:r>
              <a:rPr lang="nl-NL" altLang="nl-NL" smtClean="0"/>
              <a:t>Waarom raak je in water sneller onderkoelt als je veel beweegt?.. </a:t>
            </a:r>
          </a:p>
        </p:txBody>
      </p:sp>
    </p:spTree>
    <p:extLst>
      <p:ext uri="{BB962C8B-B14F-4D97-AF65-F5344CB8AC3E}">
        <p14:creationId xmlns="" xmlns:p14="http://schemas.microsoft.com/office/powerpoint/2010/main" val="247804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>
          <a:xfrm>
            <a:off x="1143000" y="0"/>
            <a:ext cx="6858000" cy="1773238"/>
          </a:xfrm>
        </p:spPr>
        <p:txBody>
          <a:bodyPr/>
          <a:lstStyle/>
          <a:p>
            <a:r>
              <a:rPr lang="nl-NL" altLang="nl-NL" sz="3600" b="1"/>
              <a:t>Kiemlaag</a:t>
            </a:r>
            <a:r>
              <a:rPr lang="nl-NL" altLang="nl-NL" sz="3600"/>
              <a:t>: waarom liggen de </a:t>
            </a:r>
            <a:br>
              <a:rPr lang="nl-NL" altLang="nl-NL" sz="3600"/>
            </a:br>
            <a:r>
              <a:rPr lang="nl-NL" altLang="nl-NL" sz="3600"/>
              <a:t>bloedvaten zo dicht tegen de kiemlaag aan?</a:t>
            </a:r>
          </a:p>
        </p:txBody>
      </p:sp>
      <p:pic>
        <p:nvPicPr>
          <p:cNvPr id="7171" name="Picture 2" descr="F:\DATA\4A\4A7 FOTO'S BESCHERMING\P10407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80011" y="1844824"/>
            <a:ext cx="5183981" cy="475252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9876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>
          <a:xfrm>
            <a:off x="1143000" y="0"/>
            <a:ext cx="6858000" cy="1773238"/>
          </a:xfrm>
        </p:spPr>
        <p:txBody>
          <a:bodyPr>
            <a:noAutofit/>
          </a:bodyPr>
          <a:lstStyle/>
          <a:p>
            <a:r>
              <a:rPr lang="nl-NL" altLang="nl-NL" sz="2400" b="1" dirty="0" smtClean="0"/>
              <a:t>In d</a:t>
            </a:r>
            <a:r>
              <a:rPr lang="nl-NL" altLang="nl-NL" sz="2400" b="1" dirty="0" smtClean="0"/>
              <a:t>e </a:t>
            </a:r>
            <a:r>
              <a:rPr lang="nl-NL" altLang="nl-NL" sz="2400" b="1" dirty="0"/>
              <a:t>lederhuid : bloedvaten</a:t>
            </a:r>
            <a:r>
              <a:rPr lang="nl-NL" altLang="nl-NL" sz="2400" dirty="0"/>
              <a:t> voorzien de </a:t>
            </a:r>
            <a:br>
              <a:rPr lang="nl-NL" altLang="nl-NL" sz="2400" dirty="0"/>
            </a:br>
            <a:r>
              <a:rPr lang="nl-NL" altLang="nl-NL" sz="2400" dirty="0"/>
              <a:t>huidcellen van zuurstof en </a:t>
            </a:r>
            <a:r>
              <a:rPr lang="nl-NL" altLang="nl-NL" sz="2400" dirty="0" smtClean="0"/>
              <a:t>voedingsstoffen</a:t>
            </a:r>
            <a:br>
              <a:rPr lang="nl-NL" altLang="nl-NL" sz="2400" dirty="0" smtClean="0"/>
            </a:br>
            <a:r>
              <a:rPr lang="nl-NL" altLang="nl-NL" sz="2400" dirty="0" smtClean="0"/>
              <a:t>Let op de kleinste haarvaten: </a:t>
            </a:r>
            <a:r>
              <a:rPr lang="nl-NL" altLang="nl-NL" sz="2400" dirty="0" err="1" smtClean="0"/>
              <a:t>SHUNTbloedvaten</a:t>
            </a:r>
            <a:r>
              <a:rPr lang="nl-NL" altLang="nl-NL" sz="2400" dirty="0" smtClean="0"/>
              <a:t> </a:t>
            </a:r>
            <a:endParaRPr lang="nl-NL" altLang="nl-NL" sz="2400" dirty="0"/>
          </a:p>
        </p:txBody>
      </p:sp>
      <p:pic>
        <p:nvPicPr>
          <p:cNvPr id="5" name="Tijdelijke aanduiding voor inhoud 4" descr="SHUNTBLOEDVAT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1574" y="1772816"/>
            <a:ext cx="8490368" cy="4536504"/>
          </a:xfrm>
        </p:spPr>
      </p:pic>
    </p:spTree>
    <p:extLst>
      <p:ext uri="{BB962C8B-B14F-4D97-AF65-F5344CB8AC3E}">
        <p14:creationId xmlns="" xmlns:p14="http://schemas.microsoft.com/office/powerpoint/2010/main" val="424751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 smtClean="0"/>
          </a:p>
        </p:txBody>
      </p:sp>
      <p:pic>
        <p:nvPicPr>
          <p:cNvPr id="16387" name="Picture 2" descr="E:\DATA\4A\4A5 FOTO'S HOMEO\P104069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0"/>
            <a:ext cx="3792141" cy="68580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6388" name="Tijdelijke aanduiding voor inhoud 5"/>
          <p:cNvSpPr>
            <a:spLocks noGrp="1"/>
          </p:cNvSpPr>
          <p:nvPr>
            <p:ph sz="half" idx="2"/>
          </p:nvPr>
        </p:nvSpPr>
        <p:spPr>
          <a:xfrm>
            <a:off x="5004198" y="620714"/>
            <a:ext cx="2996803" cy="5832475"/>
          </a:xfrm>
        </p:spPr>
        <p:txBody>
          <a:bodyPr>
            <a:normAutofit fontScale="92500" lnSpcReduction="20000"/>
          </a:bodyPr>
          <a:lstStyle/>
          <a:p>
            <a:r>
              <a:rPr lang="nl-NL" altLang="nl-NL" smtClean="0"/>
              <a:t>Waarom hebben onze armen en benen bij lage temperaturen of in rust meestal een lagere temperatuur?</a:t>
            </a:r>
          </a:p>
          <a:p>
            <a:endParaRPr lang="nl-NL" altLang="nl-NL" smtClean="0"/>
          </a:p>
          <a:p>
            <a:r>
              <a:rPr lang="nl-NL" altLang="nl-NL" smtClean="0"/>
              <a:t>Waarom hebben onze armen en benen bij hoge temperaturen of bij inspanning meestal een lagere temperatuur?</a:t>
            </a:r>
          </a:p>
          <a:p>
            <a:endParaRPr lang="nl-NL" altLang="nl-NL" smtClean="0"/>
          </a:p>
        </p:txBody>
      </p:sp>
    </p:spTree>
    <p:extLst>
      <p:ext uri="{BB962C8B-B14F-4D97-AF65-F5344CB8AC3E}">
        <p14:creationId xmlns="" xmlns:p14="http://schemas.microsoft.com/office/powerpoint/2010/main" val="727673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>
          <a:xfrm>
            <a:off x="677636" y="430440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nl-NL" altLang="nl-NL" dirty="0" smtClean="0"/>
              <a:t>De </a:t>
            </a:r>
            <a:r>
              <a:rPr lang="nl-NL" altLang="nl-NL" b="1" dirty="0" smtClean="0">
                <a:solidFill>
                  <a:srgbClr val="FF0000"/>
                </a:solidFill>
              </a:rPr>
              <a:t>Huid </a:t>
            </a:r>
            <a:r>
              <a:rPr lang="nl-NL" altLang="nl-NL" dirty="0" smtClean="0"/>
              <a:t>bestaat uit 3 lagen</a:t>
            </a:r>
            <a:r>
              <a:rPr lang="nl-NL" altLang="nl-NL" dirty="0"/>
              <a:t> </a:t>
            </a:r>
            <a:r>
              <a:rPr lang="nl-NL" altLang="nl-NL" sz="3200" dirty="0" smtClean="0"/>
              <a:t>(van buiten naar binnen)</a:t>
            </a:r>
            <a:br>
              <a:rPr lang="nl-NL" altLang="nl-NL" sz="3200" dirty="0" smtClean="0"/>
            </a:br>
            <a:r>
              <a:rPr lang="nl-NL" altLang="nl-NL" sz="3200" dirty="0" smtClean="0"/>
              <a:t>1. Opperhuid</a:t>
            </a:r>
          </a:p>
        </p:txBody>
      </p:sp>
      <p:sp>
        <p:nvSpPr>
          <p:cNvPr id="4099" name="Tijdelijke aanduiding voor inhoud 2"/>
          <p:cNvSpPr>
            <a:spLocks noGrp="1"/>
          </p:cNvSpPr>
          <p:nvPr>
            <p:ph idx="1"/>
          </p:nvPr>
        </p:nvSpPr>
        <p:spPr>
          <a:xfrm>
            <a:off x="472647" y="1600201"/>
            <a:ext cx="7877432" cy="499830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nl-NL" altLang="nl-NL" sz="3800" dirty="0" smtClean="0">
                <a:solidFill>
                  <a:srgbClr val="FF0000"/>
                </a:solidFill>
              </a:rPr>
              <a:t>Opperhuid (0,1 mm)</a:t>
            </a:r>
            <a:r>
              <a:rPr lang="nl-NL" altLang="nl-NL" sz="3800" dirty="0" smtClean="0"/>
              <a:t>: </a:t>
            </a:r>
          </a:p>
          <a:p>
            <a:pPr marL="0" indent="0">
              <a:buNone/>
            </a:pPr>
            <a:r>
              <a:rPr lang="nl-NL" altLang="nl-NL" sz="3800" dirty="0" smtClean="0"/>
              <a:t>= buitenste laag (epitheelweefsel) bestaat uit: -  - - Hoornlaag (dode cellen) </a:t>
            </a:r>
          </a:p>
          <a:p>
            <a:r>
              <a:rPr lang="nl-NL" sz="3800" dirty="0" smtClean="0"/>
              <a:t>De binnenste laag:</a:t>
            </a:r>
          </a:p>
          <a:p>
            <a:r>
              <a:rPr lang="nl-NL" sz="3800" b="1" dirty="0" smtClean="0">
                <a:solidFill>
                  <a:srgbClr val="FF0000"/>
                </a:solidFill>
              </a:rPr>
              <a:t>Slijmlaag</a:t>
            </a:r>
            <a:r>
              <a:rPr lang="nl-NL" sz="3800" dirty="0" smtClean="0"/>
              <a:t>: </a:t>
            </a:r>
          </a:p>
          <a:p>
            <a:r>
              <a:rPr lang="nl-NL" sz="3800" dirty="0" smtClean="0"/>
              <a:t>vervangen van de slijtende hoornlaag</a:t>
            </a:r>
          </a:p>
          <a:p>
            <a:r>
              <a:rPr lang="nl-NL" sz="3800" dirty="0" smtClean="0"/>
              <a:t>De bovenste cellen verhoornen</a:t>
            </a:r>
          </a:p>
          <a:p>
            <a:pPr marL="0" indent="0">
              <a:buNone/>
            </a:pPr>
            <a:endParaRPr lang="nl-NL" altLang="nl-NL" sz="3800" dirty="0" smtClean="0"/>
          </a:p>
          <a:p>
            <a:pPr marL="0" indent="0">
              <a:buNone/>
            </a:pPr>
            <a:r>
              <a:rPr lang="nl-NL" altLang="nl-NL" sz="3800" dirty="0" smtClean="0"/>
              <a:t>en eronder   </a:t>
            </a:r>
          </a:p>
          <a:p>
            <a:pPr marL="0" indent="0">
              <a:buNone/>
            </a:pPr>
            <a:r>
              <a:rPr lang="nl-NL" altLang="nl-NL" sz="3800" dirty="0" err="1" smtClean="0">
                <a:solidFill>
                  <a:srgbClr val="FF0000"/>
                </a:solidFill>
              </a:rPr>
              <a:t>Kiemlaag</a:t>
            </a:r>
            <a:r>
              <a:rPr lang="nl-NL" altLang="nl-NL" sz="3800" dirty="0" smtClean="0"/>
              <a:t> (onderste deel daarvan bestaat uit</a:t>
            </a:r>
          </a:p>
          <a:p>
            <a:pPr marL="0" indent="0">
              <a:buNone/>
            </a:pPr>
            <a:r>
              <a:rPr lang="nl-NL" altLang="nl-NL" sz="3800" dirty="0" smtClean="0"/>
              <a:t>delende cellen)</a:t>
            </a:r>
          </a:p>
          <a:p>
            <a:pPr marL="0" indent="0">
              <a:buNone/>
            </a:pPr>
            <a:endParaRPr lang="nl-NL" altLang="nl-NL" sz="3800" dirty="0" smtClean="0"/>
          </a:p>
          <a:p>
            <a:pPr marL="0" indent="0">
              <a:buNone/>
            </a:pPr>
            <a:r>
              <a:rPr lang="nl-NL" altLang="nl-NL" sz="3800" dirty="0" smtClean="0"/>
              <a:t>Functie: slijtfunctie</a:t>
            </a:r>
          </a:p>
          <a:p>
            <a:pPr marL="0" indent="0">
              <a:buNone/>
            </a:pPr>
            <a:r>
              <a:rPr lang="nl-NL" altLang="nl-NL" sz="3800" dirty="0" err="1" smtClean="0"/>
              <a:t>Kiemlaag</a:t>
            </a:r>
            <a:r>
              <a:rPr lang="nl-NL" altLang="nl-NL" sz="3800" dirty="0" smtClean="0"/>
              <a:t>: voortdurend nieuwe cellen maken (mitose)</a:t>
            </a:r>
          </a:p>
          <a:p>
            <a:pPr marL="0" indent="0">
              <a:buNone/>
            </a:pPr>
            <a:r>
              <a:rPr lang="nl-NL" altLang="nl-NL" sz="3800" dirty="0" smtClean="0"/>
              <a:t>Bovenste laag kiemcellen verhoornen steeds</a:t>
            </a:r>
          </a:p>
          <a:p>
            <a:pPr marL="0" indent="0">
              <a:buNone/>
            </a:pPr>
            <a:r>
              <a:rPr lang="nl-NL" altLang="nl-NL" sz="3800" dirty="0" smtClean="0"/>
              <a:t>Hoornstof = keratine = eiwit dat hard en stevig is</a:t>
            </a:r>
          </a:p>
          <a:p>
            <a:endParaRPr lang="nl-NL" altLang="nl-NL" sz="3200" dirty="0" smtClean="0"/>
          </a:p>
          <a:p>
            <a:pPr lvl="1"/>
            <a:endParaRPr lang="nl-NL" altLang="nl-NL" sz="3200" dirty="0" smtClean="0"/>
          </a:p>
          <a:p>
            <a:pPr lvl="1"/>
            <a:endParaRPr lang="nl-NL" altLang="nl-NL" dirty="0" smtClean="0"/>
          </a:p>
        </p:txBody>
      </p:sp>
    </p:spTree>
    <p:extLst>
      <p:ext uri="{BB962C8B-B14F-4D97-AF65-F5344CB8AC3E}">
        <p14:creationId xmlns="" xmlns:p14="http://schemas.microsoft.com/office/powerpoint/2010/main" val="462566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0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0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09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09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09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09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Lichaamstemperatuur</a:t>
            </a:r>
          </a:p>
        </p:txBody>
      </p:sp>
      <p:sp>
        <p:nvSpPr>
          <p:cNvPr id="1536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1600200"/>
            <a:ext cx="6858000" cy="4852988"/>
          </a:xfrm>
        </p:spPr>
        <p:txBody>
          <a:bodyPr/>
          <a:lstStyle/>
          <a:p>
            <a:r>
              <a:rPr lang="nl-NL" altLang="nl-NL" smtClean="0"/>
              <a:t>Waarom mag ons lichaam niet te heet worden? Welke stoffen in ons lichaam kunnen hier niet tegen?</a:t>
            </a:r>
          </a:p>
          <a:p>
            <a:pPr>
              <a:buFontTx/>
              <a:buNone/>
            </a:pPr>
            <a:endParaRPr lang="nl-NL" altLang="nl-NL" smtClean="0"/>
          </a:p>
          <a:p>
            <a:r>
              <a:rPr lang="nl-NL" altLang="nl-NL" smtClean="0"/>
              <a:t>Als enzymen te warm worden gaan ze kapot.  En dan stoppen de chemische processen in je lichaam.</a:t>
            </a:r>
          </a:p>
        </p:txBody>
      </p:sp>
    </p:spTree>
    <p:extLst>
      <p:ext uri="{BB962C8B-B14F-4D97-AF65-F5344CB8AC3E}">
        <p14:creationId xmlns="" xmlns:p14="http://schemas.microsoft.com/office/powerpoint/2010/main" val="360869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Lichaamstemperatuur</a:t>
            </a:r>
          </a:p>
        </p:txBody>
      </p:sp>
      <p:sp>
        <p:nvSpPr>
          <p:cNvPr id="1638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 smtClean="0"/>
              <a:t>Welke lichaamsdelen zullen het warmst zijn.</a:t>
            </a:r>
          </a:p>
          <a:p>
            <a:r>
              <a:rPr lang="nl-NL" altLang="nl-NL" smtClean="0"/>
              <a:t>De organen in je romp. Daar zit in verhouding weinig huid om te koelen.</a:t>
            </a:r>
          </a:p>
          <a:p>
            <a:r>
              <a:rPr lang="nl-NL" altLang="nl-NL" smtClean="0"/>
              <a:t>Hoe wordt de overtollige aan warmte daar afgevoerd?</a:t>
            </a:r>
          </a:p>
          <a:p>
            <a:r>
              <a:rPr lang="nl-NL" altLang="nl-NL" smtClean="0"/>
              <a:t>Via het bloed naar de huid..</a:t>
            </a:r>
          </a:p>
          <a:p>
            <a:endParaRPr lang="nl-NL" altLang="nl-NL" smtClean="0"/>
          </a:p>
        </p:txBody>
      </p:sp>
    </p:spTree>
    <p:extLst>
      <p:ext uri="{BB962C8B-B14F-4D97-AF65-F5344CB8AC3E}">
        <p14:creationId xmlns="" xmlns:p14="http://schemas.microsoft.com/office/powerpoint/2010/main" val="339814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altLang="nl-NL" smtClean="0"/>
              <a:t>Zweten: hoe raakt je lichaam overtollige warmte kwijt?</a:t>
            </a:r>
          </a:p>
        </p:txBody>
      </p:sp>
      <p:sp>
        <p:nvSpPr>
          <p:cNvPr id="17411" name="Tijdelijke aanduiding voor inhoud 2"/>
          <p:cNvSpPr>
            <a:spLocks noGrp="1"/>
          </p:cNvSpPr>
          <p:nvPr>
            <p:ph idx="1"/>
          </p:nvPr>
        </p:nvSpPr>
        <p:spPr>
          <a:xfrm>
            <a:off x="1485900" y="2060577"/>
            <a:ext cx="6172200" cy="4608513"/>
          </a:xfrm>
        </p:spPr>
        <p:txBody>
          <a:bodyPr>
            <a:normAutofit/>
          </a:bodyPr>
          <a:lstStyle/>
          <a:p>
            <a:r>
              <a:rPr lang="nl-NL" altLang="nl-NL" sz="2800" dirty="0" smtClean="0"/>
              <a:t>Als het lichaam te warm wordt, wordt er zweet afgegeven.</a:t>
            </a:r>
          </a:p>
          <a:p>
            <a:r>
              <a:rPr lang="nl-NL" altLang="nl-NL" sz="2800" dirty="0" smtClean="0"/>
              <a:t>Het verdampen van zweet kost energie.</a:t>
            </a:r>
          </a:p>
          <a:p>
            <a:r>
              <a:rPr lang="nl-NL" altLang="nl-NL" sz="2800" dirty="0" smtClean="0"/>
              <a:t>Die energie = warmte wordt onttrokken aan de </a:t>
            </a:r>
            <a:r>
              <a:rPr lang="nl-NL" altLang="nl-NL" sz="2800" dirty="0" smtClean="0"/>
              <a:t>huid</a:t>
            </a:r>
            <a:endParaRPr lang="nl-NL" altLang="nl-NL" sz="2800" dirty="0"/>
          </a:p>
          <a:p>
            <a:r>
              <a:rPr lang="nl-NL" altLang="nl-NL" sz="2800" dirty="0" smtClean="0"/>
              <a:t>Bij 100% luchtvochtigheid verdampt het zweet niet en koel je dus niet af !!..</a:t>
            </a:r>
          </a:p>
        </p:txBody>
      </p:sp>
    </p:spTree>
    <p:extLst>
      <p:ext uri="{BB962C8B-B14F-4D97-AF65-F5344CB8AC3E}">
        <p14:creationId xmlns="" xmlns:p14="http://schemas.microsoft.com/office/powerpoint/2010/main" val="3080654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>
          <a:xfrm>
            <a:off x="1143000" y="0"/>
            <a:ext cx="6858000" cy="1052736"/>
          </a:xfrm>
        </p:spPr>
        <p:txBody>
          <a:bodyPr/>
          <a:lstStyle/>
          <a:p>
            <a:r>
              <a:rPr lang="nl-NL" altLang="nl-NL" sz="3600" b="1" dirty="0" smtClean="0"/>
              <a:t>Kiemlaag en slijmlaag</a:t>
            </a:r>
            <a:r>
              <a:rPr lang="nl-NL" altLang="nl-NL" sz="3600" dirty="0" smtClean="0"/>
              <a:t>:</a:t>
            </a:r>
            <a:endParaRPr lang="nl-NL" altLang="nl-NL" sz="3600" dirty="0"/>
          </a:p>
        </p:txBody>
      </p:sp>
      <p:pic>
        <p:nvPicPr>
          <p:cNvPr id="7171" name="Picture 2" descr="F:\DATA\4A\4A7 FOTO'S BESCHERMING\P10407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79712" y="1484784"/>
            <a:ext cx="5183981" cy="4969021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9876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>
          <a:xfrm>
            <a:off x="677636" y="430440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nl-NL" altLang="nl-NL" dirty="0" smtClean="0"/>
              <a:t>De </a:t>
            </a:r>
            <a:r>
              <a:rPr lang="nl-NL" altLang="nl-NL" b="1" dirty="0" smtClean="0">
                <a:solidFill>
                  <a:srgbClr val="FF0000"/>
                </a:solidFill>
              </a:rPr>
              <a:t>Huid </a:t>
            </a:r>
            <a:r>
              <a:rPr lang="nl-NL" altLang="nl-NL" dirty="0" smtClean="0"/>
              <a:t>bestaat uit 3 lagen</a:t>
            </a:r>
            <a:r>
              <a:rPr lang="nl-NL" altLang="nl-NL" dirty="0"/>
              <a:t> </a:t>
            </a:r>
            <a:r>
              <a:rPr lang="nl-NL" altLang="nl-NL" sz="3200" dirty="0" smtClean="0"/>
              <a:t>(van buiten naar binnen)</a:t>
            </a:r>
            <a:br>
              <a:rPr lang="nl-NL" altLang="nl-NL" sz="3200" dirty="0" smtClean="0"/>
            </a:br>
            <a:r>
              <a:rPr lang="nl-NL" altLang="nl-NL" sz="3200" dirty="0" smtClean="0"/>
              <a:t>2. Lederhuid (2 mm dik)</a:t>
            </a:r>
          </a:p>
        </p:txBody>
      </p:sp>
      <p:sp>
        <p:nvSpPr>
          <p:cNvPr id="4099" name="Tijdelijke aanduiding voor inhoud 2"/>
          <p:cNvSpPr>
            <a:spLocks noGrp="1"/>
          </p:cNvSpPr>
          <p:nvPr>
            <p:ph idx="1"/>
          </p:nvPr>
        </p:nvSpPr>
        <p:spPr>
          <a:xfrm>
            <a:off x="1485901" y="1600202"/>
            <a:ext cx="6380560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nl-NL" altLang="nl-NL" sz="11200" dirty="0" smtClean="0">
                <a:solidFill>
                  <a:srgbClr val="FF0000"/>
                </a:solidFill>
              </a:rPr>
              <a:t>Lederhuid:</a:t>
            </a:r>
          </a:p>
          <a:p>
            <a:pPr marL="0" indent="0">
              <a:buNone/>
            </a:pPr>
            <a:r>
              <a:rPr lang="nl-NL" altLang="nl-NL" sz="11200" dirty="0" smtClean="0"/>
              <a:t>Opgebouwd uit bindweefsel met daarin o.a.:</a:t>
            </a:r>
          </a:p>
          <a:p>
            <a:pPr marL="514350" indent="-514350">
              <a:buAutoNum type="arabicPeriod"/>
            </a:pPr>
            <a:r>
              <a:rPr lang="nl-NL" altLang="nl-NL" sz="11200" dirty="0" smtClean="0"/>
              <a:t>Bloedvaten</a:t>
            </a:r>
          </a:p>
          <a:p>
            <a:pPr marL="514350" indent="-514350">
              <a:buAutoNum type="arabicPeriod"/>
            </a:pPr>
            <a:r>
              <a:rPr lang="nl-NL" altLang="nl-NL" sz="11200" dirty="0" smtClean="0"/>
              <a:t>Lymfevaten</a:t>
            </a:r>
          </a:p>
          <a:p>
            <a:pPr marL="514350" indent="-514350">
              <a:buAutoNum type="arabicPeriod"/>
            </a:pPr>
            <a:r>
              <a:rPr lang="nl-NL" altLang="nl-NL" sz="11200" dirty="0" smtClean="0"/>
              <a:t>Zenuwen</a:t>
            </a:r>
          </a:p>
          <a:p>
            <a:pPr marL="514350" indent="-514350">
              <a:buAutoNum type="arabicPeriod"/>
            </a:pPr>
            <a:r>
              <a:rPr lang="nl-NL" altLang="nl-NL" sz="11200" dirty="0" smtClean="0"/>
              <a:t>Zintuigjes </a:t>
            </a:r>
          </a:p>
          <a:p>
            <a:pPr marL="514350" indent="-514350">
              <a:buAutoNum type="arabicPeriod"/>
            </a:pPr>
            <a:r>
              <a:rPr lang="nl-NL" altLang="nl-NL" sz="11200" dirty="0" smtClean="0"/>
              <a:t>Haarzakjes</a:t>
            </a:r>
          </a:p>
          <a:p>
            <a:pPr marL="514350" indent="-514350">
              <a:buAutoNum type="arabicPeriod"/>
            </a:pPr>
            <a:r>
              <a:rPr lang="nl-NL" altLang="nl-NL" sz="11200" dirty="0" smtClean="0"/>
              <a:t>Talgkliertjes</a:t>
            </a:r>
            <a:endParaRPr lang="nl-NL" altLang="nl-NL" sz="11200" dirty="0"/>
          </a:p>
          <a:p>
            <a:pPr marL="0" indent="0">
              <a:buNone/>
            </a:pPr>
            <a:r>
              <a:rPr lang="nl-NL" altLang="nl-NL" sz="11200" dirty="0" smtClean="0"/>
              <a:t>Bindweefsel: bestaat uit vetweefsel</a:t>
            </a:r>
          </a:p>
          <a:p>
            <a:pPr marL="0" indent="0">
              <a:buNone/>
            </a:pPr>
            <a:r>
              <a:rPr lang="nl-NL" altLang="nl-NL" sz="11200" dirty="0" smtClean="0"/>
              <a:t>Vormt isolerende én beweeglijke laag</a:t>
            </a:r>
          </a:p>
          <a:p>
            <a:pPr marL="0" indent="0">
              <a:buNone/>
            </a:pPr>
            <a:r>
              <a:rPr lang="nl-NL" altLang="nl-NL" sz="11200" dirty="0" smtClean="0"/>
              <a:t>Ga naar animatie: </a:t>
            </a:r>
            <a:r>
              <a:rPr lang="nl-NL" altLang="nl-NL" sz="11200" dirty="0" smtClean="0">
                <a:hlinkClick r:id="rId2"/>
              </a:rPr>
              <a:t>www.Bioplek.org</a:t>
            </a:r>
            <a:endParaRPr lang="nl-NL" altLang="nl-NL" sz="11200" dirty="0" smtClean="0"/>
          </a:p>
          <a:p>
            <a:pPr marL="0" indent="0">
              <a:buNone/>
            </a:pPr>
            <a:endParaRPr lang="nl-NL" altLang="nl-NL" sz="11200" dirty="0" smtClean="0"/>
          </a:p>
          <a:p>
            <a:pPr marL="0" indent="0">
              <a:buNone/>
            </a:pPr>
            <a:endParaRPr lang="nl-NL" altLang="nl-NL" sz="3200" dirty="0" smtClean="0"/>
          </a:p>
          <a:p>
            <a:endParaRPr lang="nl-NL" altLang="nl-NL" sz="3200" dirty="0" smtClean="0"/>
          </a:p>
          <a:p>
            <a:pPr lvl="1"/>
            <a:endParaRPr lang="nl-NL" altLang="nl-NL" sz="3200" dirty="0" smtClean="0"/>
          </a:p>
          <a:p>
            <a:pPr lvl="1"/>
            <a:endParaRPr lang="nl-NL" altLang="nl-NL" dirty="0" smtClean="0"/>
          </a:p>
        </p:txBody>
      </p:sp>
    </p:spTree>
    <p:extLst>
      <p:ext uri="{BB962C8B-B14F-4D97-AF65-F5344CB8AC3E}">
        <p14:creationId xmlns="" xmlns:p14="http://schemas.microsoft.com/office/powerpoint/2010/main" val="90309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>
          <a:xfrm>
            <a:off x="1331120" y="0"/>
            <a:ext cx="6426994" cy="1557338"/>
          </a:xfrm>
        </p:spPr>
        <p:txBody>
          <a:bodyPr>
            <a:normAutofit fontScale="90000"/>
          </a:bodyPr>
          <a:lstStyle/>
          <a:p>
            <a:r>
              <a:rPr lang="nl-NL" altLang="nl-NL" smtClean="0"/>
              <a:t>De lederhuid:</a:t>
            </a:r>
            <a:br>
              <a:rPr lang="nl-NL" altLang="nl-NL" smtClean="0"/>
            </a:br>
            <a:r>
              <a:rPr lang="nl-NL" altLang="nl-NL" sz="3200"/>
              <a:t>De </a:t>
            </a:r>
            <a:r>
              <a:rPr lang="nl-NL" altLang="nl-NL" sz="3200" b="1">
                <a:solidFill>
                  <a:srgbClr val="FF0000"/>
                </a:solidFill>
              </a:rPr>
              <a:t>namen</a:t>
            </a:r>
            <a:r>
              <a:rPr lang="nl-NL" altLang="nl-NL" sz="3200"/>
              <a:t> van de onderdelen staan in Binas</a:t>
            </a:r>
            <a:endParaRPr lang="nl-NL" altLang="nl-NL" smtClean="0"/>
          </a:p>
        </p:txBody>
      </p:sp>
      <p:pic>
        <p:nvPicPr>
          <p:cNvPr id="8195" name="Picture 2" descr="F:\DATA\4A\4A7 FOTO'S BESCHERMING\P10407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6369" y="1600200"/>
            <a:ext cx="6278166" cy="4925144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1604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>
          <a:xfrm>
            <a:off x="1494235" y="260350"/>
            <a:ext cx="6172200" cy="1143000"/>
          </a:xfrm>
        </p:spPr>
        <p:txBody>
          <a:bodyPr/>
          <a:lstStyle/>
          <a:p>
            <a:r>
              <a:rPr lang="nl-NL" altLang="nl-NL" smtClean="0"/>
              <a:t>De lederhuid</a:t>
            </a:r>
          </a:p>
        </p:txBody>
      </p:sp>
      <p:sp>
        <p:nvSpPr>
          <p:cNvPr id="9219" name="Tijdelijke aanduiding voor inhoud 2"/>
          <p:cNvSpPr>
            <a:spLocks noGrp="1"/>
          </p:cNvSpPr>
          <p:nvPr>
            <p:ph idx="1"/>
          </p:nvPr>
        </p:nvSpPr>
        <p:spPr>
          <a:xfrm>
            <a:off x="1485900" y="1600202"/>
            <a:ext cx="6172200" cy="4924425"/>
          </a:xfrm>
        </p:spPr>
        <p:txBody>
          <a:bodyPr>
            <a:normAutofit fontScale="77500" lnSpcReduction="20000"/>
          </a:bodyPr>
          <a:lstStyle/>
          <a:p>
            <a:r>
              <a:rPr lang="nl-NL" altLang="nl-NL" b="1" dirty="0" smtClean="0">
                <a:solidFill>
                  <a:srgbClr val="FF0000"/>
                </a:solidFill>
              </a:rPr>
              <a:t>Talgklier</a:t>
            </a:r>
            <a:r>
              <a:rPr lang="nl-NL" altLang="nl-NL" dirty="0" smtClean="0"/>
              <a:t>, wat is de functie?</a:t>
            </a:r>
          </a:p>
          <a:p>
            <a:r>
              <a:rPr lang="nl-NL" altLang="nl-NL" dirty="0" smtClean="0"/>
              <a:t>Talg is vettig en houdt de huid soepel</a:t>
            </a:r>
          </a:p>
          <a:p>
            <a:r>
              <a:rPr lang="nl-NL" altLang="nl-NL" b="1" dirty="0" smtClean="0">
                <a:solidFill>
                  <a:srgbClr val="FF0000"/>
                </a:solidFill>
              </a:rPr>
              <a:t>Haarspiertjes</a:t>
            </a:r>
            <a:r>
              <a:rPr lang="nl-NL" altLang="nl-NL" dirty="0" smtClean="0"/>
              <a:t>, twee functies</a:t>
            </a:r>
          </a:p>
          <a:p>
            <a:r>
              <a:rPr lang="nl-NL" altLang="nl-NL" dirty="0" smtClean="0"/>
              <a:t>Kunnen de haren rechtop zetten</a:t>
            </a:r>
          </a:p>
          <a:p>
            <a:r>
              <a:rPr lang="nl-NL" altLang="nl-NL" dirty="0" smtClean="0"/>
              <a:t>En produceren warmte</a:t>
            </a:r>
          </a:p>
          <a:p>
            <a:r>
              <a:rPr lang="nl-NL" altLang="nl-NL" dirty="0" smtClean="0"/>
              <a:t>Bevat</a:t>
            </a:r>
            <a:r>
              <a:rPr lang="nl-NL" altLang="nl-NL" b="1" dirty="0" smtClean="0">
                <a:solidFill>
                  <a:srgbClr val="FF0000"/>
                </a:solidFill>
              </a:rPr>
              <a:t> bloedvaatjes</a:t>
            </a:r>
            <a:r>
              <a:rPr lang="nl-NL" altLang="nl-NL" dirty="0"/>
              <a:t> </a:t>
            </a:r>
            <a:r>
              <a:rPr lang="nl-NL" altLang="nl-NL" dirty="0" smtClean="0"/>
              <a:t>    </a:t>
            </a:r>
          </a:p>
          <a:p>
            <a:r>
              <a:rPr lang="nl-NL" altLang="nl-NL" dirty="0" smtClean="0"/>
              <a:t>Voorzien de huidcellen van voedingstoffen en zuurstof..</a:t>
            </a:r>
          </a:p>
          <a:p>
            <a:endParaRPr lang="nl-NL" altLang="nl-NL" dirty="0"/>
          </a:p>
          <a:p>
            <a:r>
              <a:rPr lang="nl-NL" altLang="nl-NL" dirty="0" smtClean="0"/>
              <a:t> Let op: shuntbloedvaatjes    Wáár?  Functie? </a:t>
            </a:r>
            <a:endParaRPr lang="nl-NL" altLang="nl-NL" dirty="0"/>
          </a:p>
          <a:p>
            <a:pPr marL="0" indent="0">
              <a:buNone/>
            </a:pPr>
            <a:r>
              <a:rPr lang="nl-NL" altLang="nl-NL" dirty="0" smtClean="0"/>
              <a:t>    Zie volgende dia om vraag te beantwoorden</a:t>
            </a:r>
          </a:p>
        </p:txBody>
      </p:sp>
    </p:spTree>
    <p:extLst>
      <p:ext uri="{BB962C8B-B14F-4D97-AF65-F5344CB8AC3E}">
        <p14:creationId xmlns="" xmlns:p14="http://schemas.microsoft.com/office/powerpoint/2010/main" val="714077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De lederhuid: </a:t>
            </a:r>
            <a:r>
              <a:rPr lang="nl-NL" altLang="nl-NL" b="1" smtClean="0">
                <a:solidFill>
                  <a:srgbClr val="FF0000"/>
                </a:solidFill>
              </a:rPr>
              <a:t>zintuigen</a:t>
            </a:r>
            <a:r>
              <a:rPr lang="nl-NL" altLang="nl-NL" smtClean="0"/>
              <a:t>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 smtClean="0"/>
              <a:t>Tast</a:t>
            </a:r>
          </a:p>
          <a:p>
            <a:r>
              <a:rPr lang="nl-NL" altLang="nl-NL" smtClean="0"/>
              <a:t>Druk</a:t>
            </a:r>
          </a:p>
          <a:p>
            <a:r>
              <a:rPr lang="nl-NL" altLang="nl-NL" smtClean="0"/>
              <a:t>Pijn</a:t>
            </a:r>
          </a:p>
          <a:p>
            <a:r>
              <a:rPr lang="nl-NL" altLang="nl-NL" smtClean="0"/>
              <a:t>Warmte</a:t>
            </a:r>
          </a:p>
          <a:p>
            <a:r>
              <a:rPr lang="nl-NL" altLang="nl-NL" smtClean="0"/>
              <a:t>Koude</a:t>
            </a:r>
          </a:p>
          <a:p>
            <a:endParaRPr lang="nl-NL" altLang="nl-NL" smtClean="0"/>
          </a:p>
          <a:p>
            <a:r>
              <a:rPr lang="nl-NL" altLang="nl-NL" smtClean="0"/>
              <a:t>Gericht op extern milieu..</a:t>
            </a:r>
          </a:p>
          <a:p>
            <a:endParaRPr lang="nl-NL" altLang="nl-NL" smtClean="0"/>
          </a:p>
        </p:txBody>
      </p:sp>
    </p:spTree>
    <p:extLst>
      <p:ext uri="{BB962C8B-B14F-4D97-AF65-F5344CB8AC3E}">
        <p14:creationId xmlns="" xmlns:p14="http://schemas.microsoft.com/office/powerpoint/2010/main" val="404035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3-DIMENSIONALE DOORSNEDE HUID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1800" i="1" dirty="0" smtClean="0"/>
              <a:t>Bouw van de huid</a:t>
            </a:r>
            <a:endParaRPr lang="nl-NL" sz="1800" i="1" dirty="0"/>
          </a:p>
          <a:p>
            <a:pPr>
              <a:buNone/>
            </a:pPr>
            <a:r>
              <a:rPr lang="nl-NL" sz="1800" i="1" dirty="0" smtClean="0"/>
              <a:t>1 = opperhuid; 2 = lederhuid; 3 = onderhuids bindweefsel; 4 = vetcellen</a:t>
            </a:r>
          </a:p>
          <a:p>
            <a:pPr>
              <a:buNone/>
            </a:pPr>
            <a:r>
              <a:rPr lang="nl-NL" sz="1800" i="1" dirty="0" smtClean="0"/>
              <a:t>5 = zweetklier; 6 = hoornlaag; 7 = kiemlaag; 8 = haarspiertje</a:t>
            </a:r>
          </a:p>
          <a:p>
            <a:pPr>
              <a:buNone/>
            </a:pPr>
            <a:r>
              <a:rPr lang="nl-NL" sz="1800" i="1" dirty="0" smtClean="0"/>
              <a:t>9=talgkliertje; 10 = doorsnede van tastzintuigje; 11 = zenuw; 12 = bloedvaten</a:t>
            </a:r>
          </a:p>
          <a:p>
            <a:pPr>
              <a:buNone/>
            </a:pPr>
            <a:endParaRPr lang="en-US" sz="1800" i="1" dirty="0"/>
          </a:p>
          <a:p>
            <a:pPr>
              <a:buNone/>
            </a:pPr>
            <a:endParaRPr lang="nl-NL" sz="18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492896"/>
            <a:ext cx="6352931" cy="417646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>
          <a:xfrm>
            <a:off x="677636" y="430440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nl-NL" altLang="nl-NL" dirty="0" smtClean="0"/>
              <a:t>De </a:t>
            </a:r>
            <a:r>
              <a:rPr lang="nl-NL" altLang="nl-NL" b="1" dirty="0" smtClean="0">
                <a:solidFill>
                  <a:srgbClr val="FF0000"/>
                </a:solidFill>
              </a:rPr>
              <a:t>Huid </a:t>
            </a:r>
            <a:r>
              <a:rPr lang="nl-NL" altLang="nl-NL" dirty="0" smtClean="0"/>
              <a:t>bestaat uit 3 lagen</a:t>
            </a:r>
            <a:r>
              <a:rPr lang="nl-NL" altLang="nl-NL" dirty="0"/>
              <a:t> </a:t>
            </a:r>
            <a:r>
              <a:rPr lang="nl-NL" altLang="nl-NL" sz="3200" dirty="0" smtClean="0"/>
              <a:t>(van buiten naar binnen)</a:t>
            </a:r>
            <a:br>
              <a:rPr lang="nl-NL" altLang="nl-NL" sz="3200" dirty="0" smtClean="0"/>
            </a:br>
            <a:r>
              <a:rPr lang="nl-NL" altLang="nl-NL" sz="3200" dirty="0" smtClean="0"/>
              <a:t>3. Onderhuids bindweefsel </a:t>
            </a:r>
          </a:p>
        </p:txBody>
      </p:sp>
      <p:sp>
        <p:nvSpPr>
          <p:cNvPr id="4099" name="Tijdelijke aanduiding voor inhoud 2"/>
          <p:cNvSpPr>
            <a:spLocks noGrp="1"/>
          </p:cNvSpPr>
          <p:nvPr>
            <p:ph idx="1"/>
          </p:nvPr>
        </p:nvSpPr>
        <p:spPr>
          <a:xfrm>
            <a:off x="1485901" y="2046514"/>
            <a:ext cx="6380560" cy="40796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altLang="nl-NL" sz="3200" dirty="0" smtClean="0"/>
              <a:t>Veel vetcellen </a:t>
            </a:r>
          </a:p>
          <a:p>
            <a:pPr marL="0" indent="0">
              <a:buNone/>
            </a:pPr>
            <a:r>
              <a:rPr lang="nl-NL" altLang="nl-NL" sz="3200" dirty="0" smtClean="0"/>
              <a:t>aanwezig</a:t>
            </a:r>
          </a:p>
          <a:p>
            <a:pPr marL="0" indent="0">
              <a:buNone/>
            </a:pPr>
            <a:endParaRPr lang="nl-NL" altLang="nl-NL" sz="3200" dirty="0"/>
          </a:p>
          <a:p>
            <a:pPr marL="0" indent="0">
              <a:buNone/>
            </a:pPr>
            <a:endParaRPr lang="nl-NL" altLang="nl-NL" sz="3200" dirty="0" smtClean="0"/>
          </a:p>
          <a:p>
            <a:endParaRPr lang="nl-NL" altLang="nl-NL" sz="3200" dirty="0" smtClean="0"/>
          </a:p>
          <a:p>
            <a:pPr lvl="1"/>
            <a:endParaRPr lang="nl-NL" altLang="nl-NL" sz="3200" dirty="0" smtClean="0"/>
          </a:p>
          <a:p>
            <a:pPr lvl="1"/>
            <a:endParaRPr lang="nl-NL" altLang="nl-NL" dirty="0" smtClean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3786" y="1916832"/>
            <a:ext cx="4816929" cy="47452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08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652</Words>
  <Application>Microsoft Office PowerPoint</Application>
  <PresentationFormat>Diavoorstelling (4:3)</PresentationFormat>
  <Paragraphs>109</Paragraphs>
  <Slides>22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3" baseType="lpstr">
      <vt:lpstr>Office-thema</vt:lpstr>
      <vt:lpstr>Par. 29.2 Bescherming aan de buitenkant:  De huid</vt:lpstr>
      <vt:lpstr>De Huid bestaat uit 3 lagen (van buiten naar binnen) 1. Opperhuid</vt:lpstr>
      <vt:lpstr>Kiemlaag en slijmlaag:</vt:lpstr>
      <vt:lpstr>De Huid bestaat uit 3 lagen (van buiten naar binnen) 2. Lederhuid (2 mm dik)</vt:lpstr>
      <vt:lpstr>De lederhuid: De namen van de onderdelen staan in Binas</vt:lpstr>
      <vt:lpstr>De lederhuid</vt:lpstr>
      <vt:lpstr>De lederhuid: zintuigen:</vt:lpstr>
      <vt:lpstr>3-DIMENSIONALE DOORSNEDE HUID</vt:lpstr>
      <vt:lpstr>De Huid bestaat uit 3 lagen (van buiten naar binnen) 3. Onderhuids bindweefsel </vt:lpstr>
      <vt:lpstr>HUID:</vt:lpstr>
      <vt:lpstr>HUISMIJT:</vt:lpstr>
      <vt:lpstr>Melanocyten (pigmentcellen) in de slijmlaag:    beschermen tegen UV-straling; de huid wordt bruin </vt:lpstr>
      <vt:lpstr>De lucht tussen de haren isoleert. Door spiertjes in je huid gaan die haren rechtop staan (kippenvel).  WARMTE VASTHOUDEN BIJ AFKOELING</vt:lpstr>
      <vt:lpstr>Door de samentrekking van de huidspiertjes en skeletspieren wordt warmte geproduceerd (rillen en klappertanden) WARMTEPRODUCTIE</vt:lpstr>
      <vt:lpstr>Onderhuids bindweefsel: vet voor warmte-isolatie en reservestof</vt:lpstr>
      <vt:lpstr>Warmteafgifte</vt:lpstr>
      <vt:lpstr>Kiemlaag: waarom liggen de  bloedvaten zo dicht tegen de kiemlaag aan?</vt:lpstr>
      <vt:lpstr>In de lederhuid : bloedvaten voorzien de  huidcellen van zuurstof en voedingsstoffen Let op de kleinste haarvaten: SHUNTbloedvaten </vt:lpstr>
      <vt:lpstr>Dia 19</vt:lpstr>
      <vt:lpstr>Lichaamstemperatuur</vt:lpstr>
      <vt:lpstr>Lichaamstemperatuur</vt:lpstr>
      <vt:lpstr>Zweten: hoe raakt je lichaam overtollige warmte kwijt?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Par. 29.2 Bescherming aan de buitenkant:  De huid</dc:title>
  <dc:creator>biobertus</dc:creator>
  <cp:lastModifiedBy>biobertus</cp:lastModifiedBy>
  <cp:revision>2</cp:revision>
  <dcterms:created xsi:type="dcterms:W3CDTF">2014-12-02T20:22:19Z</dcterms:created>
  <dcterms:modified xsi:type="dcterms:W3CDTF">2014-12-02T20:41:50Z</dcterms:modified>
</cp:coreProperties>
</file>