
<file path=[Content_Types].xml><?xml version="1.0" encoding="utf-8"?>
<Types xmlns="http://schemas.openxmlformats.org/package/2006/content-types">
  <Override PartName="/ppt/diagrams/drawing2.xml" ContentType="application/vnd.ms-office.drawingml.diagramDrawing+xml"/>
  <Override PartName="/ppt/diagrams/data17.xml" ContentType="application/vnd.openxmlformats-officedocument.drawingml.diagramData+xml"/>
  <Override PartName="/ppt/diagrams/colors22.xml" ContentType="application/vnd.openxmlformats-officedocument.drawingml.diagramColors+xml"/>
  <Override PartName="/ppt/slides/slide4.xml" ContentType="application/vnd.openxmlformats-officedocument.presentationml.slide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diagrams/colors11.xml" ContentType="application/vnd.openxmlformats-officedocument.drawingml.diagramColors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diagrams/layout9.xml" ContentType="application/vnd.openxmlformats-officedocument.drawingml.diagramLayout+xml"/>
  <Override PartName="/ppt/diagrams/data13.xml" ContentType="application/vnd.openxmlformats-officedocument.drawingml.diagramData+xml"/>
  <Default Extension="xml" ContentType="application/xml"/>
  <Override PartName="/ppt/diagrams/quickStyle17.xml" ContentType="application/vnd.openxmlformats-officedocument.drawingml.diagramStyle+xml"/>
  <Override PartName="/ppt/diagrams/drawing18.xml" ContentType="application/vnd.ms-office.drawingml.diagramDrawing+xml"/>
  <Override PartName="/ppt/diagrams/data20.xml" ContentType="application/vnd.openxmlformats-officedocument.drawingml.diagramData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diagrams/layout17.xml" ContentType="application/vnd.openxmlformats-officedocument.drawingml.diagramLayout+xml"/>
  <Override PartName="/ppt/diagrams/colors8.xml" ContentType="application/vnd.openxmlformats-officedocument.drawingml.diagramColors+xml"/>
  <Override PartName="/ppt/diagrams/quickStyle13.xml" ContentType="application/vnd.openxmlformats-officedocument.drawingml.diagramStyle+xml"/>
  <Override PartName="/ppt/diagrams/drawing14.xml" ContentType="application/vnd.ms-office.drawingml.diagramDrawing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rawing7.xml" ContentType="application/vnd.ms-office.drawingml.diagramDrawing+xml"/>
  <Override PartName="/ppt/diagrams/layout13.xml" ContentType="application/vnd.openxmlformats-officedocument.drawingml.diagramLayout+xml"/>
  <Override PartName="/ppt/diagrams/quickStyle20.xml" ContentType="application/vnd.openxmlformats-officedocument.drawingml.diagramStyle+xml"/>
  <Override PartName="/ppt/diagrams/drawing21.xml" ContentType="application/vnd.ms-office.drawingml.diagramDrawing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diagrams/colors4.xml" ContentType="application/vnd.openxmlformats-officedocument.drawingml.diagramColors+xml"/>
  <Override PartName="/ppt/diagrams/quickStyle7.xml" ContentType="application/vnd.openxmlformats-officedocument.drawingml.diagramStyle+xml"/>
  <Override PartName="/ppt/diagrams/drawing10.xml" ContentType="application/vnd.ms-office.drawingml.diagramDrawing+xml"/>
  <Override PartName="/ppt/diagrams/colors16.xml" ContentType="application/vnd.openxmlformats-officedocument.drawingml.diagramColors+xml"/>
  <Override PartName="/ppt/diagrams/data18.xml" ContentType="application/vnd.openxmlformats-officedocument.drawingml.diagramData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drawing3.xml" ContentType="application/vnd.ms-office.drawingml.diagramDrawing+xml"/>
  <Default Extension="png" ContentType="image/png"/>
  <Override PartName="/ppt/diagrams/colors12.xml" ContentType="application/vnd.openxmlformats-officedocument.drawingml.diagramColors+xml"/>
  <Override PartName="/ppt/diagrams/layout20.xml" ContentType="application/vnd.openxmlformats-officedocument.drawingml.diagramLayout+xml"/>
  <Override PartName="/ppt/diagrams/colors23.xml" ContentType="application/vnd.openxmlformats-officedocument.drawingml.diagramColors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diagrams/colors10.xml" ContentType="application/vnd.openxmlformats-officedocument.drawingml.diagramColors+xml"/>
  <Override PartName="/ppt/diagrams/data14.xml" ContentType="application/vnd.openxmlformats-officedocument.drawingml.diagramData+xml"/>
  <Override PartName="/ppt/diagrams/colors21.xml" ContentType="application/vnd.openxmlformats-officedocument.drawingml.diagramColors+xml"/>
  <Override PartName="/ppt/diagrams/data23.xml" ContentType="application/vnd.openxmlformats-officedocument.drawingml.diagramData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Override PartName="/ppt/diagrams/layout8.xml" ContentType="application/vnd.openxmlformats-officedocument.drawingml.diagramLayout+xml"/>
  <Override PartName="/ppt/diagrams/data12.xml" ContentType="application/vnd.openxmlformats-officedocument.drawingml.diagramData+xml"/>
  <Override PartName="/ppt/diagrams/drawing19.xml" ContentType="application/vnd.ms-office.drawingml.diagramDrawing+xml"/>
  <Override PartName="/ppt/diagrams/data21.xml" ContentType="application/vnd.openxmlformats-officedocument.drawingml.diagramData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diagrams/layout6.xml" ContentType="application/vnd.openxmlformats-officedocument.drawingml.diagramLayout+xml"/>
  <Override PartName="/ppt/diagrams/data9.xml" ContentType="application/vnd.openxmlformats-officedocument.drawingml.diagramData+xml"/>
  <Override PartName="/ppt/diagrams/data10.xml" ContentType="application/vnd.openxmlformats-officedocument.drawingml.diagramData+xml"/>
  <Override PartName="/ppt/diagrams/quickStyle16.xml" ContentType="application/vnd.openxmlformats-officedocument.drawingml.diagramStyle+xml"/>
  <Override PartName="/ppt/diagrams/drawing17.xml" ContentType="application/vnd.ms-office.drawingml.diagramDrawing+xml"/>
  <Override PartName="/ppt/diagrams/quickStyle18.xml" ContentType="application/vnd.openxmlformats-officedocument.drawingml.diagramStyl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diagrams/layout4.xml" ContentType="application/vnd.openxmlformats-officedocument.drawingml.diagramLayout+xml"/>
  <Override PartName="/ppt/diagrams/data7.xml" ContentType="application/vnd.openxmlformats-officedocument.drawingml.diagramData+xml"/>
  <Override PartName="/ppt/diagrams/colors9.xml" ContentType="application/vnd.openxmlformats-officedocument.drawingml.diagramColors+xml"/>
  <Override PartName="/ppt/diagrams/quickStyle14.xml" ContentType="application/vnd.openxmlformats-officedocument.drawingml.diagramStyle+xml"/>
  <Override PartName="/ppt/diagrams/drawing15.xml" ContentType="application/vnd.ms-office.drawingml.diagramDrawing+xml"/>
  <Override PartName="/ppt/diagrams/layout18.xml" ContentType="application/vnd.openxmlformats-officedocument.drawingml.diagram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data5.xml" ContentType="application/vnd.openxmlformats-officedocument.drawingml.diagramData+xml"/>
  <Override PartName="/ppt/diagrams/colors7.xml" ContentType="application/vnd.openxmlformats-officedocument.drawingml.diagramColors+xml"/>
  <Override PartName="/ppt/diagrams/drawing8.xml" ContentType="application/vnd.ms-office.drawingml.diagramDrawing+xml"/>
  <Override PartName="/ppt/diagrams/quickStyle12.xml" ContentType="application/vnd.openxmlformats-officedocument.drawingml.diagramStyle+xml"/>
  <Override PartName="/ppt/diagrams/drawing13.xml" ContentType="application/vnd.ms-office.drawingml.diagramDrawing+xml"/>
  <Override PartName="/ppt/diagrams/layout16.xml" ContentType="application/vnd.openxmlformats-officedocument.drawingml.diagramLayout+xml"/>
  <Override PartName="/ppt/diagrams/colors19.xml" ContentType="application/vnd.openxmlformats-officedocument.drawingml.diagramColors+xml"/>
  <Override PartName="/ppt/diagrams/quickStyle23.xml" ContentType="application/vnd.openxmlformats-officedocument.drawingml.diagramStyle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drawing6.xml" ContentType="application/vnd.ms-office.drawingml.diagramDrawing+xml"/>
  <Override PartName="/ppt/diagrams/quickStyle8.xml" ContentType="application/vnd.openxmlformats-officedocument.drawingml.diagramStyle+xml"/>
  <Override PartName="/ppt/diagrams/quickStyle10.xml" ContentType="application/vnd.openxmlformats-officedocument.drawingml.diagramStyle+xml"/>
  <Override PartName="/ppt/diagrams/drawing11.xml" ContentType="application/vnd.ms-office.drawingml.diagramDrawing+xml"/>
  <Override PartName="/ppt/diagrams/layout14.xml" ContentType="application/vnd.openxmlformats-officedocument.drawingml.diagramLayout+xml"/>
  <Override PartName="/ppt/diagrams/colors17.xml" ContentType="application/vnd.openxmlformats-officedocument.drawingml.diagramColors+xml"/>
  <Override PartName="/ppt/diagrams/drawing20.xml" ContentType="application/vnd.ms-office.drawingml.diagramDrawing+xml"/>
  <Override PartName="/ppt/diagrams/quickStyle21.xml" ContentType="application/vnd.openxmlformats-officedocument.drawingml.diagramStyle+xml"/>
  <Override PartName="/ppt/diagrams/drawing22.xml" ContentType="application/vnd.ms-office.drawingml.diagramDrawing+xml"/>
  <Override PartName="/ppt/diagrams/layout23.xml" ContentType="application/vnd.openxmlformats-officedocument.drawingml.diagramLayout+xml"/>
  <Override PartName="/ppt/slides/slide8.xml" ContentType="application/vnd.openxmlformats-officedocument.presentationml.slide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drawing4.xml" ContentType="application/vnd.ms-office.drawingml.diagramDrawing+xml"/>
  <Override PartName="/ppt/diagrams/quickStyle6.xml" ContentType="application/vnd.openxmlformats-officedocument.drawingml.diagramStyle+xml"/>
  <Override PartName="/ppt/diagrams/layout12.xml" ContentType="application/vnd.openxmlformats-officedocument.drawingml.diagramLayout+xml"/>
  <Override PartName="/ppt/diagrams/colors15.xml" ContentType="application/vnd.openxmlformats-officedocument.drawingml.diagramColors+xml"/>
  <Override PartName="/ppt/diagrams/data19.xml" ContentType="application/vnd.openxmlformats-officedocument.drawingml.diagramData+xml"/>
  <Override PartName="/ppt/diagrams/layout21.xml" ContentType="application/vnd.openxmlformats-officedocument.drawingml.diagramLayout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diagrams/layout10.xml" ContentType="application/vnd.openxmlformats-officedocument.drawingml.diagramLayout+xml"/>
  <Override PartName="/ppt/diagrams/colors13.xml" ContentType="application/vnd.openxmlformats-officedocument.drawingml.diagramColors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diagrams/data15.xml" ContentType="application/vnd.openxmlformats-officedocument.drawingml.diagramData+xml"/>
  <Override PartName="/ppt/diagrams/colors20.xml" ContentType="application/vnd.openxmlformats-officedocument.drawingml.diagramColors+xml"/>
  <Override PartName="/ppt/slides/slide2.xml" ContentType="application/vnd.openxmlformats-officedocument.presentationml.slide+xml"/>
  <Override PartName="/ppt/diagrams/data11.xml" ContentType="application/vnd.openxmlformats-officedocument.drawingml.diagramData+xml"/>
  <Override PartName="/ppt/diagrams/quickStyle19.xml" ContentType="application/vnd.openxmlformats-officedocument.drawingml.diagramStyle+xml"/>
  <Override PartName="/ppt/diagrams/data22.xml" ContentType="application/vnd.openxmlformats-officedocument.drawingml.diagramData+xml"/>
  <Default Extension="rels" ContentType="application/vnd.openxmlformats-package.relationships+xml"/>
  <Override PartName="/ppt/diagrams/layout7.xml" ContentType="application/vnd.openxmlformats-officedocument.drawingml.diagramLayout+xml"/>
  <Override PartName="/ppt/diagrams/data8.xml" ContentType="application/vnd.openxmlformats-officedocument.drawingml.diagramData+xml"/>
  <Override PartName="/ppt/slideLayouts/slideLayout11.xml" ContentType="application/vnd.openxmlformats-officedocument.presentationml.slideLayout+xml"/>
  <Override PartName="/ppt/diagrams/quickStyle15.xml" ContentType="application/vnd.openxmlformats-officedocument.drawingml.diagramStyle+xml"/>
  <Override PartName="/ppt/diagrams/drawing16.xml" ContentType="application/vnd.ms-office.drawingml.diagramDrawing+xml"/>
  <Override PartName="/ppt/diagrams/layout19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drawing9.xml" ContentType="application/vnd.ms-office.drawingml.diagramDrawing+xml"/>
  <Override PartName="/ppt/diagrams/layout15.xml" ContentType="application/vnd.openxmlformats-officedocument.drawingml.diagramLayout+xml"/>
  <Override PartName="/ppt/diagrams/quickStyle22.xml" ContentType="application/vnd.openxmlformats-officedocument.drawingml.diagramStyle+xml"/>
  <Override PartName="/ppt/diagrams/drawing23.xml" ContentType="application/vnd.ms-office.drawingml.diagramDrawing+xml"/>
  <Override PartName="/ppt/diagrams/colors6.xml" ContentType="application/vnd.openxmlformats-officedocument.drawingml.diagramColors+xml"/>
  <Override PartName="/ppt/diagrams/quickStyle9.xml" ContentType="application/vnd.openxmlformats-officedocument.drawingml.diagramStyle+xml"/>
  <Override PartName="/ppt/diagrams/quickStyle11.xml" ContentType="application/vnd.openxmlformats-officedocument.drawingml.diagramStyle+xml"/>
  <Override PartName="/ppt/diagrams/drawing12.xml" ContentType="application/vnd.ms-office.drawingml.diagramDrawing+xml"/>
  <Override PartName="/ppt/diagrams/colors18.xml" ContentType="application/vnd.openxmlformats-officedocument.drawingml.diagramColors+xml"/>
  <Override PartName="/ppt/slides/slide7.xml" ContentType="application/vnd.openxmlformats-officedocument.presentationml.slide+xml"/>
  <Override PartName="/ppt/slideLayouts/slideLayout9.xml" ContentType="application/vnd.openxmlformats-officedocument.presentationml.slideLayout+xml"/>
  <Override PartName="/ppt/diagrams/drawing5.xml" ContentType="application/vnd.ms-office.drawingml.diagramDrawing+xml"/>
  <Override PartName="/ppt/diagrams/layout11.xml" ContentType="application/vnd.openxmlformats-officedocument.drawingml.diagramLayout+xml"/>
  <Override PartName="/ppt/diagrams/colors14.xml" ContentType="application/vnd.openxmlformats-officedocument.drawingml.diagramColors+xml"/>
  <Override PartName="/ppt/diagrams/layout22.xml" ContentType="application/vnd.openxmlformats-officedocument.drawingml.diagramLayout+xml"/>
  <Override PartName="/ppt/diagrams/colors2.xml" ContentType="application/vnd.openxmlformats-officedocument.drawingml.diagramColors+xml"/>
  <Override PartName="/ppt/diagrams/quickStyle5.xml" ContentType="application/vnd.openxmlformats-officedocument.drawingml.diagramStyle+xml"/>
  <Override PartName="/ppt/diagrams/data16.xml" ContentType="application/vnd.openxmlformats-officedocument.drawingml.diagramData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7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10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5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6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7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8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9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3_5">
  <dgm:title val=""/>
  <dgm:desc val=""/>
  <dgm:catLst>
    <dgm:cat type="accent3" pri="11500"/>
  </dgm:catLst>
  <dgm:styleLbl name="node0">
    <dgm:fillClrLst meth="cycle">
      <a:schemeClr val="accent3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>
        <a:alpha val="9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>
        <a:alpha val="90000"/>
      </a:schemeClr>
      <a:schemeClr val="accent3">
        <a:alpha val="5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/>
    <dgm:txEffectClrLst/>
  </dgm:styleLbl>
  <dgm:styleLbl name="lnNode1">
    <dgm:fillClrLst>
      <a:schemeClr val="accent3">
        <a:shade val="90000"/>
      </a:schemeClr>
      <a:schemeClr val="accent3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shade val="80000"/>
        <a:alpha val="50000"/>
      </a:schemeClr>
      <a:schemeClr val="accent3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  <a:alpha val="90000"/>
      </a:schemeClr>
      <a:schemeClr val="accent3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fg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bg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sibTrans1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alpha val="90000"/>
        <a:tint val="40000"/>
      </a:schemeClr>
      <a:schemeClr val="accent3">
        <a:alpha val="5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0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2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3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3_5">
  <dgm:title val=""/>
  <dgm:desc val=""/>
  <dgm:catLst>
    <dgm:cat type="accent3" pri="11500"/>
  </dgm:catLst>
  <dgm:styleLbl name="node0">
    <dgm:fillClrLst meth="cycle">
      <a:schemeClr val="accent3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>
        <a:alpha val="9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>
        <a:alpha val="90000"/>
      </a:schemeClr>
      <a:schemeClr val="accent3">
        <a:alpha val="5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/>
    <dgm:txEffectClrLst/>
  </dgm:styleLbl>
  <dgm:styleLbl name="lnNode1">
    <dgm:fillClrLst>
      <a:schemeClr val="accent3">
        <a:shade val="90000"/>
      </a:schemeClr>
      <a:schemeClr val="accent3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shade val="80000"/>
        <a:alpha val="50000"/>
      </a:schemeClr>
      <a:schemeClr val="accent3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  <a:alpha val="90000"/>
      </a:schemeClr>
      <a:schemeClr val="accent3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fg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bg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sibTrans1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alpha val="90000"/>
        <a:tint val="40000"/>
      </a:schemeClr>
      <a:schemeClr val="accent3">
        <a:alpha val="5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ED3801C-E28D-412A-80E0-207E60B6874A}" type="doc">
      <dgm:prSet loTypeId="urn:microsoft.com/office/officeart/2005/8/layout/vList2" loCatId="list" qsTypeId="urn:microsoft.com/office/officeart/2005/8/quickstyle/simple5" qsCatId="simple" csTypeId="urn:microsoft.com/office/officeart/2005/8/colors/colorful3" csCatId="colorful" phldr="1"/>
      <dgm:spPr/>
      <dgm:t>
        <a:bodyPr/>
        <a:lstStyle/>
        <a:p>
          <a:endParaRPr lang="nl-NL"/>
        </a:p>
      </dgm:t>
    </dgm:pt>
    <dgm:pt modelId="{FF71EAC6-6F85-4361-8351-A68FCEC61892}">
      <dgm:prSet/>
      <dgm:spPr/>
      <dgm:t>
        <a:bodyPr/>
        <a:lstStyle/>
        <a:p>
          <a:pPr algn="ctr" rtl="0"/>
          <a:r>
            <a:rPr lang="nl-NL" dirty="0" smtClean="0"/>
            <a:t>Thema 7 Erfelijkheidswetten</a:t>
          </a:r>
          <a:endParaRPr lang="nl-NL" dirty="0"/>
        </a:p>
      </dgm:t>
    </dgm:pt>
    <dgm:pt modelId="{806CBBC6-DE5A-48D3-B225-2059ED785A1B}" type="parTrans" cxnId="{BB136055-5310-4F76-A3F1-BE08727BA7DA}">
      <dgm:prSet/>
      <dgm:spPr/>
      <dgm:t>
        <a:bodyPr/>
        <a:lstStyle/>
        <a:p>
          <a:endParaRPr lang="nl-NL"/>
        </a:p>
      </dgm:t>
    </dgm:pt>
    <dgm:pt modelId="{6478C3DF-E7C8-4191-B93F-17A7D5286CD3}" type="sibTrans" cxnId="{BB136055-5310-4F76-A3F1-BE08727BA7DA}">
      <dgm:prSet/>
      <dgm:spPr/>
      <dgm:t>
        <a:bodyPr/>
        <a:lstStyle/>
        <a:p>
          <a:endParaRPr lang="nl-NL"/>
        </a:p>
      </dgm:t>
    </dgm:pt>
    <dgm:pt modelId="{8697D6EB-5E9E-4DF8-850B-825AFEB046C6}" type="pres">
      <dgm:prSet presAssocID="{5ED3801C-E28D-412A-80E0-207E60B6874A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48428BAA-8536-46F7-8DB6-4AFB2C52D555}" type="pres">
      <dgm:prSet presAssocID="{FF71EAC6-6F85-4361-8351-A68FCEC61892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BB136055-5310-4F76-A3F1-BE08727BA7DA}" srcId="{5ED3801C-E28D-412A-80E0-207E60B6874A}" destId="{FF71EAC6-6F85-4361-8351-A68FCEC61892}" srcOrd="0" destOrd="0" parTransId="{806CBBC6-DE5A-48D3-B225-2059ED785A1B}" sibTransId="{6478C3DF-E7C8-4191-B93F-17A7D5286CD3}"/>
    <dgm:cxn modelId="{916A5781-C3C9-426F-A359-404F449C0CDB}" type="presOf" srcId="{FF71EAC6-6F85-4361-8351-A68FCEC61892}" destId="{48428BAA-8536-46F7-8DB6-4AFB2C52D555}" srcOrd="0" destOrd="0" presId="urn:microsoft.com/office/officeart/2005/8/layout/vList2"/>
    <dgm:cxn modelId="{8DE75528-731E-4867-95D5-836E7E48FE0B}" type="presOf" srcId="{5ED3801C-E28D-412A-80E0-207E60B6874A}" destId="{8697D6EB-5E9E-4DF8-850B-825AFEB046C6}" srcOrd="0" destOrd="0" presId="urn:microsoft.com/office/officeart/2005/8/layout/vList2"/>
    <dgm:cxn modelId="{7E448AB3-5467-44AC-A055-068C80B43454}" type="presParOf" srcId="{8697D6EB-5E9E-4DF8-850B-825AFEB046C6}" destId="{48428BAA-8536-46F7-8DB6-4AFB2C52D555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EE726C4E-7208-4F3C-BEC3-658D0B562DA6}" type="doc">
      <dgm:prSet loTypeId="urn:microsoft.com/office/officeart/2005/8/layout/vList2" loCatId="list" qsTypeId="urn:microsoft.com/office/officeart/2005/8/quickstyle/simple3" qsCatId="simple" csTypeId="urn:microsoft.com/office/officeart/2005/8/colors/accent3_2" csCatId="accent3" phldr="1"/>
      <dgm:spPr/>
      <dgm:t>
        <a:bodyPr/>
        <a:lstStyle/>
        <a:p>
          <a:endParaRPr lang="nl-NL"/>
        </a:p>
      </dgm:t>
    </dgm:pt>
    <dgm:pt modelId="{03F8AC8A-6CE2-4015-8253-A3C872B93F5E}">
      <dgm:prSet custT="1"/>
      <dgm:spPr/>
      <dgm:t>
        <a:bodyPr/>
        <a:lstStyle/>
        <a:p>
          <a:pPr algn="ctr" rtl="0"/>
          <a:r>
            <a:rPr lang="nl-NL" sz="2400" dirty="0" smtClean="0"/>
            <a:t>Notatie </a:t>
          </a:r>
          <a:r>
            <a:rPr lang="nl-NL" sz="2400" dirty="0" smtClean="0">
              <a:sym typeface="Wingdings" panose="05000000000000000000" pitchFamily="2" charset="2"/>
            </a:rPr>
            <a:t></a:t>
          </a:r>
          <a:r>
            <a:rPr lang="nl-NL" sz="2400" dirty="0" smtClean="0"/>
            <a:t>Dominant X-gen: X</a:t>
          </a:r>
          <a:r>
            <a:rPr lang="nl-NL" sz="2400" baseline="30000" dirty="0" smtClean="0"/>
            <a:t>R </a:t>
          </a:r>
          <a:r>
            <a:rPr lang="nl-NL" sz="2400" dirty="0" smtClean="0"/>
            <a:t>– Recessief X-gen: </a:t>
          </a:r>
          <a:r>
            <a:rPr lang="nl-NL" sz="2400" dirty="0" err="1" smtClean="0"/>
            <a:t>X</a:t>
          </a:r>
          <a:r>
            <a:rPr lang="nl-NL" sz="2400" baseline="30000" dirty="0" err="1" smtClean="0"/>
            <a:t>r</a:t>
          </a:r>
          <a:r>
            <a:rPr lang="nl-NL" sz="2400" dirty="0" smtClean="0"/>
            <a:t> </a:t>
          </a:r>
          <a:endParaRPr lang="nl-NL" sz="2400" dirty="0"/>
        </a:p>
      </dgm:t>
    </dgm:pt>
    <dgm:pt modelId="{8A04A2FC-89B5-4BA5-B0C7-58DF85BCE605}" type="parTrans" cxnId="{DE82FE05-90DF-4BFC-89FE-ABDF9BBB18F1}">
      <dgm:prSet/>
      <dgm:spPr/>
      <dgm:t>
        <a:bodyPr/>
        <a:lstStyle/>
        <a:p>
          <a:pPr algn="ctr"/>
          <a:endParaRPr lang="nl-NL" sz="2400"/>
        </a:p>
      </dgm:t>
    </dgm:pt>
    <dgm:pt modelId="{2F0F87E3-30C3-4FA5-A7A0-03D9F5026D23}" type="sibTrans" cxnId="{DE82FE05-90DF-4BFC-89FE-ABDF9BBB18F1}">
      <dgm:prSet/>
      <dgm:spPr/>
      <dgm:t>
        <a:bodyPr/>
        <a:lstStyle/>
        <a:p>
          <a:pPr algn="ctr"/>
          <a:endParaRPr lang="nl-NL" sz="2400"/>
        </a:p>
      </dgm:t>
    </dgm:pt>
    <dgm:pt modelId="{FF14A51F-4082-4ED4-AFCD-22FE8B6668A0}">
      <dgm:prSet custT="1"/>
      <dgm:spPr/>
      <dgm:t>
        <a:bodyPr/>
        <a:lstStyle/>
        <a:p>
          <a:pPr algn="ctr" rtl="0"/>
          <a:r>
            <a:rPr lang="nl-NL" sz="2400" smtClean="0"/>
            <a:t>Voorbeeld: oogkleur bananenvliegjes, rood is dominant</a:t>
          </a:r>
          <a:endParaRPr lang="nl-NL" sz="2400"/>
        </a:p>
      </dgm:t>
    </dgm:pt>
    <dgm:pt modelId="{5B08EF6A-8209-4311-AF14-6B1E9F7634D6}" type="parTrans" cxnId="{BF8588D4-CDE7-4F26-B0DB-44292B5B0B32}">
      <dgm:prSet/>
      <dgm:spPr/>
      <dgm:t>
        <a:bodyPr/>
        <a:lstStyle/>
        <a:p>
          <a:pPr algn="ctr"/>
          <a:endParaRPr lang="nl-NL" sz="2400"/>
        </a:p>
      </dgm:t>
    </dgm:pt>
    <dgm:pt modelId="{BB04D892-F56C-4D7E-9318-47BA2715A887}" type="sibTrans" cxnId="{BF8588D4-CDE7-4F26-B0DB-44292B5B0B32}">
      <dgm:prSet/>
      <dgm:spPr/>
      <dgm:t>
        <a:bodyPr/>
        <a:lstStyle/>
        <a:p>
          <a:pPr algn="ctr"/>
          <a:endParaRPr lang="nl-NL" sz="2400"/>
        </a:p>
      </dgm:t>
    </dgm:pt>
    <dgm:pt modelId="{2F9B5E9C-BAA6-47BF-ACC9-6D9F9F985FC5}">
      <dgm:prSet custT="1"/>
      <dgm:spPr/>
      <dgm:t>
        <a:bodyPr/>
        <a:lstStyle/>
        <a:p>
          <a:pPr marL="0" marR="0" indent="0" algn="ctr" defTabSz="914400" rtl="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nl-NL" sz="2400" dirty="0" smtClean="0"/>
            <a:t>Kruising: </a:t>
          </a:r>
          <a:r>
            <a:rPr lang="nl-NL" sz="2400" dirty="0" err="1" smtClean="0"/>
            <a:t>roodogig</a:t>
          </a:r>
          <a:r>
            <a:rPr lang="nl-NL" sz="2400" dirty="0" smtClean="0"/>
            <a:t> vrouwtje - </a:t>
          </a:r>
          <a:r>
            <a:rPr lang="nl-NL" sz="2400" dirty="0" err="1" smtClean="0"/>
            <a:t>witogig</a:t>
          </a:r>
          <a:r>
            <a:rPr lang="nl-NL" sz="2400" dirty="0" smtClean="0"/>
            <a:t> mannetje X</a:t>
          </a:r>
          <a:r>
            <a:rPr lang="nl-NL" sz="2400" baseline="30000" dirty="0" smtClean="0"/>
            <a:t>R</a:t>
          </a:r>
          <a:r>
            <a:rPr lang="nl-NL" sz="2400" dirty="0" smtClean="0"/>
            <a:t>X</a:t>
          </a:r>
          <a:r>
            <a:rPr lang="nl-NL" sz="2400" baseline="30000" dirty="0" smtClean="0"/>
            <a:t>R</a:t>
          </a:r>
          <a:r>
            <a:rPr lang="nl-NL" sz="2400" dirty="0" smtClean="0"/>
            <a:t>  x  </a:t>
          </a:r>
          <a:r>
            <a:rPr lang="nl-NL" sz="2400" dirty="0" err="1" smtClean="0"/>
            <a:t>X</a:t>
          </a:r>
          <a:r>
            <a:rPr lang="nl-NL" sz="2400" baseline="30000" dirty="0" err="1" smtClean="0"/>
            <a:t>r</a:t>
          </a:r>
          <a:r>
            <a:rPr lang="nl-NL" sz="2400" dirty="0" err="1" smtClean="0"/>
            <a:t>Y</a:t>
          </a:r>
          <a:endParaRPr lang="nl-NL" sz="2400" dirty="0" smtClean="0"/>
        </a:p>
      </dgm:t>
    </dgm:pt>
    <dgm:pt modelId="{2017EB6B-96B9-4F93-AE7B-0F3D408CFBE7}" type="parTrans" cxnId="{6C9B2F8C-666C-4A6C-BEF2-93C9295159D4}">
      <dgm:prSet/>
      <dgm:spPr/>
      <dgm:t>
        <a:bodyPr/>
        <a:lstStyle/>
        <a:p>
          <a:pPr algn="ctr"/>
          <a:endParaRPr lang="nl-NL" sz="2400"/>
        </a:p>
      </dgm:t>
    </dgm:pt>
    <dgm:pt modelId="{D4F4F83E-DB8D-411A-9D5A-41ED53352783}" type="sibTrans" cxnId="{6C9B2F8C-666C-4A6C-BEF2-93C9295159D4}">
      <dgm:prSet/>
      <dgm:spPr/>
      <dgm:t>
        <a:bodyPr/>
        <a:lstStyle/>
        <a:p>
          <a:pPr algn="ctr"/>
          <a:endParaRPr lang="nl-NL" sz="2400"/>
        </a:p>
      </dgm:t>
    </dgm:pt>
    <dgm:pt modelId="{3DFDEBDC-360E-43F5-9646-640874BC1529}">
      <dgm:prSet custT="1"/>
      <dgm:spPr/>
      <dgm:t>
        <a:bodyPr/>
        <a:lstStyle/>
        <a:p>
          <a:pPr algn="ctr" rtl="0"/>
          <a:r>
            <a:rPr lang="nl-NL" sz="2400" dirty="0" smtClean="0">
              <a:latin typeface="+mj-lt"/>
            </a:rPr>
            <a:t>Allelen: </a:t>
          </a:r>
          <a:r>
            <a:rPr lang="nl-NL" sz="2400" b="0" dirty="0" smtClean="0">
              <a:effectLst/>
              <a:latin typeface="+mj-lt"/>
              <a:ea typeface="Times New Roman"/>
              <a:cs typeface="Times New Roman"/>
            </a:rPr>
            <a:t>X</a:t>
          </a:r>
          <a:r>
            <a:rPr lang="nl-NL" sz="2400" b="0" baseline="30000" dirty="0" smtClean="0">
              <a:effectLst/>
              <a:latin typeface="+mj-lt"/>
              <a:ea typeface="Times New Roman"/>
              <a:cs typeface="Times New Roman"/>
            </a:rPr>
            <a:t>R </a:t>
          </a:r>
          <a:r>
            <a:rPr lang="nl-NL" sz="2400" dirty="0" smtClean="0">
              <a:effectLst/>
              <a:latin typeface="Arial"/>
              <a:ea typeface="Times New Roman"/>
              <a:cs typeface="Times New Roman"/>
            </a:rPr>
            <a:t>of</a:t>
          </a:r>
          <a:r>
            <a:rPr lang="nl-NL" sz="2400" b="0" dirty="0" smtClean="0">
              <a:effectLst/>
              <a:latin typeface="+mj-lt"/>
              <a:ea typeface="Times New Roman"/>
              <a:cs typeface="Times New Roman"/>
            </a:rPr>
            <a:t> X</a:t>
          </a:r>
          <a:r>
            <a:rPr lang="nl-NL" sz="2400" b="0" baseline="30000" dirty="0" smtClean="0">
              <a:effectLst/>
              <a:latin typeface="+mj-lt"/>
              <a:ea typeface="Times New Roman"/>
              <a:cs typeface="Times New Roman"/>
            </a:rPr>
            <a:t>R </a:t>
          </a:r>
          <a:r>
            <a:rPr lang="nl-NL" sz="2400" dirty="0" smtClean="0">
              <a:effectLst/>
              <a:latin typeface="Arial"/>
              <a:ea typeface="Calibri"/>
              <a:cs typeface="Times New Roman"/>
            </a:rPr>
            <a:t>en </a:t>
          </a:r>
          <a:r>
            <a:rPr lang="nl-NL" sz="2400" dirty="0" err="1" smtClean="0">
              <a:effectLst/>
              <a:latin typeface="+mj-lt"/>
              <a:ea typeface="Calibri"/>
              <a:cs typeface="Times New Roman"/>
            </a:rPr>
            <a:t>X</a:t>
          </a:r>
          <a:r>
            <a:rPr lang="nl-NL" sz="2400" baseline="30000" dirty="0" err="1" smtClean="0">
              <a:effectLst/>
              <a:latin typeface="+mj-lt"/>
              <a:ea typeface="Calibri"/>
              <a:cs typeface="Times New Roman"/>
            </a:rPr>
            <a:t>r</a:t>
          </a:r>
          <a:r>
            <a:rPr lang="nl-NL" sz="2400" dirty="0" smtClean="0">
              <a:effectLst/>
              <a:latin typeface="+mj-lt"/>
              <a:ea typeface="Calibri"/>
              <a:cs typeface="Times New Roman"/>
            </a:rPr>
            <a:t> of Y</a:t>
          </a:r>
          <a:r>
            <a:rPr lang="nl-NL" sz="2400" b="0" baseline="30000" dirty="0" smtClean="0">
              <a:effectLst/>
              <a:latin typeface="+mj-lt"/>
              <a:ea typeface="Times New Roman"/>
              <a:cs typeface="Times New Roman"/>
            </a:rPr>
            <a:t>  </a:t>
          </a:r>
          <a:r>
            <a:rPr lang="nl-NL" sz="2400" b="0" dirty="0" smtClean="0">
              <a:latin typeface="+mj-lt"/>
            </a:rPr>
            <a:t>   </a:t>
          </a:r>
          <a:endParaRPr lang="nl-NL" sz="2400" b="0" dirty="0">
            <a:latin typeface="+mj-lt"/>
          </a:endParaRPr>
        </a:p>
      </dgm:t>
    </dgm:pt>
    <dgm:pt modelId="{C53178DA-DFD4-4DFD-8B2E-0F96EDB29DD9}" type="parTrans" cxnId="{84CA04F0-4F4C-4D57-AC90-C160471EB721}">
      <dgm:prSet/>
      <dgm:spPr/>
      <dgm:t>
        <a:bodyPr/>
        <a:lstStyle/>
        <a:p>
          <a:pPr algn="ctr"/>
          <a:endParaRPr lang="nl-NL" sz="2400"/>
        </a:p>
      </dgm:t>
    </dgm:pt>
    <dgm:pt modelId="{8C5186D0-4C47-4DDA-8599-643689FFEABB}" type="sibTrans" cxnId="{84CA04F0-4F4C-4D57-AC90-C160471EB721}">
      <dgm:prSet/>
      <dgm:spPr/>
      <dgm:t>
        <a:bodyPr/>
        <a:lstStyle/>
        <a:p>
          <a:pPr algn="ctr"/>
          <a:endParaRPr lang="nl-NL" sz="2400"/>
        </a:p>
      </dgm:t>
    </dgm:pt>
    <dgm:pt modelId="{B5460627-6C3B-46DB-9DF0-343CC50290F0}" type="pres">
      <dgm:prSet presAssocID="{EE726C4E-7208-4F3C-BEC3-658D0B562DA6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D6E12BDA-6C3E-470E-B690-1094D3FA7C36}" type="pres">
      <dgm:prSet presAssocID="{03F8AC8A-6CE2-4015-8253-A3C872B93F5E}" presName="parentText" presStyleLbl="node1" presStyleIdx="0" presStyleCnt="4" custLinFactY="-278" custLinFactNeighborX="-826" custLinFactNeighborY="-100000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3146FD5F-F8E1-4911-8D18-F05D352A1081}" type="pres">
      <dgm:prSet presAssocID="{2F0F87E3-30C3-4FA5-A7A0-03D9F5026D23}" presName="spacer" presStyleCnt="0"/>
      <dgm:spPr/>
    </dgm:pt>
    <dgm:pt modelId="{603ED94F-925D-4A96-8575-7948F17E58B2}" type="pres">
      <dgm:prSet presAssocID="{FF14A51F-4082-4ED4-AFCD-22FE8B6668A0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E3E232E5-32C3-4616-8D5E-405169826EC5}" type="pres">
      <dgm:prSet presAssocID="{BB04D892-F56C-4D7E-9318-47BA2715A887}" presName="spacer" presStyleCnt="0"/>
      <dgm:spPr/>
    </dgm:pt>
    <dgm:pt modelId="{02ED9511-BF05-4A9D-8554-9D7A355376AF}" type="pres">
      <dgm:prSet presAssocID="{2F9B5E9C-BAA6-47BF-ACC9-6D9F9F985FC5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90490A13-66D8-4920-A981-C76B9023A70E}" type="pres">
      <dgm:prSet presAssocID="{D4F4F83E-DB8D-411A-9D5A-41ED53352783}" presName="spacer" presStyleCnt="0"/>
      <dgm:spPr/>
    </dgm:pt>
    <dgm:pt modelId="{43BE5E5B-1FD2-48EC-9192-B0AE9F1EDB37}" type="pres">
      <dgm:prSet presAssocID="{3DFDEBDC-360E-43F5-9646-640874BC1529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27185A61-9256-46D5-A69D-F811ECDB7D3D}" type="presOf" srcId="{FF14A51F-4082-4ED4-AFCD-22FE8B6668A0}" destId="{603ED94F-925D-4A96-8575-7948F17E58B2}" srcOrd="0" destOrd="0" presId="urn:microsoft.com/office/officeart/2005/8/layout/vList2"/>
    <dgm:cxn modelId="{BF8588D4-CDE7-4F26-B0DB-44292B5B0B32}" srcId="{EE726C4E-7208-4F3C-BEC3-658D0B562DA6}" destId="{FF14A51F-4082-4ED4-AFCD-22FE8B6668A0}" srcOrd="1" destOrd="0" parTransId="{5B08EF6A-8209-4311-AF14-6B1E9F7634D6}" sibTransId="{BB04D892-F56C-4D7E-9318-47BA2715A887}"/>
    <dgm:cxn modelId="{6375BC9F-14D8-4B08-A66F-A19BD5513771}" type="presOf" srcId="{03F8AC8A-6CE2-4015-8253-A3C872B93F5E}" destId="{D6E12BDA-6C3E-470E-B690-1094D3FA7C36}" srcOrd="0" destOrd="0" presId="urn:microsoft.com/office/officeart/2005/8/layout/vList2"/>
    <dgm:cxn modelId="{6C9B2F8C-666C-4A6C-BEF2-93C9295159D4}" srcId="{EE726C4E-7208-4F3C-BEC3-658D0B562DA6}" destId="{2F9B5E9C-BAA6-47BF-ACC9-6D9F9F985FC5}" srcOrd="2" destOrd="0" parTransId="{2017EB6B-96B9-4F93-AE7B-0F3D408CFBE7}" sibTransId="{D4F4F83E-DB8D-411A-9D5A-41ED53352783}"/>
    <dgm:cxn modelId="{BEF09DBE-D299-4C6C-B025-2B233C9F27BD}" type="presOf" srcId="{EE726C4E-7208-4F3C-BEC3-658D0B562DA6}" destId="{B5460627-6C3B-46DB-9DF0-343CC50290F0}" srcOrd="0" destOrd="0" presId="urn:microsoft.com/office/officeart/2005/8/layout/vList2"/>
    <dgm:cxn modelId="{34668AF7-5575-4305-86B3-2CEF13FFD96E}" type="presOf" srcId="{2F9B5E9C-BAA6-47BF-ACC9-6D9F9F985FC5}" destId="{02ED9511-BF05-4A9D-8554-9D7A355376AF}" srcOrd="0" destOrd="0" presId="urn:microsoft.com/office/officeart/2005/8/layout/vList2"/>
    <dgm:cxn modelId="{DDC6971B-B9EE-4B4B-9ECF-81A1EF746EC1}" type="presOf" srcId="{3DFDEBDC-360E-43F5-9646-640874BC1529}" destId="{43BE5E5B-1FD2-48EC-9192-B0AE9F1EDB37}" srcOrd="0" destOrd="0" presId="urn:microsoft.com/office/officeart/2005/8/layout/vList2"/>
    <dgm:cxn modelId="{DE82FE05-90DF-4BFC-89FE-ABDF9BBB18F1}" srcId="{EE726C4E-7208-4F3C-BEC3-658D0B562DA6}" destId="{03F8AC8A-6CE2-4015-8253-A3C872B93F5E}" srcOrd="0" destOrd="0" parTransId="{8A04A2FC-89B5-4BA5-B0C7-58DF85BCE605}" sibTransId="{2F0F87E3-30C3-4FA5-A7A0-03D9F5026D23}"/>
    <dgm:cxn modelId="{84CA04F0-4F4C-4D57-AC90-C160471EB721}" srcId="{EE726C4E-7208-4F3C-BEC3-658D0B562DA6}" destId="{3DFDEBDC-360E-43F5-9646-640874BC1529}" srcOrd="3" destOrd="0" parTransId="{C53178DA-DFD4-4DFD-8B2E-0F96EDB29DD9}" sibTransId="{8C5186D0-4C47-4DDA-8599-643689FFEABB}"/>
    <dgm:cxn modelId="{B8E498FB-05A4-4BB1-A68F-1037B83BB6F8}" type="presParOf" srcId="{B5460627-6C3B-46DB-9DF0-343CC50290F0}" destId="{D6E12BDA-6C3E-470E-B690-1094D3FA7C36}" srcOrd="0" destOrd="0" presId="urn:microsoft.com/office/officeart/2005/8/layout/vList2"/>
    <dgm:cxn modelId="{D17F8525-A30B-456A-AB97-BD83A0C10E1F}" type="presParOf" srcId="{B5460627-6C3B-46DB-9DF0-343CC50290F0}" destId="{3146FD5F-F8E1-4911-8D18-F05D352A1081}" srcOrd="1" destOrd="0" presId="urn:microsoft.com/office/officeart/2005/8/layout/vList2"/>
    <dgm:cxn modelId="{ECC470EE-38A2-42BE-AAAD-B3456359EC84}" type="presParOf" srcId="{B5460627-6C3B-46DB-9DF0-343CC50290F0}" destId="{603ED94F-925D-4A96-8575-7948F17E58B2}" srcOrd="2" destOrd="0" presId="urn:microsoft.com/office/officeart/2005/8/layout/vList2"/>
    <dgm:cxn modelId="{04BCF7DA-83E6-45B3-ADFA-61C0CE9EB3D5}" type="presParOf" srcId="{B5460627-6C3B-46DB-9DF0-343CC50290F0}" destId="{E3E232E5-32C3-4616-8D5E-405169826EC5}" srcOrd="3" destOrd="0" presId="urn:microsoft.com/office/officeart/2005/8/layout/vList2"/>
    <dgm:cxn modelId="{627AC9DA-DDA9-4282-84D9-CBF59CD85605}" type="presParOf" srcId="{B5460627-6C3B-46DB-9DF0-343CC50290F0}" destId="{02ED9511-BF05-4A9D-8554-9D7A355376AF}" srcOrd="4" destOrd="0" presId="urn:microsoft.com/office/officeart/2005/8/layout/vList2"/>
    <dgm:cxn modelId="{98D27C33-B474-4949-90EC-3F9B3BF7AE2E}" type="presParOf" srcId="{B5460627-6C3B-46DB-9DF0-343CC50290F0}" destId="{90490A13-66D8-4920-A981-C76B9023A70E}" srcOrd="5" destOrd="0" presId="urn:microsoft.com/office/officeart/2005/8/layout/vList2"/>
    <dgm:cxn modelId="{DA62CFA3-8C7E-4E66-8DB5-95804DF00D72}" type="presParOf" srcId="{B5460627-6C3B-46DB-9DF0-343CC50290F0}" destId="{43BE5E5B-1FD2-48EC-9192-B0AE9F1EDB37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11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BB21E1AB-AE32-43EC-BC0A-FC1E43B2FF56}" type="doc">
      <dgm:prSet loTypeId="urn:microsoft.com/office/officeart/2005/8/layout/vList2" loCatId="list" qsTypeId="urn:microsoft.com/office/officeart/2005/8/quickstyle/simple5" qsCatId="simple" csTypeId="urn:microsoft.com/office/officeart/2005/8/colors/colorful3" csCatId="colorful"/>
      <dgm:spPr/>
      <dgm:t>
        <a:bodyPr/>
        <a:lstStyle/>
        <a:p>
          <a:endParaRPr lang="nl-NL"/>
        </a:p>
      </dgm:t>
    </dgm:pt>
    <dgm:pt modelId="{BC0E8662-7FAB-447E-B781-3FD8B5CBBBA7}">
      <dgm:prSet/>
      <dgm:spPr/>
      <dgm:t>
        <a:bodyPr/>
        <a:lstStyle/>
        <a:p>
          <a:pPr rtl="0"/>
          <a:r>
            <a:rPr lang="nl-NL" smtClean="0"/>
            <a:t>Werken met X-chromosomale kruisingen</a:t>
          </a:r>
          <a:endParaRPr lang="nl-NL"/>
        </a:p>
      </dgm:t>
    </dgm:pt>
    <dgm:pt modelId="{76B16CF4-4475-4AEF-B6D2-2F2E2232764F}" type="parTrans" cxnId="{16AE6C61-0FC5-479C-A561-C8A9D734C64E}">
      <dgm:prSet/>
      <dgm:spPr/>
      <dgm:t>
        <a:bodyPr/>
        <a:lstStyle/>
        <a:p>
          <a:endParaRPr lang="nl-NL"/>
        </a:p>
      </dgm:t>
    </dgm:pt>
    <dgm:pt modelId="{FBAFE92F-EF42-49B3-B7BD-1F0C402CC0B1}" type="sibTrans" cxnId="{16AE6C61-0FC5-479C-A561-C8A9D734C64E}">
      <dgm:prSet/>
      <dgm:spPr/>
      <dgm:t>
        <a:bodyPr/>
        <a:lstStyle/>
        <a:p>
          <a:endParaRPr lang="nl-NL"/>
        </a:p>
      </dgm:t>
    </dgm:pt>
    <dgm:pt modelId="{A1ABDCAC-BA24-4C29-96BB-87825EA7BDF2}" type="pres">
      <dgm:prSet presAssocID="{BB21E1AB-AE32-43EC-BC0A-FC1E43B2FF56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D4104F20-72B7-4E17-80DE-6C22A2510668}" type="pres">
      <dgm:prSet presAssocID="{BC0E8662-7FAB-447E-B781-3FD8B5CBBBA7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696FEE74-E4CA-434A-BB30-B4BE4CCB57FF}" type="presOf" srcId="{BB21E1AB-AE32-43EC-BC0A-FC1E43B2FF56}" destId="{A1ABDCAC-BA24-4C29-96BB-87825EA7BDF2}" srcOrd="0" destOrd="0" presId="urn:microsoft.com/office/officeart/2005/8/layout/vList2"/>
    <dgm:cxn modelId="{16AE6C61-0FC5-479C-A561-C8A9D734C64E}" srcId="{BB21E1AB-AE32-43EC-BC0A-FC1E43B2FF56}" destId="{BC0E8662-7FAB-447E-B781-3FD8B5CBBBA7}" srcOrd="0" destOrd="0" parTransId="{76B16CF4-4475-4AEF-B6D2-2F2E2232764F}" sibTransId="{FBAFE92F-EF42-49B3-B7BD-1F0C402CC0B1}"/>
    <dgm:cxn modelId="{4B601924-C57A-4E17-A880-54603D32BA63}" type="presOf" srcId="{BC0E8662-7FAB-447E-B781-3FD8B5CBBBA7}" destId="{D4104F20-72B7-4E17-80DE-6C22A2510668}" srcOrd="0" destOrd="0" presId="urn:microsoft.com/office/officeart/2005/8/layout/vList2"/>
    <dgm:cxn modelId="{8DFBD329-2F9D-499C-80C6-B7BA1AA81423}" type="presParOf" srcId="{A1ABDCAC-BA24-4C29-96BB-87825EA7BDF2}" destId="{D4104F20-72B7-4E17-80DE-6C22A2510668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34833994-CAC2-4A71-8BD4-39F2E3BB79EC}" type="doc">
      <dgm:prSet loTypeId="urn:microsoft.com/office/officeart/2005/8/layout/vList2" loCatId="list" qsTypeId="urn:microsoft.com/office/officeart/2005/8/quickstyle/simple3" qsCatId="simple" csTypeId="urn:microsoft.com/office/officeart/2005/8/colors/accent3_2" csCatId="accent3" phldr="1"/>
      <dgm:spPr/>
      <dgm:t>
        <a:bodyPr/>
        <a:lstStyle/>
        <a:p>
          <a:endParaRPr lang="nl-NL"/>
        </a:p>
      </dgm:t>
    </dgm:pt>
    <dgm:pt modelId="{E41209E0-0048-46DE-8E39-563C13A79927}">
      <dgm:prSet custT="1"/>
      <dgm:spPr/>
      <dgm:t>
        <a:bodyPr/>
        <a:lstStyle/>
        <a:p>
          <a:pPr algn="ctr" rtl="0"/>
          <a:r>
            <a:rPr lang="nl-NL" sz="2100" b="1" dirty="0" smtClean="0"/>
            <a:t>F1: Heterozygoot  </a:t>
          </a:r>
          <a:r>
            <a:rPr lang="nl-NL" sz="2100" b="1" dirty="0" err="1" smtClean="0"/>
            <a:t>roodogig</a:t>
          </a:r>
          <a:r>
            <a:rPr lang="nl-NL" sz="2100" b="1" dirty="0" smtClean="0"/>
            <a:t> vrouwtje x </a:t>
          </a:r>
          <a:r>
            <a:rPr lang="nl-NL" sz="2100" b="1" dirty="0" err="1" smtClean="0"/>
            <a:t>roodogig</a:t>
          </a:r>
          <a:r>
            <a:rPr lang="nl-NL" sz="2100" b="1" dirty="0" smtClean="0"/>
            <a:t> mannetje </a:t>
          </a:r>
          <a:r>
            <a:rPr lang="nl-NL" sz="2100" b="1" dirty="0" smtClean="0">
              <a:sym typeface="Wingdings" pitchFamily="2" charset="2"/>
            </a:rPr>
            <a:t></a:t>
          </a:r>
        </a:p>
        <a:p>
          <a:pPr algn="ctr" rtl="0"/>
          <a:r>
            <a:rPr lang="nl-NL" sz="2100" b="1" dirty="0" smtClean="0">
              <a:sym typeface="Wingdings" pitchFamily="2" charset="2"/>
            </a:rPr>
            <a:t>Allelen : </a:t>
          </a:r>
          <a:r>
            <a:rPr lang="nl-NL" sz="2100" b="1" dirty="0" smtClean="0">
              <a:effectLst/>
              <a:latin typeface="+mj-lt"/>
              <a:ea typeface="Times New Roman"/>
              <a:cs typeface="Times New Roman"/>
            </a:rPr>
            <a:t>X</a:t>
          </a:r>
          <a:r>
            <a:rPr lang="nl-NL" sz="2100" b="1" baseline="30000" dirty="0" smtClean="0">
              <a:effectLst/>
              <a:latin typeface="+mj-lt"/>
              <a:ea typeface="Times New Roman"/>
              <a:cs typeface="Times New Roman"/>
            </a:rPr>
            <a:t>R</a:t>
          </a:r>
          <a:r>
            <a:rPr lang="nl-NL" sz="2100" b="1" dirty="0" smtClean="0">
              <a:effectLst/>
              <a:latin typeface="+mj-lt"/>
              <a:ea typeface="Times New Roman"/>
              <a:cs typeface="Times New Roman"/>
            </a:rPr>
            <a:t> of </a:t>
          </a:r>
          <a:r>
            <a:rPr lang="nl-NL" sz="2100" b="1" dirty="0" err="1" smtClean="0">
              <a:effectLst/>
              <a:latin typeface="+mj-lt"/>
              <a:ea typeface="Times New Roman"/>
              <a:cs typeface="Times New Roman"/>
            </a:rPr>
            <a:t>X</a:t>
          </a:r>
          <a:r>
            <a:rPr lang="nl-NL" sz="2100" b="1" baseline="30000" dirty="0" err="1" smtClean="0">
              <a:effectLst/>
              <a:latin typeface="+mj-lt"/>
              <a:ea typeface="Times New Roman"/>
              <a:cs typeface="Times New Roman"/>
            </a:rPr>
            <a:t>r</a:t>
          </a:r>
          <a:r>
            <a:rPr lang="nl-NL" sz="2100" b="1" dirty="0" smtClean="0">
              <a:effectLst/>
              <a:latin typeface="+mj-lt"/>
              <a:ea typeface="Times New Roman"/>
              <a:cs typeface="Times New Roman"/>
            </a:rPr>
            <a:t> en X</a:t>
          </a:r>
          <a:r>
            <a:rPr lang="nl-NL" sz="2100" b="1" baseline="30000" dirty="0" smtClean="0">
              <a:effectLst/>
              <a:latin typeface="+mj-lt"/>
              <a:ea typeface="Times New Roman"/>
              <a:cs typeface="Times New Roman"/>
            </a:rPr>
            <a:t>R</a:t>
          </a:r>
          <a:r>
            <a:rPr lang="nl-NL" sz="2100" b="1" dirty="0" smtClean="0">
              <a:effectLst/>
              <a:latin typeface="+mj-lt"/>
              <a:ea typeface="Times New Roman"/>
              <a:cs typeface="Times New Roman"/>
            </a:rPr>
            <a:t> of Y</a:t>
          </a:r>
          <a:r>
            <a:rPr lang="nl-NL" sz="2100" b="1" dirty="0" smtClean="0">
              <a:latin typeface="+mj-lt"/>
              <a:sym typeface="Wingdings" pitchFamily="2" charset="2"/>
            </a:rPr>
            <a:t> </a:t>
          </a:r>
          <a:endParaRPr lang="nl-NL" sz="2100" b="1" dirty="0">
            <a:latin typeface="+mj-lt"/>
          </a:endParaRPr>
        </a:p>
      </dgm:t>
    </dgm:pt>
    <dgm:pt modelId="{97574DAB-23E3-49D3-9671-6AE3BC282849}" type="parTrans" cxnId="{3EC1A24E-D649-4218-B51D-6C3F82F03476}">
      <dgm:prSet/>
      <dgm:spPr/>
      <dgm:t>
        <a:bodyPr/>
        <a:lstStyle/>
        <a:p>
          <a:pPr algn="ctr"/>
          <a:endParaRPr lang="nl-NL" sz="2400"/>
        </a:p>
      </dgm:t>
    </dgm:pt>
    <dgm:pt modelId="{2B88B8B7-9A80-4BD3-85DD-9609420A8739}" type="sibTrans" cxnId="{3EC1A24E-D649-4218-B51D-6C3F82F03476}">
      <dgm:prSet/>
      <dgm:spPr/>
      <dgm:t>
        <a:bodyPr/>
        <a:lstStyle/>
        <a:p>
          <a:pPr algn="ctr"/>
          <a:endParaRPr lang="nl-NL" sz="2400"/>
        </a:p>
      </dgm:t>
    </dgm:pt>
    <dgm:pt modelId="{9C971940-D070-4522-A354-6E200C85B6AF}" type="pres">
      <dgm:prSet presAssocID="{34833994-CAC2-4A71-8BD4-39F2E3BB79EC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FA0461C2-6F4B-4090-B646-D7ABABEE4FA5}" type="pres">
      <dgm:prSet presAssocID="{E41209E0-0048-46DE-8E39-563C13A79927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CAFB866F-1372-4C0C-A133-43434B05E16D}" type="presOf" srcId="{E41209E0-0048-46DE-8E39-563C13A79927}" destId="{FA0461C2-6F4B-4090-B646-D7ABABEE4FA5}" srcOrd="0" destOrd="0" presId="urn:microsoft.com/office/officeart/2005/8/layout/vList2"/>
    <dgm:cxn modelId="{3EC1A24E-D649-4218-B51D-6C3F82F03476}" srcId="{34833994-CAC2-4A71-8BD4-39F2E3BB79EC}" destId="{E41209E0-0048-46DE-8E39-563C13A79927}" srcOrd="0" destOrd="0" parTransId="{97574DAB-23E3-49D3-9671-6AE3BC282849}" sibTransId="{2B88B8B7-9A80-4BD3-85DD-9609420A8739}"/>
    <dgm:cxn modelId="{6C395208-5205-43DD-B0F4-3D19E8B71D2D}" type="presOf" srcId="{34833994-CAC2-4A71-8BD4-39F2E3BB79EC}" destId="{9C971940-D070-4522-A354-6E200C85B6AF}" srcOrd="0" destOrd="0" presId="urn:microsoft.com/office/officeart/2005/8/layout/vList2"/>
    <dgm:cxn modelId="{9ACCD192-28FA-4633-9D7C-DFC7F95B0A0B}" type="presParOf" srcId="{9C971940-D070-4522-A354-6E200C85B6AF}" destId="{FA0461C2-6F4B-4090-B646-D7ABABEE4FA5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11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F5C36820-1F75-44E3-8D87-E9FA9524E545}" type="doc">
      <dgm:prSet loTypeId="urn:microsoft.com/office/officeart/2005/8/layout/vList2" loCatId="list" qsTypeId="urn:microsoft.com/office/officeart/2005/8/quickstyle/simple3" qsCatId="simple" csTypeId="urn:microsoft.com/office/officeart/2005/8/colors/accent3_2" csCatId="accent3" phldr="1"/>
      <dgm:spPr/>
      <dgm:t>
        <a:bodyPr/>
        <a:lstStyle/>
        <a:p>
          <a:endParaRPr lang="nl-NL"/>
        </a:p>
      </dgm:t>
    </dgm:pt>
    <dgm:pt modelId="{6FA62A7B-C347-4CE4-8D78-08C23C0FF7A7}">
      <dgm:prSet/>
      <dgm:spPr/>
      <dgm:t>
        <a:bodyPr/>
        <a:lstStyle/>
        <a:p>
          <a:pPr algn="ctr" rtl="0"/>
          <a:r>
            <a:rPr lang="nl-NL" b="1" dirty="0" smtClean="0"/>
            <a:t>Genotype F2: vier verschillende typen in verhouding 1:1:1:1</a:t>
          </a:r>
          <a:endParaRPr lang="nl-NL" b="1" dirty="0"/>
        </a:p>
      </dgm:t>
    </dgm:pt>
    <dgm:pt modelId="{2C69E1FE-80DE-4775-A4F7-A8C0824D4743}" type="parTrans" cxnId="{62691DD3-AC50-44C6-B56C-EDE6D1C47EB5}">
      <dgm:prSet/>
      <dgm:spPr/>
      <dgm:t>
        <a:bodyPr/>
        <a:lstStyle/>
        <a:p>
          <a:endParaRPr lang="nl-NL"/>
        </a:p>
      </dgm:t>
    </dgm:pt>
    <dgm:pt modelId="{2E848F6B-43B3-4FB4-978E-1634E0A0FD96}" type="sibTrans" cxnId="{62691DD3-AC50-44C6-B56C-EDE6D1C47EB5}">
      <dgm:prSet/>
      <dgm:spPr/>
      <dgm:t>
        <a:bodyPr/>
        <a:lstStyle/>
        <a:p>
          <a:endParaRPr lang="nl-NL"/>
        </a:p>
      </dgm:t>
    </dgm:pt>
    <dgm:pt modelId="{587E9CD4-BF27-48EE-B8C5-21B017474C88}">
      <dgm:prSet/>
      <dgm:spPr/>
      <dgm:t>
        <a:bodyPr/>
        <a:lstStyle/>
        <a:p>
          <a:pPr algn="ctr" rtl="0"/>
          <a:r>
            <a:rPr lang="nl-NL" b="1" dirty="0" smtClean="0"/>
            <a:t>Fenotype F2: drie verschillende typen in verhouding 2:1:1, namelijk 50% </a:t>
          </a:r>
          <a:r>
            <a:rPr lang="nl-NL" b="1" dirty="0" err="1" smtClean="0"/>
            <a:t>roodogige</a:t>
          </a:r>
          <a:r>
            <a:rPr lang="nl-NL" b="1" dirty="0" smtClean="0"/>
            <a:t> vrouwtjes, 25% </a:t>
          </a:r>
          <a:r>
            <a:rPr lang="nl-NL" b="1" dirty="0" err="1" smtClean="0"/>
            <a:t>roodogige</a:t>
          </a:r>
          <a:r>
            <a:rPr lang="nl-NL" b="1" dirty="0" smtClean="0"/>
            <a:t> mannetjes en 25% </a:t>
          </a:r>
          <a:r>
            <a:rPr lang="nl-NL" b="1" dirty="0" err="1" smtClean="0"/>
            <a:t>witogige</a:t>
          </a:r>
          <a:r>
            <a:rPr lang="nl-NL" b="1" dirty="0" smtClean="0"/>
            <a:t> mannetjes</a:t>
          </a:r>
          <a:endParaRPr lang="nl-NL" b="1" dirty="0"/>
        </a:p>
      </dgm:t>
    </dgm:pt>
    <dgm:pt modelId="{0F64FD3A-B603-4985-87A7-19A2686B731A}" type="parTrans" cxnId="{2EAECC1C-8703-4847-96FF-C7D00F08F8C0}">
      <dgm:prSet/>
      <dgm:spPr/>
      <dgm:t>
        <a:bodyPr/>
        <a:lstStyle/>
        <a:p>
          <a:endParaRPr lang="nl-NL"/>
        </a:p>
      </dgm:t>
    </dgm:pt>
    <dgm:pt modelId="{15FD8110-E0B0-4951-8B05-B373772B464D}" type="sibTrans" cxnId="{2EAECC1C-8703-4847-96FF-C7D00F08F8C0}">
      <dgm:prSet/>
      <dgm:spPr/>
      <dgm:t>
        <a:bodyPr/>
        <a:lstStyle/>
        <a:p>
          <a:endParaRPr lang="nl-NL"/>
        </a:p>
      </dgm:t>
    </dgm:pt>
    <dgm:pt modelId="{29F32416-1A79-4DBE-846A-67544DA40C63}" type="pres">
      <dgm:prSet presAssocID="{F5C36820-1F75-44E3-8D87-E9FA9524E545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A5DD98E7-CB9A-43DF-8375-987512CCCAEC}" type="pres">
      <dgm:prSet presAssocID="{6FA62A7B-C347-4CE4-8D78-08C23C0FF7A7}" presName="parentText" presStyleLbl="node1" presStyleIdx="0" presStyleCnt="2" custScaleX="100000" custScaleY="101205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DC369413-EBD1-4A60-8484-61688A3583D4}" type="pres">
      <dgm:prSet presAssocID="{2E848F6B-43B3-4FB4-978E-1634E0A0FD96}" presName="spacer" presStyleCnt="0"/>
      <dgm:spPr/>
    </dgm:pt>
    <dgm:pt modelId="{047C55F9-8999-452F-B0B9-601E14B4CF3C}" type="pres">
      <dgm:prSet presAssocID="{587E9CD4-BF27-48EE-B8C5-21B017474C88}" presName="parentText" presStyleLbl="node1" presStyleIdx="1" presStyleCnt="2" custScaleY="124424" custLinFactNeighborY="6075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9635C46B-918D-4E0A-B6E5-D45B5097FE22}" type="presOf" srcId="{587E9CD4-BF27-48EE-B8C5-21B017474C88}" destId="{047C55F9-8999-452F-B0B9-601E14B4CF3C}" srcOrd="0" destOrd="0" presId="urn:microsoft.com/office/officeart/2005/8/layout/vList2"/>
    <dgm:cxn modelId="{62691DD3-AC50-44C6-B56C-EDE6D1C47EB5}" srcId="{F5C36820-1F75-44E3-8D87-E9FA9524E545}" destId="{6FA62A7B-C347-4CE4-8D78-08C23C0FF7A7}" srcOrd="0" destOrd="0" parTransId="{2C69E1FE-80DE-4775-A4F7-A8C0824D4743}" sibTransId="{2E848F6B-43B3-4FB4-978E-1634E0A0FD96}"/>
    <dgm:cxn modelId="{855F0C05-E999-45BA-B118-E037CFDA7B07}" type="presOf" srcId="{6FA62A7B-C347-4CE4-8D78-08C23C0FF7A7}" destId="{A5DD98E7-CB9A-43DF-8375-987512CCCAEC}" srcOrd="0" destOrd="0" presId="urn:microsoft.com/office/officeart/2005/8/layout/vList2"/>
    <dgm:cxn modelId="{168AD6B2-F017-484C-B375-61BD77D1B0A8}" type="presOf" srcId="{F5C36820-1F75-44E3-8D87-E9FA9524E545}" destId="{29F32416-1A79-4DBE-846A-67544DA40C63}" srcOrd="0" destOrd="0" presId="urn:microsoft.com/office/officeart/2005/8/layout/vList2"/>
    <dgm:cxn modelId="{2EAECC1C-8703-4847-96FF-C7D00F08F8C0}" srcId="{F5C36820-1F75-44E3-8D87-E9FA9524E545}" destId="{587E9CD4-BF27-48EE-B8C5-21B017474C88}" srcOrd="1" destOrd="0" parTransId="{0F64FD3A-B603-4985-87A7-19A2686B731A}" sibTransId="{15FD8110-E0B0-4951-8B05-B373772B464D}"/>
    <dgm:cxn modelId="{49EE96E8-837A-4AEC-908A-075B86F10ACF}" type="presParOf" srcId="{29F32416-1A79-4DBE-846A-67544DA40C63}" destId="{A5DD98E7-CB9A-43DF-8375-987512CCCAEC}" srcOrd="0" destOrd="0" presId="urn:microsoft.com/office/officeart/2005/8/layout/vList2"/>
    <dgm:cxn modelId="{B8DBED54-0125-4E04-B832-E39EDCE1C52C}" type="presParOf" srcId="{29F32416-1A79-4DBE-846A-67544DA40C63}" destId="{DC369413-EBD1-4A60-8484-61688A3583D4}" srcOrd="1" destOrd="0" presId="urn:microsoft.com/office/officeart/2005/8/layout/vList2"/>
    <dgm:cxn modelId="{5A5CED6D-8C08-4AE1-AF82-BF430A9D36B2}" type="presParOf" srcId="{29F32416-1A79-4DBE-846A-67544DA40C63}" destId="{047C55F9-8999-452F-B0B9-601E14B4CF3C}" srcOrd="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16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E28A9447-ABB4-45AE-B230-FE6A963F76C4}" type="doc">
      <dgm:prSet loTypeId="urn:microsoft.com/office/officeart/2005/8/layout/vList2" loCatId="list" qsTypeId="urn:microsoft.com/office/officeart/2005/8/quickstyle/simple5" qsCatId="simple" csTypeId="urn:microsoft.com/office/officeart/2005/8/colors/colorful3" csCatId="colorful"/>
      <dgm:spPr/>
      <dgm:t>
        <a:bodyPr/>
        <a:lstStyle/>
        <a:p>
          <a:endParaRPr lang="nl-NL"/>
        </a:p>
      </dgm:t>
    </dgm:pt>
    <dgm:pt modelId="{8B242668-813A-41A0-9D86-0F9D1A3AA9A3}">
      <dgm:prSet/>
      <dgm:spPr/>
      <dgm:t>
        <a:bodyPr/>
        <a:lstStyle/>
        <a:p>
          <a:pPr rtl="0"/>
          <a:r>
            <a:rPr lang="nl-NL" smtClean="0"/>
            <a:t>Overerving bloedgroepen: meer genen</a:t>
          </a:r>
          <a:endParaRPr lang="nl-NL"/>
        </a:p>
      </dgm:t>
    </dgm:pt>
    <dgm:pt modelId="{3DCF7E62-1842-494B-A5F7-F8C77833DD12}" type="parTrans" cxnId="{292BEB0E-D9D4-4E4A-A71C-C10D1861F0B3}">
      <dgm:prSet/>
      <dgm:spPr/>
      <dgm:t>
        <a:bodyPr/>
        <a:lstStyle/>
        <a:p>
          <a:endParaRPr lang="nl-NL"/>
        </a:p>
      </dgm:t>
    </dgm:pt>
    <dgm:pt modelId="{D44FE7FF-C936-45B9-BB98-783F37A62302}" type="sibTrans" cxnId="{292BEB0E-D9D4-4E4A-A71C-C10D1861F0B3}">
      <dgm:prSet/>
      <dgm:spPr/>
      <dgm:t>
        <a:bodyPr/>
        <a:lstStyle/>
        <a:p>
          <a:endParaRPr lang="nl-NL"/>
        </a:p>
      </dgm:t>
    </dgm:pt>
    <dgm:pt modelId="{BE64903B-260C-4C78-8DF6-1BD5541260DF}" type="pres">
      <dgm:prSet presAssocID="{E28A9447-ABB4-45AE-B230-FE6A963F76C4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C42630DD-5AB7-4656-B82A-CCF9332AD22F}" type="pres">
      <dgm:prSet presAssocID="{8B242668-813A-41A0-9D86-0F9D1A3AA9A3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FBC28DE3-1C93-4BA8-8B96-5359EF5C6B7D}" type="presOf" srcId="{E28A9447-ABB4-45AE-B230-FE6A963F76C4}" destId="{BE64903B-260C-4C78-8DF6-1BD5541260DF}" srcOrd="0" destOrd="0" presId="urn:microsoft.com/office/officeart/2005/8/layout/vList2"/>
    <dgm:cxn modelId="{292BEB0E-D9D4-4E4A-A71C-C10D1861F0B3}" srcId="{E28A9447-ABB4-45AE-B230-FE6A963F76C4}" destId="{8B242668-813A-41A0-9D86-0F9D1A3AA9A3}" srcOrd="0" destOrd="0" parTransId="{3DCF7E62-1842-494B-A5F7-F8C77833DD12}" sibTransId="{D44FE7FF-C936-45B9-BB98-783F37A62302}"/>
    <dgm:cxn modelId="{724476A4-12AA-4D7E-AC49-2BAE75F76C40}" type="presOf" srcId="{8B242668-813A-41A0-9D86-0F9D1A3AA9A3}" destId="{C42630DD-5AB7-4656-B82A-CCF9332AD22F}" srcOrd="0" destOrd="0" presId="urn:microsoft.com/office/officeart/2005/8/layout/vList2"/>
    <dgm:cxn modelId="{1996911D-E61F-4AD0-9DC0-B1B1B7247845}" type="presParOf" srcId="{BE64903B-260C-4C78-8DF6-1BD5541260DF}" destId="{C42630DD-5AB7-4656-B82A-CCF9332AD22F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15.xml><?xml version="1.0" encoding="utf-8"?>
<dgm:dataModel xmlns:dgm="http://schemas.openxmlformats.org/drawingml/2006/diagram" xmlns:a="http://schemas.openxmlformats.org/drawingml/2006/main">
  <dgm:ptLst>
    <dgm:pt modelId="{74C07C2E-087D-4D19-BC52-46B65E750658}" type="doc">
      <dgm:prSet loTypeId="urn:microsoft.com/office/officeart/2005/8/layout/vList2" loCatId="list" qsTypeId="urn:microsoft.com/office/officeart/2005/8/quickstyle/simple3" qsCatId="simple" csTypeId="urn:microsoft.com/office/officeart/2005/8/colors/accent3_2" csCatId="accent3" phldr="1"/>
      <dgm:spPr/>
      <dgm:t>
        <a:bodyPr/>
        <a:lstStyle/>
        <a:p>
          <a:endParaRPr lang="nl-NL"/>
        </a:p>
      </dgm:t>
    </dgm:pt>
    <dgm:pt modelId="{7E09CA68-1BF3-402A-9457-786E953FC7B5}">
      <dgm:prSet/>
      <dgm:spPr/>
      <dgm:t>
        <a:bodyPr/>
        <a:lstStyle/>
        <a:p>
          <a:pPr algn="ctr" rtl="0"/>
          <a:r>
            <a:rPr lang="nl-NL" dirty="0" smtClean="0"/>
            <a:t>Overerving bloedgroepen: 1 gen dat uit 3 verschillende allelen bestaat</a:t>
          </a:r>
          <a:endParaRPr lang="nl-NL" dirty="0"/>
        </a:p>
      </dgm:t>
    </dgm:pt>
    <dgm:pt modelId="{BB829F11-0B1B-43D9-B5B4-BD111AFF11D1}" type="parTrans" cxnId="{C34498AD-FBC8-4F91-99D6-1BB8D9744400}">
      <dgm:prSet/>
      <dgm:spPr/>
      <dgm:t>
        <a:bodyPr/>
        <a:lstStyle/>
        <a:p>
          <a:endParaRPr lang="nl-NL"/>
        </a:p>
      </dgm:t>
    </dgm:pt>
    <dgm:pt modelId="{E496BC81-7AAB-4385-A68D-219E0F50479C}" type="sibTrans" cxnId="{C34498AD-FBC8-4F91-99D6-1BB8D9744400}">
      <dgm:prSet/>
      <dgm:spPr/>
      <dgm:t>
        <a:bodyPr/>
        <a:lstStyle/>
        <a:p>
          <a:endParaRPr lang="nl-NL"/>
        </a:p>
      </dgm:t>
    </dgm:pt>
    <dgm:pt modelId="{E5D7A5E2-4246-4119-8F74-648A6FE1F610}">
      <dgm:prSet/>
      <dgm:spPr/>
      <dgm:t>
        <a:bodyPr/>
        <a:lstStyle/>
        <a:p>
          <a:pPr algn="ctr" rtl="0"/>
          <a:r>
            <a:rPr lang="nl-NL" dirty="0" smtClean="0"/>
            <a:t>De drie allelen: I</a:t>
          </a:r>
          <a:r>
            <a:rPr lang="nl-NL" baseline="30000" dirty="0" smtClean="0"/>
            <a:t>A</a:t>
          </a:r>
          <a:r>
            <a:rPr lang="nl-NL" dirty="0" smtClean="0"/>
            <a:t> en I</a:t>
          </a:r>
          <a:r>
            <a:rPr lang="nl-NL" baseline="30000" dirty="0" smtClean="0"/>
            <a:t>B</a:t>
          </a:r>
          <a:r>
            <a:rPr lang="nl-NL" dirty="0" smtClean="0"/>
            <a:t> (dominant) en i (recessief)</a:t>
          </a:r>
          <a:endParaRPr lang="nl-NL" dirty="0"/>
        </a:p>
      </dgm:t>
    </dgm:pt>
    <dgm:pt modelId="{64B4DC90-C79B-4389-9713-C3B10657E09C}" type="parTrans" cxnId="{8B0BE669-E941-46DC-9710-31035102505B}">
      <dgm:prSet/>
      <dgm:spPr/>
      <dgm:t>
        <a:bodyPr/>
        <a:lstStyle/>
        <a:p>
          <a:endParaRPr lang="nl-NL"/>
        </a:p>
      </dgm:t>
    </dgm:pt>
    <dgm:pt modelId="{529939A5-A910-4D0E-8FE7-D9CD172D8B09}" type="sibTrans" cxnId="{8B0BE669-E941-46DC-9710-31035102505B}">
      <dgm:prSet/>
      <dgm:spPr/>
      <dgm:t>
        <a:bodyPr/>
        <a:lstStyle/>
        <a:p>
          <a:endParaRPr lang="nl-NL"/>
        </a:p>
      </dgm:t>
    </dgm:pt>
    <dgm:pt modelId="{157E39BF-8AD3-48D3-B142-DDC6FEB781E8}">
      <dgm:prSet/>
      <dgm:spPr/>
      <dgm:t>
        <a:bodyPr/>
        <a:lstStyle/>
        <a:p>
          <a:pPr algn="ctr" rtl="0"/>
          <a:r>
            <a:rPr lang="nl-NL" smtClean="0"/>
            <a:t>Bloedgroepen en genotype:</a:t>
          </a:r>
          <a:endParaRPr lang="nl-NL"/>
        </a:p>
      </dgm:t>
    </dgm:pt>
    <dgm:pt modelId="{DA2E83B1-0584-4B58-AC2F-7F848ECF17D0}" type="parTrans" cxnId="{90D9A74C-AF92-4A55-BFB3-3005276260D1}">
      <dgm:prSet/>
      <dgm:spPr/>
      <dgm:t>
        <a:bodyPr/>
        <a:lstStyle/>
        <a:p>
          <a:endParaRPr lang="nl-NL"/>
        </a:p>
      </dgm:t>
    </dgm:pt>
    <dgm:pt modelId="{375D2E60-7A34-4E8A-A514-D075A3F18C05}" type="sibTrans" cxnId="{90D9A74C-AF92-4A55-BFB3-3005276260D1}">
      <dgm:prSet/>
      <dgm:spPr/>
      <dgm:t>
        <a:bodyPr/>
        <a:lstStyle/>
        <a:p>
          <a:endParaRPr lang="nl-NL"/>
        </a:p>
      </dgm:t>
    </dgm:pt>
    <dgm:pt modelId="{D5EB99EF-3FCB-4FEF-ABDD-BBCE96CEC4E5}" type="pres">
      <dgm:prSet presAssocID="{74C07C2E-087D-4D19-BC52-46B65E750658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561C6391-7BB6-46A3-82DD-62A65681FF64}" type="pres">
      <dgm:prSet presAssocID="{7E09CA68-1BF3-402A-9457-786E953FC7B5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FA7405FF-6538-4364-B5E0-9B593B88DD74}" type="pres">
      <dgm:prSet presAssocID="{E496BC81-7AAB-4385-A68D-219E0F50479C}" presName="spacer" presStyleCnt="0"/>
      <dgm:spPr/>
    </dgm:pt>
    <dgm:pt modelId="{5ABAF18E-4FD6-4E43-8B9E-6DEE6EB7F7F6}" type="pres">
      <dgm:prSet presAssocID="{E5D7A5E2-4246-4119-8F74-648A6FE1F610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5AA37ED2-DD2A-4318-B853-F6499FDF1807}" type="pres">
      <dgm:prSet presAssocID="{529939A5-A910-4D0E-8FE7-D9CD172D8B09}" presName="spacer" presStyleCnt="0"/>
      <dgm:spPr/>
    </dgm:pt>
    <dgm:pt modelId="{C9DAB303-6E0E-47D7-ABB6-C7945177B08F}" type="pres">
      <dgm:prSet presAssocID="{157E39BF-8AD3-48D3-B142-DDC6FEB781E8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8B0BE669-E941-46DC-9710-31035102505B}" srcId="{74C07C2E-087D-4D19-BC52-46B65E750658}" destId="{E5D7A5E2-4246-4119-8F74-648A6FE1F610}" srcOrd="1" destOrd="0" parTransId="{64B4DC90-C79B-4389-9713-C3B10657E09C}" sibTransId="{529939A5-A910-4D0E-8FE7-D9CD172D8B09}"/>
    <dgm:cxn modelId="{90D9A74C-AF92-4A55-BFB3-3005276260D1}" srcId="{74C07C2E-087D-4D19-BC52-46B65E750658}" destId="{157E39BF-8AD3-48D3-B142-DDC6FEB781E8}" srcOrd="2" destOrd="0" parTransId="{DA2E83B1-0584-4B58-AC2F-7F848ECF17D0}" sibTransId="{375D2E60-7A34-4E8A-A514-D075A3F18C05}"/>
    <dgm:cxn modelId="{93AEA94E-3E8B-4EAB-896C-1ADE0E7DD498}" type="presOf" srcId="{157E39BF-8AD3-48D3-B142-DDC6FEB781E8}" destId="{C9DAB303-6E0E-47D7-ABB6-C7945177B08F}" srcOrd="0" destOrd="0" presId="urn:microsoft.com/office/officeart/2005/8/layout/vList2"/>
    <dgm:cxn modelId="{19A36CB9-F343-4CE2-9F61-526E256C9FA2}" type="presOf" srcId="{74C07C2E-087D-4D19-BC52-46B65E750658}" destId="{D5EB99EF-3FCB-4FEF-ABDD-BBCE96CEC4E5}" srcOrd="0" destOrd="0" presId="urn:microsoft.com/office/officeart/2005/8/layout/vList2"/>
    <dgm:cxn modelId="{644DC6E9-2D2D-40C3-82AB-DCFC7B33D8C0}" type="presOf" srcId="{7E09CA68-1BF3-402A-9457-786E953FC7B5}" destId="{561C6391-7BB6-46A3-82DD-62A65681FF64}" srcOrd="0" destOrd="0" presId="urn:microsoft.com/office/officeart/2005/8/layout/vList2"/>
    <dgm:cxn modelId="{A194BB7C-20CD-4285-A9E9-3CA17743E925}" type="presOf" srcId="{E5D7A5E2-4246-4119-8F74-648A6FE1F610}" destId="{5ABAF18E-4FD6-4E43-8B9E-6DEE6EB7F7F6}" srcOrd="0" destOrd="0" presId="urn:microsoft.com/office/officeart/2005/8/layout/vList2"/>
    <dgm:cxn modelId="{C34498AD-FBC8-4F91-99D6-1BB8D9744400}" srcId="{74C07C2E-087D-4D19-BC52-46B65E750658}" destId="{7E09CA68-1BF3-402A-9457-786E953FC7B5}" srcOrd="0" destOrd="0" parTransId="{BB829F11-0B1B-43D9-B5B4-BD111AFF11D1}" sibTransId="{E496BC81-7AAB-4385-A68D-219E0F50479C}"/>
    <dgm:cxn modelId="{E59DA274-511A-490A-9D50-FA070047391E}" type="presParOf" srcId="{D5EB99EF-3FCB-4FEF-ABDD-BBCE96CEC4E5}" destId="{561C6391-7BB6-46A3-82DD-62A65681FF64}" srcOrd="0" destOrd="0" presId="urn:microsoft.com/office/officeart/2005/8/layout/vList2"/>
    <dgm:cxn modelId="{8B73FDEC-731B-4E34-9816-BF8D0EF26BF8}" type="presParOf" srcId="{D5EB99EF-3FCB-4FEF-ABDD-BBCE96CEC4E5}" destId="{FA7405FF-6538-4364-B5E0-9B593B88DD74}" srcOrd="1" destOrd="0" presId="urn:microsoft.com/office/officeart/2005/8/layout/vList2"/>
    <dgm:cxn modelId="{7AE0DB9F-A6E4-476C-80D5-FEE570EF1C09}" type="presParOf" srcId="{D5EB99EF-3FCB-4FEF-ABDD-BBCE96CEC4E5}" destId="{5ABAF18E-4FD6-4E43-8B9E-6DEE6EB7F7F6}" srcOrd="2" destOrd="0" presId="urn:microsoft.com/office/officeart/2005/8/layout/vList2"/>
    <dgm:cxn modelId="{A07755CF-A8AD-421F-91C6-EEEADDD22B5F}" type="presParOf" srcId="{D5EB99EF-3FCB-4FEF-ABDD-BBCE96CEC4E5}" destId="{5AA37ED2-DD2A-4318-B853-F6499FDF1807}" srcOrd="3" destOrd="0" presId="urn:microsoft.com/office/officeart/2005/8/layout/vList2"/>
    <dgm:cxn modelId="{D4794555-7E84-44F6-B2A7-140039B6588F}" type="presParOf" srcId="{D5EB99EF-3FCB-4FEF-ABDD-BBCE96CEC4E5}" destId="{C9DAB303-6E0E-47D7-ABB6-C7945177B08F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11" minVer="http://schemas.openxmlformats.org/drawingml/2006/diagram"/>
    </a:ext>
  </dgm:extLst>
</dgm:dataModel>
</file>

<file path=ppt/diagrams/data16.xml><?xml version="1.0" encoding="utf-8"?>
<dgm:dataModel xmlns:dgm="http://schemas.openxmlformats.org/drawingml/2006/diagram" xmlns:a="http://schemas.openxmlformats.org/drawingml/2006/main">
  <dgm:ptLst>
    <dgm:pt modelId="{FA5C0F8B-C390-4BB5-9A36-42D7F6BB0E0D}" type="doc">
      <dgm:prSet loTypeId="urn:microsoft.com/office/officeart/2005/8/layout/vList2" loCatId="list" qsTypeId="urn:microsoft.com/office/officeart/2005/8/quickstyle/simple5" qsCatId="simple" csTypeId="urn:microsoft.com/office/officeart/2005/8/colors/colorful3" csCatId="colorful"/>
      <dgm:spPr/>
      <dgm:t>
        <a:bodyPr/>
        <a:lstStyle/>
        <a:p>
          <a:endParaRPr lang="nl-NL"/>
        </a:p>
      </dgm:t>
    </dgm:pt>
    <dgm:pt modelId="{69B5BFAC-8109-44B5-AAAE-E33A4212A24A}">
      <dgm:prSet/>
      <dgm:spPr/>
      <dgm:t>
        <a:bodyPr/>
        <a:lstStyle/>
        <a:p>
          <a:pPr algn="ctr" rtl="0"/>
          <a:r>
            <a:rPr lang="nl-NL" smtClean="0"/>
            <a:t>Kruisingen met bloedgroepen</a:t>
          </a:r>
          <a:endParaRPr lang="nl-NL"/>
        </a:p>
      </dgm:t>
    </dgm:pt>
    <dgm:pt modelId="{B574139C-3162-4582-9B71-DAD4F981547F}" type="parTrans" cxnId="{2CCB9421-AE46-4BD7-9EF2-ED7E91462B2E}">
      <dgm:prSet/>
      <dgm:spPr/>
      <dgm:t>
        <a:bodyPr/>
        <a:lstStyle/>
        <a:p>
          <a:endParaRPr lang="nl-NL"/>
        </a:p>
      </dgm:t>
    </dgm:pt>
    <dgm:pt modelId="{799E6DCD-E58A-4F2D-ABD3-E0F7CC5BCE8A}" type="sibTrans" cxnId="{2CCB9421-AE46-4BD7-9EF2-ED7E91462B2E}">
      <dgm:prSet/>
      <dgm:spPr/>
      <dgm:t>
        <a:bodyPr/>
        <a:lstStyle/>
        <a:p>
          <a:endParaRPr lang="nl-NL"/>
        </a:p>
      </dgm:t>
    </dgm:pt>
    <dgm:pt modelId="{E578D81D-DFD7-4258-AA71-80E8221E0A65}" type="pres">
      <dgm:prSet presAssocID="{FA5C0F8B-C390-4BB5-9A36-42D7F6BB0E0D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B0235138-ED53-4005-B1BA-F1E8449BA576}" type="pres">
      <dgm:prSet presAssocID="{69B5BFAC-8109-44B5-AAAE-E33A4212A24A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B1A28839-78C4-49B2-A614-F409E92E8864}" type="presOf" srcId="{FA5C0F8B-C390-4BB5-9A36-42D7F6BB0E0D}" destId="{E578D81D-DFD7-4258-AA71-80E8221E0A65}" srcOrd="0" destOrd="0" presId="urn:microsoft.com/office/officeart/2005/8/layout/vList2"/>
    <dgm:cxn modelId="{65F42C1D-601D-4C2C-AEAB-874CE994D7C9}" type="presOf" srcId="{69B5BFAC-8109-44B5-AAAE-E33A4212A24A}" destId="{B0235138-ED53-4005-B1BA-F1E8449BA576}" srcOrd="0" destOrd="0" presId="urn:microsoft.com/office/officeart/2005/8/layout/vList2"/>
    <dgm:cxn modelId="{2CCB9421-AE46-4BD7-9EF2-ED7E91462B2E}" srcId="{FA5C0F8B-C390-4BB5-9A36-42D7F6BB0E0D}" destId="{69B5BFAC-8109-44B5-AAAE-E33A4212A24A}" srcOrd="0" destOrd="0" parTransId="{B574139C-3162-4582-9B71-DAD4F981547F}" sibTransId="{799E6DCD-E58A-4F2D-ABD3-E0F7CC5BCE8A}"/>
    <dgm:cxn modelId="{15CE478C-6CCB-484F-9253-BBEDCEA09759}" type="presParOf" srcId="{E578D81D-DFD7-4258-AA71-80E8221E0A65}" destId="{B0235138-ED53-4005-B1BA-F1E8449BA576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17.xml><?xml version="1.0" encoding="utf-8"?>
<dgm:dataModel xmlns:dgm="http://schemas.openxmlformats.org/drawingml/2006/diagram" xmlns:a="http://schemas.openxmlformats.org/drawingml/2006/main">
  <dgm:ptLst>
    <dgm:pt modelId="{51233B8B-DF59-42AA-B409-084C16D1116C}" type="doc">
      <dgm:prSet loTypeId="urn:microsoft.com/office/officeart/2005/8/layout/vList2" loCatId="list" qsTypeId="urn:microsoft.com/office/officeart/2005/8/quickstyle/simple3" qsCatId="simple" csTypeId="urn:microsoft.com/office/officeart/2005/8/colors/accent3_2" csCatId="accent3" phldr="1"/>
      <dgm:spPr/>
      <dgm:t>
        <a:bodyPr/>
        <a:lstStyle/>
        <a:p>
          <a:endParaRPr lang="nl-NL"/>
        </a:p>
      </dgm:t>
    </dgm:pt>
    <dgm:pt modelId="{EC7CC353-96D9-4447-95D4-98266E7A736D}">
      <dgm:prSet/>
      <dgm:spPr/>
      <dgm:t>
        <a:bodyPr/>
        <a:lstStyle/>
        <a:p>
          <a:pPr algn="ctr" rtl="0"/>
          <a:r>
            <a:rPr lang="nl-NL" dirty="0" smtClean="0"/>
            <a:t>P: man met bloedgroep 0 (ii) x vrouw met bloedgroep AB (I</a:t>
          </a:r>
          <a:r>
            <a:rPr lang="nl-NL" baseline="30000" dirty="0" smtClean="0"/>
            <a:t>A</a:t>
          </a:r>
          <a:r>
            <a:rPr lang="nl-NL" dirty="0" smtClean="0"/>
            <a:t>I</a:t>
          </a:r>
          <a:r>
            <a:rPr lang="nl-NL" baseline="30000" dirty="0" smtClean="0"/>
            <a:t>B</a:t>
          </a:r>
          <a:r>
            <a:rPr lang="nl-NL" dirty="0" smtClean="0"/>
            <a:t>)</a:t>
          </a:r>
          <a:endParaRPr lang="nl-NL" dirty="0"/>
        </a:p>
      </dgm:t>
    </dgm:pt>
    <dgm:pt modelId="{32190521-F65E-4F14-99E2-860D7FCF170D}" type="parTrans" cxnId="{84B94F3E-8564-40D9-8361-3466F940CF89}">
      <dgm:prSet/>
      <dgm:spPr/>
      <dgm:t>
        <a:bodyPr/>
        <a:lstStyle/>
        <a:p>
          <a:pPr algn="ctr"/>
          <a:endParaRPr lang="nl-NL"/>
        </a:p>
      </dgm:t>
    </dgm:pt>
    <dgm:pt modelId="{29E46AC2-25D2-43B4-A22D-D13CD1879383}" type="sibTrans" cxnId="{84B94F3E-8564-40D9-8361-3466F940CF89}">
      <dgm:prSet/>
      <dgm:spPr/>
      <dgm:t>
        <a:bodyPr/>
        <a:lstStyle/>
        <a:p>
          <a:pPr algn="ctr"/>
          <a:endParaRPr lang="nl-NL"/>
        </a:p>
      </dgm:t>
    </dgm:pt>
    <dgm:pt modelId="{4246F8CD-CE6E-4326-AAFD-0E816681CF76}">
      <dgm:prSet/>
      <dgm:spPr/>
      <dgm:t>
        <a:bodyPr/>
        <a:lstStyle/>
        <a:p>
          <a:pPr algn="ctr" rtl="0"/>
          <a:r>
            <a:rPr lang="nl-NL" smtClean="0"/>
            <a:t>Allelen: i of i en I</a:t>
          </a:r>
          <a:r>
            <a:rPr lang="nl-NL" baseline="30000" smtClean="0"/>
            <a:t>A</a:t>
          </a:r>
          <a:r>
            <a:rPr lang="nl-NL" smtClean="0"/>
            <a:t> of I</a:t>
          </a:r>
          <a:r>
            <a:rPr lang="nl-NL" baseline="30000" smtClean="0"/>
            <a:t>B</a:t>
          </a:r>
          <a:endParaRPr lang="nl-NL"/>
        </a:p>
      </dgm:t>
    </dgm:pt>
    <dgm:pt modelId="{B996F41A-3781-44E8-A53E-F883864A2FE1}" type="parTrans" cxnId="{B9B0DF35-F176-4C98-AD4F-389160C3D197}">
      <dgm:prSet/>
      <dgm:spPr/>
      <dgm:t>
        <a:bodyPr/>
        <a:lstStyle/>
        <a:p>
          <a:pPr algn="ctr"/>
          <a:endParaRPr lang="nl-NL"/>
        </a:p>
      </dgm:t>
    </dgm:pt>
    <dgm:pt modelId="{A669456F-1CF9-4F11-ADA3-1BBC52EAC83C}" type="sibTrans" cxnId="{B9B0DF35-F176-4C98-AD4F-389160C3D197}">
      <dgm:prSet/>
      <dgm:spPr/>
      <dgm:t>
        <a:bodyPr/>
        <a:lstStyle/>
        <a:p>
          <a:pPr algn="ctr"/>
          <a:endParaRPr lang="nl-NL"/>
        </a:p>
      </dgm:t>
    </dgm:pt>
    <dgm:pt modelId="{A6A97916-8615-45B3-BCA5-1DE07F3E10D5}" type="pres">
      <dgm:prSet presAssocID="{51233B8B-DF59-42AA-B409-084C16D1116C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09B290FE-97C2-45DF-9245-99EDD8DBC46F}" type="pres">
      <dgm:prSet presAssocID="{EC7CC353-96D9-4447-95D4-98266E7A736D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35CE5C3B-039C-4ADF-896F-FED38A62200C}" type="pres">
      <dgm:prSet presAssocID="{29E46AC2-25D2-43B4-A22D-D13CD1879383}" presName="spacer" presStyleCnt="0"/>
      <dgm:spPr/>
    </dgm:pt>
    <dgm:pt modelId="{3B8BFF95-E08D-47D7-9872-7826578C77FD}" type="pres">
      <dgm:prSet presAssocID="{4246F8CD-CE6E-4326-AAFD-0E816681CF76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A26FBB34-8A01-401C-BEA8-0788E89A45BC}" type="presOf" srcId="{EC7CC353-96D9-4447-95D4-98266E7A736D}" destId="{09B290FE-97C2-45DF-9245-99EDD8DBC46F}" srcOrd="0" destOrd="0" presId="urn:microsoft.com/office/officeart/2005/8/layout/vList2"/>
    <dgm:cxn modelId="{CCA4EBEE-E303-494B-BFA6-60A2878C217F}" type="presOf" srcId="{4246F8CD-CE6E-4326-AAFD-0E816681CF76}" destId="{3B8BFF95-E08D-47D7-9872-7826578C77FD}" srcOrd="0" destOrd="0" presId="urn:microsoft.com/office/officeart/2005/8/layout/vList2"/>
    <dgm:cxn modelId="{84B94F3E-8564-40D9-8361-3466F940CF89}" srcId="{51233B8B-DF59-42AA-B409-084C16D1116C}" destId="{EC7CC353-96D9-4447-95D4-98266E7A736D}" srcOrd="0" destOrd="0" parTransId="{32190521-F65E-4F14-99E2-860D7FCF170D}" sibTransId="{29E46AC2-25D2-43B4-A22D-D13CD1879383}"/>
    <dgm:cxn modelId="{B9B0DF35-F176-4C98-AD4F-389160C3D197}" srcId="{51233B8B-DF59-42AA-B409-084C16D1116C}" destId="{4246F8CD-CE6E-4326-AAFD-0E816681CF76}" srcOrd="1" destOrd="0" parTransId="{B996F41A-3781-44E8-A53E-F883864A2FE1}" sibTransId="{A669456F-1CF9-4F11-ADA3-1BBC52EAC83C}"/>
    <dgm:cxn modelId="{9B05492E-8046-4477-ADFC-0CB7037681B2}" type="presOf" srcId="{51233B8B-DF59-42AA-B409-084C16D1116C}" destId="{A6A97916-8615-45B3-BCA5-1DE07F3E10D5}" srcOrd="0" destOrd="0" presId="urn:microsoft.com/office/officeart/2005/8/layout/vList2"/>
    <dgm:cxn modelId="{9DA7B26C-10EF-4091-9859-FA02EF3741C8}" type="presParOf" srcId="{A6A97916-8615-45B3-BCA5-1DE07F3E10D5}" destId="{09B290FE-97C2-45DF-9245-99EDD8DBC46F}" srcOrd="0" destOrd="0" presId="urn:microsoft.com/office/officeart/2005/8/layout/vList2"/>
    <dgm:cxn modelId="{3A49FA1C-7410-4CD9-9721-3C9C7714BFE0}" type="presParOf" srcId="{A6A97916-8615-45B3-BCA5-1DE07F3E10D5}" destId="{35CE5C3B-039C-4ADF-896F-FED38A62200C}" srcOrd="1" destOrd="0" presId="urn:microsoft.com/office/officeart/2005/8/layout/vList2"/>
    <dgm:cxn modelId="{A93EAF3C-F4C9-4FE9-87FF-CE3FAED6482A}" type="presParOf" srcId="{A6A97916-8615-45B3-BCA5-1DE07F3E10D5}" destId="{3B8BFF95-E08D-47D7-9872-7826578C77FD}" srcOrd="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11" minVer="http://schemas.openxmlformats.org/drawingml/2006/diagram"/>
    </a:ext>
  </dgm:extLst>
</dgm:dataModel>
</file>

<file path=ppt/diagrams/data18.xml><?xml version="1.0" encoding="utf-8"?>
<dgm:dataModel xmlns:dgm="http://schemas.openxmlformats.org/drawingml/2006/diagram" xmlns:a="http://schemas.openxmlformats.org/drawingml/2006/main">
  <dgm:ptLst>
    <dgm:pt modelId="{D6C5DDA6-0634-4F17-AFDA-4C5452200DED}" type="doc">
      <dgm:prSet loTypeId="urn:microsoft.com/office/officeart/2005/8/layout/vList2" loCatId="list" qsTypeId="urn:microsoft.com/office/officeart/2005/8/quickstyle/simple3" qsCatId="simple" csTypeId="urn:microsoft.com/office/officeart/2005/8/colors/accent3_2" csCatId="accent3" phldr="1"/>
      <dgm:spPr/>
      <dgm:t>
        <a:bodyPr/>
        <a:lstStyle/>
        <a:p>
          <a:endParaRPr lang="nl-NL"/>
        </a:p>
      </dgm:t>
    </dgm:pt>
    <dgm:pt modelId="{51FE0348-AC28-4EBF-AC42-E89F91E37F10}">
      <dgm:prSet custT="1"/>
      <dgm:spPr/>
      <dgm:t>
        <a:bodyPr/>
        <a:lstStyle/>
        <a:p>
          <a:pPr algn="ctr" rtl="0"/>
          <a:r>
            <a:rPr lang="nl-NL" sz="2400" dirty="0" smtClean="0"/>
            <a:t>Fenotype: 50% kans op bloedgroep A en 50% op bloedgroep B bij elk kind</a:t>
          </a:r>
          <a:endParaRPr lang="nl-NL" sz="2400" dirty="0"/>
        </a:p>
      </dgm:t>
    </dgm:pt>
    <dgm:pt modelId="{A8CE25B5-08C6-4681-A1BE-2F35B8F6CBD6}" type="parTrans" cxnId="{84F24E8C-CE32-4E52-BB49-FB5879302459}">
      <dgm:prSet/>
      <dgm:spPr/>
      <dgm:t>
        <a:bodyPr/>
        <a:lstStyle/>
        <a:p>
          <a:endParaRPr lang="nl-NL"/>
        </a:p>
      </dgm:t>
    </dgm:pt>
    <dgm:pt modelId="{BC2CB59A-980D-470E-9C85-50C782644A92}" type="sibTrans" cxnId="{84F24E8C-CE32-4E52-BB49-FB5879302459}">
      <dgm:prSet/>
      <dgm:spPr/>
      <dgm:t>
        <a:bodyPr/>
        <a:lstStyle/>
        <a:p>
          <a:endParaRPr lang="nl-NL"/>
        </a:p>
      </dgm:t>
    </dgm:pt>
    <dgm:pt modelId="{3EDF9709-F085-4745-9987-D78723C68C40}" type="pres">
      <dgm:prSet presAssocID="{D6C5DDA6-0634-4F17-AFDA-4C5452200DED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D075FE74-54F8-4662-84A7-FCC2418928B3}" type="pres">
      <dgm:prSet presAssocID="{51FE0348-AC28-4EBF-AC42-E89F91E37F10}" presName="parentText" presStyleLbl="node1" presStyleIdx="0" presStyleCnt="1" custScaleY="311340" custLinFactNeighborY="-53004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84F24E8C-CE32-4E52-BB49-FB5879302459}" srcId="{D6C5DDA6-0634-4F17-AFDA-4C5452200DED}" destId="{51FE0348-AC28-4EBF-AC42-E89F91E37F10}" srcOrd="0" destOrd="0" parTransId="{A8CE25B5-08C6-4681-A1BE-2F35B8F6CBD6}" sibTransId="{BC2CB59A-980D-470E-9C85-50C782644A92}"/>
    <dgm:cxn modelId="{D6774DF5-357F-4930-946B-5819DDC3B7E2}" type="presOf" srcId="{51FE0348-AC28-4EBF-AC42-E89F91E37F10}" destId="{D075FE74-54F8-4662-84A7-FCC2418928B3}" srcOrd="0" destOrd="0" presId="urn:microsoft.com/office/officeart/2005/8/layout/vList2"/>
    <dgm:cxn modelId="{36978A0F-AA6F-4AF8-A622-4C8B573CC27C}" type="presOf" srcId="{D6C5DDA6-0634-4F17-AFDA-4C5452200DED}" destId="{3EDF9709-F085-4745-9987-D78723C68C40}" srcOrd="0" destOrd="0" presId="urn:microsoft.com/office/officeart/2005/8/layout/vList2"/>
    <dgm:cxn modelId="{CE4A0D65-43A1-4E9E-A7D0-56C38108B103}" type="presParOf" srcId="{3EDF9709-F085-4745-9987-D78723C68C40}" destId="{D075FE74-54F8-4662-84A7-FCC2418928B3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16" minVer="http://schemas.openxmlformats.org/drawingml/2006/diagram"/>
    </a:ext>
  </dgm:extLst>
</dgm:dataModel>
</file>

<file path=ppt/diagrams/data19.xml><?xml version="1.0" encoding="utf-8"?>
<dgm:dataModel xmlns:dgm="http://schemas.openxmlformats.org/drawingml/2006/diagram" xmlns:a="http://schemas.openxmlformats.org/drawingml/2006/main">
  <dgm:ptLst>
    <dgm:pt modelId="{E08BD27A-AD8C-452D-A557-EEC7CD23F5C3}" type="doc">
      <dgm:prSet loTypeId="urn:microsoft.com/office/officeart/2005/8/layout/vList2" loCatId="list" qsTypeId="urn:microsoft.com/office/officeart/2005/8/quickstyle/simple5" qsCatId="simple" csTypeId="urn:microsoft.com/office/officeart/2005/8/colors/colorful3" csCatId="colorful"/>
      <dgm:spPr/>
      <dgm:t>
        <a:bodyPr/>
        <a:lstStyle/>
        <a:p>
          <a:endParaRPr lang="nl-NL"/>
        </a:p>
      </dgm:t>
    </dgm:pt>
    <dgm:pt modelId="{419D65D9-4A7C-4563-A234-C31A308C64FD}">
      <dgm:prSet/>
      <dgm:spPr/>
      <dgm:t>
        <a:bodyPr/>
        <a:lstStyle/>
        <a:p>
          <a:pPr algn="ctr" rtl="0"/>
          <a:r>
            <a:rPr lang="nl-NL" smtClean="0"/>
            <a:t>Letale factoren</a:t>
          </a:r>
          <a:endParaRPr lang="nl-NL"/>
        </a:p>
      </dgm:t>
    </dgm:pt>
    <dgm:pt modelId="{9ED25492-9269-48A4-A96B-518D77D7BA5E}" type="parTrans" cxnId="{45445E12-11DD-40FC-AA8D-5A16AFFF7828}">
      <dgm:prSet/>
      <dgm:spPr/>
      <dgm:t>
        <a:bodyPr/>
        <a:lstStyle/>
        <a:p>
          <a:endParaRPr lang="nl-NL"/>
        </a:p>
      </dgm:t>
    </dgm:pt>
    <dgm:pt modelId="{D1E69F90-C2C5-49CD-BC5E-2DDF8FADD45D}" type="sibTrans" cxnId="{45445E12-11DD-40FC-AA8D-5A16AFFF7828}">
      <dgm:prSet/>
      <dgm:spPr/>
      <dgm:t>
        <a:bodyPr/>
        <a:lstStyle/>
        <a:p>
          <a:endParaRPr lang="nl-NL"/>
        </a:p>
      </dgm:t>
    </dgm:pt>
    <dgm:pt modelId="{105FD6F6-3757-4ECE-9E72-7C209AD8C266}" type="pres">
      <dgm:prSet presAssocID="{E08BD27A-AD8C-452D-A557-EEC7CD23F5C3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8D92104E-FA38-479A-81E6-A71BC4D271F6}" type="pres">
      <dgm:prSet presAssocID="{419D65D9-4A7C-4563-A234-C31A308C64FD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40C8DCAF-CABE-4C38-AE7D-0A0E575094CC}" type="presOf" srcId="{E08BD27A-AD8C-452D-A557-EEC7CD23F5C3}" destId="{105FD6F6-3757-4ECE-9E72-7C209AD8C266}" srcOrd="0" destOrd="0" presId="urn:microsoft.com/office/officeart/2005/8/layout/vList2"/>
    <dgm:cxn modelId="{45445E12-11DD-40FC-AA8D-5A16AFFF7828}" srcId="{E08BD27A-AD8C-452D-A557-EEC7CD23F5C3}" destId="{419D65D9-4A7C-4563-A234-C31A308C64FD}" srcOrd="0" destOrd="0" parTransId="{9ED25492-9269-48A4-A96B-518D77D7BA5E}" sibTransId="{D1E69F90-C2C5-49CD-BC5E-2DDF8FADD45D}"/>
    <dgm:cxn modelId="{16BE980B-CBCE-4A23-AAF0-D10C993DC347}" type="presOf" srcId="{419D65D9-4A7C-4563-A234-C31A308C64FD}" destId="{8D92104E-FA38-479A-81E6-A71BC4D271F6}" srcOrd="0" destOrd="0" presId="urn:microsoft.com/office/officeart/2005/8/layout/vList2"/>
    <dgm:cxn modelId="{CDA9F096-092C-4779-B7CD-DCF2EB766D10}" type="presParOf" srcId="{105FD6F6-3757-4ECE-9E72-7C209AD8C266}" destId="{8D92104E-FA38-479A-81E6-A71BC4D271F6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1B3586B-0E70-49EA-ADA7-ED7F0C29A68A}" type="doc">
      <dgm:prSet loTypeId="urn:microsoft.com/office/officeart/2005/8/layout/vList2" loCatId="list" qsTypeId="urn:microsoft.com/office/officeart/2005/8/quickstyle/simple3" qsCatId="simple" csTypeId="urn:microsoft.com/office/officeart/2005/8/colors/accent3_5" csCatId="accent3" phldr="1"/>
      <dgm:spPr/>
      <dgm:t>
        <a:bodyPr/>
        <a:lstStyle/>
        <a:p>
          <a:endParaRPr lang="nl-NL"/>
        </a:p>
      </dgm:t>
    </dgm:pt>
    <dgm:pt modelId="{2A46A173-8181-43F0-9AD9-8DCCAD561D30}">
      <dgm:prSet/>
      <dgm:spPr/>
      <dgm:t>
        <a:bodyPr/>
        <a:lstStyle/>
        <a:p>
          <a:pPr algn="ctr" rtl="0"/>
          <a:r>
            <a:rPr lang="nl-NL" dirty="0" smtClean="0"/>
            <a:t>§6 X-chromosomale overerving</a:t>
          </a:r>
          <a:endParaRPr lang="nl-NL" dirty="0"/>
        </a:p>
      </dgm:t>
    </dgm:pt>
    <dgm:pt modelId="{1D983A90-8B52-4D1C-8D77-4C343586CD49}" type="parTrans" cxnId="{9CCA9594-B032-48EB-AA29-AC1E7548586D}">
      <dgm:prSet/>
      <dgm:spPr/>
      <dgm:t>
        <a:bodyPr/>
        <a:lstStyle/>
        <a:p>
          <a:pPr algn="ctr"/>
          <a:endParaRPr lang="nl-NL"/>
        </a:p>
      </dgm:t>
    </dgm:pt>
    <dgm:pt modelId="{92402994-7233-40D7-B523-9F220C1A0E94}" type="sibTrans" cxnId="{9CCA9594-B032-48EB-AA29-AC1E7548586D}">
      <dgm:prSet/>
      <dgm:spPr/>
      <dgm:t>
        <a:bodyPr/>
        <a:lstStyle/>
        <a:p>
          <a:pPr algn="ctr"/>
          <a:endParaRPr lang="nl-NL"/>
        </a:p>
      </dgm:t>
    </dgm:pt>
    <dgm:pt modelId="{1076043D-9CA6-49EC-BD31-F17246DCF751}">
      <dgm:prSet/>
      <dgm:spPr/>
      <dgm:t>
        <a:bodyPr/>
        <a:lstStyle/>
        <a:p>
          <a:pPr algn="ctr" rtl="0"/>
          <a:r>
            <a:rPr lang="nl-NL" dirty="0" smtClean="0"/>
            <a:t>Meerdere genen – Letale factoren</a:t>
          </a:r>
          <a:endParaRPr lang="nl-NL" dirty="0"/>
        </a:p>
      </dgm:t>
    </dgm:pt>
    <dgm:pt modelId="{A763BB7A-2A7C-43C7-BFB2-0E2D6F024C37}" type="parTrans" cxnId="{254E7595-1784-40EE-A937-13C5E6C35A13}">
      <dgm:prSet/>
      <dgm:spPr/>
      <dgm:t>
        <a:bodyPr/>
        <a:lstStyle/>
        <a:p>
          <a:pPr algn="ctr"/>
          <a:endParaRPr lang="nl-NL"/>
        </a:p>
      </dgm:t>
    </dgm:pt>
    <dgm:pt modelId="{77620BA1-EBDA-4B72-A3C7-49AB0C21D3F4}" type="sibTrans" cxnId="{254E7595-1784-40EE-A937-13C5E6C35A13}">
      <dgm:prSet/>
      <dgm:spPr/>
      <dgm:t>
        <a:bodyPr/>
        <a:lstStyle/>
        <a:p>
          <a:pPr algn="ctr"/>
          <a:endParaRPr lang="nl-NL"/>
        </a:p>
      </dgm:t>
    </dgm:pt>
    <dgm:pt modelId="{CFA42575-E835-4B77-B3A1-1EC47F087765}" type="pres">
      <dgm:prSet presAssocID="{81B3586B-0E70-49EA-ADA7-ED7F0C29A68A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1DB3944D-A596-433D-8899-1F51E328CF6F}" type="pres">
      <dgm:prSet presAssocID="{2A46A173-8181-43F0-9AD9-8DCCAD561D30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181CC208-8779-472C-AE16-A1FBBF31AEBF}" type="pres">
      <dgm:prSet presAssocID="{92402994-7233-40D7-B523-9F220C1A0E94}" presName="spacer" presStyleCnt="0"/>
      <dgm:spPr/>
    </dgm:pt>
    <dgm:pt modelId="{20B8A4DF-4C4B-4BAC-A68F-9445448B81D8}" type="pres">
      <dgm:prSet presAssocID="{1076043D-9CA6-49EC-BD31-F17246DCF751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9CCA9594-B032-48EB-AA29-AC1E7548586D}" srcId="{81B3586B-0E70-49EA-ADA7-ED7F0C29A68A}" destId="{2A46A173-8181-43F0-9AD9-8DCCAD561D30}" srcOrd="0" destOrd="0" parTransId="{1D983A90-8B52-4D1C-8D77-4C343586CD49}" sibTransId="{92402994-7233-40D7-B523-9F220C1A0E94}"/>
    <dgm:cxn modelId="{12FBD560-2805-4DE2-B2A0-8C87B4B2BA31}" type="presOf" srcId="{2A46A173-8181-43F0-9AD9-8DCCAD561D30}" destId="{1DB3944D-A596-433D-8899-1F51E328CF6F}" srcOrd="0" destOrd="0" presId="urn:microsoft.com/office/officeart/2005/8/layout/vList2"/>
    <dgm:cxn modelId="{9A65D1F9-C39A-454A-993A-1E05B726584C}" type="presOf" srcId="{81B3586B-0E70-49EA-ADA7-ED7F0C29A68A}" destId="{CFA42575-E835-4B77-B3A1-1EC47F087765}" srcOrd="0" destOrd="0" presId="urn:microsoft.com/office/officeart/2005/8/layout/vList2"/>
    <dgm:cxn modelId="{D079A08B-6010-42FF-8FA9-E6B4A0EAC2CF}" type="presOf" srcId="{1076043D-9CA6-49EC-BD31-F17246DCF751}" destId="{20B8A4DF-4C4B-4BAC-A68F-9445448B81D8}" srcOrd="0" destOrd="0" presId="urn:microsoft.com/office/officeart/2005/8/layout/vList2"/>
    <dgm:cxn modelId="{254E7595-1784-40EE-A937-13C5E6C35A13}" srcId="{81B3586B-0E70-49EA-ADA7-ED7F0C29A68A}" destId="{1076043D-9CA6-49EC-BD31-F17246DCF751}" srcOrd="1" destOrd="0" parTransId="{A763BB7A-2A7C-43C7-BFB2-0E2D6F024C37}" sibTransId="{77620BA1-EBDA-4B72-A3C7-49AB0C21D3F4}"/>
    <dgm:cxn modelId="{B0E9725B-7C56-4AC9-BA48-A7769C0463E4}" type="presParOf" srcId="{CFA42575-E835-4B77-B3A1-1EC47F087765}" destId="{1DB3944D-A596-433D-8899-1F51E328CF6F}" srcOrd="0" destOrd="0" presId="urn:microsoft.com/office/officeart/2005/8/layout/vList2"/>
    <dgm:cxn modelId="{C69F86CB-D5F6-42BF-99E6-8891ECE6042C}" type="presParOf" srcId="{CFA42575-E835-4B77-B3A1-1EC47F087765}" destId="{181CC208-8779-472C-AE16-A1FBBF31AEBF}" srcOrd="1" destOrd="0" presId="urn:microsoft.com/office/officeart/2005/8/layout/vList2"/>
    <dgm:cxn modelId="{0E864881-934B-45A8-BFF6-E219B4D4FAD7}" type="presParOf" srcId="{CFA42575-E835-4B77-B3A1-1EC47F087765}" destId="{20B8A4DF-4C4B-4BAC-A68F-9445448B81D8}" srcOrd="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11" minVer="http://schemas.openxmlformats.org/drawingml/2006/diagram"/>
    </a:ext>
  </dgm:extLst>
</dgm:dataModel>
</file>

<file path=ppt/diagrams/data20.xml><?xml version="1.0" encoding="utf-8"?>
<dgm:dataModel xmlns:dgm="http://schemas.openxmlformats.org/drawingml/2006/diagram" xmlns:a="http://schemas.openxmlformats.org/drawingml/2006/main">
  <dgm:ptLst>
    <dgm:pt modelId="{97049299-E08D-4497-A126-82A961A1EF4C}" type="doc">
      <dgm:prSet loTypeId="urn:microsoft.com/office/officeart/2005/8/layout/vList2" loCatId="list" qsTypeId="urn:microsoft.com/office/officeart/2005/8/quickstyle/simple3" qsCatId="simple" csTypeId="urn:microsoft.com/office/officeart/2005/8/colors/accent3_2" csCatId="accent3"/>
      <dgm:spPr/>
      <dgm:t>
        <a:bodyPr/>
        <a:lstStyle/>
        <a:p>
          <a:endParaRPr lang="nl-NL"/>
        </a:p>
      </dgm:t>
    </dgm:pt>
    <dgm:pt modelId="{3CA53349-6414-4A1F-BC14-2C2CFCDB675D}">
      <dgm:prSet custT="1"/>
      <dgm:spPr/>
      <dgm:t>
        <a:bodyPr/>
        <a:lstStyle/>
        <a:p>
          <a:pPr algn="ctr" rtl="0"/>
          <a:r>
            <a:rPr lang="nl-NL" sz="2400" b="0" dirty="0" smtClean="0"/>
            <a:t>Definitie: letale factor = gen dat in homozygote toestand geen levensvatbaar organisme oplevert</a:t>
          </a:r>
          <a:endParaRPr lang="nl-NL" sz="2400" b="0" dirty="0"/>
        </a:p>
      </dgm:t>
    </dgm:pt>
    <dgm:pt modelId="{DA85A19C-22E6-43D4-B51E-B04B1538EA04}" type="parTrans" cxnId="{32204A7F-B5BF-4062-A80A-BDF9287FBAA6}">
      <dgm:prSet/>
      <dgm:spPr/>
      <dgm:t>
        <a:bodyPr/>
        <a:lstStyle/>
        <a:p>
          <a:endParaRPr lang="nl-NL" sz="2400" b="0"/>
        </a:p>
      </dgm:t>
    </dgm:pt>
    <dgm:pt modelId="{9D151D44-C217-49D9-A2B2-488F9E5BE3FD}" type="sibTrans" cxnId="{32204A7F-B5BF-4062-A80A-BDF9287FBAA6}">
      <dgm:prSet/>
      <dgm:spPr/>
      <dgm:t>
        <a:bodyPr/>
        <a:lstStyle/>
        <a:p>
          <a:endParaRPr lang="nl-NL" sz="2400" b="0"/>
        </a:p>
      </dgm:t>
    </dgm:pt>
    <dgm:pt modelId="{7E94C689-655D-475D-9144-9BC7A551C944}">
      <dgm:prSet custT="1"/>
      <dgm:spPr/>
      <dgm:t>
        <a:bodyPr/>
        <a:lstStyle/>
        <a:p>
          <a:pPr algn="ctr" rtl="0"/>
          <a:r>
            <a:rPr lang="nl-NL" sz="2400" b="0" smtClean="0"/>
            <a:t>2 geslachtscellen met letale factor: embryo sterft</a:t>
          </a:r>
          <a:endParaRPr lang="nl-NL" sz="2400" b="0"/>
        </a:p>
      </dgm:t>
    </dgm:pt>
    <dgm:pt modelId="{8F25E069-1C45-4E14-9637-8965B6C26702}" type="parTrans" cxnId="{39A67257-BEEA-484C-B5C5-1830922EBD2C}">
      <dgm:prSet/>
      <dgm:spPr/>
      <dgm:t>
        <a:bodyPr/>
        <a:lstStyle/>
        <a:p>
          <a:endParaRPr lang="nl-NL" sz="2400" b="0"/>
        </a:p>
      </dgm:t>
    </dgm:pt>
    <dgm:pt modelId="{6456048E-BAB1-460B-B241-415CEF056F7B}" type="sibTrans" cxnId="{39A67257-BEEA-484C-B5C5-1830922EBD2C}">
      <dgm:prSet/>
      <dgm:spPr/>
      <dgm:t>
        <a:bodyPr/>
        <a:lstStyle/>
        <a:p>
          <a:endParaRPr lang="nl-NL" sz="2400" b="0"/>
        </a:p>
      </dgm:t>
    </dgm:pt>
    <dgm:pt modelId="{468F2E7A-6FAC-446F-96BB-EF3BA0717876}">
      <dgm:prSet custT="1"/>
      <dgm:spPr/>
      <dgm:t>
        <a:bodyPr/>
        <a:lstStyle/>
        <a:p>
          <a:pPr algn="ctr" rtl="0"/>
          <a:r>
            <a:rPr lang="nl-NL" sz="2400" b="0" smtClean="0"/>
            <a:t>Voorbeeld: gen voor kuif is dominant (K) over het gen voor ontbreken van kuif (k). </a:t>
          </a:r>
          <a:endParaRPr lang="nl-NL" sz="2400" b="0"/>
        </a:p>
      </dgm:t>
    </dgm:pt>
    <dgm:pt modelId="{CDDC7E37-3001-46E9-9D21-A7AA1E3D3A2B}" type="parTrans" cxnId="{081F0C0E-E2CC-4130-868D-7C783B812890}">
      <dgm:prSet/>
      <dgm:spPr/>
      <dgm:t>
        <a:bodyPr/>
        <a:lstStyle/>
        <a:p>
          <a:endParaRPr lang="nl-NL" sz="2400" b="0"/>
        </a:p>
      </dgm:t>
    </dgm:pt>
    <dgm:pt modelId="{8BDBC770-3544-4632-85D6-4D9C6B950E51}" type="sibTrans" cxnId="{081F0C0E-E2CC-4130-868D-7C783B812890}">
      <dgm:prSet/>
      <dgm:spPr/>
      <dgm:t>
        <a:bodyPr/>
        <a:lstStyle/>
        <a:p>
          <a:endParaRPr lang="nl-NL" sz="2400" b="0"/>
        </a:p>
      </dgm:t>
    </dgm:pt>
    <dgm:pt modelId="{1DDB97E5-61B5-4510-AF80-B681B728306D}">
      <dgm:prSet custT="1"/>
      <dgm:spPr/>
      <dgm:t>
        <a:bodyPr/>
        <a:lstStyle/>
        <a:p>
          <a:pPr rtl="0"/>
          <a:r>
            <a:rPr lang="nl-NL" sz="2400" b="0" smtClean="0"/>
            <a:t>Gen K bevat letale factor: KK niet levensvatbaar</a:t>
          </a:r>
          <a:endParaRPr lang="nl-NL" sz="2400" b="0"/>
        </a:p>
      </dgm:t>
    </dgm:pt>
    <dgm:pt modelId="{C1E4AC49-B55B-4485-90EF-03247FC9D3CC}" type="parTrans" cxnId="{616A69DC-F701-4246-9371-8A2CD21B5468}">
      <dgm:prSet/>
      <dgm:spPr/>
      <dgm:t>
        <a:bodyPr/>
        <a:lstStyle/>
        <a:p>
          <a:endParaRPr lang="nl-NL" sz="2400" b="0"/>
        </a:p>
      </dgm:t>
    </dgm:pt>
    <dgm:pt modelId="{6EF3D14D-38E8-4F8F-85B8-23B8B6E663B5}" type="sibTrans" cxnId="{616A69DC-F701-4246-9371-8A2CD21B5468}">
      <dgm:prSet/>
      <dgm:spPr/>
      <dgm:t>
        <a:bodyPr/>
        <a:lstStyle/>
        <a:p>
          <a:endParaRPr lang="nl-NL" sz="2400" b="0"/>
        </a:p>
      </dgm:t>
    </dgm:pt>
    <dgm:pt modelId="{F192DB6F-1727-4C36-BA7F-BED33974504D}" type="pres">
      <dgm:prSet presAssocID="{97049299-E08D-4497-A126-82A961A1EF4C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94558373-49B7-4C8D-B631-3164A3ED1051}" type="pres">
      <dgm:prSet presAssocID="{3CA53349-6414-4A1F-BC14-2C2CFCDB675D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F72F7956-797D-47CC-BD6D-C7D852079CF9}" type="pres">
      <dgm:prSet presAssocID="{9D151D44-C217-49D9-A2B2-488F9E5BE3FD}" presName="spacer" presStyleCnt="0"/>
      <dgm:spPr/>
    </dgm:pt>
    <dgm:pt modelId="{ABF413DC-2C32-4E84-A351-863771B769B5}" type="pres">
      <dgm:prSet presAssocID="{7E94C689-655D-475D-9144-9BC7A551C944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FCB01162-F8AC-4189-AADF-CEBA73D8B0DA}" type="pres">
      <dgm:prSet presAssocID="{6456048E-BAB1-460B-B241-415CEF056F7B}" presName="spacer" presStyleCnt="0"/>
      <dgm:spPr/>
    </dgm:pt>
    <dgm:pt modelId="{D059AC97-A3ED-4160-9D43-0634184112CF}" type="pres">
      <dgm:prSet presAssocID="{468F2E7A-6FAC-446F-96BB-EF3BA0717876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A57CF560-DFA2-4E82-B253-87D5916E4654}" type="pres">
      <dgm:prSet presAssocID="{8BDBC770-3544-4632-85D6-4D9C6B950E51}" presName="spacer" presStyleCnt="0"/>
      <dgm:spPr/>
    </dgm:pt>
    <dgm:pt modelId="{E816803A-C3A7-497E-962A-DEACBB800842}" type="pres">
      <dgm:prSet presAssocID="{1DDB97E5-61B5-4510-AF80-B681B728306D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2D969DFF-21ED-4F45-A8D7-5E42385430C5}" type="presOf" srcId="{1DDB97E5-61B5-4510-AF80-B681B728306D}" destId="{E816803A-C3A7-497E-962A-DEACBB800842}" srcOrd="0" destOrd="0" presId="urn:microsoft.com/office/officeart/2005/8/layout/vList2"/>
    <dgm:cxn modelId="{62A5BB90-FA69-4C80-A73F-0CD12D3215CE}" type="presOf" srcId="{97049299-E08D-4497-A126-82A961A1EF4C}" destId="{F192DB6F-1727-4C36-BA7F-BED33974504D}" srcOrd="0" destOrd="0" presId="urn:microsoft.com/office/officeart/2005/8/layout/vList2"/>
    <dgm:cxn modelId="{32204A7F-B5BF-4062-A80A-BDF9287FBAA6}" srcId="{97049299-E08D-4497-A126-82A961A1EF4C}" destId="{3CA53349-6414-4A1F-BC14-2C2CFCDB675D}" srcOrd="0" destOrd="0" parTransId="{DA85A19C-22E6-43D4-B51E-B04B1538EA04}" sibTransId="{9D151D44-C217-49D9-A2B2-488F9E5BE3FD}"/>
    <dgm:cxn modelId="{39A67257-BEEA-484C-B5C5-1830922EBD2C}" srcId="{97049299-E08D-4497-A126-82A961A1EF4C}" destId="{7E94C689-655D-475D-9144-9BC7A551C944}" srcOrd="1" destOrd="0" parTransId="{8F25E069-1C45-4E14-9637-8965B6C26702}" sibTransId="{6456048E-BAB1-460B-B241-415CEF056F7B}"/>
    <dgm:cxn modelId="{616A69DC-F701-4246-9371-8A2CD21B5468}" srcId="{97049299-E08D-4497-A126-82A961A1EF4C}" destId="{1DDB97E5-61B5-4510-AF80-B681B728306D}" srcOrd="3" destOrd="0" parTransId="{C1E4AC49-B55B-4485-90EF-03247FC9D3CC}" sibTransId="{6EF3D14D-38E8-4F8F-85B8-23B8B6E663B5}"/>
    <dgm:cxn modelId="{E5630A2A-D3A5-4404-81DB-50046B08C001}" type="presOf" srcId="{3CA53349-6414-4A1F-BC14-2C2CFCDB675D}" destId="{94558373-49B7-4C8D-B631-3164A3ED1051}" srcOrd="0" destOrd="0" presId="urn:microsoft.com/office/officeart/2005/8/layout/vList2"/>
    <dgm:cxn modelId="{081F0C0E-E2CC-4130-868D-7C783B812890}" srcId="{97049299-E08D-4497-A126-82A961A1EF4C}" destId="{468F2E7A-6FAC-446F-96BB-EF3BA0717876}" srcOrd="2" destOrd="0" parTransId="{CDDC7E37-3001-46E9-9D21-A7AA1E3D3A2B}" sibTransId="{8BDBC770-3544-4632-85D6-4D9C6B950E51}"/>
    <dgm:cxn modelId="{9900BB13-F921-4B81-A218-94C0942E5AE0}" type="presOf" srcId="{7E94C689-655D-475D-9144-9BC7A551C944}" destId="{ABF413DC-2C32-4E84-A351-863771B769B5}" srcOrd="0" destOrd="0" presId="urn:microsoft.com/office/officeart/2005/8/layout/vList2"/>
    <dgm:cxn modelId="{63FCB9FB-A70E-4F02-92B8-4177F1AD5C03}" type="presOf" srcId="{468F2E7A-6FAC-446F-96BB-EF3BA0717876}" destId="{D059AC97-A3ED-4160-9D43-0634184112CF}" srcOrd="0" destOrd="0" presId="urn:microsoft.com/office/officeart/2005/8/layout/vList2"/>
    <dgm:cxn modelId="{B58E6DEF-17D5-40CA-B491-B1718110DAB9}" type="presParOf" srcId="{F192DB6F-1727-4C36-BA7F-BED33974504D}" destId="{94558373-49B7-4C8D-B631-3164A3ED1051}" srcOrd="0" destOrd="0" presId="urn:microsoft.com/office/officeart/2005/8/layout/vList2"/>
    <dgm:cxn modelId="{EEB215EF-9990-447F-BD9D-6B198F2ABE6D}" type="presParOf" srcId="{F192DB6F-1727-4C36-BA7F-BED33974504D}" destId="{F72F7956-797D-47CC-BD6D-C7D852079CF9}" srcOrd="1" destOrd="0" presId="urn:microsoft.com/office/officeart/2005/8/layout/vList2"/>
    <dgm:cxn modelId="{FB7E06CE-0593-46D7-BF7F-5EB378742F9F}" type="presParOf" srcId="{F192DB6F-1727-4C36-BA7F-BED33974504D}" destId="{ABF413DC-2C32-4E84-A351-863771B769B5}" srcOrd="2" destOrd="0" presId="urn:microsoft.com/office/officeart/2005/8/layout/vList2"/>
    <dgm:cxn modelId="{BA12A02D-64BB-41E7-A2DC-7025BB005598}" type="presParOf" srcId="{F192DB6F-1727-4C36-BA7F-BED33974504D}" destId="{FCB01162-F8AC-4189-AADF-CEBA73D8B0DA}" srcOrd="3" destOrd="0" presId="urn:microsoft.com/office/officeart/2005/8/layout/vList2"/>
    <dgm:cxn modelId="{8AF9F7E4-DC7D-4751-B3B1-A24A0EC50607}" type="presParOf" srcId="{F192DB6F-1727-4C36-BA7F-BED33974504D}" destId="{D059AC97-A3ED-4160-9D43-0634184112CF}" srcOrd="4" destOrd="0" presId="urn:microsoft.com/office/officeart/2005/8/layout/vList2"/>
    <dgm:cxn modelId="{37408D30-B3F8-4F07-BCB1-EB3642D49E39}" type="presParOf" srcId="{F192DB6F-1727-4C36-BA7F-BED33974504D}" destId="{A57CF560-DFA2-4E82-B253-87D5916E4654}" srcOrd="5" destOrd="0" presId="urn:microsoft.com/office/officeart/2005/8/layout/vList2"/>
    <dgm:cxn modelId="{8EC280E8-2C4B-45F7-AB5F-68E38459BDE3}" type="presParOf" srcId="{F192DB6F-1727-4C36-BA7F-BED33974504D}" destId="{E816803A-C3A7-497E-962A-DEACBB800842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11" minVer="http://schemas.openxmlformats.org/drawingml/2006/diagram"/>
    </a:ext>
  </dgm:extLst>
</dgm:dataModel>
</file>

<file path=ppt/diagrams/data21.xml><?xml version="1.0" encoding="utf-8"?>
<dgm:dataModel xmlns:dgm="http://schemas.openxmlformats.org/drawingml/2006/diagram" xmlns:a="http://schemas.openxmlformats.org/drawingml/2006/main">
  <dgm:ptLst>
    <dgm:pt modelId="{572C0F17-7C69-41C8-9536-D2F194AB0FD6}" type="doc">
      <dgm:prSet loTypeId="urn:microsoft.com/office/officeart/2005/8/layout/vList2" loCatId="list" qsTypeId="urn:microsoft.com/office/officeart/2005/8/quickstyle/simple5" qsCatId="simple" csTypeId="urn:microsoft.com/office/officeart/2005/8/colors/colorful3" csCatId="colorful"/>
      <dgm:spPr/>
      <dgm:t>
        <a:bodyPr/>
        <a:lstStyle/>
        <a:p>
          <a:endParaRPr lang="nl-NL"/>
        </a:p>
      </dgm:t>
    </dgm:pt>
    <dgm:pt modelId="{0BC11A3A-068E-4D16-9DC9-6B48AF91174E}">
      <dgm:prSet/>
      <dgm:spPr/>
      <dgm:t>
        <a:bodyPr/>
        <a:lstStyle/>
        <a:p>
          <a:pPr algn="ctr" rtl="0"/>
          <a:r>
            <a:rPr lang="nl-NL" smtClean="0"/>
            <a:t>Kruisingen met letale factoren</a:t>
          </a:r>
          <a:endParaRPr lang="nl-NL"/>
        </a:p>
      </dgm:t>
    </dgm:pt>
    <dgm:pt modelId="{0A96AC5A-EC08-4389-9253-E3B858547A75}" type="parTrans" cxnId="{C0E45302-7BFF-4761-A6DF-A00B1EA56AFE}">
      <dgm:prSet/>
      <dgm:spPr/>
      <dgm:t>
        <a:bodyPr/>
        <a:lstStyle/>
        <a:p>
          <a:endParaRPr lang="nl-NL"/>
        </a:p>
      </dgm:t>
    </dgm:pt>
    <dgm:pt modelId="{C49C4BA3-B11A-4039-B138-EA3520ADAF12}" type="sibTrans" cxnId="{C0E45302-7BFF-4761-A6DF-A00B1EA56AFE}">
      <dgm:prSet/>
      <dgm:spPr/>
      <dgm:t>
        <a:bodyPr/>
        <a:lstStyle/>
        <a:p>
          <a:endParaRPr lang="nl-NL"/>
        </a:p>
      </dgm:t>
    </dgm:pt>
    <dgm:pt modelId="{18FACA9F-E483-4556-A172-BB9A1440BE87}" type="pres">
      <dgm:prSet presAssocID="{572C0F17-7C69-41C8-9536-D2F194AB0FD6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2384BC94-462E-47BF-9F9E-03DE1050B1F8}" type="pres">
      <dgm:prSet presAssocID="{0BC11A3A-068E-4D16-9DC9-6B48AF91174E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C0E45302-7BFF-4761-A6DF-A00B1EA56AFE}" srcId="{572C0F17-7C69-41C8-9536-D2F194AB0FD6}" destId="{0BC11A3A-068E-4D16-9DC9-6B48AF91174E}" srcOrd="0" destOrd="0" parTransId="{0A96AC5A-EC08-4389-9253-E3B858547A75}" sibTransId="{C49C4BA3-B11A-4039-B138-EA3520ADAF12}"/>
    <dgm:cxn modelId="{9F85ECBB-B614-4DD7-AF54-6C4E5A458582}" type="presOf" srcId="{0BC11A3A-068E-4D16-9DC9-6B48AF91174E}" destId="{2384BC94-462E-47BF-9F9E-03DE1050B1F8}" srcOrd="0" destOrd="0" presId="urn:microsoft.com/office/officeart/2005/8/layout/vList2"/>
    <dgm:cxn modelId="{9BB921F2-511D-438B-BB30-9EFA1C2B3810}" type="presOf" srcId="{572C0F17-7C69-41C8-9536-D2F194AB0FD6}" destId="{18FACA9F-E483-4556-A172-BB9A1440BE87}" srcOrd="0" destOrd="0" presId="urn:microsoft.com/office/officeart/2005/8/layout/vList2"/>
    <dgm:cxn modelId="{722CB787-F442-4278-9E50-A37C5B42F031}" type="presParOf" srcId="{18FACA9F-E483-4556-A172-BB9A1440BE87}" destId="{2384BC94-462E-47BF-9F9E-03DE1050B1F8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2.xml><?xml version="1.0" encoding="utf-8"?>
<dgm:dataModel xmlns:dgm="http://schemas.openxmlformats.org/drawingml/2006/diagram" xmlns:a="http://schemas.openxmlformats.org/drawingml/2006/main">
  <dgm:ptLst>
    <dgm:pt modelId="{E85E0A14-D57F-43A5-9198-FF936BD1E3E7}" type="doc">
      <dgm:prSet loTypeId="urn:microsoft.com/office/officeart/2005/8/layout/vList2" loCatId="list" qsTypeId="urn:microsoft.com/office/officeart/2005/8/quickstyle/simple3" qsCatId="simple" csTypeId="urn:microsoft.com/office/officeart/2005/8/colors/accent3_2" csCatId="accent3" phldr="1"/>
      <dgm:spPr/>
      <dgm:t>
        <a:bodyPr/>
        <a:lstStyle/>
        <a:p>
          <a:endParaRPr lang="nl-NL"/>
        </a:p>
      </dgm:t>
    </dgm:pt>
    <dgm:pt modelId="{86AEB7E3-CF4C-4AC0-8C03-2455BEE313DD}">
      <dgm:prSet/>
      <dgm:spPr/>
      <dgm:t>
        <a:bodyPr/>
        <a:lstStyle/>
        <a:p>
          <a:pPr algn="ctr" rtl="0"/>
          <a:r>
            <a:rPr lang="nl-NL" dirty="0" smtClean="0"/>
            <a:t>P: kruising van twee kuifkanaries (</a:t>
          </a:r>
          <a:r>
            <a:rPr lang="nl-NL" dirty="0" err="1" smtClean="0"/>
            <a:t>Kk</a:t>
          </a:r>
          <a:r>
            <a:rPr lang="nl-NL" dirty="0" smtClean="0"/>
            <a:t>)</a:t>
          </a:r>
          <a:endParaRPr lang="nl-NL" dirty="0"/>
        </a:p>
      </dgm:t>
    </dgm:pt>
    <dgm:pt modelId="{34A8E214-D8E4-4341-BD61-D194A84D8274}" type="parTrans" cxnId="{B2B1CC21-1DEF-49DE-8EDF-1103121C1425}">
      <dgm:prSet/>
      <dgm:spPr/>
      <dgm:t>
        <a:bodyPr/>
        <a:lstStyle/>
        <a:p>
          <a:endParaRPr lang="nl-NL"/>
        </a:p>
      </dgm:t>
    </dgm:pt>
    <dgm:pt modelId="{D7685CD0-56C0-40B9-8856-54160599A4C4}" type="sibTrans" cxnId="{B2B1CC21-1DEF-49DE-8EDF-1103121C1425}">
      <dgm:prSet/>
      <dgm:spPr/>
      <dgm:t>
        <a:bodyPr/>
        <a:lstStyle/>
        <a:p>
          <a:endParaRPr lang="nl-NL"/>
        </a:p>
      </dgm:t>
    </dgm:pt>
    <dgm:pt modelId="{D8ED9BEE-41BD-4B29-BE39-29AE91603F24}">
      <dgm:prSet/>
      <dgm:spPr/>
      <dgm:t>
        <a:bodyPr/>
        <a:lstStyle/>
        <a:p>
          <a:pPr algn="ctr" rtl="0"/>
          <a:r>
            <a:rPr lang="nl-NL" smtClean="0"/>
            <a:t>Allelen: Kof k en K of k</a:t>
          </a:r>
          <a:endParaRPr lang="nl-NL"/>
        </a:p>
      </dgm:t>
    </dgm:pt>
    <dgm:pt modelId="{2FC4015E-93E9-4F22-9983-F8108D4B903C}" type="parTrans" cxnId="{6D9A9458-243F-4FCD-AAA6-16C6AD5C5AA9}">
      <dgm:prSet/>
      <dgm:spPr/>
      <dgm:t>
        <a:bodyPr/>
        <a:lstStyle/>
        <a:p>
          <a:endParaRPr lang="nl-NL"/>
        </a:p>
      </dgm:t>
    </dgm:pt>
    <dgm:pt modelId="{770DA81F-2322-473E-A999-075077633DD4}" type="sibTrans" cxnId="{6D9A9458-243F-4FCD-AAA6-16C6AD5C5AA9}">
      <dgm:prSet/>
      <dgm:spPr/>
      <dgm:t>
        <a:bodyPr/>
        <a:lstStyle/>
        <a:p>
          <a:endParaRPr lang="nl-NL"/>
        </a:p>
      </dgm:t>
    </dgm:pt>
    <dgm:pt modelId="{04809435-8DCE-46EE-984A-FFA61278FF65}" type="pres">
      <dgm:prSet presAssocID="{E85E0A14-D57F-43A5-9198-FF936BD1E3E7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873625F9-A078-446A-A827-685A9774B1C6}" type="pres">
      <dgm:prSet presAssocID="{86AEB7E3-CF4C-4AC0-8C03-2455BEE313DD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5EB079FB-D380-498D-890B-64AB230BE22A}" type="pres">
      <dgm:prSet presAssocID="{D7685CD0-56C0-40B9-8856-54160599A4C4}" presName="spacer" presStyleCnt="0"/>
      <dgm:spPr/>
    </dgm:pt>
    <dgm:pt modelId="{91FFFEC8-1362-4825-83E6-26239AD5AB67}" type="pres">
      <dgm:prSet presAssocID="{D8ED9BEE-41BD-4B29-BE39-29AE91603F24}" presName="parentText" presStyleLbl="node1" presStyleIdx="1" presStyleCnt="2" custLinFactNeighborX="1001" custLinFactNeighborY="22776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5A83A088-34D1-45C9-A2FF-28A8A090F929}" type="presOf" srcId="{D8ED9BEE-41BD-4B29-BE39-29AE91603F24}" destId="{91FFFEC8-1362-4825-83E6-26239AD5AB67}" srcOrd="0" destOrd="0" presId="urn:microsoft.com/office/officeart/2005/8/layout/vList2"/>
    <dgm:cxn modelId="{3768D904-3C96-4D25-A779-1F86BEFAB964}" type="presOf" srcId="{86AEB7E3-CF4C-4AC0-8C03-2455BEE313DD}" destId="{873625F9-A078-446A-A827-685A9774B1C6}" srcOrd="0" destOrd="0" presId="urn:microsoft.com/office/officeart/2005/8/layout/vList2"/>
    <dgm:cxn modelId="{B2B1CC21-1DEF-49DE-8EDF-1103121C1425}" srcId="{E85E0A14-D57F-43A5-9198-FF936BD1E3E7}" destId="{86AEB7E3-CF4C-4AC0-8C03-2455BEE313DD}" srcOrd="0" destOrd="0" parTransId="{34A8E214-D8E4-4341-BD61-D194A84D8274}" sibTransId="{D7685CD0-56C0-40B9-8856-54160599A4C4}"/>
    <dgm:cxn modelId="{06C90EDB-F991-4FC8-98E5-D9F2DCE21687}" type="presOf" srcId="{E85E0A14-D57F-43A5-9198-FF936BD1E3E7}" destId="{04809435-8DCE-46EE-984A-FFA61278FF65}" srcOrd="0" destOrd="0" presId="urn:microsoft.com/office/officeart/2005/8/layout/vList2"/>
    <dgm:cxn modelId="{6D9A9458-243F-4FCD-AAA6-16C6AD5C5AA9}" srcId="{E85E0A14-D57F-43A5-9198-FF936BD1E3E7}" destId="{D8ED9BEE-41BD-4B29-BE39-29AE91603F24}" srcOrd="1" destOrd="0" parTransId="{2FC4015E-93E9-4F22-9983-F8108D4B903C}" sibTransId="{770DA81F-2322-473E-A999-075077633DD4}"/>
    <dgm:cxn modelId="{3B1B358A-342E-46C6-94FF-17055D203108}" type="presParOf" srcId="{04809435-8DCE-46EE-984A-FFA61278FF65}" destId="{873625F9-A078-446A-A827-685A9774B1C6}" srcOrd="0" destOrd="0" presId="urn:microsoft.com/office/officeart/2005/8/layout/vList2"/>
    <dgm:cxn modelId="{94A1ACC4-41B7-4768-ABE9-CF711EB5C42C}" type="presParOf" srcId="{04809435-8DCE-46EE-984A-FFA61278FF65}" destId="{5EB079FB-D380-498D-890B-64AB230BE22A}" srcOrd="1" destOrd="0" presId="urn:microsoft.com/office/officeart/2005/8/layout/vList2"/>
    <dgm:cxn modelId="{D36A8A4D-456F-4095-B068-C9AF63451674}" type="presParOf" srcId="{04809435-8DCE-46EE-984A-FFA61278FF65}" destId="{91FFFEC8-1362-4825-83E6-26239AD5AB67}" srcOrd="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11" minVer="http://schemas.openxmlformats.org/drawingml/2006/diagram"/>
    </a:ext>
  </dgm:extLst>
</dgm:dataModel>
</file>

<file path=ppt/diagrams/data23.xml><?xml version="1.0" encoding="utf-8"?>
<dgm:dataModel xmlns:dgm="http://schemas.openxmlformats.org/drawingml/2006/diagram" xmlns:a="http://schemas.openxmlformats.org/drawingml/2006/main">
  <dgm:ptLst>
    <dgm:pt modelId="{984BE78A-253F-4C7F-81F7-3EA801DC2886}" type="doc">
      <dgm:prSet loTypeId="urn:microsoft.com/office/officeart/2005/8/layout/vList2" loCatId="list" qsTypeId="urn:microsoft.com/office/officeart/2005/8/quickstyle/simple3" qsCatId="simple" csTypeId="urn:microsoft.com/office/officeart/2005/8/colors/accent3_2" csCatId="accent3" phldr="1"/>
      <dgm:spPr/>
      <dgm:t>
        <a:bodyPr/>
        <a:lstStyle/>
        <a:p>
          <a:endParaRPr lang="nl-NL"/>
        </a:p>
      </dgm:t>
    </dgm:pt>
    <dgm:pt modelId="{E9E99841-22DA-4EC7-B4DA-598A86ECA075}">
      <dgm:prSet custT="1"/>
      <dgm:spPr/>
      <dgm:t>
        <a:bodyPr/>
        <a:lstStyle/>
        <a:p>
          <a:pPr algn="ctr" rtl="0"/>
          <a:r>
            <a:rPr lang="nl-NL" sz="2400" dirty="0" smtClean="0"/>
            <a:t>F1 Genotype: 1:2:1, 25% KK – 50% </a:t>
          </a:r>
          <a:r>
            <a:rPr lang="nl-NL" sz="2400" dirty="0" err="1" smtClean="0"/>
            <a:t>Kk</a:t>
          </a:r>
          <a:r>
            <a:rPr lang="nl-NL" sz="2400" dirty="0" smtClean="0"/>
            <a:t> – 25% </a:t>
          </a:r>
          <a:r>
            <a:rPr lang="nl-NL" sz="2400" dirty="0" err="1" smtClean="0"/>
            <a:t>Kk</a:t>
          </a:r>
          <a:endParaRPr lang="nl-NL" sz="2400" dirty="0"/>
        </a:p>
      </dgm:t>
    </dgm:pt>
    <dgm:pt modelId="{1B587459-C643-4E74-9D91-01504DB04637}" type="parTrans" cxnId="{2F7AB11E-E698-4242-B633-8FCA787038E0}">
      <dgm:prSet/>
      <dgm:spPr/>
      <dgm:t>
        <a:bodyPr/>
        <a:lstStyle/>
        <a:p>
          <a:pPr algn="ctr"/>
          <a:endParaRPr lang="nl-NL"/>
        </a:p>
      </dgm:t>
    </dgm:pt>
    <dgm:pt modelId="{57A1246F-7DDA-484E-AE1F-FF3DAECF2C1A}" type="sibTrans" cxnId="{2F7AB11E-E698-4242-B633-8FCA787038E0}">
      <dgm:prSet/>
      <dgm:spPr/>
      <dgm:t>
        <a:bodyPr/>
        <a:lstStyle/>
        <a:p>
          <a:pPr algn="ctr"/>
          <a:endParaRPr lang="nl-NL"/>
        </a:p>
      </dgm:t>
    </dgm:pt>
    <dgm:pt modelId="{1D83CF80-ED05-4200-A637-A422EC240314}">
      <dgm:prSet custT="1"/>
      <dgm:spPr/>
      <dgm:t>
        <a:bodyPr/>
        <a:lstStyle/>
        <a:p>
          <a:pPr algn="ctr" rtl="0"/>
          <a:r>
            <a:rPr lang="nl-NL" sz="2400" dirty="0" smtClean="0"/>
            <a:t>F1 Fenotype:  2:1, 67% kuifkanaries – 33 % zonder kuif (KK sterft af, geen fenotype</a:t>
          </a:r>
          <a:endParaRPr lang="nl-NL" sz="2400" dirty="0"/>
        </a:p>
      </dgm:t>
    </dgm:pt>
    <dgm:pt modelId="{83EDF9AD-07B8-4167-9DEE-1A6616075FAE}" type="parTrans" cxnId="{7DF8A9A7-A168-4039-8F83-FB2C6A028D9A}">
      <dgm:prSet/>
      <dgm:spPr/>
      <dgm:t>
        <a:bodyPr/>
        <a:lstStyle/>
        <a:p>
          <a:pPr algn="ctr"/>
          <a:endParaRPr lang="nl-NL"/>
        </a:p>
      </dgm:t>
    </dgm:pt>
    <dgm:pt modelId="{AFF5C923-97CB-4DFF-AB0E-C13A54FD5CA2}" type="sibTrans" cxnId="{7DF8A9A7-A168-4039-8F83-FB2C6A028D9A}">
      <dgm:prSet/>
      <dgm:spPr/>
      <dgm:t>
        <a:bodyPr/>
        <a:lstStyle/>
        <a:p>
          <a:pPr algn="ctr"/>
          <a:endParaRPr lang="nl-NL"/>
        </a:p>
      </dgm:t>
    </dgm:pt>
    <dgm:pt modelId="{EAF2543F-F9E3-4390-87D6-1175DDC8CCDB}" type="pres">
      <dgm:prSet presAssocID="{984BE78A-253F-4C7F-81F7-3EA801DC2886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2745D854-89DD-4715-9636-D9F49FD5B2A6}" type="pres">
      <dgm:prSet presAssocID="{E9E99841-22DA-4EC7-B4DA-598A86ECA075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339F5E8D-9185-498F-AC0D-2B215853EE8B}" type="pres">
      <dgm:prSet presAssocID="{57A1246F-7DDA-484E-AE1F-FF3DAECF2C1A}" presName="spacer" presStyleCnt="0"/>
      <dgm:spPr/>
    </dgm:pt>
    <dgm:pt modelId="{3E2420C6-39B3-4EA7-9E64-C2FDC2DC9275}" type="pres">
      <dgm:prSet presAssocID="{1D83CF80-ED05-4200-A637-A422EC240314}" presName="parentText" presStyleLbl="node1" presStyleIdx="1" presStyleCnt="2" custScaleY="104415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2F7AB11E-E698-4242-B633-8FCA787038E0}" srcId="{984BE78A-253F-4C7F-81F7-3EA801DC2886}" destId="{E9E99841-22DA-4EC7-B4DA-598A86ECA075}" srcOrd="0" destOrd="0" parTransId="{1B587459-C643-4E74-9D91-01504DB04637}" sibTransId="{57A1246F-7DDA-484E-AE1F-FF3DAECF2C1A}"/>
    <dgm:cxn modelId="{E99C6415-E0FC-446F-BFCB-EF74537ED544}" type="presOf" srcId="{1D83CF80-ED05-4200-A637-A422EC240314}" destId="{3E2420C6-39B3-4EA7-9E64-C2FDC2DC9275}" srcOrd="0" destOrd="0" presId="urn:microsoft.com/office/officeart/2005/8/layout/vList2"/>
    <dgm:cxn modelId="{7DF8A9A7-A168-4039-8F83-FB2C6A028D9A}" srcId="{984BE78A-253F-4C7F-81F7-3EA801DC2886}" destId="{1D83CF80-ED05-4200-A637-A422EC240314}" srcOrd="1" destOrd="0" parTransId="{83EDF9AD-07B8-4167-9DEE-1A6616075FAE}" sibTransId="{AFF5C923-97CB-4DFF-AB0E-C13A54FD5CA2}"/>
    <dgm:cxn modelId="{2A3E59A7-F200-4011-8C26-156CCD1015DF}" type="presOf" srcId="{E9E99841-22DA-4EC7-B4DA-598A86ECA075}" destId="{2745D854-89DD-4715-9636-D9F49FD5B2A6}" srcOrd="0" destOrd="0" presId="urn:microsoft.com/office/officeart/2005/8/layout/vList2"/>
    <dgm:cxn modelId="{62BD86E9-3F94-4695-ADFE-E13B84AE8B7A}" type="presOf" srcId="{984BE78A-253F-4C7F-81F7-3EA801DC2886}" destId="{EAF2543F-F9E3-4390-87D6-1175DDC8CCDB}" srcOrd="0" destOrd="0" presId="urn:microsoft.com/office/officeart/2005/8/layout/vList2"/>
    <dgm:cxn modelId="{B001386B-A03E-4BBE-9DA2-19A327B75849}" type="presParOf" srcId="{EAF2543F-F9E3-4390-87D6-1175DDC8CCDB}" destId="{2745D854-89DD-4715-9636-D9F49FD5B2A6}" srcOrd="0" destOrd="0" presId="urn:microsoft.com/office/officeart/2005/8/layout/vList2"/>
    <dgm:cxn modelId="{7DA2CAB4-2968-4E16-8940-FE3C8346F325}" type="presParOf" srcId="{EAF2543F-F9E3-4390-87D6-1175DDC8CCDB}" destId="{339F5E8D-9185-498F-AC0D-2B215853EE8B}" srcOrd="1" destOrd="0" presId="urn:microsoft.com/office/officeart/2005/8/layout/vList2"/>
    <dgm:cxn modelId="{F66DA9AB-A2CB-4BAF-9AE5-9796B2BC148D}" type="presParOf" srcId="{EAF2543F-F9E3-4390-87D6-1175DDC8CCDB}" destId="{3E2420C6-39B3-4EA7-9E64-C2FDC2DC9275}" srcOrd="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1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E50FAFB2-37A2-441E-9167-10939DBDCC04}" type="doc">
      <dgm:prSet loTypeId="urn:microsoft.com/office/officeart/2005/8/layout/vList2" loCatId="list" qsTypeId="urn:microsoft.com/office/officeart/2005/8/quickstyle/simple5" qsCatId="simple" csTypeId="urn:microsoft.com/office/officeart/2005/8/colors/colorful3" csCatId="colorful"/>
      <dgm:spPr/>
      <dgm:t>
        <a:bodyPr/>
        <a:lstStyle/>
        <a:p>
          <a:endParaRPr lang="nl-NL"/>
        </a:p>
      </dgm:t>
    </dgm:pt>
    <dgm:pt modelId="{78D800B7-9942-42CF-8471-37B65F2512FC}">
      <dgm:prSet/>
      <dgm:spPr/>
      <dgm:t>
        <a:bodyPr/>
        <a:lstStyle/>
        <a:p>
          <a:pPr algn="ctr" rtl="0"/>
          <a:r>
            <a:rPr lang="nl-NL" dirty="0" smtClean="0"/>
            <a:t>Geslachtschromosomen</a:t>
          </a:r>
          <a:endParaRPr lang="nl-NL" dirty="0"/>
        </a:p>
      </dgm:t>
    </dgm:pt>
    <dgm:pt modelId="{C1C45DDD-8E88-4123-953C-6E9FC4754EFC}" type="parTrans" cxnId="{38211C10-E8F6-49AE-A1CD-8A2CC63A752E}">
      <dgm:prSet/>
      <dgm:spPr/>
      <dgm:t>
        <a:bodyPr/>
        <a:lstStyle/>
        <a:p>
          <a:endParaRPr lang="nl-NL"/>
        </a:p>
      </dgm:t>
    </dgm:pt>
    <dgm:pt modelId="{CBB79FC4-9977-4604-BE55-7CB213780493}" type="sibTrans" cxnId="{38211C10-E8F6-49AE-A1CD-8A2CC63A752E}">
      <dgm:prSet/>
      <dgm:spPr/>
      <dgm:t>
        <a:bodyPr/>
        <a:lstStyle/>
        <a:p>
          <a:endParaRPr lang="nl-NL"/>
        </a:p>
      </dgm:t>
    </dgm:pt>
    <dgm:pt modelId="{BBE0F403-47F2-4F28-941A-A335DFF3D6A5}" type="pres">
      <dgm:prSet presAssocID="{E50FAFB2-37A2-441E-9167-10939DBDCC04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638B149A-7587-457F-A799-1CB42A9E589A}" type="pres">
      <dgm:prSet presAssocID="{78D800B7-9942-42CF-8471-37B65F2512FC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84935D39-3E4E-4AF3-88B0-EF1C48E13491}" type="presOf" srcId="{78D800B7-9942-42CF-8471-37B65F2512FC}" destId="{638B149A-7587-457F-A799-1CB42A9E589A}" srcOrd="0" destOrd="0" presId="urn:microsoft.com/office/officeart/2005/8/layout/vList2"/>
    <dgm:cxn modelId="{FE3ACF31-2E22-4127-9B0E-2AE009841E29}" type="presOf" srcId="{E50FAFB2-37A2-441E-9167-10939DBDCC04}" destId="{BBE0F403-47F2-4F28-941A-A335DFF3D6A5}" srcOrd="0" destOrd="0" presId="urn:microsoft.com/office/officeart/2005/8/layout/vList2"/>
    <dgm:cxn modelId="{38211C10-E8F6-49AE-A1CD-8A2CC63A752E}" srcId="{E50FAFB2-37A2-441E-9167-10939DBDCC04}" destId="{78D800B7-9942-42CF-8471-37B65F2512FC}" srcOrd="0" destOrd="0" parTransId="{C1C45DDD-8E88-4123-953C-6E9FC4754EFC}" sibTransId="{CBB79FC4-9977-4604-BE55-7CB213780493}"/>
    <dgm:cxn modelId="{A63B9D81-2F44-47EC-9AD3-C096A18C3ECA}" type="presParOf" srcId="{BBE0F403-47F2-4F28-941A-A335DFF3D6A5}" destId="{638B149A-7587-457F-A799-1CB42A9E589A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0C5FD83A-031E-4B91-9A8F-7FE1A65E8400}" type="doc">
      <dgm:prSet loTypeId="urn:microsoft.com/office/officeart/2005/8/layout/vList2" loCatId="list" qsTypeId="urn:microsoft.com/office/officeart/2005/8/quickstyle/simple3" qsCatId="simple" csTypeId="urn:microsoft.com/office/officeart/2005/8/colors/accent3_5" csCatId="accent3"/>
      <dgm:spPr/>
      <dgm:t>
        <a:bodyPr/>
        <a:lstStyle/>
        <a:p>
          <a:endParaRPr lang="nl-NL"/>
        </a:p>
      </dgm:t>
    </dgm:pt>
    <dgm:pt modelId="{8BDD32DA-2994-47CB-8E8F-4B7C512E7996}">
      <dgm:prSet custT="1"/>
      <dgm:spPr/>
      <dgm:t>
        <a:bodyPr/>
        <a:lstStyle/>
        <a:p>
          <a:pPr algn="ctr" rtl="0"/>
          <a:r>
            <a:rPr lang="nl-NL" sz="2400" smtClean="0"/>
            <a:t>Autosomen: alle chromosomen minus de geslachtschromosomen</a:t>
          </a:r>
          <a:endParaRPr lang="nl-NL" sz="2400"/>
        </a:p>
      </dgm:t>
    </dgm:pt>
    <dgm:pt modelId="{3E72C14E-C356-4F85-8E3A-68CE4B8CAC65}" type="parTrans" cxnId="{71BCA865-C1AA-47B1-A14F-EDF23A8B2EB3}">
      <dgm:prSet/>
      <dgm:spPr/>
      <dgm:t>
        <a:bodyPr/>
        <a:lstStyle/>
        <a:p>
          <a:endParaRPr lang="nl-NL" sz="2400"/>
        </a:p>
      </dgm:t>
    </dgm:pt>
    <dgm:pt modelId="{8C2543C3-C86F-4C07-9C9B-DC1F727C0BFE}" type="sibTrans" cxnId="{71BCA865-C1AA-47B1-A14F-EDF23A8B2EB3}">
      <dgm:prSet/>
      <dgm:spPr/>
      <dgm:t>
        <a:bodyPr/>
        <a:lstStyle/>
        <a:p>
          <a:endParaRPr lang="nl-NL" sz="2400"/>
        </a:p>
      </dgm:t>
    </dgm:pt>
    <dgm:pt modelId="{1D36A5D9-DAD0-4E2F-895C-D71809CF4A65}">
      <dgm:prSet custT="1"/>
      <dgm:spPr/>
      <dgm:t>
        <a:bodyPr/>
        <a:lstStyle/>
        <a:p>
          <a:pPr algn="ctr" rtl="0"/>
          <a:r>
            <a:rPr lang="nl-NL" sz="2400" dirty="0" smtClean="0"/>
            <a:t>Geslachtschromosomen: X en Y</a:t>
          </a:r>
          <a:endParaRPr lang="nl-NL" sz="2400" dirty="0"/>
        </a:p>
      </dgm:t>
    </dgm:pt>
    <dgm:pt modelId="{3563F2BA-E318-4EF4-8C4D-8BA6EFD811C3}" type="parTrans" cxnId="{71DF30AC-CEDF-4617-A011-9F0456850D54}">
      <dgm:prSet/>
      <dgm:spPr/>
      <dgm:t>
        <a:bodyPr/>
        <a:lstStyle/>
        <a:p>
          <a:endParaRPr lang="nl-NL" sz="2400"/>
        </a:p>
      </dgm:t>
    </dgm:pt>
    <dgm:pt modelId="{95249A4A-0800-4496-ADA5-93683635C5BE}" type="sibTrans" cxnId="{71DF30AC-CEDF-4617-A011-9F0456850D54}">
      <dgm:prSet/>
      <dgm:spPr/>
      <dgm:t>
        <a:bodyPr/>
        <a:lstStyle/>
        <a:p>
          <a:endParaRPr lang="nl-NL" sz="2400"/>
        </a:p>
      </dgm:t>
    </dgm:pt>
    <dgm:pt modelId="{84DA7C37-1910-4EF5-93B1-677610DDFB4A}">
      <dgm:prSet custT="1"/>
      <dgm:spPr/>
      <dgm:t>
        <a:bodyPr/>
        <a:lstStyle/>
        <a:p>
          <a:pPr algn="ctr" rtl="0"/>
          <a:r>
            <a:rPr lang="nl-NL" sz="2400" dirty="0" smtClean="0"/>
            <a:t>Op X chromosoom liggen gewoon genen met informatie over eigenschappen, net als op alle </a:t>
          </a:r>
          <a:r>
            <a:rPr lang="nl-NL" sz="2400" dirty="0" err="1" smtClean="0"/>
            <a:t>autosomen</a:t>
          </a:r>
          <a:endParaRPr lang="nl-NL" sz="2400" dirty="0"/>
        </a:p>
      </dgm:t>
    </dgm:pt>
    <dgm:pt modelId="{4399F721-198F-4FC3-BDE3-3F7E71392A64}" type="parTrans" cxnId="{AD1147CE-CD26-4CA4-8DD2-C938FF34F5F1}">
      <dgm:prSet/>
      <dgm:spPr/>
      <dgm:t>
        <a:bodyPr/>
        <a:lstStyle/>
        <a:p>
          <a:endParaRPr lang="nl-NL" sz="2400"/>
        </a:p>
      </dgm:t>
    </dgm:pt>
    <dgm:pt modelId="{92182272-A3C4-478C-B0AC-404EC67196ED}" type="sibTrans" cxnId="{AD1147CE-CD26-4CA4-8DD2-C938FF34F5F1}">
      <dgm:prSet/>
      <dgm:spPr/>
      <dgm:t>
        <a:bodyPr/>
        <a:lstStyle/>
        <a:p>
          <a:endParaRPr lang="nl-NL" sz="2400"/>
        </a:p>
      </dgm:t>
    </dgm:pt>
    <dgm:pt modelId="{5A44C8B4-9A47-41A9-89FD-162E6A485B5E}">
      <dgm:prSet custT="1"/>
      <dgm:spPr/>
      <dgm:t>
        <a:bodyPr/>
        <a:lstStyle/>
        <a:p>
          <a:pPr rtl="0"/>
          <a:r>
            <a:rPr lang="nl-NL" sz="2400" smtClean="0"/>
            <a:t>Op Y chromosoom bevat vrijwel geen genen</a:t>
          </a:r>
          <a:endParaRPr lang="nl-NL" sz="2400"/>
        </a:p>
      </dgm:t>
    </dgm:pt>
    <dgm:pt modelId="{C5800C0A-2940-43DF-84FF-BD2229C418DE}" type="parTrans" cxnId="{01A755CA-9B7A-49E1-AE4F-74C8AE31EF17}">
      <dgm:prSet/>
      <dgm:spPr/>
      <dgm:t>
        <a:bodyPr/>
        <a:lstStyle/>
        <a:p>
          <a:endParaRPr lang="nl-NL" sz="2400"/>
        </a:p>
      </dgm:t>
    </dgm:pt>
    <dgm:pt modelId="{21AEF619-8A54-4E8E-9ED6-6CE9DA25B1EB}" type="sibTrans" cxnId="{01A755CA-9B7A-49E1-AE4F-74C8AE31EF17}">
      <dgm:prSet/>
      <dgm:spPr/>
      <dgm:t>
        <a:bodyPr/>
        <a:lstStyle/>
        <a:p>
          <a:endParaRPr lang="nl-NL" sz="2400"/>
        </a:p>
      </dgm:t>
    </dgm:pt>
    <dgm:pt modelId="{B28A73BB-CA50-441B-9FDB-4ED17E1E969F}" type="pres">
      <dgm:prSet presAssocID="{0C5FD83A-031E-4B91-9A8F-7FE1A65E8400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889AA73B-14E9-4874-9C26-42097CC32B8D}" type="pres">
      <dgm:prSet presAssocID="{8BDD32DA-2994-47CB-8E8F-4B7C512E7996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ADD5D64D-4601-4EEE-8B0A-C227B0D7E1AA}" type="pres">
      <dgm:prSet presAssocID="{8C2543C3-C86F-4C07-9C9B-DC1F727C0BFE}" presName="spacer" presStyleCnt="0"/>
      <dgm:spPr/>
    </dgm:pt>
    <dgm:pt modelId="{D7D51AA4-D368-460D-8B78-21D4500D7E19}" type="pres">
      <dgm:prSet presAssocID="{1D36A5D9-DAD0-4E2F-895C-D71809CF4A65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C1F1B95F-4150-4421-ADCA-375AEF6F319E}" type="pres">
      <dgm:prSet presAssocID="{95249A4A-0800-4496-ADA5-93683635C5BE}" presName="spacer" presStyleCnt="0"/>
      <dgm:spPr/>
    </dgm:pt>
    <dgm:pt modelId="{898A7AAF-E553-45E1-BB57-BA3AED4CA748}" type="pres">
      <dgm:prSet presAssocID="{84DA7C37-1910-4EF5-93B1-677610DDFB4A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5E33A576-632D-4B09-B9AA-A12DDCDDF405}" type="pres">
      <dgm:prSet presAssocID="{92182272-A3C4-478C-B0AC-404EC67196ED}" presName="spacer" presStyleCnt="0"/>
      <dgm:spPr/>
    </dgm:pt>
    <dgm:pt modelId="{0C9EBC49-259D-4B49-8B0C-124324353E37}" type="pres">
      <dgm:prSet presAssocID="{5A44C8B4-9A47-41A9-89FD-162E6A485B5E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D2028D91-A92A-42E1-91C2-6E2130C6A04B}" type="presOf" srcId="{0C5FD83A-031E-4B91-9A8F-7FE1A65E8400}" destId="{B28A73BB-CA50-441B-9FDB-4ED17E1E969F}" srcOrd="0" destOrd="0" presId="urn:microsoft.com/office/officeart/2005/8/layout/vList2"/>
    <dgm:cxn modelId="{95A00EA1-05D5-4BBB-BA4F-6DD1EC08D2E2}" type="presOf" srcId="{8BDD32DA-2994-47CB-8E8F-4B7C512E7996}" destId="{889AA73B-14E9-4874-9C26-42097CC32B8D}" srcOrd="0" destOrd="0" presId="urn:microsoft.com/office/officeart/2005/8/layout/vList2"/>
    <dgm:cxn modelId="{01A755CA-9B7A-49E1-AE4F-74C8AE31EF17}" srcId="{0C5FD83A-031E-4B91-9A8F-7FE1A65E8400}" destId="{5A44C8B4-9A47-41A9-89FD-162E6A485B5E}" srcOrd="3" destOrd="0" parTransId="{C5800C0A-2940-43DF-84FF-BD2229C418DE}" sibTransId="{21AEF619-8A54-4E8E-9ED6-6CE9DA25B1EB}"/>
    <dgm:cxn modelId="{E5272A14-4514-4A59-9693-76CC2F82F4FC}" type="presOf" srcId="{84DA7C37-1910-4EF5-93B1-677610DDFB4A}" destId="{898A7AAF-E553-45E1-BB57-BA3AED4CA748}" srcOrd="0" destOrd="0" presId="urn:microsoft.com/office/officeart/2005/8/layout/vList2"/>
    <dgm:cxn modelId="{71BCA865-C1AA-47B1-A14F-EDF23A8B2EB3}" srcId="{0C5FD83A-031E-4B91-9A8F-7FE1A65E8400}" destId="{8BDD32DA-2994-47CB-8E8F-4B7C512E7996}" srcOrd="0" destOrd="0" parTransId="{3E72C14E-C356-4F85-8E3A-68CE4B8CAC65}" sibTransId="{8C2543C3-C86F-4C07-9C9B-DC1F727C0BFE}"/>
    <dgm:cxn modelId="{71DF30AC-CEDF-4617-A011-9F0456850D54}" srcId="{0C5FD83A-031E-4B91-9A8F-7FE1A65E8400}" destId="{1D36A5D9-DAD0-4E2F-895C-D71809CF4A65}" srcOrd="1" destOrd="0" parTransId="{3563F2BA-E318-4EF4-8C4D-8BA6EFD811C3}" sibTransId="{95249A4A-0800-4496-ADA5-93683635C5BE}"/>
    <dgm:cxn modelId="{755DD8CA-7037-422D-927D-CDFA2047E770}" type="presOf" srcId="{1D36A5D9-DAD0-4E2F-895C-D71809CF4A65}" destId="{D7D51AA4-D368-460D-8B78-21D4500D7E19}" srcOrd="0" destOrd="0" presId="urn:microsoft.com/office/officeart/2005/8/layout/vList2"/>
    <dgm:cxn modelId="{5264E74A-62D0-40F9-B32C-86EBDDF943CF}" type="presOf" srcId="{5A44C8B4-9A47-41A9-89FD-162E6A485B5E}" destId="{0C9EBC49-259D-4B49-8B0C-124324353E37}" srcOrd="0" destOrd="0" presId="urn:microsoft.com/office/officeart/2005/8/layout/vList2"/>
    <dgm:cxn modelId="{AD1147CE-CD26-4CA4-8DD2-C938FF34F5F1}" srcId="{0C5FD83A-031E-4B91-9A8F-7FE1A65E8400}" destId="{84DA7C37-1910-4EF5-93B1-677610DDFB4A}" srcOrd="2" destOrd="0" parTransId="{4399F721-198F-4FC3-BDE3-3F7E71392A64}" sibTransId="{92182272-A3C4-478C-B0AC-404EC67196ED}"/>
    <dgm:cxn modelId="{280D566F-1A82-4EFF-9775-A7BAA1BEEAD6}" type="presParOf" srcId="{B28A73BB-CA50-441B-9FDB-4ED17E1E969F}" destId="{889AA73B-14E9-4874-9C26-42097CC32B8D}" srcOrd="0" destOrd="0" presId="urn:microsoft.com/office/officeart/2005/8/layout/vList2"/>
    <dgm:cxn modelId="{5EA732CD-5673-4617-9305-ADC3F688C4E8}" type="presParOf" srcId="{B28A73BB-CA50-441B-9FDB-4ED17E1E969F}" destId="{ADD5D64D-4601-4EEE-8B0A-C227B0D7E1AA}" srcOrd="1" destOrd="0" presId="urn:microsoft.com/office/officeart/2005/8/layout/vList2"/>
    <dgm:cxn modelId="{DDF975F7-E63C-41F1-8E0B-93CEE945F17E}" type="presParOf" srcId="{B28A73BB-CA50-441B-9FDB-4ED17E1E969F}" destId="{D7D51AA4-D368-460D-8B78-21D4500D7E19}" srcOrd="2" destOrd="0" presId="urn:microsoft.com/office/officeart/2005/8/layout/vList2"/>
    <dgm:cxn modelId="{2DA478F8-DE6B-4B1D-B686-A6D880B6FCC5}" type="presParOf" srcId="{B28A73BB-CA50-441B-9FDB-4ED17E1E969F}" destId="{C1F1B95F-4150-4421-ADCA-375AEF6F319E}" srcOrd="3" destOrd="0" presId="urn:microsoft.com/office/officeart/2005/8/layout/vList2"/>
    <dgm:cxn modelId="{DE525588-90D1-476F-8618-479BF96AFB6D}" type="presParOf" srcId="{B28A73BB-CA50-441B-9FDB-4ED17E1E969F}" destId="{898A7AAF-E553-45E1-BB57-BA3AED4CA748}" srcOrd="4" destOrd="0" presId="urn:microsoft.com/office/officeart/2005/8/layout/vList2"/>
    <dgm:cxn modelId="{12BABEE4-C998-465A-A1AE-367B0BC1C897}" type="presParOf" srcId="{B28A73BB-CA50-441B-9FDB-4ED17E1E969F}" destId="{5E33A576-632D-4B09-B9AA-A12DDCDDF405}" srcOrd="5" destOrd="0" presId="urn:microsoft.com/office/officeart/2005/8/layout/vList2"/>
    <dgm:cxn modelId="{62F86097-09F6-4E5B-AD1E-FD4335B8F680}" type="presParOf" srcId="{B28A73BB-CA50-441B-9FDB-4ED17E1E969F}" destId="{0C9EBC49-259D-4B49-8B0C-124324353E37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11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A033E3E1-F92F-4BEC-B34B-B6FBFEC5B3E0}" type="doc">
      <dgm:prSet loTypeId="urn:microsoft.com/office/officeart/2005/8/layout/vList2" loCatId="list" qsTypeId="urn:microsoft.com/office/officeart/2005/8/quickstyle/simple5" qsCatId="simple" csTypeId="urn:microsoft.com/office/officeart/2005/8/colors/colorful3" csCatId="colorful"/>
      <dgm:spPr/>
      <dgm:t>
        <a:bodyPr/>
        <a:lstStyle/>
        <a:p>
          <a:endParaRPr lang="nl-NL"/>
        </a:p>
      </dgm:t>
    </dgm:pt>
    <dgm:pt modelId="{6F011390-DEC1-411D-8A8E-318420359CE4}">
      <dgm:prSet/>
      <dgm:spPr/>
      <dgm:t>
        <a:bodyPr/>
        <a:lstStyle/>
        <a:p>
          <a:pPr algn="ctr" rtl="0"/>
          <a:r>
            <a:rPr lang="nl-NL" smtClean="0"/>
            <a:t>Geslachtsbepaling </a:t>
          </a:r>
          <a:endParaRPr lang="nl-NL"/>
        </a:p>
      </dgm:t>
    </dgm:pt>
    <dgm:pt modelId="{79900D53-BF97-4EFA-BBB1-C91B1E8EF81B}" type="parTrans" cxnId="{D55BC9D2-2AC6-4C37-981E-FB76FA9F8B4D}">
      <dgm:prSet/>
      <dgm:spPr/>
      <dgm:t>
        <a:bodyPr/>
        <a:lstStyle/>
        <a:p>
          <a:endParaRPr lang="nl-NL"/>
        </a:p>
      </dgm:t>
    </dgm:pt>
    <dgm:pt modelId="{80974944-E7E4-4220-AC72-03E0D74347C7}" type="sibTrans" cxnId="{D55BC9D2-2AC6-4C37-981E-FB76FA9F8B4D}">
      <dgm:prSet/>
      <dgm:spPr/>
      <dgm:t>
        <a:bodyPr/>
        <a:lstStyle/>
        <a:p>
          <a:endParaRPr lang="nl-NL"/>
        </a:p>
      </dgm:t>
    </dgm:pt>
    <dgm:pt modelId="{B1AA5137-EBC9-4462-917E-02B6066F8801}" type="pres">
      <dgm:prSet presAssocID="{A033E3E1-F92F-4BEC-B34B-B6FBFEC5B3E0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39F6C210-89AB-4BA7-B614-811AC0CC4FC0}" type="pres">
      <dgm:prSet presAssocID="{6F011390-DEC1-411D-8A8E-318420359CE4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D55BC9D2-2AC6-4C37-981E-FB76FA9F8B4D}" srcId="{A033E3E1-F92F-4BEC-B34B-B6FBFEC5B3E0}" destId="{6F011390-DEC1-411D-8A8E-318420359CE4}" srcOrd="0" destOrd="0" parTransId="{79900D53-BF97-4EFA-BBB1-C91B1E8EF81B}" sibTransId="{80974944-E7E4-4220-AC72-03E0D74347C7}"/>
    <dgm:cxn modelId="{AB2D89E1-17D5-4C41-BB5C-AFA81E4214AB}" type="presOf" srcId="{A033E3E1-F92F-4BEC-B34B-B6FBFEC5B3E0}" destId="{B1AA5137-EBC9-4462-917E-02B6066F8801}" srcOrd="0" destOrd="0" presId="urn:microsoft.com/office/officeart/2005/8/layout/vList2"/>
    <dgm:cxn modelId="{68C0A950-A1ED-48EB-A6D2-B321DA3BA8A7}" type="presOf" srcId="{6F011390-DEC1-411D-8A8E-318420359CE4}" destId="{39F6C210-89AB-4BA7-B614-811AC0CC4FC0}" srcOrd="0" destOrd="0" presId="urn:microsoft.com/office/officeart/2005/8/layout/vList2"/>
    <dgm:cxn modelId="{88327A5D-F8B1-45DB-9E56-7283B59BFB94}" type="presParOf" srcId="{B1AA5137-EBC9-4462-917E-02B6066F8801}" destId="{39F6C210-89AB-4BA7-B614-811AC0CC4FC0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8D21165A-9DBD-43FE-A8C9-D7FE2DECCC6D}" type="doc">
      <dgm:prSet loTypeId="urn:microsoft.com/office/officeart/2005/8/layout/vList2" loCatId="list" qsTypeId="urn:microsoft.com/office/officeart/2005/8/quickstyle/simple5" qsCatId="simple" csTypeId="urn:microsoft.com/office/officeart/2005/8/colors/colorful3" csCatId="colorful"/>
      <dgm:spPr/>
      <dgm:t>
        <a:bodyPr/>
        <a:lstStyle/>
        <a:p>
          <a:endParaRPr lang="nl-NL"/>
        </a:p>
      </dgm:t>
    </dgm:pt>
    <dgm:pt modelId="{A78536C8-643F-4589-8012-B8C2967C3B83}">
      <dgm:prSet/>
      <dgm:spPr/>
      <dgm:t>
        <a:bodyPr/>
        <a:lstStyle/>
        <a:p>
          <a:pPr algn="ctr" rtl="0"/>
          <a:r>
            <a:rPr lang="nl-NL" dirty="0" smtClean="0"/>
            <a:t>X-chromosomale overerving</a:t>
          </a:r>
          <a:endParaRPr lang="nl-NL" dirty="0"/>
        </a:p>
      </dgm:t>
    </dgm:pt>
    <dgm:pt modelId="{076AFC39-32FD-49DA-BCB5-5B2E1E598AF2}" type="parTrans" cxnId="{CCF0FBEE-677C-4CE9-94C9-41FC51F11CD2}">
      <dgm:prSet/>
      <dgm:spPr/>
      <dgm:t>
        <a:bodyPr/>
        <a:lstStyle/>
        <a:p>
          <a:endParaRPr lang="nl-NL"/>
        </a:p>
      </dgm:t>
    </dgm:pt>
    <dgm:pt modelId="{3A832537-0230-4AD9-95D7-95746C878AD1}" type="sibTrans" cxnId="{CCF0FBEE-677C-4CE9-94C9-41FC51F11CD2}">
      <dgm:prSet/>
      <dgm:spPr/>
      <dgm:t>
        <a:bodyPr/>
        <a:lstStyle/>
        <a:p>
          <a:endParaRPr lang="nl-NL"/>
        </a:p>
      </dgm:t>
    </dgm:pt>
    <dgm:pt modelId="{1274EF39-4421-4BA7-BCD5-F7A87E501575}" type="pres">
      <dgm:prSet presAssocID="{8D21165A-9DBD-43FE-A8C9-D7FE2DECCC6D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7555335A-CDF7-4CC3-83D3-4153BE6B2594}" type="pres">
      <dgm:prSet presAssocID="{A78536C8-643F-4589-8012-B8C2967C3B83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78A581D2-9CFF-4320-872B-1B6E28C1DDC6}" type="presOf" srcId="{8D21165A-9DBD-43FE-A8C9-D7FE2DECCC6D}" destId="{1274EF39-4421-4BA7-BCD5-F7A87E501575}" srcOrd="0" destOrd="0" presId="urn:microsoft.com/office/officeart/2005/8/layout/vList2"/>
    <dgm:cxn modelId="{CCF0FBEE-677C-4CE9-94C9-41FC51F11CD2}" srcId="{8D21165A-9DBD-43FE-A8C9-D7FE2DECCC6D}" destId="{A78536C8-643F-4589-8012-B8C2967C3B83}" srcOrd="0" destOrd="0" parTransId="{076AFC39-32FD-49DA-BCB5-5B2E1E598AF2}" sibTransId="{3A832537-0230-4AD9-95D7-95746C878AD1}"/>
    <dgm:cxn modelId="{F216B39F-4CE8-4071-B0DF-8E344883DD1C}" type="presOf" srcId="{A78536C8-643F-4589-8012-B8C2967C3B83}" destId="{7555335A-CDF7-4CC3-83D3-4153BE6B2594}" srcOrd="0" destOrd="0" presId="urn:microsoft.com/office/officeart/2005/8/layout/vList2"/>
    <dgm:cxn modelId="{91D5441B-2A84-4D17-8490-F27064F3A3A3}" type="presParOf" srcId="{1274EF39-4421-4BA7-BCD5-F7A87E501575}" destId="{7555335A-CDF7-4CC3-83D3-4153BE6B2594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4CCA492E-BB45-443D-8570-0D5A9473CDEE}" type="doc">
      <dgm:prSet loTypeId="urn:microsoft.com/office/officeart/2005/8/layout/vList2" loCatId="list" qsTypeId="urn:microsoft.com/office/officeart/2005/8/quickstyle/simple3" qsCatId="simple" csTypeId="urn:microsoft.com/office/officeart/2005/8/colors/accent3_2" csCatId="accent3" phldr="1"/>
      <dgm:spPr/>
      <dgm:t>
        <a:bodyPr/>
        <a:lstStyle/>
        <a:p>
          <a:endParaRPr lang="nl-NL"/>
        </a:p>
      </dgm:t>
    </dgm:pt>
    <dgm:pt modelId="{B84DF329-0393-41BA-867B-62F331AD2D03}">
      <dgm:prSet/>
      <dgm:spPr/>
      <dgm:t>
        <a:bodyPr/>
        <a:lstStyle/>
        <a:p>
          <a:pPr algn="ctr" rtl="0"/>
          <a:r>
            <a:rPr lang="nl-NL" smtClean="0"/>
            <a:t>Genen op X chromosoom niet op Y</a:t>
          </a:r>
          <a:endParaRPr lang="nl-NL"/>
        </a:p>
      </dgm:t>
    </dgm:pt>
    <dgm:pt modelId="{E6DCC57C-35D9-4637-A8D3-3B0268BE4CB0}" type="parTrans" cxnId="{446EA36B-DB90-4286-A09E-E1DAABC78D19}">
      <dgm:prSet/>
      <dgm:spPr/>
      <dgm:t>
        <a:bodyPr/>
        <a:lstStyle/>
        <a:p>
          <a:pPr algn="ctr"/>
          <a:endParaRPr lang="nl-NL"/>
        </a:p>
      </dgm:t>
    </dgm:pt>
    <dgm:pt modelId="{310B3CC0-B172-4848-B786-03963F22E2EC}" type="sibTrans" cxnId="{446EA36B-DB90-4286-A09E-E1DAABC78D19}">
      <dgm:prSet/>
      <dgm:spPr/>
      <dgm:t>
        <a:bodyPr/>
        <a:lstStyle/>
        <a:p>
          <a:pPr algn="ctr"/>
          <a:endParaRPr lang="nl-NL"/>
        </a:p>
      </dgm:t>
    </dgm:pt>
    <dgm:pt modelId="{6FEBFC37-A882-43BF-BC76-20F512D99C83}">
      <dgm:prSet/>
      <dgm:spPr/>
      <dgm:t>
        <a:bodyPr/>
        <a:lstStyle/>
        <a:p>
          <a:pPr algn="ctr" rtl="0"/>
          <a:r>
            <a:rPr lang="nl-NL" dirty="0" smtClean="0"/>
            <a:t>Die genen erven altijd via X over: X-chromosomale overerving</a:t>
          </a:r>
          <a:endParaRPr lang="nl-NL" dirty="0"/>
        </a:p>
      </dgm:t>
    </dgm:pt>
    <dgm:pt modelId="{A8F0194B-5246-4C97-AAE5-7A6B84B03BE5}" type="parTrans" cxnId="{DF601AE8-FEC2-441E-86ED-C5AA89C8B917}">
      <dgm:prSet/>
      <dgm:spPr/>
      <dgm:t>
        <a:bodyPr/>
        <a:lstStyle/>
        <a:p>
          <a:pPr algn="ctr"/>
          <a:endParaRPr lang="nl-NL"/>
        </a:p>
      </dgm:t>
    </dgm:pt>
    <dgm:pt modelId="{FD610469-EC65-4549-AD72-0C18C562D43A}" type="sibTrans" cxnId="{DF601AE8-FEC2-441E-86ED-C5AA89C8B917}">
      <dgm:prSet/>
      <dgm:spPr/>
      <dgm:t>
        <a:bodyPr/>
        <a:lstStyle/>
        <a:p>
          <a:pPr algn="ctr"/>
          <a:endParaRPr lang="nl-NL"/>
        </a:p>
      </dgm:t>
    </dgm:pt>
    <dgm:pt modelId="{CA800568-6C7D-4378-A5DD-3DEB04E66AA0}">
      <dgm:prSet/>
      <dgm:spPr/>
      <dgm:t>
        <a:bodyPr/>
        <a:lstStyle/>
        <a:p>
          <a:pPr algn="ctr" rtl="0"/>
          <a:r>
            <a:rPr lang="nl-NL" smtClean="0"/>
            <a:t>Voorbeeld: rood-groen kleurenblindheid</a:t>
          </a:r>
          <a:endParaRPr lang="nl-NL"/>
        </a:p>
      </dgm:t>
    </dgm:pt>
    <dgm:pt modelId="{1C5FB575-15C3-47CE-A0B0-C7E498C595EF}" type="parTrans" cxnId="{6EB79CD9-6B21-4AF1-8E79-1B7A9C650A91}">
      <dgm:prSet/>
      <dgm:spPr/>
      <dgm:t>
        <a:bodyPr/>
        <a:lstStyle/>
        <a:p>
          <a:pPr algn="ctr"/>
          <a:endParaRPr lang="nl-NL"/>
        </a:p>
      </dgm:t>
    </dgm:pt>
    <dgm:pt modelId="{CFEEAE2F-3CD8-4796-B7A9-E8DD8E6161BF}" type="sibTrans" cxnId="{6EB79CD9-6B21-4AF1-8E79-1B7A9C650A91}">
      <dgm:prSet/>
      <dgm:spPr/>
      <dgm:t>
        <a:bodyPr/>
        <a:lstStyle/>
        <a:p>
          <a:pPr algn="ctr"/>
          <a:endParaRPr lang="nl-NL"/>
        </a:p>
      </dgm:t>
    </dgm:pt>
    <dgm:pt modelId="{E7CB8AA0-03C4-41C2-A117-A4FEE1BC27B2}">
      <dgm:prSet/>
      <dgm:spPr/>
      <dgm:t>
        <a:bodyPr/>
        <a:lstStyle/>
        <a:p>
          <a:pPr algn="ctr" rtl="0"/>
          <a:r>
            <a:rPr lang="nl-NL" smtClean="0"/>
            <a:t>Voorbeeld: bloederziekte of hemofilie</a:t>
          </a:r>
          <a:endParaRPr lang="nl-NL"/>
        </a:p>
      </dgm:t>
    </dgm:pt>
    <dgm:pt modelId="{2C98A6C0-96F4-4F1E-AF72-3A2B86DFD63A}" type="parTrans" cxnId="{EAEA0F3C-CA8E-4992-A939-D6D96CDF5937}">
      <dgm:prSet/>
      <dgm:spPr/>
      <dgm:t>
        <a:bodyPr/>
        <a:lstStyle/>
        <a:p>
          <a:pPr algn="ctr"/>
          <a:endParaRPr lang="nl-NL"/>
        </a:p>
      </dgm:t>
    </dgm:pt>
    <dgm:pt modelId="{B8FB9E5F-6DAC-4A2D-B968-86316EA648CC}" type="sibTrans" cxnId="{EAEA0F3C-CA8E-4992-A939-D6D96CDF5937}">
      <dgm:prSet/>
      <dgm:spPr/>
      <dgm:t>
        <a:bodyPr/>
        <a:lstStyle/>
        <a:p>
          <a:pPr algn="ctr"/>
          <a:endParaRPr lang="nl-NL"/>
        </a:p>
      </dgm:t>
    </dgm:pt>
    <dgm:pt modelId="{45AB95B4-B7FF-4EE5-BD78-4FC518D6F704}" type="pres">
      <dgm:prSet presAssocID="{4CCA492E-BB45-443D-8570-0D5A9473CDEE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F73E27E5-CD88-44E5-9393-AD6E0B24D9E1}" type="pres">
      <dgm:prSet presAssocID="{B84DF329-0393-41BA-867B-62F331AD2D03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5AAB4C21-3BF6-406F-938C-9CF7E2AB93D7}" type="pres">
      <dgm:prSet presAssocID="{310B3CC0-B172-4848-B786-03963F22E2EC}" presName="spacer" presStyleCnt="0"/>
      <dgm:spPr/>
    </dgm:pt>
    <dgm:pt modelId="{BEF89CDB-D2E5-469A-A940-639B53C6A963}" type="pres">
      <dgm:prSet presAssocID="{6FEBFC37-A882-43BF-BC76-20F512D99C83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50A35F0A-A513-47C9-898A-FD5860B13D5C}" type="pres">
      <dgm:prSet presAssocID="{FD610469-EC65-4549-AD72-0C18C562D43A}" presName="spacer" presStyleCnt="0"/>
      <dgm:spPr/>
    </dgm:pt>
    <dgm:pt modelId="{DAEA2D7C-6C56-42A9-A9F8-A6FBC3A7CB55}" type="pres">
      <dgm:prSet presAssocID="{CA800568-6C7D-4378-A5DD-3DEB04E66AA0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DBBD22BA-B389-4B42-8F66-4CD2E2332E38}" type="pres">
      <dgm:prSet presAssocID="{CFEEAE2F-3CD8-4796-B7A9-E8DD8E6161BF}" presName="spacer" presStyleCnt="0"/>
      <dgm:spPr/>
    </dgm:pt>
    <dgm:pt modelId="{0B7FFBEB-0946-4D01-80E8-A2704B5EED82}" type="pres">
      <dgm:prSet presAssocID="{E7CB8AA0-03C4-41C2-A117-A4FEE1BC27B2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6EE58152-0984-4555-ADAB-A1F81CECD51C}" type="presOf" srcId="{CA800568-6C7D-4378-A5DD-3DEB04E66AA0}" destId="{DAEA2D7C-6C56-42A9-A9F8-A6FBC3A7CB55}" srcOrd="0" destOrd="0" presId="urn:microsoft.com/office/officeart/2005/8/layout/vList2"/>
    <dgm:cxn modelId="{84D07329-3A12-40F4-8A61-DD23E05701A0}" type="presOf" srcId="{E7CB8AA0-03C4-41C2-A117-A4FEE1BC27B2}" destId="{0B7FFBEB-0946-4D01-80E8-A2704B5EED82}" srcOrd="0" destOrd="0" presId="urn:microsoft.com/office/officeart/2005/8/layout/vList2"/>
    <dgm:cxn modelId="{E735B139-1AFB-466F-85D1-237B1A4F86E6}" type="presOf" srcId="{4CCA492E-BB45-443D-8570-0D5A9473CDEE}" destId="{45AB95B4-B7FF-4EE5-BD78-4FC518D6F704}" srcOrd="0" destOrd="0" presId="urn:microsoft.com/office/officeart/2005/8/layout/vList2"/>
    <dgm:cxn modelId="{E393F43D-DE6C-4CAE-A9D4-1F7733237023}" type="presOf" srcId="{B84DF329-0393-41BA-867B-62F331AD2D03}" destId="{F73E27E5-CD88-44E5-9393-AD6E0B24D9E1}" srcOrd="0" destOrd="0" presId="urn:microsoft.com/office/officeart/2005/8/layout/vList2"/>
    <dgm:cxn modelId="{6EB79CD9-6B21-4AF1-8E79-1B7A9C650A91}" srcId="{4CCA492E-BB45-443D-8570-0D5A9473CDEE}" destId="{CA800568-6C7D-4378-A5DD-3DEB04E66AA0}" srcOrd="2" destOrd="0" parTransId="{1C5FB575-15C3-47CE-A0B0-C7E498C595EF}" sibTransId="{CFEEAE2F-3CD8-4796-B7A9-E8DD8E6161BF}"/>
    <dgm:cxn modelId="{446EA36B-DB90-4286-A09E-E1DAABC78D19}" srcId="{4CCA492E-BB45-443D-8570-0D5A9473CDEE}" destId="{B84DF329-0393-41BA-867B-62F331AD2D03}" srcOrd="0" destOrd="0" parTransId="{E6DCC57C-35D9-4637-A8D3-3B0268BE4CB0}" sibTransId="{310B3CC0-B172-4848-B786-03963F22E2EC}"/>
    <dgm:cxn modelId="{DF601AE8-FEC2-441E-86ED-C5AA89C8B917}" srcId="{4CCA492E-BB45-443D-8570-0D5A9473CDEE}" destId="{6FEBFC37-A882-43BF-BC76-20F512D99C83}" srcOrd="1" destOrd="0" parTransId="{A8F0194B-5246-4C97-AAE5-7A6B84B03BE5}" sibTransId="{FD610469-EC65-4549-AD72-0C18C562D43A}"/>
    <dgm:cxn modelId="{EAEA0F3C-CA8E-4992-A939-D6D96CDF5937}" srcId="{4CCA492E-BB45-443D-8570-0D5A9473CDEE}" destId="{E7CB8AA0-03C4-41C2-A117-A4FEE1BC27B2}" srcOrd="3" destOrd="0" parTransId="{2C98A6C0-96F4-4F1E-AF72-3A2B86DFD63A}" sibTransId="{B8FB9E5F-6DAC-4A2D-B968-86316EA648CC}"/>
    <dgm:cxn modelId="{3E08AFEA-AAA1-4102-865F-8B84C244FE0A}" type="presOf" srcId="{6FEBFC37-A882-43BF-BC76-20F512D99C83}" destId="{BEF89CDB-D2E5-469A-A940-639B53C6A963}" srcOrd="0" destOrd="0" presId="urn:microsoft.com/office/officeart/2005/8/layout/vList2"/>
    <dgm:cxn modelId="{20CBD6D9-6D31-45BF-81D3-468E1AEA2DFD}" type="presParOf" srcId="{45AB95B4-B7FF-4EE5-BD78-4FC518D6F704}" destId="{F73E27E5-CD88-44E5-9393-AD6E0B24D9E1}" srcOrd="0" destOrd="0" presId="urn:microsoft.com/office/officeart/2005/8/layout/vList2"/>
    <dgm:cxn modelId="{36EA83DE-672B-4740-8DE1-09E2354D4958}" type="presParOf" srcId="{45AB95B4-B7FF-4EE5-BD78-4FC518D6F704}" destId="{5AAB4C21-3BF6-406F-938C-9CF7E2AB93D7}" srcOrd="1" destOrd="0" presId="urn:microsoft.com/office/officeart/2005/8/layout/vList2"/>
    <dgm:cxn modelId="{0947CCC6-E02E-44B6-B500-1C815D1E6FDB}" type="presParOf" srcId="{45AB95B4-B7FF-4EE5-BD78-4FC518D6F704}" destId="{BEF89CDB-D2E5-469A-A940-639B53C6A963}" srcOrd="2" destOrd="0" presId="urn:microsoft.com/office/officeart/2005/8/layout/vList2"/>
    <dgm:cxn modelId="{AA81CA29-8B57-4150-87B1-4884351BFF3E}" type="presParOf" srcId="{45AB95B4-B7FF-4EE5-BD78-4FC518D6F704}" destId="{50A35F0A-A513-47C9-898A-FD5860B13D5C}" srcOrd="3" destOrd="0" presId="urn:microsoft.com/office/officeart/2005/8/layout/vList2"/>
    <dgm:cxn modelId="{03082486-8F7E-4F5B-A914-F9EA7C73D840}" type="presParOf" srcId="{45AB95B4-B7FF-4EE5-BD78-4FC518D6F704}" destId="{DAEA2D7C-6C56-42A9-A9F8-A6FBC3A7CB55}" srcOrd="4" destOrd="0" presId="urn:microsoft.com/office/officeart/2005/8/layout/vList2"/>
    <dgm:cxn modelId="{69AE683C-DCFC-4E41-8682-293A1E4EFE83}" type="presParOf" srcId="{45AB95B4-B7FF-4EE5-BD78-4FC518D6F704}" destId="{DBBD22BA-B389-4B42-8F66-4CD2E2332E38}" srcOrd="5" destOrd="0" presId="urn:microsoft.com/office/officeart/2005/8/layout/vList2"/>
    <dgm:cxn modelId="{7597826E-7F3C-4A8F-BC17-F6EF99D5E308}" type="presParOf" srcId="{45AB95B4-B7FF-4EE5-BD78-4FC518D6F704}" destId="{0B7FFBEB-0946-4D01-80E8-A2704B5EED82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11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0097D374-12AA-4415-A4F9-4AED13A73DBC}" type="doc">
      <dgm:prSet loTypeId="urn:microsoft.com/office/officeart/2005/8/layout/vList2" loCatId="list" qsTypeId="urn:microsoft.com/office/officeart/2005/8/quickstyle/simple5" qsCatId="simple" csTypeId="urn:microsoft.com/office/officeart/2005/8/colors/colorful3" csCatId="colorful"/>
      <dgm:spPr/>
      <dgm:t>
        <a:bodyPr/>
        <a:lstStyle/>
        <a:p>
          <a:endParaRPr lang="nl-NL"/>
        </a:p>
      </dgm:t>
    </dgm:pt>
    <dgm:pt modelId="{BDDDAB35-176A-40DB-B6A3-8C2D156D6055}">
      <dgm:prSet/>
      <dgm:spPr/>
      <dgm:t>
        <a:bodyPr/>
        <a:lstStyle/>
        <a:p>
          <a:pPr rtl="0"/>
          <a:r>
            <a:rPr lang="nl-NL" smtClean="0"/>
            <a:t>X-chromosomale overerving</a:t>
          </a:r>
          <a:endParaRPr lang="nl-NL"/>
        </a:p>
      </dgm:t>
    </dgm:pt>
    <dgm:pt modelId="{091F5FAF-E6C3-41F5-B26D-A55CE0DBFC99}" type="parTrans" cxnId="{7C588DB2-AFD8-4496-8EBD-CB16F9E20B9F}">
      <dgm:prSet/>
      <dgm:spPr/>
      <dgm:t>
        <a:bodyPr/>
        <a:lstStyle/>
        <a:p>
          <a:endParaRPr lang="nl-NL"/>
        </a:p>
      </dgm:t>
    </dgm:pt>
    <dgm:pt modelId="{D4F2BA3F-0540-4826-A346-78BA3895BB8B}" type="sibTrans" cxnId="{7C588DB2-AFD8-4496-8EBD-CB16F9E20B9F}">
      <dgm:prSet/>
      <dgm:spPr/>
      <dgm:t>
        <a:bodyPr/>
        <a:lstStyle/>
        <a:p>
          <a:endParaRPr lang="nl-NL"/>
        </a:p>
      </dgm:t>
    </dgm:pt>
    <dgm:pt modelId="{03A0931F-9320-4DEE-B9C7-A1FAADF7D066}" type="pres">
      <dgm:prSet presAssocID="{0097D374-12AA-4415-A4F9-4AED13A73DBC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F65921B2-5DF5-4B76-A234-CA809E63D865}" type="pres">
      <dgm:prSet presAssocID="{BDDDAB35-176A-40DB-B6A3-8C2D156D6055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9074BE68-43E6-49CD-8157-5EF42E4E8AA9}" type="presOf" srcId="{BDDDAB35-176A-40DB-B6A3-8C2D156D6055}" destId="{F65921B2-5DF5-4B76-A234-CA809E63D865}" srcOrd="0" destOrd="0" presId="urn:microsoft.com/office/officeart/2005/8/layout/vList2"/>
    <dgm:cxn modelId="{A0F58470-B9D5-47F3-A0AD-875D810086AA}" type="presOf" srcId="{0097D374-12AA-4415-A4F9-4AED13A73DBC}" destId="{03A0931F-9320-4DEE-B9C7-A1FAADF7D066}" srcOrd="0" destOrd="0" presId="urn:microsoft.com/office/officeart/2005/8/layout/vList2"/>
    <dgm:cxn modelId="{7C588DB2-AFD8-4496-8EBD-CB16F9E20B9F}" srcId="{0097D374-12AA-4415-A4F9-4AED13A73DBC}" destId="{BDDDAB35-176A-40DB-B6A3-8C2D156D6055}" srcOrd="0" destOrd="0" parTransId="{091F5FAF-E6C3-41F5-B26D-A55CE0DBFC99}" sibTransId="{D4F2BA3F-0540-4826-A346-78BA3895BB8B}"/>
    <dgm:cxn modelId="{7DFE709F-7DDF-4721-ACF7-F160170C5074}" type="presParOf" srcId="{03A0931F-9320-4DEE-B9C7-A1FAADF7D066}" destId="{F65921B2-5DF5-4B76-A234-CA809E63D865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E4DDCF58-8F74-4046-882C-F49D90E4C5B7}" type="doc">
      <dgm:prSet loTypeId="urn:microsoft.com/office/officeart/2005/8/layout/vList2" loCatId="list" qsTypeId="urn:microsoft.com/office/officeart/2005/8/quickstyle/simple5" qsCatId="simple" csTypeId="urn:microsoft.com/office/officeart/2005/8/colors/colorful3" csCatId="colorful"/>
      <dgm:spPr/>
      <dgm:t>
        <a:bodyPr/>
        <a:lstStyle/>
        <a:p>
          <a:endParaRPr lang="nl-NL"/>
        </a:p>
      </dgm:t>
    </dgm:pt>
    <dgm:pt modelId="{A4BA2D8C-3EA9-43B2-9C26-2CE28697DD44}">
      <dgm:prSet/>
      <dgm:spPr/>
      <dgm:t>
        <a:bodyPr/>
        <a:lstStyle/>
        <a:p>
          <a:pPr rtl="0"/>
          <a:r>
            <a:rPr lang="nl-NL" dirty="0" smtClean="0"/>
            <a:t>Werken met X-chromosomale kruisingen</a:t>
          </a:r>
          <a:endParaRPr lang="nl-NL" dirty="0"/>
        </a:p>
      </dgm:t>
    </dgm:pt>
    <dgm:pt modelId="{FA1DCDF4-4E93-487C-97DD-1AD3978E71AD}" type="parTrans" cxnId="{34A8DA53-3E0C-450D-8900-0FF35F6C7E3C}">
      <dgm:prSet/>
      <dgm:spPr/>
      <dgm:t>
        <a:bodyPr/>
        <a:lstStyle/>
        <a:p>
          <a:endParaRPr lang="nl-NL"/>
        </a:p>
      </dgm:t>
    </dgm:pt>
    <dgm:pt modelId="{7D16D2C6-B842-48B6-B1C7-5EFE1F3700A3}" type="sibTrans" cxnId="{34A8DA53-3E0C-450D-8900-0FF35F6C7E3C}">
      <dgm:prSet/>
      <dgm:spPr/>
      <dgm:t>
        <a:bodyPr/>
        <a:lstStyle/>
        <a:p>
          <a:endParaRPr lang="nl-NL"/>
        </a:p>
      </dgm:t>
    </dgm:pt>
    <dgm:pt modelId="{ED978942-24A5-4F49-AD19-24B6F87F1CB0}" type="pres">
      <dgm:prSet presAssocID="{E4DDCF58-8F74-4046-882C-F49D90E4C5B7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42AED074-A3D1-403A-B61F-51469B9C093A}" type="pres">
      <dgm:prSet presAssocID="{A4BA2D8C-3EA9-43B2-9C26-2CE28697DD44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07F71F31-6B11-4FF5-8CBB-AAC9B590E01D}" type="presOf" srcId="{A4BA2D8C-3EA9-43B2-9C26-2CE28697DD44}" destId="{42AED074-A3D1-403A-B61F-51469B9C093A}" srcOrd="0" destOrd="0" presId="urn:microsoft.com/office/officeart/2005/8/layout/vList2"/>
    <dgm:cxn modelId="{34A8DA53-3E0C-450D-8900-0FF35F6C7E3C}" srcId="{E4DDCF58-8F74-4046-882C-F49D90E4C5B7}" destId="{A4BA2D8C-3EA9-43B2-9C26-2CE28697DD44}" srcOrd="0" destOrd="0" parTransId="{FA1DCDF4-4E93-487C-97DD-1AD3978E71AD}" sibTransId="{7D16D2C6-B842-48B6-B1C7-5EFE1F3700A3}"/>
    <dgm:cxn modelId="{22447BFE-1951-4C5D-85A0-C31E1155C5D8}" type="presOf" srcId="{E4DDCF58-8F74-4046-882C-F49D90E4C5B7}" destId="{ED978942-24A5-4F49-AD19-24B6F87F1CB0}" srcOrd="0" destOrd="0" presId="urn:microsoft.com/office/officeart/2005/8/layout/vList2"/>
    <dgm:cxn modelId="{DFDFEB91-7664-4D55-B08A-55C61BB74527}" type="presParOf" srcId="{ED978942-24A5-4F49-AD19-24B6F87F1CB0}" destId="{42AED074-A3D1-403A-B61F-51469B9C093A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48428BAA-8536-46F7-8DB6-4AFB2C52D555}">
      <dsp:nvSpPr>
        <dsp:cNvPr id="0" name=""/>
        <dsp:cNvSpPr/>
      </dsp:nvSpPr>
      <dsp:spPr>
        <a:xfrm>
          <a:off x="0" y="147380"/>
          <a:ext cx="7772400" cy="1175264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86690" tIns="186690" rIns="186690" bIns="186690" numCol="1" spcCol="1270" anchor="ctr" anchorCtr="0">
          <a:noAutofit/>
        </a:bodyPr>
        <a:lstStyle/>
        <a:p>
          <a:pPr lvl="0" algn="ctr" defTabSz="2178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4900" kern="1200" dirty="0" smtClean="0"/>
            <a:t>Thema 7 Erfelijkheidswetten</a:t>
          </a:r>
          <a:endParaRPr lang="nl-NL" sz="4900" kern="1200" dirty="0"/>
        </a:p>
      </dsp:txBody>
      <dsp:txXfrm>
        <a:off x="0" y="147380"/>
        <a:ext cx="7772400" cy="1175264"/>
      </dsp:txXfrm>
    </dsp:sp>
  </dsp:spTree>
</dsp:drawing>
</file>

<file path=ppt/diagrams/drawing10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D6E12BDA-6C3E-470E-B690-1094D3FA7C36}">
      <dsp:nvSpPr>
        <dsp:cNvPr id="0" name=""/>
        <dsp:cNvSpPr/>
      </dsp:nvSpPr>
      <dsp:spPr>
        <a:xfrm>
          <a:off x="0" y="0"/>
          <a:ext cx="8712968" cy="615346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3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400" kern="1200" dirty="0" smtClean="0"/>
            <a:t>Notatie </a:t>
          </a:r>
          <a:r>
            <a:rPr lang="nl-NL" sz="2400" kern="1200" dirty="0" smtClean="0">
              <a:sym typeface="Wingdings" panose="05000000000000000000" pitchFamily="2" charset="2"/>
            </a:rPr>
            <a:t></a:t>
          </a:r>
          <a:r>
            <a:rPr lang="nl-NL" sz="2400" kern="1200" dirty="0" smtClean="0"/>
            <a:t>Dominant X-gen: X</a:t>
          </a:r>
          <a:r>
            <a:rPr lang="nl-NL" sz="2400" kern="1200" baseline="30000" dirty="0" smtClean="0"/>
            <a:t>R </a:t>
          </a:r>
          <a:r>
            <a:rPr lang="nl-NL" sz="2400" kern="1200" dirty="0" smtClean="0"/>
            <a:t>– Recessief X-gen: </a:t>
          </a:r>
          <a:r>
            <a:rPr lang="nl-NL" sz="2400" kern="1200" dirty="0" err="1" smtClean="0"/>
            <a:t>X</a:t>
          </a:r>
          <a:r>
            <a:rPr lang="nl-NL" sz="2400" kern="1200" baseline="30000" dirty="0" err="1" smtClean="0"/>
            <a:t>r</a:t>
          </a:r>
          <a:r>
            <a:rPr lang="nl-NL" sz="2400" kern="1200" dirty="0" smtClean="0"/>
            <a:t> </a:t>
          </a:r>
          <a:endParaRPr lang="nl-NL" sz="2400" kern="1200" dirty="0"/>
        </a:p>
      </dsp:txBody>
      <dsp:txXfrm>
        <a:off x="0" y="0"/>
        <a:ext cx="8712968" cy="615346"/>
      </dsp:txXfrm>
    </dsp:sp>
    <dsp:sp modelId="{603ED94F-925D-4A96-8575-7948F17E58B2}">
      <dsp:nvSpPr>
        <dsp:cNvPr id="0" name=""/>
        <dsp:cNvSpPr/>
      </dsp:nvSpPr>
      <dsp:spPr>
        <a:xfrm>
          <a:off x="0" y="699420"/>
          <a:ext cx="8712968" cy="615346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3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400" kern="1200" smtClean="0"/>
            <a:t>Voorbeeld: oogkleur bananenvliegjes, rood is dominant</a:t>
          </a:r>
          <a:endParaRPr lang="nl-NL" sz="2400" kern="1200"/>
        </a:p>
      </dsp:txBody>
      <dsp:txXfrm>
        <a:off x="0" y="699420"/>
        <a:ext cx="8712968" cy="615346"/>
      </dsp:txXfrm>
    </dsp:sp>
    <dsp:sp modelId="{02ED9511-BF05-4A9D-8554-9D7A355376AF}">
      <dsp:nvSpPr>
        <dsp:cNvPr id="0" name=""/>
        <dsp:cNvSpPr/>
      </dsp:nvSpPr>
      <dsp:spPr>
        <a:xfrm>
          <a:off x="0" y="1378127"/>
          <a:ext cx="8712968" cy="615346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3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marR="0" lvl="0" indent="0" algn="ctr" defTabSz="914400" rtl="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nl-NL" sz="2400" kern="1200" dirty="0" smtClean="0"/>
            <a:t>Kruising: </a:t>
          </a:r>
          <a:r>
            <a:rPr lang="nl-NL" sz="2400" kern="1200" dirty="0" err="1" smtClean="0"/>
            <a:t>roodogig</a:t>
          </a:r>
          <a:r>
            <a:rPr lang="nl-NL" sz="2400" kern="1200" dirty="0" smtClean="0"/>
            <a:t> vrouwtje - </a:t>
          </a:r>
          <a:r>
            <a:rPr lang="nl-NL" sz="2400" kern="1200" dirty="0" err="1" smtClean="0"/>
            <a:t>witogig</a:t>
          </a:r>
          <a:r>
            <a:rPr lang="nl-NL" sz="2400" kern="1200" dirty="0" smtClean="0"/>
            <a:t> mannetje X</a:t>
          </a:r>
          <a:r>
            <a:rPr lang="nl-NL" sz="2400" kern="1200" baseline="30000" dirty="0" smtClean="0"/>
            <a:t>R</a:t>
          </a:r>
          <a:r>
            <a:rPr lang="nl-NL" sz="2400" kern="1200" dirty="0" smtClean="0"/>
            <a:t>X</a:t>
          </a:r>
          <a:r>
            <a:rPr lang="nl-NL" sz="2400" kern="1200" baseline="30000" dirty="0" smtClean="0"/>
            <a:t>R</a:t>
          </a:r>
          <a:r>
            <a:rPr lang="nl-NL" sz="2400" kern="1200" dirty="0" smtClean="0"/>
            <a:t>  x  </a:t>
          </a:r>
          <a:r>
            <a:rPr lang="nl-NL" sz="2400" kern="1200" dirty="0" err="1" smtClean="0"/>
            <a:t>X</a:t>
          </a:r>
          <a:r>
            <a:rPr lang="nl-NL" sz="2400" kern="1200" baseline="30000" dirty="0" err="1" smtClean="0"/>
            <a:t>r</a:t>
          </a:r>
          <a:r>
            <a:rPr lang="nl-NL" sz="2400" kern="1200" dirty="0" err="1" smtClean="0"/>
            <a:t>Y</a:t>
          </a:r>
          <a:endParaRPr lang="nl-NL" sz="2400" kern="1200" dirty="0" smtClean="0"/>
        </a:p>
      </dsp:txBody>
      <dsp:txXfrm>
        <a:off x="0" y="1378127"/>
        <a:ext cx="8712968" cy="615346"/>
      </dsp:txXfrm>
    </dsp:sp>
    <dsp:sp modelId="{43BE5E5B-1FD2-48EC-9192-B0AE9F1EDB37}">
      <dsp:nvSpPr>
        <dsp:cNvPr id="0" name=""/>
        <dsp:cNvSpPr/>
      </dsp:nvSpPr>
      <dsp:spPr>
        <a:xfrm>
          <a:off x="0" y="2056834"/>
          <a:ext cx="8712968" cy="615346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3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400" kern="1200" dirty="0" smtClean="0">
              <a:latin typeface="+mj-lt"/>
            </a:rPr>
            <a:t>Allelen: </a:t>
          </a:r>
          <a:r>
            <a:rPr lang="nl-NL" sz="2400" b="0" kern="1200" dirty="0" smtClean="0">
              <a:effectLst/>
              <a:latin typeface="+mj-lt"/>
              <a:ea typeface="Times New Roman"/>
              <a:cs typeface="Times New Roman"/>
            </a:rPr>
            <a:t>X</a:t>
          </a:r>
          <a:r>
            <a:rPr lang="nl-NL" sz="2400" b="0" kern="1200" baseline="30000" dirty="0" smtClean="0">
              <a:effectLst/>
              <a:latin typeface="+mj-lt"/>
              <a:ea typeface="Times New Roman"/>
              <a:cs typeface="Times New Roman"/>
            </a:rPr>
            <a:t>R </a:t>
          </a:r>
          <a:r>
            <a:rPr lang="nl-NL" sz="2400" kern="1200" dirty="0" smtClean="0">
              <a:effectLst/>
              <a:latin typeface="Arial"/>
              <a:ea typeface="Times New Roman"/>
              <a:cs typeface="Times New Roman"/>
            </a:rPr>
            <a:t>of</a:t>
          </a:r>
          <a:r>
            <a:rPr lang="nl-NL" sz="2400" b="0" kern="1200" dirty="0" smtClean="0">
              <a:effectLst/>
              <a:latin typeface="+mj-lt"/>
              <a:ea typeface="Times New Roman"/>
              <a:cs typeface="Times New Roman"/>
            </a:rPr>
            <a:t> X</a:t>
          </a:r>
          <a:r>
            <a:rPr lang="nl-NL" sz="2400" b="0" kern="1200" baseline="30000" dirty="0" smtClean="0">
              <a:effectLst/>
              <a:latin typeface="+mj-lt"/>
              <a:ea typeface="Times New Roman"/>
              <a:cs typeface="Times New Roman"/>
            </a:rPr>
            <a:t>R </a:t>
          </a:r>
          <a:r>
            <a:rPr lang="nl-NL" sz="2400" kern="1200" dirty="0" smtClean="0">
              <a:effectLst/>
              <a:latin typeface="Arial"/>
              <a:ea typeface="Calibri"/>
              <a:cs typeface="Times New Roman"/>
            </a:rPr>
            <a:t>en </a:t>
          </a:r>
          <a:r>
            <a:rPr lang="nl-NL" sz="2400" kern="1200" dirty="0" err="1" smtClean="0">
              <a:effectLst/>
              <a:latin typeface="+mj-lt"/>
              <a:ea typeface="Calibri"/>
              <a:cs typeface="Times New Roman"/>
            </a:rPr>
            <a:t>X</a:t>
          </a:r>
          <a:r>
            <a:rPr lang="nl-NL" sz="2400" kern="1200" baseline="30000" dirty="0" err="1" smtClean="0">
              <a:effectLst/>
              <a:latin typeface="+mj-lt"/>
              <a:ea typeface="Calibri"/>
              <a:cs typeface="Times New Roman"/>
            </a:rPr>
            <a:t>r</a:t>
          </a:r>
          <a:r>
            <a:rPr lang="nl-NL" sz="2400" kern="1200" dirty="0" smtClean="0">
              <a:effectLst/>
              <a:latin typeface="+mj-lt"/>
              <a:ea typeface="Calibri"/>
              <a:cs typeface="Times New Roman"/>
            </a:rPr>
            <a:t> of Y</a:t>
          </a:r>
          <a:r>
            <a:rPr lang="nl-NL" sz="2400" b="0" kern="1200" baseline="30000" dirty="0" smtClean="0">
              <a:effectLst/>
              <a:latin typeface="+mj-lt"/>
              <a:ea typeface="Times New Roman"/>
              <a:cs typeface="Times New Roman"/>
            </a:rPr>
            <a:t>  </a:t>
          </a:r>
          <a:r>
            <a:rPr lang="nl-NL" sz="2400" b="0" kern="1200" dirty="0" smtClean="0">
              <a:latin typeface="+mj-lt"/>
            </a:rPr>
            <a:t>   </a:t>
          </a:r>
          <a:endParaRPr lang="nl-NL" sz="2400" b="0" kern="1200" dirty="0">
            <a:latin typeface="+mj-lt"/>
          </a:endParaRPr>
        </a:p>
      </dsp:txBody>
      <dsp:txXfrm>
        <a:off x="0" y="2056834"/>
        <a:ext cx="8712968" cy="615346"/>
      </dsp:txXfrm>
    </dsp:sp>
  </dsp:spTree>
</dsp:drawing>
</file>

<file path=ppt/diagrams/drawing1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D4104F20-72B7-4E17-80DE-6C22A2510668}">
      <dsp:nvSpPr>
        <dsp:cNvPr id="0" name=""/>
        <dsp:cNvSpPr/>
      </dsp:nvSpPr>
      <dsp:spPr>
        <a:xfrm>
          <a:off x="0" y="91799"/>
          <a:ext cx="8856984" cy="959400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lvl="0" algn="l" defTabSz="1778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4000" kern="1200" smtClean="0"/>
            <a:t>Werken met X-chromosomale kruisingen</a:t>
          </a:r>
          <a:endParaRPr lang="nl-NL" sz="4000" kern="1200"/>
        </a:p>
      </dsp:txBody>
      <dsp:txXfrm>
        <a:off x="0" y="91799"/>
        <a:ext cx="8856984" cy="959400"/>
      </dsp:txXfrm>
    </dsp:sp>
  </dsp:spTree>
</dsp:drawing>
</file>

<file path=ppt/diagrams/drawing1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FA0461C2-6F4B-4090-B646-D7ABABEE4FA5}">
      <dsp:nvSpPr>
        <dsp:cNvPr id="0" name=""/>
        <dsp:cNvSpPr/>
      </dsp:nvSpPr>
      <dsp:spPr>
        <a:xfrm>
          <a:off x="0" y="376"/>
          <a:ext cx="8229600" cy="891942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3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100" b="1" kern="1200" dirty="0" smtClean="0"/>
            <a:t>F1: Heterozygoot  </a:t>
          </a:r>
          <a:r>
            <a:rPr lang="nl-NL" sz="2100" b="1" kern="1200" dirty="0" err="1" smtClean="0"/>
            <a:t>roodogig</a:t>
          </a:r>
          <a:r>
            <a:rPr lang="nl-NL" sz="2100" b="1" kern="1200" dirty="0" smtClean="0"/>
            <a:t> vrouwtje x </a:t>
          </a:r>
          <a:r>
            <a:rPr lang="nl-NL" sz="2100" b="1" kern="1200" dirty="0" err="1" smtClean="0"/>
            <a:t>roodogig</a:t>
          </a:r>
          <a:r>
            <a:rPr lang="nl-NL" sz="2100" b="1" kern="1200" dirty="0" smtClean="0"/>
            <a:t> mannetje </a:t>
          </a:r>
          <a:r>
            <a:rPr lang="nl-NL" sz="2100" b="1" kern="1200" dirty="0" smtClean="0">
              <a:sym typeface="Wingdings" pitchFamily="2" charset="2"/>
            </a:rPr>
            <a:t></a:t>
          </a:r>
        </a:p>
        <a:p>
          <a:pPr lvl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100" b="1" kern="1200" dirty="0" smtClean="0">
              <a:sym typeface="Wingdings" pitchFamily="2" charset="2"/>
            </a:rPr>
            <a:t>Allelen : </a:t>
          </a:r>
          <a:r>
            <a:rPr lang="nl-NL" sz="2100" b="1" kern="1200" dirty="0" smtClean="0">
              <a:effectLst/>
              <a:latin typeface="+mj-lt"/>
              <a:ea typeface="Times New Roman"/>
              <a:cs typeface="Times New Roman"/>
            </a:rPr>
            <a:t>X</a:t>
          </a:r>
          <a:r>
            <a:rPr lang="nl-NL" sz="2100" b="1" kern="1200" baseline="30000" dirty="0" smtClean="0">
              <a:effectLst/>
              <a:latin typeface="+mj-lt"/>
              <a:ea typeface="Times New Roman"/>
              <a:cs typeface="Times New Roman"/>
            </a:rPr>
            <a:t>R</a:t>
          </a:r>
          <a:r>
            <a:rPr lang="nl-NL" sz="2100" b="1" kern="1200" dirty="0" smtClean="0">
              <a:effectLst/>
              <a:latin typeface="+mj-lt"/>
              <a:ea typeface="Times New Roman"/>
              <a:cs typeface="Times New Roman"/>
            </a:rPr>
            <a:t> of </a:t>
          </a:r>
          <a:r>
            <a:rPr lang="nl-NL" sz="2100" b="1" kern="1200" dirty="0" err="1" smtClean="0">
              <a:effectLst/>
              <a:latin typeface="+mj-lt"/>
              <a:ea typeface="Times New Roman"/>
              <a:cs typeface="Times New Roman"/>
            </a:rPr>
            <a:t>X</a:t>
          </a:r>
          <a:r>
            <a:rPr lang="nl-NL" sz="2100" b="1" kern="1200" baseline="30000" dirty="0" err="1" smtClean="0">
              <a:effectLst/>
              <a:latin typeface="+mj-lt"/>
              <a:ea typeface="Times New Roman"/>
              <a:cs typeface="Times New Roman"/>
            </a:rPr>
            <a:t>r</a:t>
          </a:r>
          <a:r>
            <a:rPr lang="nl-NL" sz="2100" b="1" kern="1200" dirty="0" smtClean="0">
              <a:effectLst/>
              <a:latin typeface="+mj-lt"/>
              <a:ea typeface="Times New Roman"/>
              <a:cs typeface="Times New Roman"/>
            </a:rPr>
            <a:t> en X</a:t>
          </a:r>
          <a:r>
            <a:rPr lang="nl-NL" sz="2100" b="1" kern="1200" baseline="30000" dirty="0" smtClean="0">
              <a:effectLst/>
              <a:latin typeface="+mj-lt"/>
              <a:ea typeface="Times New Roman"/>
              <a:cs typeface="Times New Roman"/>
            </a:rPr>
            <a:t>R</a:t>
          </a:r>
          <a:r>
            <a:rPr lang="nl-NL" sz="2100" b="1" kern="1200" dirty="0" smtClean="0">
              <a:effectLst/>
              <a:latin typeface="+mj-lt"/>
              <a:ea typeface="Times New Roman"/>
              <a:cs typeface="Times New Roman"/>
            </a:rPr>
            <a:t> of Y</a:t>
          </a:r>
          <a:r>
            <a:rPr lang="nl-NL" sz="2100" b="1" kern="1200" dirty="0" smtClean="0">
              <a:latin typeface="+mj-lt"/>
              <a:sym typeface="Wingdings" pitchFamily="2" charset="2"/>
            </a:rPr>
            <a:t> </a:t>
          </a:r>
          <a:endParaRPr lang="nl-NL" sz="2100" b="1" kern="1200" dirty="0">
            <a:latin typeface="+mj-lt"/>
          </a:endParaRPr>
        </a:p>
      </dsp:txBody>
      <dsp:txXfrm>
        <a:off x="0" y="376"/>
        <a:ext cx="8229600" cy="891942"/>
      </dsp:txXfrm>
    </dsp:sp>
  </dsp:spTree>
</dsp:drawing>
</file>

<file path=ppt/diagrams/drawing1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5DD98E7-CB9A-43DF-8375-987512CCCAEC}">
      <dsp:nvSpPr>
        <dsp:cNvPr id="0" name=""/>
        <dsp:cNvSpPr/>
      </dsp:nvSpPr>
      <dsp:spPr>
        <a:xfrm>
          <a:off x="0" y="108749"/>
          <a:ext cx="8712968" cy="844280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3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100" b="1" kern="1200" dirty="0" smtClean="0"/>
            <a:t>Genotype F2: vier verschillende typen in verhouding 1:1:1:1</a:t>
          </a:r>
          <a:endParaRPr lang="nl-NL" sz="2100" b="1" kern="1200" dirty="0"/>
        </a:p>
      </dsp:txBody>
      <dsp:txXfrm>
        <a:off x="0" y="108749"/>
        <a:ext cx="8712968" cy="844280"/>
      </dsp:txXfrm>
    </dsp:sp>
    <dsp:sp modelId="{047C55F9-8999-452F-B0B9-601E14B4CF3C}">
      <dsp:nvSpPr>
        <dsp:cNvPr id="0" name=""/>
        <dsp:cNvSpPr/>
      </dsp:nvSpPr>
      <dsp:spPr>
        <a:xfrm>
          <a:off x="0" y="1050252"/>
          <a:ext cx="8712968" cy="1037980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3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100" b="1" kern="1200" dirty="0" smtClean="0"/>
            <a:t>Fenotype F2: drie verschillende typen in verhouding 2:1:1, namelijk 50% </a:t>
          </a:r>
          <a:r>
            <a:rPr lang="nl-NL" sz="2100" b="1" kern="1200" dirty="0" err="1" smtClean="0"/>
            <a:t>roodogige</a:t>
          </a:r>
          <a:r>
            <a:rPr lang="nl-NL" sz="2100" b="1" kern="1200" dirty="0" smtClean="0"/>
            <a:t> vrouwtjes, 25% </a:t>
          </a:r>
          <a:r>
            <a:rPr lang="nl-NL" sz="2100" b="1" kern="1200" dirty="0" err="1" smtClean="0"/>
            <a:t>roodogige</a:t>
          </a:r>
          <a:r>
            <a:rPr lang="nl-NL" sz="2100" b="1" kern="1200" dirty="0" smtClean="0"/>
            <a:t> mannetjes en 25% </a:t>
          </a:r>
          <a:r>
            <a:rPr lang="nl-NL" sz="2100" b="1" kern="1200" dirty="0" err="1" smtClean="0"/>
            <a:t>witogige</a:t>
          </a:r>
          <a:r>
            <a:rPr lang="nl-NL" sz="2100" b="1" kern="1200" dirty="0" smtClean="0"/>
            <a:t> mannetjes</a:t>
          </a:r>
          <a:endParaRPr lang="nl-NL" sz="2100" b="1" kern="1200" dirty="0"/>
        </a:p>
      </dsp:txBody>
      <dsp:txXfrm>
        <a:off x="0" y="1050252"/>
        <a:ext cx="8712968" cy="1037980"/>
      </dsp:txXfrm>
    </dsp:sp>
  </dsp:spTree>
</dsp:drawing>
</file>

<file path=ppt/diagrams/drawing1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42630DD-5AB7-4656-B82A-CCF9332AD22F}">
      <dsp:nvSpPr>
        <dsp:cNvPr id="0" name=""/>
        <dsp:cNvSpPr/>
      </dsp:nvSpPr>
      <dsp:spPr>
        <a:xfrm>
          <a:off x="0" y="115785"/>
          <a:ext cx="8229600" cy="911430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44780" tIns="144780" rIns="144780" bIns="144780" numCol="1" spcCol="1270" anchor="ctr" anchorCtr="0">
          <a:noAutofit/>
        </a:bodyPr>
        <a:lstStyle/>
        <a:p>
          <a:pPr lvl="0" algn="l" defTabSz="1689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3800" kern="1200" smtClean="0"/>
            <a:t>Overerving bloedgroepen: meer genen</a:t>
          </a:r>
          <a:endParaRPr lang="nl-NL" sz="3800" kern="1200"/>
        </a:p>
      </dsp:txBody>
      <dsp:txXfrm>
        <a:off x="0" y="115785"/>
        <a:ext cx="8229600" cy="911430"/>
      </dsp:txXfrm>
    </dsp:sp>
  </dsp:spTree>
</dsp:drawing>
</file>

<file path=ppt/diagrams/drawing1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561C6391-7BB6-46A3-82DD-62A65681FF64}">
      <dsp:nvSpPr>
        <dsp:cNvPr id="0" name=""/>
        <dsp:cNvSpPr/>
      </dsp:nvSpPr>
      <dsp:spPr>
        <a:xfrm>
          <a:off x="0" y="330413"/>
          <a:ext cx="8784976" cy="551655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3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300" kern="1200" dirty="0" smtClean="0"/>
            <a:t>Overerving bloedgroepen: 1 gen dat uit 3 verschillende allelen bestaat</a:t>
          </a:r>
          <a:endParaRPr lang="nl-NL" sz="2300" kern="1200" dirty="0"/>
        </a:p>
      </dsp:txBody>
      <dsp:txXfrm>
        <a:off x="0" y="330413"/>
        <a:ext cx="8784976" cy="551655"/>
      </dsp:txXfrm>
    </dsp:sp>
    <dsp:sp modelId="{5ABAF18E-4FD6-4E43-8B9E-6DEE6EB7F7F6}">
      <dsp:nvSpPr>
        <dsp:cNvPr id="0" name=""/>
        <dsp:cNvSpPr/>
      </dsp:nvSpPr>
      <dsp:spPr>
        <a:xfrm>
          <a:off x="0" y="948308"/>
          <a:ext cx="8784976" cy="551655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3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300" kern="1200" dirty="0" smtClean="0"/>
            <a:t>De drie allelen: I</a:t>
          </a:r>
          <a:r>
            <a:rPr lang="nl-NL" sz="2300" kern="1200" baseline="30000" dirty="0" smtClean="0"/>
            <a:t>A</a:t>
          </a:r>
          <a:r>
            <a:rPr lang="nl-NL" sz="2300" kern="1200" dirty="0" smtClean="0"/>
            <a:t> en I</a:t>
          </a:r>
          <a:r>
            <a:rPr lang="nl-NL" sz="2300" kern="1200" baseline="30000" dirty="0" smtClean="0"/>
            <a:t>B</a:t>
          </a:r>
          <a:r>
            <a:rPr lang="nl-NL" sz="2300" kern="1200" dirty="0" smtClean="0"/>
            <a:t> (dominant) en i (recessief)</a:t>
          </a:r>
          <a:endParaRPr lang="nl-NL" sz="2300" kern="1200" dirty="0"/>
        </a:p>
      </dsp:txBody>
      <dsp:txXfrm>
        <a:off x="0" y="948308"/>
        <a:ext cx="8784976" cy="551655"/>
      </dsp:txXfrm>
    </dsp:sp>
    <dsp:sp modelId="{C9DAB303-6E0E-47D7-ABB6-C7945177B08F}">
      <dsp:nvSpPr>
        <dsp:cNvPr id="0" name=""/>
        <dsp:cNvSpPr/>
      </dsp:nvSpPr>
      <dsp:spPr>
        <a:xfrm>
          <a:off x="0" y="1566203"/>
          <a:ext cx="8784976" cy="551655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3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300" kern="1200" smtClean="0"/>
            <a:t>Bloedgroepen en genotype:</a:t>
          </a:r>
          <a:endParaRPr lang="nl-NL" sz="2300" kern="1200"/>
        </a:p>
      </dsp:txBody>
      <dsp:txXfrm>
        <a:off x="0" y="1566203"/>
        <a:ext cx="8784976" cy="551655"/>
      </dsp:txXfrm>
    </dsp:sp>
  </dsp:spTree>
</dsp:drawing>
</file>

<file path=ppt/diagrams/drawing16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B0235138-ED53-4005-B1BA-F1E8449BA576}">
      <dsp:nvSpPr>
        <dsp:cNvPr id="0" name=""/>
        <dsp:cNvSpPr/>
      </dsp:nvSpPr>
      <dsp:spPr>
        <a:xfrm>
          <a:off x="0" y="7852"/>
          <a:ext cx="8229600" cy="1127295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9070" tIns="179070" rIns="179070" bIns="179070" numCol="1" spcCol="1270" anchor="ctr" anchorCtr="0">
          <a:noAutofit/>
        </a:bodyPr>
        <a:lstStyle/>
        <a:p>
          <a:pPr lvl="0" algn="ctr" defTabSz="2089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4700" kern="1200" smtClean="0"/>
            <a:t>Kruisingen met bloedgroepen</a:t>
          </a:r>
          <a:endParaRPr lang="nl-NL" sz="4700" kern="1200"/>
        </a:p>
      </dsp:txBody>
      <dsp:txXfrm>
        <a:off x="0" y="7852"/>
        <a:ext cx="8229600" cy="1127295"/>
      </dsp:txXfrm>
    </dsp:sp>
  </dsp:spTree>
</dsp:drawing>
</file>

<file path=ppt/diagrams/drawing17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09B290FE-97C2-45DF-9245-99EDD8DBC46F}">
      <dsp:nvSpPr>
        <dsp:cNvPr id="0" name=""/>
        <dsp:cNvSpPr/>
      </dsp:nvSpPr>
      <dsp:spPr>
        <a:xfrm>
          <a:off x="0" y="304200"/>
          <a:ext cx="8229600" cy="575639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3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400" kern="1200" dirty="0" smtClean="0"/>
            <a:t>P: man met bloedgroep 0 (ii) x vrouw met bloedgroep AB (I</a:t>
          </a:r>
          <a:r>
            <a:rPr lang="nl-NL" sz="2400" kern="1200" baseline="30000" dirty="0" smtClean="0"/>
            <a:t>A</a:t>
          </a:r>
          <a:r>
            <a:rPr lang="nl-NL" sz="2400" kern="1200" dirty="0" smtClean="0"/>
            <a:t>I</a:t>
          </a:r>
          <a:r>
            <a:rPr lang="nl-NL" sz="2400" kern="1200" baseline="30000" dirty="0" smtClean="0"/>
            <a:t>B</a:t>
          </a:r>
          <a:r>
            <a:rPr lang="nl-NL" sz="2400" kern="1200" dirty="0" smtClean="0"/>
            <a:t>)</a:t>
          </a:r>
          <a:endParaRPr lang="nl-NL" sz="2400" kern="1200" dirty="0"/>
        </a:p>
      </dsp:txBody>
      <dsp:txXfrm>
        <a:off x="0" y="304200"/>
        <a:ext cx="8229600" cy="575639"/>
      </dsp:txXfrm>
    </dsp:sp>
    <dsp:sp modelId="{3B8BFF95-E08D-47D7-9872-7826578C77FD}">
      <dsp:nvSpPr>
        <dsp:cNvPr id="0" name=""/>
        <dsp:cNvSpPr/>
      </dsp:nvSpPr>
      <dsp:spPr>
        <a:xfrm>
          <a:off x="0" y="948960"/>
          <a:ext cx="8229600" cy="575639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3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400" kern="1200" smtClean="0"/>
            <a:t>Allelen: i of i en I</a:t>
          </a:r>
          <a:r>
            <a:rPr lang="nl-NL" sz="2400" kern="1200" baseline="30000" smtClean="0"/>
            <a:t>A</a:t>
          </a:r>
          <a:r>
            <a:rPr lang="nl-NL" sz="2400" kern="1200" smtClean="0"/>
            <a:t> of I</a:t>
          </a:r>
          <a:r>
            <a:rPr lang="nl-NL" sz="2400" kern="1200" baseline="30000" smtClean="0"/>
            <a:t>B</a:t>
          </a:r>
          <a:endParaRPr lang="nl-NL" sz="2400" kern="1200"/>
        </a:p>
      </dsp:txBody>
      <dsp:txXfrm>
        <a:off x="0" y="948960"/>
        <a:ext cx="8229600" cy="575639"/>
      </dsp:txXfrm>
    </dsp:sp>
  </dsp:spTree>
</dsp:drawing>
</file>

<file path=ppt/diagrams/drawing18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D075FE74-54F8-4662-84A7-FCC2418928B3}">
      <dsp:nvSpPr>
        <dsp:cNvPr id="0" name=""/>
        <dsp:cNvSpPr/>
      </dsp:nvSpPr>
      <dsp:spPr>
        <a:xfrm>
          <a:off x="0" y="0"/>
          <a:ext cx="7632848" cy="872535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3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400" kern="1200" dirty="0" smtClean="0"/>
            <a:t>Fenotype: 50% kans op bloedgroep A en 50% op bloedgroep B bij elk kind</a:t>
          </a:r>
          <a:endParaRPr lang="nl-NL" sz="2400" kern="1200" dirty="0"/>
        </a:p>
      </dsp:txBody>
      <dsp:txXfrm>
        <a:off x="0" y="0"/>
        <a:ext cx="7632848" cy="872535"/>
      </dsp:txXfrm>
    </dsp:sp>
  </dsp:spTree>
</dsp:drawing>
</file>

<file path=ppt/diagrams/drawing19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8D92104E-FA38-479A-81E6-A71BC4D271F6}">
      <dsp:nvSpPr>
        <dsp:cNvPr id="0" name=""/>
        <dsp:cNvSpPr/>
      </dsp:nvSpPr>
      <dsp:spPr>
        <a:xfrm>
          <a:off x="0" y="7852"/>
          <a:ext cx="8229600" cy="1127295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9070" tIns="179070" rIns="179070" bIns="179070" numCol="1" spcCol="1270" anchor="ctr" anchorCtr="0">
          <a:noAutofit/>
        </a:bodyPr>
        <a:lstStyle/>
        <a:p>
          <a:pPr lvl="0" algn="ctr" defTabSz="2089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4700" kern="1200" smtClean="0"/>
            <a:t>Letale factoren</a:t>
          </a:r>
          <a:endParaRPr lang="nl-NL" sz="4700" kern="1200"/>
        </a:p>
      </dsp:txBody>
      <dsp:txXfrm>
        <a:off x="0" y="7852"/>
        <a:ext cx="8229600" cy="1127295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1DB3944D-A596-433D-8899-1F51E328CF6F}">
      <dsp:nvSpPr>
        <dsp:cNvPr id="0" name=""/>
        <dsp:cNvSpPr/>
      </dsp:nvSpPr>
      <dsp:spPr>
        <a:xfrm>
          <a:off x="0" y="11849"/>
          <a:ext cx="6984776" cy="815490"/>
        </a:xfrm>
        <a:prstGeom prst="roundRect">
          <a:avLst/>
        </a:prstGeom>
        <a:gradFill rotWithShape="0">
          <a:gsLst>
            <a:gs pos="0">
              <a:schemeClr val="accent3">
                <a:alpha val="9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3">
                <a:alpha val="9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3">
                <a:alpha val="9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9540" tIns="129540" rIns="129540" bIns="129540" numCol="1" spcCol="1270" anchor="ctr" anchorCtr="0">
          <a:noAutofit/>
        </a:bodyPr>
        <a:lstStyle/>
        <a:p>
          <a:pPr lvl="0" algn="ctr" defTabSz="1511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3400" kern="1200" dirty="0" smtClean="0"/>
            <a:t>§6 X-chromosomale overerving</a:t>
          </a:r>
          <a:endParaRPr lang="nl-NL" sz="3400" kern="1200" dirty="0"/>
        </a:p>
      </dsp:txBody>
      <dsp:txXfrm>
        <a:off x="0" y="11849"/>
        <a:ext cx="6984776" cy="815490"/>
      </dsp:txXfrm>
    </dsp:sp>
    <dsp:sp modelId="{20B8A4DF-4C4B-4BAC-A68F-9445448B81D8}">
      <dsp:nvSpPr>
        <dsp:cNvPr id="0" name=""/>
        <dsp:cNvSpPr/>
      </dsp:nvSpPr>
      <dsp:spPr>
        <a:xfrm>
          <a:off x="0" y="925260"/>
          <a:ext cx="6984776" cy="815490"/>
        </a:xfrm>
        <a:prstGeom prst="roundRect">
          <a:avLst/>
        </a:prstGeom>
        <a:gradFill rotWithShape="0">
          <a:gsLst>
            <a:gs pos="0">
              <a:schemeClr val="accent3">
                <a:alpha val="90000"/>
                <a:hueOff val="0"/>
                <a:satOff val="0"/>
                <a:lumOff val="0"/>
                <a:alphaOff val="-40000"/>
                <a:tint val="50000"/>
                <a:satMod val="300000"/>
              </a:schemeClr>
            </a:gs>
            <a:gs pos="35000">
              <a:schemeClr val="accent3">
                <a:alpha val="90000"/>
                <a:hueOff val="0"/>
                <a:satOff val="0"/>
                <a:lumOff val="0"/>
                <a:alphaOff val="-40000"/>
                <a:tint val="37000"/>
                <a:satMod val="300000"/>
              </a:schemeClr>
            </a:gs>
            <a:gs pos="100000">
              <a:schemeClr val="accent3">
                <a:alpha val="90000"/>
                <a:hueOff val="0"/>
                <a:satOff val="0"/>
                <a:lumOff val="0"/>
                <a:alphaOff val="-4000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9540" tIns="129540" rIns="129540" bIns="129540" numCol="1" spcCol="1270" anchor="ctr" anchorCtr="0">
          <a:noAutofit/>
        </a:bodyPr>
        <a:lstStyle/>
        <a:p>
          <a:pPr lvl="0" algn="ctr" defTabSz="1511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3400" kern="1200" dirty="0" smtClean="0"/>
            <a:t>Meerdere genen – Letale factoren</a:t>
          </a:r>
          <a:endParaRPr lang="nl-NL" sz="3400" kern="1200" dirty="0"/>
        </a:p>
      </dsp:txBody>
      <dsp:txXfrm>
        <a:off x="0" y="925260"/>
        <a:ext cx="6984776" cy="815490"/>
      </dsp:txXfrm>
    </dsp:sp>
  </dsp:spTree>
</dsp:drawing>
</file>

<file path=ppt/diagrams/drawing20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94558373-49B7-4C8D-B631-3164A3ED1051}">
      <dsp:nvSpPr>
        <dsp:cNvPr id="0" name=""/>
        <dsp:cNvSpPr/>
      </dsp:nvSpPr>
      <dsp:spPr>
        <a:xfrm>
          <a:off x="0" y="1058"/>
          <a:ext cx="8856984" cy="861024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3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400" b="0" kern="1200" dirty="0" smtClean="0"/>
            <a:t>Definitie: letale factor = gen dat in homozygote toestand geen levensvatbaar organisme oplevert</a:t>
          </a:r>
          <a:endParaRPr lang="nl-NL" sz="2400" b="0" kern="1200" dirty="0"/>
        </a:p>
      </dsp:txBody>
      <dsp:txXfrm>
        <a:off x="0" y="1058"/>
        <a:ext cx="8856984" cy="861024"/>
      </dsp:txXfrm>
    </dsp:sp>
    <dsp:sp modelId="{ABF413DC-2C32-4E84-A351-863771B769B5}">
      <dsp:nvSpPr>
        <dsp:cNvPr id="0" name=""/>
        <dsp:cNvSpPr/>
      </dsp:nvSpPr>
      <dsp:spPr>
        <a:xfrm>
          <a:off x="0" y="875006"/>
          <a:ext cx="8856984" cy="861024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3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400" b="0" kern="1200" smtClean="0"/>
            <a:t>2 geslachtscellen met letale factor: embryo sterft</a:t>
          </a:r>
          <a:endParaRPr lang="nl-NL" sz="2400" b="0" kern="1200"/>
        </a:p>
      </dsp:txBody>
      <dsp:txXfrm>
        <a:off x="0" y="875006"/>
        <a:ext cx="8856984" cy="861024"/>
      </dsp:txXfrm>
    </dsp:sp>
    <dsp:sp modelId="{D059AC97-A3ED-4160-9D43-0634184112CF}">
      <dsp:nvSpPr>
        <dsp:cNvPr id="0" name=""/>
        <dsp:cNvSpPr/>
      </dsp:nvSpPr>
      <dsp:spPr>
        <a:xfrm>
          <a:off x="0" y="1748953"/>
          <a:ext cx="8856984" cy="861024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3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400" b="0" kern="1200" smtClean="0"/>
            <a:t>Voorbeeld: gen voor kuif is dominant (K) over het gen voor ontbreken van kuif (k). </a:t>
          </a:r>
          <a:endParaRPr lang="nl-NL" sz="2400" b="0" kern="1200"/>
        </a:p>
      </dsp:txBody>
      <dsp:txXfrm>
        <a:off x="0" y="1748953"/>
        <a:ext cx="8856984" cy="861024"/>
      </dsp:txXfrm>
    </dsp:sp>
    <dsp:sp modelId="{E816803A-C3A7-497E-962A-DEACBB800842}">
      <dsp:nvSpPr>
        <dsp:cNvPr id="0" name=""/>
        <dsp:cNvSpPr/>
      </dsp:nvSpPr>
      <dsp:spPr>
        <a:xfrm>
          <a:off x="0" y="2622901"/>
          <a:ext cx="8856984" cy="861024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3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400" b="0" kern="1200" smtClean="0"/>
            <a:t>Gen K bevat letale factor: KK niet levensvatbaar</a:t>
          </a:r>
          <a:endParaRPr lang="nl-NL" sz="2400" b="0" kern="1200"/>
        </a:p>
      </dsp:txBody>
      <dsp:txXfrm>
        <a:off x="0" y="2622901"/>
        <a:ext cx="8856984" cy="861024"/>
      </dsp:txXfrm>
    </dsp:sp>
  </dsp:spTree>
</dsp:drawing>
</file>

<file path=ppt/diagrams/drawing2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2384BC94-462E-47BF-9F9E-03DE1050B1F8}">
      <dsp:nvSpPr>
        <dsp:cNvPr id="0" name=""/>
        <dsp:cNvSpPr/>
      </dsp:nvSpPr>
      <dsp:spPr>
        <a:xfrm>
          <a:off x="0" y="7852"/>
          <a:ext cx="8229600" cy="1127295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9070" tIns="179070" rIns="179070" bIns="179070" numCol="1" spcCol="1270" anchor="ctr" anchorCtr="0">
          <a:noAutofit/>
        </a:bodyPr>
        <a:lstStyle/>
        <a:p>
          <a:pPr lvl="0" algn="ctr" defTabSz="2089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4700" kern="1200" smtClean="0"/>
            <a:t>Kruisingen met letale factoren</a:t>
          </a:r>
          <a:endParaRPr lang="nl-NL" sz="4700" kern="1200"/>
        </a:p>
      </dsp:txBody>
      <dsp:txXfrm>
        <a:off x="0" y="7852"/>
        <a:ext cx="8229600" cy="1127295"/>
      </dsp:txXfrm>
    </dsp:sp>
  </dsp:spTree>
</dsp:drawing>
</file>

<file path=ppt/diagrams/drawing2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873625F9-A078-446A-A827-685A9774B1C6}">
      <dsp:nvSpPr>
        <dsp:cNvPr id="0" name=""/>
        <dsp:cNvSpPr/>
      </dsp:nvSpPr>
      <dsp:spPr>
        <a:xfrm>
          <a:off x="0" y="16168"/>
          <a:ext cx="8229600" cy="575639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3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400" kern="1200" dirty="0" smtClean="0"/>
            <a:t>P: kruising van twee kuifkanaries (</a:t>
          </a:r>
          <a:r>
            <a:rPr lang="nl-NL" sz="2400" kern="1200" dirty="0" err="1" smtClean="0"/>
            <a:t>Kk</a:t>
          </a:r>
          <a:r>
            <a:rPr lang="nl-NL" sz="2400" kern="1200" dirty="0" smtClean="0"/>
            <a:t>)</a:t>
          </a:r>
          <a:endParaRPr lang="nl-NL" sz="2400" kern="1200" dirty="0"/>
        </a:p>
      </dsp:txBody>
      <dsp:txXfrm>
        <a:off x="0" y="16168"/>
        <a:ext cx="8229600" cy="575639"/>
      </dsp:txXfrm>
    </dsp:sp>
    <dsp:sp modelId="{91FFFEC8-1362-4825-83E6-26239AD5AB67}">
      <dsp:nvSpPr>
        <dsp:cNvPr id="0" name=""/>
        <dsp:cNvSpPr/>
      </dsp:nvSpPr>
      <dsp:spPr>
        <a:xfrm>
          <a:off x="0" y="676670"/>
          <a:ext cx="8229600" cy="575639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3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400" kern="1200" smtClean="0"/>
            <a:t>Allelen: Kof k en K of k</a:t>
          </a:r>
          <a:endParaRPr lang="nl-NL" sz="2400" kern="1200"/>
        </a:p>
      </dsp:txBody>
      <dsp:txXfrm>
        <a:off x="0" y="676670"/>
        <a:ext cx="8229600" cy="575639"/>
      </dsp:txXfrm>
    </dsp:sp>
  </dsp:spTree>
</dsp:drawing>
</file>

<file path=ppt/diagrams/drawing2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2745D854-89DD-4715-9636-D9F49FD5B2A6}">
      <dsp:nvSpPr>
        <dsp:cNvPr id="0" name=""/>
        <dsp:cNvSpPr/>
      </dsp:nvSpPr>
      <dsp:spPr>
        <a:xfrm>
          <a:off x="0" y="35052"/>
          <a:ext cx="8784976" cy="769953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3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400" kern="1200" dirty="0" smtClean="0"/>
            <a:t>F1 Genotype: 1:2:1, 25% KK – 50% </a:t>
          </a:r>
          <a:r>
            <a:rPr lang="nl-NL" sz="2400" kern="1200" dirty="0" err="1" smtClean="0"/>
            <a:t>Kk</a:t>
          </a:r>
          <a:r>
            <a:rPr lang="nl-NL" sz="2400" kern="1200" dirty="0" smtClean="0"/>
            <a:t> – 25% </a:t>
          </a:r>
          <a:r>
            <a:rPr lang="nl-NL" sz="2400" kern="1200" dirty="0" err="1" smtClean="0"/>
            <a:t>Kk</a:t>
          </a:r>
          <a:endParaRPr lang="nl-NL" sz="2400" kern="1200" dirty="0"/>
        </a:p>
      </dsp:txBody>
      <dsp:txXfrm>
        <a:off x="0" y="35052"/>
        <a:ext cx="8784976" cy="769953"/>
      </dsp:txXfrm>
    </dsp:sp>
    <dsp:sp modelId="{3E2420C6-39B3-4EA7-9E64-C2FDC2DC9275}">
      <dsp:nvSpPr>
        <dsp:cNvPr id="0" name=""/>
        <dsp:cNvSpPr/>
      </dsp:nvSpPr>
      <dsp:spPr>
        <a:xfrm>
          <a:off x="0" y="817183"/>
          <a:ext cx="8784976" cy="803946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3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400" kern="1200" dirty="0" smtClean="0"/>
            <a:t>F1 Fenotype:  2:1, 67% kuifkanaries – 33 % zonder kuif (KK sterft af, geen fenotype</a:t>
          </a:r>
          <a:endParaRPr lang="nl-NL" sz="2400" kern="1200" dirty="0"/>
        </a:p>
      </dsp:txBody>
      <dsp:txXfrm>
        <a:off x="0" y="817183"/>
        <a:ext cx="8784976" cy="803946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638B149A-7587-457F-A799-1CB42A9E589A}">
      <dsp:nvSpPr>
        <dsp:cNvPr id="0" name=""/>
        <dsp:cNvSpPr/>
      </dsp:nvSpPr>
      <dsp:spPr>
        <a:xfrm>
          <a:off x="0" y="7852"/>
          <a:ext cx="8229600" cy="1127295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9070" tIns="179070" rIns="179070" bIns="179070" numCol="1" spcCol="1270" anchor="ctr" anchorCtr="0">
          <a:noAutofit/>
        </a:bodyPr>
        <a:lstStyle/>
        <a:p>
          <a:pPr lvl="0" algn="ctr" defTabSz="2089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4700" kern="1200" dirty="0" smtClean="0"/>
            <a:t>Geslachtschromosomen</a:t>
          </a:r>
          <a:endParaRPr lang="nl-NL" sz="4700" kern="1200" dirty="0"/>
        </a:p>
      </dsp:txBody>
      <dsp:txXfrm>
        <a:off x="0" y="7852"/>
        <a:ext cx="8229600" cy="1127295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889AA73B-14E9-4874-9C26-42097CC32B8D}">
      <dsp:nvSpPr>
        <dsp:cNvPr id="0" name=""/>
        <dsp:cNvSpPr/>
      </dsp:nvSpPr>
      <dsp:spPr>
        <a:xfrm>
          <a:off x="0" y="1059"/>
          <a:ext cx="7643192" cy="914428"/>
        </a:xfrm>
        <a:prstGeom prst="roundRect">
          <a:avLst/>
        </a:prstGeom>
        <a:gradFill rotWithShape="0">
          <a:gsLst>
            <a:gs pos="0">
              <a:schemeClr val="accent3">
                <a:alpha val="9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3">
                <a:alpha val="9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3">
                <a:alpha val="9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400" kern="1200" smtClean="0"/>
            <a:t>Autosomen: alle chromosomen minus de geslachtschromosomen</a:t>
          </a:r>
          <a:endParaRPr lang="nl-NL" sz="2400" kern="1200"/>
        </a:p>
      </dsp:txBody>
      <dsp:txXfrm>
        <a:off x="0" y="1059"/>
        <a:ext cx="7643192" cy="914428"/>
      </dsp:txXfrm>
    </dsp:sp>
    <dsp:sp modelId="{D7D51AA4-D368-460D-8B78-21D4500D7E19}">
      <dsp:nvSpPr>
        <dsp:cNvPr id="0" name=""/>
        <dsp:cNvSpPr/>
      </dsp:nvSpPr>
      <dsp:spPr>
        <a:xfrm>
          <a:off x="0" y="929212"/>
          <a:ext cx="7643192" cy="914428"/>
        </a:xfrm>
        <a:prstGeom prst="roundRect">
          <a:avLst/>
        </a:prstGeom>
        <a:gradFill rotWithShape="0">
          <a:gsLst>
            <a:gs pos="0">
              <a:schemeClr val="accent3">
                <a:alpha val="90000"/>
                <a:hueOff val="0"/>
                <a:satOff val="0"/>
                <a:lumOff val="0"/>
                <a:alphaOff val="-13333"/>
                <a:tint val="50000"/>
                <a:satMod val="300000"/>
              </a:schemeClr>
            </a:gs>
            <a:gs pos="35000">
              <a:schemeClr val="accent3">
                <a:alpha val="90000"/>
                <a:hueOff val="0"/>
                <a:satOff val="0"/>
                <a:lumOff val="0"/>
                <a:alphaOff val="-13333"/>
                <a:tint val="37000"/>
                <a:satMod val="300000"/>
              </a:schemeClr>
            </a:gs>
            <a:gs pos="100000">
              <a:schemeClr val="accent3">
                <a:alpha val="90000"/>
                <a:hueOff val="0"/>
                <a:satOff val="0"/>
                <a:lumOff val="0"/>
                <a:alphaOff val="-13333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400" kern="1200" dirty="0" smtClean="0"/>
            <a:t>Geslachtschromosomen: X en Y</a:t>
          </a:r>
          <a:endParaRPr lang="nl-NL" sz="2400" kern="1200" dirty="0"/>
        </a:p>
      </dsp:txBody>
      <dsp:txXfrm>
        <a:off x="0" y="929212"/>
        <a:ext cx="7643192" cy="914428"/>
      </dsp:txXfrm>
    </dsp:sp>
    <dsp:sp modelId="{898A7AAF-E553-45E1-BB57-BA3AED4CA748}">
      <dsp:nvSpPr>
        <dsp:cNvPr id="0" name=""/>
        <dsp:cNvSpPr/>
      </dsp:nvSpPr>
      <dsp:spPr>
        <a:xfrm>
          <a:off x="0" y="1857366"/>
          <a:ext cx="7643192" cy="914428"/>
        </a:xfrm>
        <a:prstGeom prst="roundRect">
          <a:avLst/>
        </a:prstGeom>
        <a:gradFill rotWithShape="0">
          <a:gsLst>
            <a:gs pos="0">
              <a:schemeClr val="accent3">
                <a:alpha val="90000"/>
                <a:hueOff val="0"/>
                <a:satOff val="0"/>
                <a:lumOff val="0"/>
                <a:alphaOff val="-26667"/>
                <a:tint val="50000"/>
                <a:satMod val="300000"/>
              </a:schemeClr>
            </a:gs>
            <a:gs pos="35000">
              <a:schemeClr val="accent3">
                <a:alpha val="90000"/>
                <a:hueOff val="0"/>
                <a:satOff val="0"/>
                <a:lumOff val="0"/>
                <a:alphaOff val="-26667"/>
                <a:tint val="37000"/>
                <a:satMod val="300000"/>
              </a:schemeClr>
            </a:gs>
            <a:gs pos="100000">
              <a:schemeClr val="accent3">
                <a:alpha val="90000"/>
                <a:hueOff val="0"/>
                <a:satOff val="0"/>
                <a:lumOff val="0"/>
                <a:alphaOff val="-26667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400" kern="1200" dirty="0" smtClean="0"/>
            <a:t>Op X chromosoom liggen gewoon genen met informatie over eigenschappen, net als op alle </a:t>
          </a:r>
          <a:r>
            <a:rPr lang="nl-NL" sz="2400" kern="1200" dirty="0" err="1" smtClean="0"/>
            <a:t>autosomen</a:t>
          </a:r>
          <a:endParaRPr lang="nl-NL" sz="2400" kern="1200" dirty="0"/>
        </a:p>
      </dsp:txBody>
      <dsp:txXfrm>
        <a:off x="0" y="1857366"/>
        <a:ext cx="7643192" cy="914428"/>
      </dsp:txXfrm>
    </dsp:sp>
    <dsp:sp modelId="{0C9EBC49-259D-4B49-8B0C-124324353E37}">
      <dsp:nvSpPr>
        <dsp:cNvPr id="0" name=""/>
        <dsp:cNvSpPr/>
      </dsp:nvSpPr>
      <dsp:spPr>
        <a:xfrm>
          <a:off x="0" y="2785519"/>
          <a:ext cx="7643192" cy="914428"/>
        </a:xfrm>
        <a:prstGeom prst="roundRect">
          <a:avLst/>
        </a:prstGeom>
        <a:gradFill rotWithShape="0">
          <a:gsLst>
            <a:gs pos="0">
              <a:schemeClr val="accent3">
                <a:alpha val="90000"/>
                <a:hueOff val="0"/>
                <a:satOff val="0"/>
                <a:lumOff val="0"/>
                <a:alphaOff val="-40000"/>
                <a:tint val="50000"/>
                <a:satMod val="300000"/>
              </a:schemeClr>
            </a:gs>
            <a:gs pos="35000">
              <a:schemeClr val="accent3">
                <a:alpha val="90000"/>
                <a:hueOff val="0"/>
                <a:satOff val="0"/>
                <a:lumOff val="0"/>
                <a:alphaOff val="-40000"/>
                <a:tint val="37000"/>
                <a:satMod val="300000"/>
              </a:schemeClr>
            </a:gs>
            <a:gs pos="100000">
              <a:schemeClr val="accent3">
                <a:alpha val="90000"/>
                <a:hueOff val="0"/>
                <a:satOff val="0"/>
                <a:lumOff val="0"/>
                <a:alphaOff val="-4000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400" kern="1200" smtClean="0"/>
            <a:t>Op Y chromosoom bevat vrijwel geen genen</a:t>
          </a:r>
          <a:endParaRPr lang="nl-NL" sz="2400" kern="1200"/>
        </a:p>
      </dsp:txBody>
      <dsp:txXfrm>
        <a:off x="0" y="2785519"/>
        <a:ext cx="7643192" cy="914428"/>
      </dsp:txXfrm>
    </dsp:sp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39F6C210-89AB-4BA7-B614-811AC0CC4FC0}">
      <dsp:nvSpPr>
        <dsp:cNvPr id="0" name=""/>
        <dsp:cNvSpPr/>
      </dsp:nvSpPr>
      <dsp:spPr>
        <a:xfrm>
          <a:off x="0" y="7852"/>
          <a:ext cx="8229600" cy="1127295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9070" tIns="179070" rIns="179070" bIns="179070" numCol="1" spcCol="1270" anchor="ctr" anchorCtr="0">
          <a:noAutofit/>
        </a:bodyPr>
        <a:lstStyle/>
        <a:p>
          <a:pPr lvl="0" algn="ctr" defTabSz="2089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4700" kern="1200" smtClean="0"/>
            <a:t>Geslachtsbepaling </a:t>
          </a:r>
          <a:endParaRPr lang="nl-NL" sz="4700" kern="1200"/>
        </a:p>
      </dsp:txBody>
      <dsp:txXfrm>
        <a:off x="0" y="7852"/>
        <a:ext cx="8229600" cy="1127295"/>
      </dsp:txXfrm>
    </dsp:sp>
  </dsp:spTree>
</dsp:drawing>
</file>

<file path=ppt/diagrams/drawing6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7555335A-CDF7-4CC3-83D3-4153BE6B2594}">
      <dsp:nvSpPr>
        <dsp:cNvPr id="0" name=""/>
        <dsp:cNvSpPr/>
      </dsp:nvSpPr>
      <dsp:spPr>
        <a:xfrm>
          <a:off x="0" y="7852"/>
          <a:ext cx="8229600" cy="1127295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9070" tIns="179070" rIns="179070" bIns="179070" numCol="1" spcCol="1270" anchor="ctr" anchorCtr="0">
          <a:noAutofit/>
        </a:bodyPr>
        <a:lstStyle/>
        <a:p>
          <a:pPr lvl="0" algn="ctr" defTabSz="2089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4700" kern="1200" dirty="0" smtClean="0"/>
            <a:t>X-chromosomale overerving</a:t>
          </a:r>
          <a:endParaRPr lang="nl-NL" sz="4700" kern="1200" dirty="0"/>
        </a:p>
      </dsp:txBody>
      <dsp:txXfrm>
        <a:off x="0" y="7852"/>
        <a:ext cx="8229600" cy="1127295"/>
      </dsp:txXfrm>
    </dsp:sp>
  </dsp:spTree>
</dsp:drawing>
</file>

<file path=ppt/diagrams/drawing7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F73E27E5-CD88-44E5-9393-AD6E0B24D9E1}">
      <dsp:nvSpPr>
        <dsp:cNvPr id="0" name=""/>
        <dsp:cNvSpPr/>
      </dsp:nvSpPr>
      <dsp:spPr>
        <a:xfrm>
          <a:off x="0" y="454959"/>
          <a:ext cx="8784976" cy="623610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3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600" kern="1200" smtClean="0"/>
            <a:t>Genen op X chromosoom niet op Y</a:t>
          </a:r>
          <a:endParaRPr lang="nl-NL" sz="2600" kern="1200"/>
        </a:p>
      </dsp:txBody>
      <dsp:txXfrm>
        <a:off x="0" y="454959"/>
        <a:ext cx="8784976" cy="623610"/>
      </dsp:txXfrm>
    </dsp:sp>
    <dsp:sp modelId="{BEF89CDB-D2E5-469A-A940-639B53C6A963}">
      <dsp:nvSpPr>
        <dsp:cNvPr id="0" name=""/>
        <dsp:cNvSpPr/>
      </dsp:nvSpPr>
      <dsp:spPr>
        <a:xfrm>
          <a:off x="0" y="1153449"/>
          <a:ext cx="8784976" cy="623610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3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600" kern="1200" dirty="0" smtClean="0"/>
            <a:t>Die genen erven altijd via X over: X-chromosomale overerving</a:t>
          </a:r>
          <a:endParaRPr lang="nl-NL" sz="2600" kern="1200" dirty="0"/>
        </a:p>
      </dsp:txBody>
      <dsp:txXfrm>
        <a:off x="0" y="1153449"/>
        <a:ext cx="8784976" cy="623610"/>
      </dsp:txXfrm>
    </dsp:sp>
    <dsp:sp modelId="{DAEA2D7C-6C56-42A9-A9F8-A6FBC3A7CB55}">
      <dsp:nvSpPr>
        <dsp:cNvPr id="0" name=""/>
        <dsp:cNvSpPr/>
      </dsp:nvSpPr>
      <dsp:spPr>
        <a:xfrm>
          <a:off x="0" y="1851940"/>
          <a:ext cx="8784976" cy="623610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3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600" kern="1200" smtClean="0"/>
            <a:t>Voorbeeld: rood-groen kleurenblindheid</a:t>
          </a:r>
          <a:endParaRPr lang="nl-NL" sz="2600" kern="1200"/>
        </a:p>
      </dsp:txBody>
      <dsp:txXfrm>
        <a:off x="0" y="1851940"/>
        <a:ext cx="8784976" cy="623610"/>
      </dsp:txXfrm>
    </dsp:sp>
    <dsp:sp modelId="{0B7FFBEB-0946-4D01-80E8-A2704B5EED82}">
      <dsp:nvSpPr>
        <dsp:cNvPr id="0" name=""/>
        <dsp:cNvSpPr/>
      </dsp:nvSpPr>
      <dsp:spPr>
        <a:xfrm>
          <a:off x="0" y="2550430"/>
          <a:ext cx="8784976" cy="623610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3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600" kern="1200" smtClean="0"/>
            <a:t>Voorbeeld: bloederziekte of hemofilie</a:t>
          </a:r>
          <a:endParaRPr lang="nl-NL" sz="2600" kern="1200"/>
        </a:p>
      </dsp:txBody>
      <dsp:txXfrm>
        <a:off x="0" y="2550430"/>
        <a:ext cx="8784976" cy="623610"/>
      </dsp:txXfrm>
    </dsp:sp>
  </dsp:spTree>
</dsp:drawing>
</file>

<file path=ppt/diagrams/drawing8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F65921B2-5DF5-4B76-A234-CA809E63D865}">
      <dsp:nvSpPr>
        <dsp:cNvPr id="0" name=""/>
        <dsp:cNvSpPr/>
      </dsp:nvSpPr>
      <dsp:spPr>
        <a:xfrm>
          <a:off x="0" y="7852"/>
          <a:ext cx="8229600" cy="1127295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9070" tIns="179070" rIns="179070" bIns="179070" numCol="1" spcCol="1270" anchor="ctr" anchorCtr="0">
          <a:noAutofit/>
        </a:bodyPr>
        <a:lstStyle/>
        <a:p>
          <a:pPr lvl="0" algn="l" defTabSz="2089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4700" kern="1200" smtClean="0"/>
            <a:t>X-chromosomale overerving</a:t>
          </a:r>
          <a:endParaRPr lang="nl-NL" sz="4700" kern="1200"/>
        </a:p>
      </dsp:txBody>
      <dsp:txXfrm>
        <a:off x="0" y="7852"/>
        <a:ext cx="8229600" cy="1127295"/>
      </dsp:txXfrm>
    </dsp:sp>
  </dsp:spTree>
</dsp:drawing>
</file>

<file path=ppt/diagrams/drawing9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42AED074-A3D1-403A-B61F-51469B9C093A}">
      <dsp:nvSpPr>
        <dsp:cNvPr id="0" name=""/>
        <dsp:cNvSpPr/>
      </dsp:nvSpPr>
      <dsp:spPr>
        <a:xfrm>
          <a:off x="0" y="91799"/>
          <a:ext cx="8856984" cy="959400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lvl="0" algn="l" defTabSz="1778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4000" kern="1200" dirty="0" smtClean="0"/>
            <a:t>Werken met X-chromosomale kruisingen</a:t>
          </a:r>
          <a:endParaRPr lang="nl-NL" sz="4000" kern="1200" dirty="0"/>
        </a:p>
      </dsp:txBody>
      <dsp:txXfrm>
        <a:off x="0" y="91799"/>
        <a:ext cx="8856984" cy="95940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6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7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8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9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0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5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6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7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8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9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0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3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175425-997D-41B4-8FA6-5023F03C479B}" type="datetimeFigureOut">
              <a:rPr lang="nl-NL" smtClean="0"/>
              <a:pPr/>
              <a:t>22-1-2014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B20A53-C50D-4455-80D7-F4FDE3081C0F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xmlns="" val="22351751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175425-997D-41B4-8FA6-5023F03C479B}" type="datetimeFigureOut">
              <a:rPr lang="nl-NL" smtClean="0"/>
              <a:pPr/>
              <a:t>22-1-2014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B20A53-C50D-4455-80D7-F4FDE3081C0F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xmlns="" val="39417008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175425-997D-41B4-8FA6-5023F03C479B}" type="datetimeFigureOut">
              <a:rPr lang="nl-NL" smtClean="0"/>
              <a:pPr/>
              <a:t>22-1-2014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B20A53-C50D-4455-80D7-F4FDE3081C0F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xmlns="" val="40872473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175425-997D-41B4-8FA6-5023F03C479B}" type="datetimeFigureOut">
              <a:rPr lang="nl-NL" smtClean="0"/>
              <a:pPr/>
              <a:t>22-1-2014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B20A53-C50D-4455-80D7-F4FDE3081C0F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xmlns="" val="1446724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175425-997D-41B4-8FA6-5023F03C479B}" type="datetimeFigureOut">
              <a:rPr lang="nl-NL" smtClean="0"/>
              <a:pPr/>
              <a:t>22-1-2014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B20A53-C50D-4455-80D7-F4FDE3081C0F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xmlns="" val="41807110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175425-997D-41B4-8FA6-5023F03C479B}" type="datetimeFigureOut">
              <a:rPr lang="nl-NL" smtClean="0"/>
              <a:pPr/>
              <a:t>22-1-2014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B20A53-C50D-4455-80D7-F4FDE3081C0F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xmlns="" val="24083153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175425-997D-41B4-8FA6-5023F03C479B}" type="datetimeFigureOut">
              <a:rPr lang="nl-NL" smtClean="0"/>
              <a:pPr/>
              <a:t>22-1-2014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B20A53-C50D-4455-80D7-F4FDE3081C0F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xmlns="" val="29065825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175425-997D-41B4-8FA6-5023F03C479B}" type="datetimeFigureOut">
              <a:rPr lang="nl-NL" smtClean="0"/>
              <a:pPr/>
              <a:t>22-1-2014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B20A53-C50D-4455-80D7-F4FDE3081C0F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xmlns="" val="37371019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175425-997D-41B4-8FA6-5023F03C479B}" type="datetimeFigureOut">
              <a:rPr lang="nl-NL" smtClean="0"/>
              <a:pPr/>
              <a:t>22-1-2014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B20A53-C50D-4455-80D7-F4FDE3081C0F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xmlns="" val="19246391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175425-997D-41B4-8FA6-5023F03C479B}" type="datetimeFigureOut">
              <a:rPr lang="nl-NL" smtClean="0"/>
              <a:pPr/>
              <a:t>22-1-2014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B20A53-C50D-4455-80D7-F4FDE3081C0F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xmlns="" val="38605911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175425-997D-41B4-8FA6-5023F03C479B}" type="datetimeFigureOut">
              <a:rPr lang="nl-NL" smtClean="0"/>
              <a:pPr/>
              <a:t>22-1-2014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B20A53-C50D-4455-80D7-F4FDE3081C0F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xmlns="" val="12322093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DDEBCF"/>
            </a:gs>
            <a:gs pos="79000">
              <a:srgbClr val="9CB86E"/>
            </a:gs>
            <a:gs pos="100000">
              <a:srgbClr val="156B13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175425-997D-41B4-8FA6-5023F03C479B}" type="datetimeFigureOut">
              <a:rPr lang="nl-NL" smtClean="0"/>
              <a:pPr/>
              <a:t>22-1-2014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B20A53-C50D-4455-80D7-F4FDE3081C0F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xmlns="" val="3571983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12" Type="http://schemas.openxmlformats.org/officeDocument/2006/relationships/image" Target="../media/image1.jpe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0.xml"/><Relationship Id="rId3" Type="http://schemas.openxmlformats.org/officeDocument/2006/relationships/diagramLayout" Target="../diagrams/layout19.xml"/><Relationship Id="rId7" Type="http://schemas.openxmlformats.org/officeDocument/2006/relationships/diagramData" Target="../diagrams/data20.xml"/><Relationship Id="rId12" Type="http://schemas.openxmlformats.org/officeDocument/2006/relationships/image" Target="../media/image6.jpeg"/><Relationship Id="rId2" Type="http://schemas.openxmlformats.org/officeDocument/2006/relationships/diagramData" Target="../diagrams/data1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9.xml"/><Relationship Id="rId11" Type="http://schemas.microsoft.com/office/2007/relationships/diagramDrawing" Target="../diagrams/drawing20.xml"/><Relationship Id="rId5" Type="http://schemas.openxmlformats.org/officeDocument/2006/relationships/diagramColors" Target="../diagrams/colors19.xml"/><Relationship Id="rId10" Type="http://schemas.openxmlformats.org/officeDocument/2006/relationships/diagramColors" Target="../diagrams/colors20.xml"/><Relationship Id="rId4" Type="http://schemas.openxmlformats.org/officeDocument/2006/relationships/diagramQuickStyle" Target="../diagrams/quickStyle19.xml"/><Relationship Id="rId9" Type="http://schemas.openxmlformats.org/officeDocument/2006/relationships/diagramQuickStyle" Target="../diagrams/quickStyle20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2.xml"/><Relationship Id="rId13" Type="http://schemas.openxmlformats.org/officeDocument/2006/relationships/diagramLayout" Target="../diagrams/layout23.xml"/><Relationship Id="rId3" Type="http://schemas.openxmlformats.org/officeDocument/2006/relationships/diagramLayout" Target="../diagrams/layout21.xml"/><Relationship Id="rId7" Type="http://schemas.openxmlformats.org/officeDocument/2006/relationships/diagramData" Target="../diagrams/data22.xml"/><Relationship Id="rId12" Type="http://schemas.openxmlformats.org/officeDocument/2006/relationships/diagramData" Target="../diagrams/data23.xml"/><Relationship Id="rId2" Type="http://schemas.openxmlformats.org/officeDocument/2006/relationships/diagramData" Target="../diagrams/data21.xml"/><Relationship Id="rId16" Type="http://schemas.microsoft.com/office/2007/relationships/diagramDrawing" Target="../diagrams/drawing2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1.xml"/><Relationship Id="rId11" Type="http://schemas.microsoft.com/office/2007/relationships/diagramDrawing" Target="../diagrams/drawing22.xml"/><Relationship Id="rId5" Type="http://schemas.openxmlformats.org/officeDocument/2006/relationships/diagramColors" Target="../diagrams/colors21.xml"/><Relationship Id="rId15" Type="http://schemas.openxmlformats.org/officeDocument/2006/relationships/diagramColors" Target="../diagrams/colors23.xml"/><Relationship Id="rId10" Type="http://schemas.openxmlformats.org/officeDocument/2006/relationships/diagramColors" Target="../diagrams/colors22.xml"/><Relationship Id="rId4" Type="http://schemas.openxmlformats.org/officeDocument/2006/relationships/diagramQuickStyle" Target="../diagrams/quickStyle21.xml"/><Relationship Id="rId9" Type="http://schemas.openxmlformats.org/officeDocument/2006/relationships/diagramQuickStyle" Target="../diagrams/quickStyle22.xml"/><Relationship Id="rId14" Type="http://schemas.openxmlformats.org/officeDocument/2006/relationships/diagramQuickStyle" Target="../diagrams/quickStyle23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4.xml"/><Relationship Id="rId3" Type="http://schemas.openxmlformats.org/officeDocument/2006/relationships/diagramLayout" Target="../diagrams/layout3.xml"/><Relationship Id="rId7" Type="http://schemas.openxmlformats.org/officeDocument/2006/relationships/diagramData" Target="../diagrams/data4.xml"/><Relationship Id="rId12" Type="http://schemas.openxmlformats.org/officeDocument/2006/relationships/image" Target="../media/image2.jpeg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11" Type="http://schemas.microsoft.com/office/2007/relationships/diagramDrawing" Target="../diagrams/drawing4.xml"/><Relationship Id="rId5" Type="http://schemas.openxmlformats.org/officeDocument/2006/relationships/diagramColors" Target="../diagrams/colors3.xml"/><Relationship Id="rId10" Type="http://schemas.openxmlformats.org/officeDocument/2006/relationships/diagramColors" Target="../diagrams/colors4.xml"/><Relationship Id="rId4" Type="http://schemas.openxmlformats.org/officeDocument/2006/relationships/diagramQuickStyle" Target="../diagrams/quickStyle3.xml"/><Relationship Id="rId9" Type="http://schemas.openxmlformats.org/officeDocument/2006/relationships/diagramQuickStyle" Target="../diagrams/quickStyle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7" Type="http://schemas.openxmlformats.org/officeDocument/2006/relationships/image" Target="../media/image3.jpeg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7.xml"/><Relationship Id="rId3" Type="http://schemas.openxmlformats.org/officeDocument/2006/relationships/diagramLayout" Target="../diagrams/layout6.xml"/><Relationship Id="rId7" Type="http://schemas.openxmlformats.org/officeDocument/2006/relationships/diagramData" Target="../diagrams/data7.xml"/><Relationship Id="rId12" Type="http://schemas.openxmlformats.org/officeDocument/2006/relationships/image" Target="../media/image4.jpeg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11" Type="http://schemas.microsoft.com/office/2007/relationships/diagramDrawing" Target="../diagrams/drawing7.xml"/><Relationship Id="rId5" Type="http://schemas.openxmlformats.org/officeDocument/2006/relationships/diagramColors" Target="../diagrams/colors6.xml"/><Relationship Id="rId10" Type="http://schemas.openxmlformats.org/officeDocument/2006/relationships/diagramColors" Target="../diagrams/colors7.xml"/><Relationship Id="rId4" Type="http://schemas.openxmlformats.org/officeDocument/2006/relationships/diagramQuickStyle" Target="../diagrams/quickStyle6.xml"/><Relationship Id="rId9" Type="http://schemas.openxmlformats.org/officeDocument/2006/relationships/diagramQuickStyle" Target="../diagrams/quickStyle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7" Type="http://schemas.openxmlformats.org/officeDocument/2006/relationships/image" Target="../media/image5.png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0.xml"/><Relationship Id="rId3" Type="http://schemas.openxmlformats.org/officeDocument/2006/relationships/diagramLayout" Target="../diagrams/layout9.xml"/><Relationship Id="rId7" Type="http://schemas.openxmlformats.org/officeDocument/2006/relationships/diagramData" Target="../diagrams/data10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9.xml"/><Relationship Id="rId11" Type="http://schemas.microsoft.com/office/2007/relationships/diagramDrawing" Target="../diagrams/drawing10.xml"/><Relationship Id="rId5" Type="http://schemas.openxmlformats.org/officeDocument/2006/relationships/diagramColors" Target="../diagrams/colors9.xml"/><Relationship Id="rId10" Type="http://schemas.openxmlformats.org/officeDocument/2006/relationships/diagramColors" Target="../diagrams/colors10.xml"/><Relationship Id="rId4" Type="http://schemas.openxmlformats.org/officeDocument/2006/relationships/diagramQuickStyle" Target="../diagrams/quickStyle9.xml"/><Relationship Id="rId9" Type="http://schemas.openxmlformats.org/officeDocument/2006/relationships/diagramQuickStyle" Target="../diagrams/quickStyle10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2.xml"/><Relationship Id="rId13" Type="http://schemas.openxmlformats.org/officeDocument/2006/relationships/diagramLayout" Target="../diagrams/layout13.xml"/><Relationship Id="rId3" Type="http://schemas.openxmlformats.org/officeDocument/2006/relationships/diagramLayout" Target="../diagrams/layout11.xml"/><Relationship Id="rId7" Type="http://schemas.openxmlformats.org/officeDocument/2006/relationships/diagramData" Target="../diagrams/data12.xml"/><Relationship Id="rId12" Type="http://schemas.openxmlformats.org/officeDocument/2006/relationships/diagramData" Target="../diagrams/data13.xml"/><Relationship Id="rId2" Type="http://schemas.openxmlformats.org/officeDocument/2006/relationships/diagramData" Target="../diagrams/data11.xml"/><Relationship Id="rId16" Type="http://schemas.microsoft.com/office/2007/relationships/diagramDrawing" Target="../diagrams/drawing1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1.xml"/><Relationship Id="rId11" Type="http://schemas.microsoft.com/office/2007/relationships/diagramDrawing" Target="../diagrams/drawing12.xml"/><Relationship Id="rId5" Type="http://schemas.openxmlformats.org/officeDocument/2006/relationships/diagramColors" Target="../diagrams/colors11.xml"/><Relationship Id="rId15" Type="http://schemas.openxmlformats.org/officeDocument/2006/relationships/diagramColors" Target="../diagrams/colors13.xml"/><Relationship Id="rId10" Type="http://schemas.openxmlformats.org/officeDocument/2006/relationships/diagramColors" Target="../diagrams/colors12.xml"/><Relationship Id="rId4" Type="http://schemas.openxmlformats.org/officeDocument/2006/relationships/diagramQuickStyle" Target="../diagrams/quickStyle11.xml"/><Relationship Id="rId9" Type="http://schemas.openxmlformats.org/officeDocument/2006/relationships/diagramQuickStyle" Target="../diagrams/quickStyle12.xml"/><Relationship Id="rId14" Type="http://schemas.openxmlformats.org/officeDocument/2006/relationships/diagramQuickStyle" Target="../diagrams/quickStyle13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5.xml"/><Relationship Id="rId3" Type="http://schemas.openxmlformats.org/officeDocument/2006/relationships/diagramLayout" Target="../diagrams/layout14.xml"/><Relationship Id="rId7" Type="http://schemas.openxmlformats.org/officeDocument/2006/relationships/diagramData" Target="../diagrams/data15.xml"/><Relationship Id="rId2" Type="http://schemas.openxmlformats.org/officeDocument/2006/relationships/diagramData" Target="../diagrams/data1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4.xml"/><Relationship Id="rId11" Type="http://schemas.microsoft.com/office/2007/relationships/diagramDrawing" Target="../diagrams/drawing15.xml"/><Relationship Id="rId5" Type="http://schemas.openxmlformats.org/officeDocument/2006/relationships/diagramColors" Target="../diagrams/colors14.xml"/><Relationship Id="rId10" Type="http://schemas.openxmlformats.org/officeDocument/2006/relationships/diagramColors" Target="../diagrams/colors15.xml"/><Relationship Id="rId4" Type="http://schemas.openxmlformats.org/officeDocument/2006/relationships/diagramQuickStyle" Target="../diagrams/quickStyle14.xml"/><Relationship Id="rId9" Type="http://schemas.openxmlformats.org/officeDocument/2006/relationships/diagramQuickStyle" Target="../diagrams/quickStyle15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7.xml"/><Relationship Id="rId13" Type="http://schemas.openxmlformats.org/officeDocument/2006/relationships/diagramLayout" Target="../diagrams/layout18.xml"/><Relationship Id="rId3" Type="http://schemas.openxmlformats.org/officeDocument/2006/relationships/diagramLayout" Target="../diagrams/layout16.xml"/><Relationship Id="rId7" Type="http://schemas.openxmlformats.org/officeDocument/2006/relationships/diagramData" Target="../diagrams/data17.xml"/><Relationship Id="rId12" Type="http://schemas.openxmlformats.org/officeDocument/2006/relationships/diagramData" Target="../diagrams/data18.xml"/><Relationship Id="rId2" Type="http://schemas.openxmlformats.org/officeDocument/2006/relationships/diagramData" Target="../diagrams/data16.xml"/><Relationship Id="rId16" Type="http://schemas.microsoft.com/office/2007/relationships/diagramDrawing" Target="../diagrams/drawing1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6.xml"/><Relationship Id="rId11" Type="http://schemas.microsoft.com/office/2007/relationships/diagramDrawing" Target="../diagrams/drawing17.xml"/><Relationship Id="rId5" Type="http://schemas.openxmlformats.org/officeDocument/2006/relationships/diagramColors" Target="../diagrams/colors16.xml"/><Relationship Id="rId15" Type="http://schemas.openxmlformats.org/officeDocument/2006/relationships/diagramColors" Target="../diagrams/colors18.xml"/><Relationship Id="rId10" Type="http://schemas.openxmlformats.org/officeDocument/2006/relationships/diagramColors" Target="../diagrams/colors17.xml"/><Relationship Id="rId4" Type="http://schemas.openxmlformats.org/officeDocument/2006/relationships/diagramQuickStyle" Target="../diagrams/quickStyle16.xml"/><Relationship Id="rId9" Type="http://schemas.openxmlformats.org/officeDocument/2006/relationships/diagramQuickStyle" Target="../diagrams/quickStyle17.xml"/><Relationship Id="rId14" Type="http://schemas.openxmlformats.org/officeDocument/2006/relationships/diagramQuickStyle" Target="../diagrams/quickStyle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xmlns="" val="558742825"/>
              </p:ext>
            </p:extLst>
          </p:nvPr>
        </p:nvGraphicFramePr>
        <p:xfrm>
          <a:off x="685800" y="2130425"/>
          <a:ext cx="7772400" cy="14700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xmlns="" val="200022806"/>
              </p:ext>
            </p:extLst>
          </p:nvPr>
        </p:nvGraphicFramePr>
        <p:xfrm>
          <a:off x="1115616" y="3886200"/>
          <a:ext cx="6984776" cy="1752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8194" name="Picture 2" descr="http://mijn.bsl.nl/servlet/contentblob/2888100/articleExtraImg/723286.jpg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915816" y="188640"/>
            <a:ext cx="2857500" cy="1781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613297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xmlns="" val="1519059048"/>
              </p:ext>
            </p:extLst>
          </p:nvPr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Tijdelijke aanduiding voor inhoud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308367733"/>
              </p:ext>
            </p:extLst>
          </p:nvPr>
        </p:nvGraphicFramePr>
        <p:xfrm>
          <a:off x="179512" y="1600201"/>
          <a:ext cx="8856984" cy="34849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9218" name="Picture 2" descr="http://www.test.vogelverenigingthout.nl/kuifkanarie2.jpg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22966" y="4847131"/>
            <a:ext cx="2710280" cy="180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10555650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xmlns="" val="256837284"/>
              </p:ext>
            </p:extLst>
          </p:nvPr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6" name="Tijdelijke aanduiding voor inhoud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1522835622"/>
              </p:ext>
            </p:extLst>
          </p:nvPr>
        </p:nvGraphicFramePr>
        <p:xfrm>
          <a:off x="457200" y="1600201"/>
          <a:ext cx="8229600" cy="12527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graphicFrame>
        <p:nvGraphicFramePr>
          <p:cNvPr id="4" name="Tabel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669125887"/>
              </p:ext>
            </p:extLst>
          </p:nvPr>
        </p:nvGraphicFramePr>
        <p:xfrm>
          <a:off x="1907705" y="3068961"/>
          <a:ext cx="5256584" cy="1845194"/>
        </p:xfrm>
        <a:graphic>
          <a:graphicData uri="http://schemas.openxmlformats.org/drawingml/2006/table">
            <a:tbl>
              <a:tblPr/>
              <a:tblGrid>
                <a:gridCol w="1321646"/>
                <a:gridCol w="1920098"/>
                <a:gridCol w="2014840"/>
              </a:tblGrid>
              <a:tr h="65223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2400" b="1" dirty="0">
                          <a:effectLst/>
                          <a:latin typeface="+mj-lt"/>
                          <a:ea typeface="Times New Roman"/>
                          <a:cs typeface="Arial"/>
                        </a:rPr>
                        <a:t> </a:t>
                      </a:r>
                      <a:endParaRPr lang="nl-NL" sz="2400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2400" b="1" dirty="0">
                          <a:effectLst/>
                          <a:latin typeface="+mj-lt"/>
                          <a:ea typeface="Times New Roman"/>
                          <a:cs typeface="Arial"/>
                        </a:rPr>
                        <a:t>Allelen</a:t>
                      </a:r>
                      <a:endParaRPr lang="nl-NL" sz="2400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2400" b="1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K</a:t>
                      </a:r>
                      <a:endParaRPr lang="nl-NL" sz="240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2400" b="1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k</a:t>
                      </a:r>
                      <a:endParaRPr lang="nl-NL" sz="240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946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2400" b="1" dirty="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K</a:t>
                      </a:r>
                      <a:endParaRPr lang="nl-NL" sz="2400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2400" b="1" dirty="0" smtClean="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KK†</a:t>
                      </a:r>
                      <a:endParaRPr lang="nl-NL" sz="2400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2400" b="1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Kk</a:t>
                      </a:r>
                      <a:endParaRPr lang="nl-NL" sz="240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448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2400" b="1" dirty="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k</a:t>
                      </a:r>
                      <a:endParaRPr lang="nl-NL" sz="2400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2400" b="1" dirty="0" err="1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Kk</a:t>
                      </a:r>
                      <a:endParaRPr lang="nl-NL" sz="2400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2400" b="1" dirty="0" err="1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kk</a:t>
                      </a:r>
                      <a:endParaRPr lang="nl-NL" sz="2400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9" name="Diagram 8"/>
          <p:cNvGraphicFramePr/>
          <p:nvPr>
            <p:extLst>
              <p:ext uri="{D42A27DB-BD31-4B8C-83A1-F6EECF244321}">
                <p14:modId xmlns:p14="http://schemas.microsoft.com/office/powerpoint/2010/main" xmlns="" val="2895204388"/>
              </p:ext>
            </p:extLst>
          </p:nvPr>
        </p:nvGraphicFramePr>
        <p:xfrm>
          <a:off x="179512" y="4941168"/>
          <a:ext cx="8784976" cy="165618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2" r:lo="rId13" r:qs="rId14" r:cs="rId15"/>
          </a:graphicData>
        </a:graphic>
      </p:graphicFrame>
    </p:spTree>
    <p:extLst>
      <p:ext uri="{BB962C8B-B14F-4D97-AF65-F5344CB8AC3E}">
        <p14:creationId xmlns:p14="http://schemas.microsoft.com/office/powerpoint/2010/main" xmlns="" val="28861051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xmlns="" val="1441590871"/>
              </p:ext>
            </p:extLst>
          </p:nvPr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Tijdelijke aanduiding voor inhoud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3583710360"/>
              </p:ext>
            </p:extLst>
          </p:nvPr>
        </p:nvGraphicFramePr>
        <p:xfrm>
          <a:off x="755576" y="1556792"/>
          <a:ext cx="7643192" cy="370100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1026" name="Picture 2" descr="http://www.licg.nl/ContentSuite/upload/lig/image/Erfelijkheid/geslachtschromosomen.jpg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509900" y="4869160"/>
            <a:ext cx="2513673" cy="184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883652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xmlns="" val="158661016"/>
              </p:ext>
            </p:extLst>
          </p:nvPr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AutoShape 2" descr="data:image/jpeg;base64,/9j/4AAQSkZJRgABAQAAAQABAAD/2wCEAAkGBhAQEBAOEBAQDxAPEBAPEBAPEBQPFBUQFRQVFBcUGRQXHCYeFxkkGRQUHy8gIygpLCwsFR8xNTAqNSYrLCkBCQoKDgwOGg8PGiwdHx8sLCksKSwpLCwsLCwvLCksLCksLCkpLCwpLC0sKSwsLCwsLCwsLCwpLCwsKSwpLCwpLP/AABEIALsBDgMBIgACEQEDEQH/xAAbAAEAAwEBAQEAAAAAAAAAAAAAAQMEAgUGB//EAD4QAAEDAgMEBwcDAgQHAAAAAAEAAhEDIQQSMUFRYXEFBhMiMoGRQqGxwdHh8BQjUnKCFjNi8Qckc5KistL/xAAaAQADAQEBAQAAAAAAAAAAAAAAAQIDBAUG/8QALREAAgIBAwMCBQMFAAAAAAAAAAECEQMSITEEQVETMhQicYHwYZHRBUJSwfH/2gAMAwEAAhEDEQA/AP22VEoUWFlkyihE7AlQiJNgERErGEULJXxuxvqtIQc3sS2lybAi8arWqbXfP3KKWKqjR08F0fCuuSPUR7SLLhcbmsbH57uBWpc0ouLpmidhERQMIiJgEREMAiIlYCVK4e8ASfzgsNXGPdOWw/Nq1hjc+CJSSPRQrxHVHfy90+9WUcVUbtzDdqtn0zrZk+oj1pRU0MQHi2v5cK5czTTpmgSURJMCVCIgCUQImgKcVimUmGpUcGsbEuM7SANOJA815v8AizBRP6mnEZtukwLRqdg1OxelisKyo0se3M0lpIki7XBw04gHyXmnqjgtewbMAA53yMpkEHNZw2O1F73UgUjrrgZeDXYGs9snuOsScpHiAiJ0mwlX4zrLQp0XYiS9jKooOIBblqTlIOaIg67lz/hHBd49gO/nDu/UuH+Jvi8JmY0m+q0YnoXDPbUZUptc2s8Vagc53eeAADM2gACBYJoW5mHW3CZntNQgMp9rnyPLS0FzXQQLxkJ5GRImJr9bcExxY6uA5syAyoSBAM2bpDhfS6P6q4J4ymgxw18TrXLxEOsJcSAN6kdUsEC4/pqcuzA+K4dqNdEBubsH0jSrDNTe14OaIkHuuLCYN4zAidLLSs+FwFOlmLGBpe5z3HVxc7UlxudB6BaEhmfGVCG22/nxhZi0NaSdgJO8q7Hnw/m0fZU1n28l3Yl8qM3vLcxVaoMAbWh3kVXRqgXv4ssbZmFxQuYjUAjg3YF1TbDg/Z2kRH9s8DK6ux2+hDU1XFffnb88G+pTuHeRjd9tV6FF+ZoJ128xY+8LG9toWyhp5u+JXHn3ijhx80WIiLjNgiIhAEREwCIoJhFCMmLJLg383n5DzWfHV20mF7vC0bFbVP7nr8GrF0w5vZVM125TIsOWu2V6OGPtRy5m1GTXKRTUxLS80xqG5jui0fFacMV5PRbHB72PIc/JTIdtyxHxi+1acFTqGq2lUOYU5qh2mYGzZG8GT5BdU4pbeDlhnlStctr6b8P7HqN7j5Gmv190+i24nENptL3nK0EAmCYkho02SRdZnj4H4Faa1FlRrqb2hzXtLHtdcFpEEEbiF5mdXTPQhweViet+FZAzkuPZHLkeDkqEQ8yIDQDJJ3byFbhetGEqlgp1S41HNY0inUgucHENktgGGOMHcrHdXcIXZzh6RdLTJbtbp/srWdDYdoAFJoDXU3AX8VPwHW+XZOkDcsEi9zz3dbqANVhD89J7mFjWl7iG1DTLu6CA2RtN5A1IBsPW7B5c/bQ39q5ZUFqoJYfDoYK0HoTCF5f2NI1Mxc4x3sxJdJ8yTzVTeqmCiBhqUWMZbW0+vO6VBuRhetuEqENbVIJDj36dSkIaCSSXtAAAa6/A7l67SCJBBBuCL2XmU+jMGxzYZRa4OlokDvNDtk3IFR3LPxXpMIIBEEEAgjSNkJgZOl8PVqUXsovyVHAZXZiz2gSMzQS2WgiQJEyvk8R1Q6Qe9lU4thq0zULXl75Ac2o0AQzu+PjEmNgX28oEgo8PoTonF0jXNbFdp2gp9kSTVyFpfmsQ0XBYLRMSuumOhalZ+FeDSccO/tH9oC3tO8zuQJhts+3v06Z0BXtImFHkdWeh34WiaT+zJzl+amCJDmt7pnY2Mjf9DGL10RIYREQMzY6nLZ3a8t/lY+SyeIQbECF6iyVcDtbbh9D8l04ciS0szkndowU8MAeQDfIK5mGEReJnU6q0UXjUTyE/Bddk87IHp910Oa8j9Sfkh35z2Ba6TMoA3fHU+9c0qEXNz8FauPLkT2QRVBERZFhERABQpRIAoImx0UoixHnVgZ4tOXmQLerSPMKjFYdtVhaZgxMGDrp7lvLf3S03D6YMcWuP/wBD0XFXAnVpnnr913Y8qVXsYShqTXPYwU8E0PNT2i3JwiZ09PRa6WHaHF/tOABPAfDVdtpOHsn0+67GHcdbD82LSWTyyVjXZfr9yGNzGPXl99FfVMEO2SGu5HQ+sepXTGAaeZO1cYlkseN7THOLe9cc56mbVSLV5nTvR9es1oo1uxI7SXS9urCGnuESQdhtedQF6NN0gHeAfUSulkXyfG0+pmKbUq1WYwsdV7LMWlwccjHDvPjvXIOgngvf6P6Mr06TKbsS8uY95c+BULmlxIaTUk2FpXpqQmhUfNdJ9U31quJqB9Nv6htNrSGHMw0zThwdOrg1wdvDaY9kz9K1oAAAAAsALADcilMDkoihRaGTKKElFoZKKJSUrAlFEpKLAlFCkFNNAEQlc5gq54EdIolFFoZKKElK0BKKEVWgJRRKJWBKKJSUWBSf81v/AE3/APsz6LQs+H7znVNhAa3+kSZ8yfQBaJVtoiJBRRmRS2USuXGxPAqZVOKMjsxq+3JvtH0tzIQmhPZHWFHcZ/Q34BWqAETckNEoolTKVoZIUrmVMqk0SzlQpRc5RCIiACIpSAhERAwiImhErK2p344laViH+b/cfmunBvq+hE+xuUKUXMWQiIigCIiACIiAOalQNEn6+QG0qlrXPu8ZWfwNyf6voPPcgvWM+wxuXm4uk/8AiAtKvgn3EKUUKSjOXnPHEfJaFif/AJn9w+SvxlQtp1HDVrHEc4XRljtH6GcXyyKlck5WCTtcfC3nvPAe5WUqUbZJ1cdT9BwU0aYa0NGgAC7WH6IpLuwiIgoIilFAERSExHKIqm4phOXMM05Ym897Z/a7/tKkZaoUqutXawFz3BjREucYFyAL8yB5oA7RU/rafZitnb2Tg1wqTLS10ZTO4yL8V1h8Q2o0PY4PY67XNuCNJBSAsWavjg2wufcu8VVyt5/n5zWRlOBJ1K6sOJSVyNYRT3Yd0m7+Pu+6uodIA2Iyleca8kWuXlkfNaTRngRcFdMsMGqqjaWNLlUb6wdEtPlvWBrjmkTmn3rVgaktg7Pz5K8UxJdFztXPHJ6Vxas4p49yKbSBcyVTWxwFhcrrF1IHP8+izNpxz2lGLGpfNI3hBVbIPSL/AOJ9Pur6GPDrHun3LzTXaRmg+LLG2ZhanUZHEaFdEsMGuKNpY0uVR6ahUYOpLeX59fRXrzprTKmcrVOiUUKVAjJUOWsx2yo00z/UDmb6y4LWsXSeVzDTPtRcGCCLgjircHVloBJLmgAk6njZdDxy0KZhHLH1HA0KusXRLY5LtFknTs3Z5peZzbZlbchexwdAzNIjmIXX6dubNt+e9WOMAncujLkU0lFGSjV2Z8BVLqbZ8Te48bnNsfr5rQvNpviq6oC4B4Ac22UkaO5r0lOTG4O33FhyrItuwREWBsFKiUVJgSpUKUxGHpno79RQqUMxZ2gAzATo4OgiRIMQRIkEr5fE/wDD8l4yVe7UJNV7m94BrcQGNF5eCcRBBOjNZX2ihZ2FHkdG9XhRbVYKjwKrqbv25YWlrWtJzkucZy3k+Ws0dM9Vf1NSi813tFFgbGQPc65uXyDe0gz4QbL3kSsdHzvRXU1uHoV8OKznDEMZTc8t72QNyOEZou0uANoEawva6OwnY0qdHNn7NjWBxAbLW2FhbQAeS0IgKMvSGg5/f5Kslaq1PMCNuxYGuLe66bbd3Neh08k414OiG6ozNjtA6LF5ZHHL4l6ACpFFmv8Aqz67V2XTYbVuzWb1FuCF3fm0rUq6FPKOJ1Vq8/M1KTaOWTtmPHmIP5qFy4rTiKWYRt2LC18d12zb9V1YJJxrwaw3RiawSKns9qRGzdK9SLLOKDIy3jNm12q0nNYLdmuSWotwbbHy+f1WlcUqcCPVdry8stUm0cknbsKQoUtUpEngdNE52vF8lQS0bQe6u+r7tXTOdzjfYBaPd7130tQcajI8OfM7TQfdddC4ZzXVCYjOS2I0IC9mUl8P9j5yMJfG3T5/H+2x6yIi8U+jJCpxh7h5hXBV4lktI81ri96szypuDrwfPtxjnOFOMj819vcF5B0vp5r6DDnujkvHGH/c7TczIBzMlezSZAA3Bd3WtaVR5f8ATozUpOTs6UqFK809g+TxvUg1MQana5Kbv1D+62HCpVgQDMlplxN76AAaRX/4eUnx+6QR2hkUwfFTpsGrie72drnxFfWr56jicayni3lj3vFUfpmvbI7AvIzZWkFzwMxLZBIawalNkmzovoHsWVWGtUcatY1i9n7JBLWiO7b2ZMRJJsvVaNnxuvm2v6Qdha1Q5qeJNZrqdMBpDaZbTBYP5AZnmd7V9I1sACSYAEnU8SmAhQpUKGUSoRFIyVCImgC4qUg7USu0VKVcAU/pG8fd9F3TpNGgXa5BuR5q9cpJ2wcmdKVCLJMCVxUotdqJ93vXUoqUq3QFP6RvH1XbaYb4QBv5KxQqlOUuWNybIcNxgrg1SPELbxcIa42S48Pqoh52ho3C5VqP+Zm34O+1bEyI5qG1p0BPHQLj9I3YTO9SHubqMw3t+iaUP7dwt9zt9MOFxKllMNECyMqA6GVKiTl7X+wKMb1BERZlEpKhc1HaDeVUd3QmQKDZmLqxFCJScuRRio8IKURJUUEREWBKIidiOURFzlBERABERSAREVAFRVqhrgeBB5bFeqq9HMOI0WuJx1fNwTK62LUXJqNG0eqZ50gnms3CXgdkrl1UDbfcLlU9g4mXHnBi25XspgaCFq4Qhy7+n8its4zOOgy8XfRSKH8iXc9PRWIl6rXt2/PIafIAREWLdlBERAHD6IN9DvFiuZc3/UPQ/dWotlldU90TpKxiG744GxVgMqutRDtfVKVLL7VuKpqDjadPwK3ZYs7ahNSI8Mi3xVvbN3hKbRcggyZtCcFoTcl2B7naIixLClQiQiUUKVQBERJgQiIoGEREmAREQgCIiYEOdAk7Fiq1nOJAsNv5tKvxb4A9fkPeQqXDK21yBbiV6XS41WtmU229KMjxHtHyMKGSdp+K4fWzR/SCeZ2fFYTj3NNYQJp5MgvfNt9YXqRi5LY5s79D3/mzf+j3cPiiDld6/PiN+5bV5zmmGuOogn5j4rbQPdHCR6GF5HV4kvnidOOV7MsREXns1CIiQBERWAREUgcVamUT+f7LDUe51zMbPzYrsSSXAbNPn8x6Liu6GmBcAwOK9fpsahFS7swlcnpRjfbafVTSzag34z+BUvq5otqJ5cPX4LtlZrBmJESG2v3piI33XfyiMkHi9zo9PC4rNY6++dx/LrSvPcwh0jb8RcfA+q9BeP1WNRaceGbQlaCIi40aEooUqhBERAGfH4rsqVSrlL+zY55aCASGiTE20led0d1jbWqMpCk9pqUBimlzmx2DjDXWOpOzYvUxOGZUY6m9ocxwhzToRuPBZ8P0NQpuD2UmtcJhwmQDqNdL6aJMCnpLrDQoUH4gvFRrJAFI9oXPDS7IMs3gHXTU2WPGddcJTbmzOfDmB4ZTecrXPa3Oe74e9IjxQYmF6mN6Ko1mGlVpMfTJDi0iBI229Flf1XwbpnD0zJcTIO0tJ272t5RZTSApb1wwhLQajg57srWmm8ud+8aAIABkF7SAvaXnt6v4UODhRYCCHDWxD+1BiYs/vDcSd5XoIoAiIgZlx1oP5YtKrqvsFpxFPMN5FwN+wj0WJhtlPkflz4L1ukkpY68GMtpWzFRuebQ7z/IWDG0w51apEOw4pQ4RMyXHbxGq9xtHhwtuVraIvYX1trz3rujk0mPWx+J42/40gHS0HeAY5iVqpaeZ+Kz6xHl+blqa2ABuXndXJadJtjXclEReWzYIiJpAEREwCIiAMVcw8cfoPoVViHRJ3AlacZRkZh5ndFwfj6rOTmsdRs1t8wvZwSUoKu2xh7Z2zz6NO7T/ACbfnrp6rilgg3EtDZDXB1V7dmdtg7hd3uXpMp3/ANloAAuunW4kdUl1Di3yv5/jY5cPgfmtgCzUmyeFp+MLSvK6uSbUTXGqCox+LFKk+sRmFNpe4Ax3W3cfISfJXritQa9pa8BzTEg6GCCPeAuRI0PN6P6fFZ4Z2bmA0G4nM5wyii8NyEneZqCNnZO4LTU6XoNYKvaNdTNRlIOpntRncQ0DuTtI9VbQwNNhljGtOUMsPYBc4N5Avd6piMBTqBoewEMeKjdkPEgOEbYJ9UMR5ruuOCADu1MOyxFKqTLjDRAbMnUDaL6L16NZr2te0y17Q5p0lpEg+hXnjqzhBl/5en3fDbSHZx6HTdppZehSotY1rGgNa1oa0DQNAgD0R9AOkRFLGERSnHcCEUqE2gCIgUgFVVwwdfQ7/srUTjNxdxdA1ZlZhHDbI/OBXX6UnU23C/0WhSun4rIToRwymBoukRc7k5O2UERFIwiKUxEIiJMAiIhAFRVwTTp3eWn28loRbQnKDuLE1ZlbhXDbPn9l03C7XEnktChaS6nIxaEA0DRERc3O5QUwilWgIRSiTAhFKhAH/9k="/>
          <p:cNvSpPr>
            <a:spLocks noChangeAspect="1" noChangeArrowheads="1"/>
          </p:cNvSpPr>
          <p:nvPr/>
        </p:nvSpPr>
        <p:spPr bwMode="auto">
          <a:xfrm>
            <a:off x="155575" y="-852488"/>
            <a:ext cx="2571750" cy="1781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pic>
        <p:nvPicPr>
          <p:cNvPr id="2052" name="Picture 4" descr="http://www.dutchtrotters.nl/artikelen/Xfactor/bep%20geslacht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69515" y="1844824"/>
            <a:ext cx="6334125" cy="43910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525247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xmlns="" val="1940338452"/>
              </p:ext>
            </p:extLst>
          </p:nvPr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Tijdelijke aanduiding voor inhoud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1084675887"/>
              </p:ext>
            </p:extLst>
          </p:nvPr>
        </p:nvGraphicFramePr>
        <p:xfrm>
          <a:off x="179512" y="1124744"/>
          <a:ext cx="8784976" cy="3629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3074" name="Picture 2" descr="http://ball.punt.nl/_files/2007-09-30/1colorblind.jpg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771800" y="4442916"/>
            <a:ext cx="3610372" cy="21517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763837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xmlns="" val="159064759"/>
              </p:ext>
            </p:extLst>
          </p:nvPr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63688" y="1514424"/>
            <a:ext cx="5760639" cy="52443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24712249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xmlns="" val="2945382103"/>
              </p:ext>
            </p:extLst>
          </p:nvPr>
        </p:nvGraphicFramePr>
        <p:xfrm>
          <a:off x="179512" y="274638"/>
          <a:ext cx="8856984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Tijdelijke aanduiding voor inhoud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2052076343"/>
              </p:ext>
            </p:extLst>
          </p:nvPr>
        </p:nvGraphicFramePr>
        <p:xfrm>
          <a:off x="251520" y="1484784"/>
          <a:ext cx="8712968" cy="269289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graphicFrame>
        <p:nvGraphicFramePr>
          <p:cNvPr id="6" name="Tabel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262743682"/>
              </p:ext>
            </p:extLst>
          </p:nvPr>
        </p:nvGraphicFramePr>
        <p:xfrm>
          <a:off x="1763688" y="4293096"/>
          <a:ext cx="5400601" cy="2121083"/>
        </p:xfrm>
        <a:graphic>
          <a:graphicData uri="http://schemas.openxmlformats.org/drawingml/2006/table">
            <a:tbl>
              <a:tblPr/>
              <a:tblGrid>
                <a:gridCol w="1357856"/>
                <a:gridCol w="1972704"/>
                <a:gridCol w="2070041"/>
              </a:tblGrid>
              <a:tr h="80839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2400" b="1" dirty="0">
                          <a:effectLst/>
                          <a:latin typeface="+mj-lt"/>
                          <a:ea typeface="Times New Roman"/>
                          <a:cs typeface="Arial"/>
                        </a:rPr>
                        <a:t>Allelen</a:t>
                      </a:r>
                      <a:endParaRPr lang="nl-NL" sz="2400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2400" b="1" dirty="0">
                          <a:effectLst/>
                          <a:latin typeface="+mj-lt"/>
                          <a:ea typeface="Times New Roman"/>
                          <a:cs typeface="Arial"/>
                        </a:rPr>
                        <a:t> </a:t>
                      </a:r>
                      <a:endParaRPr lang="nl-NL" sz="2400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2400" b="1" dirty="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X</a:t>
                      </a:r>
                      <a:r>
                        <a:rPr lang="nl-NL" sz="2400" b="1" baseline="30000" dirty="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R</a:t>
                      </a:r>
                      <a:endParaRPr lang="nl-NL" sz="2400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2400" b="1" dirty="0" smtClean="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X</a:t>
                      </a:r>
                      <a:r>
                        <a:rPr lang="nl-NL" sz="2400" b="1" baseline="30000" dirty="0" smtClean="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R</a:t>
                      </a:r>
                      <a:endParaRPr lang="nl-NL" sz="2400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4946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2400" b="1" dirty="0" err="1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X</a:t>
                      </a:r>
                      <a:r>
                        <a:rPr lang="nl-NL" sz="2400" b="1" baseline="30000" dirty="0" err="1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r</a:t>
                      </a:r>
                      <a:endParaRPr lang="nl-NL" sz="2400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2400" b="1" dirty="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X</a:t>
                      </a:r>
                      <a:r>
                        <a:rPr lang="nl-NL" sz="2400" b="1" baseline="30000" dirty="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R</a:t>
                      </a:r>
                      <a:r>
                        <a:rPr lang="nl-NL" sz="2400" b="1" dirty="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nl-NL" sz="2400" b="1" dirty="0" err="1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X</a:t>
                      </a:r>
                      <a:r>
                        <a:rPr lang="nl-NL" sz="2400" b="1" baseline="30000" dirty="0" err="1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r</a:t>
                      </a:r>
                      <a:endParaRPr lang="nl-NL" sz="2400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2400" b="1" dirty="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X</a:t>
                      </a:r>
                      <a:r>
                        <a:rPr lang="nl-NL" sz="2400" b="1" baseline="30000" dirty="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R</a:t>
                      </a:r>
                      <a:r>
                        <a:rPr lang="nl-NL" sz="2400" b="1" dirty="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nl-NL" sz="2400" b="1" dirty="0" err="1" smtClean="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X</a:t>
                      </a:r>
                      <a:r>
                        <a:rPr lang="nl-NL" sz="2400" b="1" baseline="30000" dirty="0" err="1" smtClean="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r</a:t>
                      </a:r>
                      <a:endParaRPr lang="nl-NL" sz="2400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3036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2400" b="1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Y</a:t>
                      </a:r>
                      <a:endParaRPr lang="nl-NL" sz="240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2400" b="1" dirty="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X</a:t>
                      </a:r>
                      <a:r>
                        <a:rPr lang="nl-NL" sz="2400" b="1" baseline="30000" dirty="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R</a:t>
                      </a:r>
                      <a:r>
                        <a:rPr lang="nl-NL" sz="2400" b="1" dirty="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 Y</a:t>
                      </a:r>
                      <a:endParaRPr lang="nl-NL" sz="2400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2400" b="1" dirty="0" smtClean="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X</a:t>
                      </a:r>
                      <a:r>
                        <a:rPr lang="nl-NL" sz="2400" b="1" baseline="30000" dirty="0" smtClean="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R</a:t>
                      </a:r>
                      <a:r>
                        <a:rPr lang="nl-NL" sz="2400" b="1" dirty="0" smtClean="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nl-NL" sz="2400" b="1" dirty="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Y</a:t>
                      </a:r>
                      <a:endParaRPr lang="nl-NL" sz="2400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3510497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xmlns="" val="1972071572"/>
              </p:ext>
            </p:extLst>
          </p:nvPr>
        </p:nvGraphicFramePr>
        <p:xfrm>
          <a:off x="179512" y="274638"/>
          <a:ext cx="8856984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8" name="Tijdelijke aanduiding voor inhoud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4030196963"/>
              </p:ext>
            </p:extLst>
          </p:nvPr>
        </p:nvGraphicFramePr>
        <p:xfrm>
          <a:off x="467544" y="1484784"/>
          <a:ext cx="8229600" cy="8926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graphicFrame>
        <p:nvGraphicFramePr>
          <p:cNvPr id="5" name="Tabel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382000556"/>
              </p:ext>
            </p:extLst>
          </p:nvPr>
        </p:nvGraphicFramePr>
        <p:xfrm>
          <a:off x="1763689" y="2564905"/>
          <a:ext cx="5256584" cy="1968544"/>
        </p:xfrm>
        <a:graphic>
          <a:graphicData uri="http://schemas.openxmlformats.org/drawingml/2006/table">
            <a:tbl>
              <a:tblPr/>
              <a:tblGrid>
                <a:gridCol w="1321646"/>
                <a:gridCol w="1920098"/>
                <a:gridCol w="2014840"/>
              </a:tblGrid>
              <a:tr h="74491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2400" b="1" dirty="0">
                          <a:effectLst/>
                          <a:latin typeface="+mj-lt"/>
                          <a:ea typeface="Times New Roman"/>
                          <a:cs typeface="Arial"/>
                        </a:rPr>
                        <a:t>Allelen</a:t>
                      </a:r>
                      <a:endParaRPr lang="nl-NL" sz="2400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2400" b="1" dirty="0">
                          <a:effectLst/>
                          <a:latin typeface="+mj-lt"/>
                          <a:ea typeface="Times New Roman"/>
                          <a:cs typeface="Arial"/>
                        </a:rPr>
                        <a:t> </a:t>
                      </a:r>
                      <a:endParaRPr lang="nl-NL" sz="2400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2400" b="1" dirty="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X</a:t>
                      </a:r>
                      <a:r>
                        <a:rPr lang="nl-NL" sz="2400" b="1" baseline="30000" dirty="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R</a:t>
                      </a:r>
                      <a:endParaRPr lang="nl-NL" sz="2400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2400" b="1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X</a:t>
                      </a:r>
                      <a:r>
                        <a:rPr lang="nl-NL" sz="2400" b="1" baseline="3000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r</a:t>
                      </a:r>
                      <a:endParaRPr lang="nl-NL" sz="240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7206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2400" b="1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X</a:t>
                      </a:r>
                      <a:r>
                        <a:rPr lang="nl-NL" sz="2400" b="1" baseline="3000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R</a:t>
                      </a:r>
                      <a:endParaRPr lang="nl-NL" sz="240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2400" b="1" dirty="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X</a:t>
                      </a:r>
                      <a:r>
                        <a:rPr lang="nl-NL" sz="2400" b="1" baseline="30000" dirty="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R</a:t>
                      </a:r>
                      <a:r>
                        <a:rPr lang="nl-NL" sz="2400" b="1" dirty="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nl-NL" sz="2400" b="1" dirty="0" err="1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X</a:t>
                      </a:r>
                      <a:r>
                        <a:rPr lang="nl-NL" sz="2400" b="1" baseline="30000" dirty="0" err="1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R</a:t>
                      </a:r>
                      <a:endParaRPr lang="nl-NL" sz="2400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2400" b="1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X</a:t>
                      </a:r>
                      <a:r>
                        <a:rPr lang="nl-NL" sz="2400" b="1" baseline="3000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R</a:t>
                      </a:r>
                      <a:r>
                        <a:rPr lang="nl-NL" sz="2400" b="1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 X</a:t>
                      </a:r>
                      <a:r>
                        <a:rPr lang="nl-NL" sz="2400" b="1" baseline="3000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r</a:t>
                      </a:r>
                      <a:endParaRPr lang="nl-NL" sz="240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5523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2400" b="1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Y</a:t>
                      </a:r>
                      <a:endParaRPr lang="nl-NL" sz="240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2400" b="1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X</a:t>
                      </a:r>
                      <a:r>
                        <a:rPr lang="nl-NL" sz="2400" b="1" baseline="3000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R</a:t>
                      </a:r>
                      <a:r>
                        <a:rPr lang="nl-NL" sz="2400" b="1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 Y</a:t>
                      </a:r>
                      <a:endParaRPr lang="nl-NL" sz="240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2400" b="1" dirty="0" err="1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X</a:t>
                      </a:r>
                      <a:r>
                        <a:rPr lang="nl-NL" sz="2400" b="1" baseline="30000" dirty="0" err="1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r</a:t>
                      </a:r>
                      <a:r>
                        <a:rPr lang="nl-NL" sz="2400" b="1" dirty="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  Y</a:t>
                      </a:r>
                      <a:endParaRPr lang="nl-NL" sz="2400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xmlns="" val="4051657006"/>
              </p:ext>
            </p:extLst>
          </p:nvPr>
        </p:nvGraphicFramePr>
        <p:xfrm>
          <a:off x="251520" y="4581128"/>
          <a:ext cx="8712968" cy="21602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2" r:lo="rId13" r:qs="rId14" r:cs="rId15"/>
          </a:graphicData>
        </a:graphic>
      </p:graphicFrame>
    </p:spTree>
    <p:extLst>
      <p:ext uri="{BB962C8B-B14F-4D97-AF65-F5344CB8AC3E}">
        <p14:creationId xmlns:p14="http://schemas.microsoft.com/office/powerpoint/2010/main" xmlns="" val="3524724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xmlns="" val="763323150"/>
              </p:ext>
            </p:extLst>
          </p:nvPr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6" name="Tijdelijke aanduiding voor inhoud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1370055643"/>
              </p:ext>
            </p:extLst>
          </p:nvPr>
        </p:nvGraphicFramePr>
        <p:xfrm>
          <a:off x="179512" y="1412776"/>
          <a:ext cx="8784976" cy="244827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graphicFrame>
        <p:nvGraphicFramePr>
          <p:cNvPr id="5" name="Tabel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619573436"/>
              </p:ext>
            </p:extLst>
          </p:nvPr>
        </p:nvGraphicFramePr>
        <p:xfrm>
          <a:off x="2411760" y="3717032"/>
          <a:ext cx="4464496" cy="2376265"/>
        </p:xfrm>
        <a:graphic>
          <a:graphicData uri="http://schemas.openxmlformats.org/drawingml/2006/table">
            <a:tbl>
              <a:tblPr firstRow="1" firstCol="1" bandRow="1"/>
              <a:tblGrid>
                <a:gridCol w="2208369"/>
                <a:gridCol w="2256127"/>
              </a:tblGrid>
              <a:tr h="47525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952500" algn="l"/>
                        </a:tabLst>
                      </a:pPr>
                      <a:r>
                        <a:rPr lang="nl-NL" sz="2400" b="1" dirty="0">
                          <a:effectLst/>
                          <a:latin typeface="+mj-lt"/>
                          <a:ea typeface="Calibri"/>
                          <a:cs typeface="Times New Roman"/>
                        </a:rPr>
                        <a:t>Bloedgroep</a:t>
                      </a:r>
                      <a:endParaRPr lang="nl-NL" sz="2400" dirty="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952500" algn="l"/>
                        </a:tabLst>
                      </a:pPr>
                      <a:r>
                        <a:rPr lang="nl-NL" sz="2400" b="1" dirty="0">
                          <a:effectLst/>
                          <a:latin typeface="+mj-lt"/>
                          <a:ea typeface="Calibri"/>
                          <a:cs typeface="Times New Roman"/>
                        </a:rPr>
                        <a:t>Genotype</a:t>
                      </a:r>
                      <a:endParaRPr lang="nl-NL" sz="2400" dirty="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525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952500" algn="l"/>
                        </a:tabLst>
                      </a:pPr>
                      <a:r>
                        <a:rPr lang="nl-NL" sz="2400" b="1">
                          <a:effectLst/>
                          <a:latin typeface="+mj-lt"/>
                          <a:ea typeface="Calibri"/>
                          <a:cs typeface="Times New Roman"/>
                        </a:rPr>
                        <a:t>A</a:t>
                      </a:r>
                      <a:endParaRPr lang="nl-NL" sz="240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952500" algn="l"/>
                        </a:tabLst>
                      </a:pPr>
                      <a:r>
                        <a:rPr lang="nl-NL" sz="2400" b="1">
                          <a:effectLst/>
                          <a:latin typeface="+mj-lt"/>
                          <a:ea typeface="Calibri"/>
                          <a:cs typeface="Times New Roman"/>
                        </a:rPr>
                        <a:t>I</a:t>
                      </a:r>
                      <a:r>
                        <a:rPr lang="nl-NL" sz="2400" b="1" baseline="30000">
                          <a:effectLst/>
                          <a:latin typeface="+mj-lt"/>
                          <a:ea typeface="Calibri"/>
                          <a:cs typeface="Times New Roman"/>
                        </a:rPr>
                        <a:t>A</a:t>
                      </a:r>
                      <a:r>
                        <a:rPr lang="nl-NL" sz="2400" b="1">
                          <a:effectLst/>
                          <a:latin typeface="+mj-lt"/>
                          <a:ea typeface="Calibri"/>
                          <a:cs typeface="Times New Roman"/>
                        </a:rPr>
                        <a:t>I</a:t>
                      </a:r>
                      <a:r>
                        <a:rPr lang="nl-NL" sz="2400" b="1" baseline="30000">
                          <a:effectLst/>
                          <a:latin typeface="+mj-lt"/>
                          <a:ea typeface="Calibri"/>
                          <a:cs typeface="Times New Roman"/>
                        </a:rPr>
                        <a:t>A</a:t>
                      </a:r>
                      <a:r>
                        <a:rPr lang="nl-NL" sz="2400" b="1">
                          <a:effectLst/>
                          <a:latin typeface="+mj-lt"/>
                          <a:ea typeface="Calibri"/>
                          <a:cs typeface="Times New Roman"/>
                        </a:rPr>
                        <a:t> of I</a:t>
                      </a:r>
                      <a:r>
                        <a:rPr lang="nl-NL" sz="2400" b="1" baseline="30000">
                          <a:effectLst/>
                          <a:latin typeface="+mj-lt"/>
                          <a:ea typeface="Calibri"/>
                          <a:cs typeface="Times New Roman"/>
                        </a:rPr>
                        <a:t>A</a:t>
                      </a:r>
                      <a:r>
                        <a:rPr lang="nl-NL" sz="2400" b="1">
                          <a:effectLst/>
                          <a:latin typeface="+mj-lt"/>
                          <a:ea typeface="Calibri"/>
                          <a:cs typeface="Times New Roman"/>
                        </a:rPr>
                        <a:t>i</a:t>
                      </a:r>
                      <a:endParaRPr lang="nl-NL" sz="240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525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952500" algn="l"/>
                        </a:tabLst>
                      </a:pPr>
                      <a:r>
                        <a:rPr lang="nl-NL" sz="2400" b="1">
                          <a:effectLst/>
                          <a:latin typeface="+mj-lt"/>
                          <a:ea typeface="Calibri"/>
                          <a:cs typeface="Times New Roman"/>
                        </a:rPr>
                        <a:t>B</a:t>
                      </a:r>
                      <a:endParaRPr lang="nl-NL" sz="240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952500" algn="l"/>
                        </a:tabLst>
                      </a:pPr>
                      <a:r>
                        <a:rPr lang="nl-NL" sz="2400" b="1">
                          <a:effectLst/>
                          <a:latin typeface="+mj-lt"/>
                          <a:ea typeface="Calibri"/>
                          <a:cs typeface="Times New Roman"/>
                        </a:rPr>
                        <a:t>I</a:t>
                      </a:r>
                      <a:r>
                        <a:rPr lang="nl-NL" sz="2400" b="1" baseline="30000">
                          <a:effectLst/>
                          <a:latin typeface="+mj-lt"/>
                          <a:ea typeface="Calibri"/>
                          <a:cs typeface="Times New Roman"/>
                        </a:rPr>
                        <a:t>B</a:t>
                      </a:r>
                      <a:r>
                        <a:rPr lang="nl-NL" sz="2400" b="1">
                          <a:effectLst/>
                          <a:latin typeface="+mj-lt"/>
                          <a:ea typeface="Calibri"/>
                          <a:cs typeface="Times New Roman"/>
                        </a:rPr>
                        <a:t>I</a:t>
                      </a:r>
                      <a:r>
                        <a:rPr lang="nl-NL" sz="2400" b="1" baseline="30000">
                          <a:effectLst/>
                          <a:latin typeface="+mj-lt"/>
                          <a:ea typeface="Calibri"/>
                          <a:cs typeface="Times New Roman"/>
                        </a:rPr>
                        <a:t>B</a:t>
                      </a:r>
                      <a:r>
                        <a:rPr lang="nl-NL" sz="2400" b="1">
                          <a:effectLst/>
                          <a:latin typeface="+mj-lt"/>
                          <a:ea typeface="Calibri"/>
                          <a:cs typeface="Times New Roman"/>
                        </a:rPr>
                        <a:t> of I</a:t>
                      </a:r>
                      <a:r>
                        <a:rPr lang="nl-NL" sz="2400" b="1" baseline="30000">
                          <a:effectLst/>
                          <a:latin typeface="+mj-lt"/>
                          <a:ea typeface="Calibri"/>
                          <a:cs typeface="Times New Roman"/>
                        </a:rPr>
                        <a:t>B</a:t>
                      </a:r>
                      <a:r>
                        <a:rPr lang="nl-NL" sz="2400" b="1">
                          <a:effectLst/>
                          <a:latin typeface="+mj-lt"/>
                          <a:ea typeface="Calibri"/>
                          <a:cs typeface="Times New Roman"/>
                        </a:rPr>
                        <a:t>i</a:t>
                      </a:r>
                      <a:endParaRPr lang="nl-NL" sz="240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525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952500" algn="l"/>
                        </a:tabLst>
                      </a:pPr>
                      <a:r>
                        <a:rPr lang="nl-NL" sz="2400" b="1">
                          <a:effectLst/>
                          <a:latin typeface="+mj-lt"/>
                          <a:ea typeface="Calibri"/>
                          <a:cs typeface="Times New Roman"/>
                        </a:rPr>
                        <a:t>AB</a:t>
                      </a:r>
                      <a:endParaRPr lang="nl-NL" sz="240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952500" algn="l"/>
                        </a:tabLst>
                      </a:pPr>
                      <a:r>
                        <a:rPr lang="nl-NL" sz="2400" b="1" dirty="0">
                          <a:effectLst/>
                          <a:latin typeface="+mj-lt"/>
                          <a:ea typeface="Calibri"/>
                          <a:cs typeface="Times New Roman"/>
                        </a:rPr>
                        <a:t>I</a:t>
                      </a:r>
                      <a:r>
                        <a:rPr lang="nl-NL" sz="2400" b="1" baseline="30000" dirty="0">
                          <a:effectLst/>
                          <a:latin typeface="+mj-lt"/>
                          <a:ea typeface="Calibri"/>
                          <a:cs typeface="Times New Roman"/>
                        </a:rPr>
                        <a:t>A</a:t>
                      </a:r>
                      <a:r>
                        <a:rPr lang="nl-NL" sz="2400" b="1" dirty="0">
                          <a:effectLst/>
                          <a:latin typeface="+mj-lt"/>
                          <a:ea typeface="Calibri"/>
                          <a:cs typeface="Times New Roman"/>
                        </a:rPr>
                        <a:t>I</a:t>
                      </a:r>
                      <a:r>
                        <a:rPr lang="nl-NL" sz="2400" b="1" baseline="30000" dirty="0">
                          <a:effectLst/>
                          <a:latin typeface="+mj-lt"/>
                          <a:ea typeface="Calibri"/>
                          <a:cs typeface="Times New Roman"/>
                        </a:rPr>
                        <a:t>B</a:t>
                      </a:r>
                      <a:endParaRPr lang="nl-NL" sz="2400" dirty="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525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952500" algn="l"/>
                        </a:tabLst>
                      </a:pPr>
                      <a:r>
                        <a:rPr lang="nl-NL" sz="2400" b="1">
                          <a:effectLst/>
                          <a:latin typeface="+mj-lt"/>
                          <a:ea typeface="Calibri"/>
                          <a:cs typeface="Times New Roman"/>
                        </a:rPr>
                        <a:t>0</a:t>
                      </a:r>
                      <a:endParaRPr lang="nl-NL" sz="240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952500" algn="l"/>
                        </a:tabLst>
                      </a:pPr>
                      <a:r>
                        <a:rPr lang="nl-NL" sz="2400" b="1" dirty="0">
                          <a:effectLst/>
                          <a:latin typeface="+mj-lt"/>
                          <a:ea typeface="Calibri"/>
                          <a:cs typeface="Times New Roman"/>
                        </a:rPr>
                        <a:t>ii</a:t>
                      </a:r>
                      <a:endParaRPr lang="nl-NL" sz="2400" dirty="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3713317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xmlns="" val="3774287376"/>
              </p:ext>
            </p:extLst>
          </p:nvPr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6" name="Tijdelijke aanduiding voor inhoud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3968425408"/>
              </p:ext>
            </p:extLst>
          </p:nvPr>
        </p:nvGraphicFramePr>
        <p:xfrm>
          <a:off x="467544" y="1196752"/>
          <a:ext cx="8229600" cy="1828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graphicFrame>
        <p:nvGraphicFramePr>
          <p:cNvPr id="7" name="Tabel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444056460"/>
              </p:ext>
            </p:extLst>
          </p:nvPr>
        </p:nvGraphicFramePr>
        <p:xfrm>
          <a:off x="1907704" y="2996952"/>
          <a:ext cx="5400600" cy="2073404"/>
        </p:xfrm>
        <a:graphic>
          <a:graphicData uri="http://schemas.openxmlformats.org/drawingml/2006/table">
            <a:tbl>
              <a:tblPr/>
              <a:tblGrid>
                <a:gridCol w="1357856"/>
                <a:gridCol w="1972703"/>
                <a:gridCol w="2070041"/>
              </a:tblGrid>
              <a:tr h="75936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2400" b="1" dirty="0">
                          <a:effectLst/>
                          <a:latin typeface="+mj-lt"/>
                          <a:ea typeface="Times New Roman"/>
                          <a:cs typeface="Arial"/>
                        </a:rPr>
                        <a:t> </a:t>
                      </a:r>
                      <a:endParaRPr lang="nl-NL" sz="2400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2400" b="1" dirty="0" err="1">
                          <a:effectLst/>
                          <a:latin typeface="+mj-lt"/>
                          <a:ea typeface="Times New Roman"/>
                          <a:cs typeface="Arial"/>
                        </a:rPr>
                        <a:t>Allelen</a:t>
                      </a:r>
                      <a:endParaRPr lang="nl-NL" sz="2400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2400" b="1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I</a:t>
                      </a:r>
                      <a:r>
                        <a:rPr lang="nl-NL" sz="2400" b="1" baseline="3000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A</a:t>
                      </a:r>
                      <a:endParaRPr lang="nl-NL" sz="240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2400" b="1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I</a:t>
                      </a:r>
                      <a:r>
                        <a:rPr lang="nl-NL" sz="2400" b="1" baseline="3000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B</a:t>
                      </a:r>
                      <a:endParaRPr lang="nl-NL" sz="240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3780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2400" b="1" dirty="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i</a:t>
                      </a:r>
                      <a:endParaRPr lang="nl-NL" sz="2400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2400" b="1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I</a:t>
                      </a:r>
                      <a:r>
                        <a:rPr lang="nl-NL" sz="2400" b="1" baseline="3000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A</a:t>
                      </a:r>
                      <a:r>
                        <a:rPr lang="nl-NL" sz="2400" b="1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 i</a:t>
                      </a:r>
                      <a:endParaRPr lang="nl-NL" sz="240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2400" b="1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I</a:t>
                      </a:r>
                      <a:r>
                        <a:rPr lang="nl-NL" sz="2400" b="1" baseline="3000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B</a:t>
                      </a:r>
                      <a:r>
                        <a:rPr lang="nl-NL" sz="2400" b="1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 i</a:t>
                      </a:r>
                      <a:endParaRPr lang="nl-NL" sz="240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1904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2400" b="1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i</a:t>
                      </a:r>
                      <a:endParaRPr lang="nl-NL" sz="240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2400" b="1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I</a:t>
                      </a:r>
                      <a:r>
                        <a:rPr lang="nl-NL" sz="2400" b="1" baseline="3000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A</a:t>
                      </a:r>
                      <a:r>
                        <a:rPr lang="nl-NL" sz="2400" b="1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 i</a:t>
                      </a:r>
                      <a:endParaRPr lang="nl-NL" sz="240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2400" b="1" dirty="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I</a:t>
                      </a:r>
                      <a:r>
                        <a:rPr lang="nl-NL" sz="2400" b="1" baseline="30000" dirty="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B</a:t>
                      </a:r>
                      <a:r>
                        <a:rPr lang="nl-NL" sz="2400" b="1" dirty="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 i</a:t>
                      </a:r>
                      <a:endParaRPr lang="nl-NL" sz="2400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9" name="Diagram 8"/>
          <p:cNvGraphicFramePr/>
          <p:nvPr>
            <p:extLst>
              <p:ext uri="{D42A27DB-BD31-4B8C-83A1-F6EECF244321}">
                <p14:modId xmlns:p14="http://schemas.microsoft.com/office/powerpoint/2010/main" xmlns="" val="102752882"/>
              </p:ext>
            </p:extLst>
          </p:nvPr>
        </p:nvGraphicFramePr>
        <p:xfrm>
          <a:off x="755576" y="5229200"/>
          <a:ext cx="7632848" cy="8733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2" r:lo="rId13" r:qs="rId14" r:cs="rId15"/>
          </a:graphicData>
        </a:graphic>
      </p:graphicFrame>
    </p:spTree>
    <p:extLst>
      <p:ext uri="{BB962C8B-B14F-4D97-AF65-F5344CB8AC3E}">
        <p14:creationId xmlns:p14="http://schemas.microsoft.com/office/powerpoint/2010/main" xmlns="" val="1923703234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115</TotalTime>
  <Words>427</Words>
  <Application>Microsoft Office PowerPoint</Application>
  <PresentationFormat>Diavoorstelling (4:3)</PresentationFormat>
  <Paragraphs>93</Paragraphs>
  <Slides>11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11</vt:i4>
      </vt:variant>
    </vt:vector>
  </HeadingPairs>
  <TitlesOfParts>
    <vt:vector size="12" baseType="lpstr">
      <vt:lpstr>Kantoorthema</vt:lpstr>
      <vt:lpstr>Dia 1</vt:lpstr>
      <vt:lpstr>Dia 2</vt:lpstr>
      <vt:lpstr>Dia 3</vt:lpstr>
      <vt:lpstr>Dia 4</vt:lpstr>
      <vt:lpstr>Dia 5</vt:lpstr>
      <vt:lpstr>Dia 6</vt:lpstr>
      <vt:lpstr>Dia 7</vt:lpstr>
      <vt:lpstr>Dia 8</vt:lpstr>
      <vt:lpstr>Dia 9</vt:lpstr>
      <vt:lpstr>Dia 10</vt:lpstr>
      <vt:lpstr>Dia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Beheerder</dc:creator>
  <cp:lastModifiedBy>crs</cp:lastModifiedBy>
  <cp:revision>15</cp:revision>
  <dcterms:created xsi:type="dcterms:W3CDTF">2013-01-07T13:03:11Z</dcterms:created>
  <dcterms:modified xsi:type="dcterms:W3CDTF">2014-01-22T11:10:20Z</dcterms:modified>
</cp:coreProperties>
</file>