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312" r:id="rId5"/>
    <p:sldId id="313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7" r:id="rId17"/>
    <p:sldId id="326" r:id="rId18"/>
    <p:sldId id="331" r:id="rId19"/>
    <p:sldId id="329" r:id="rId20"/>
    <p:sldId id="330" r:id="rId21"/>
    <p:sldId id="332" r:id="rId22"/>
    <p:sldId id="333" r:id="rId23"/>
    <p:sldId id="334" r:id="rId24"/>
    <p:sldId id="335" r:id="rId25"/>
    <p:sldId id="336" r:id="rId26"/>
    <p:sldId id="337" r:id="rId27"/>
    <p:sldId id="338" r:id="rId28"/>
    <p:sldId id="339" r:id="rId29"/>
    <p:sldId id="328" r:id="rId3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3" autoAdjust="0"/>
  </p:normalViewPr>
  <p:slideViewPr>
    <p:cSldViewPr>
      <p:cViewPr>
        <p:scale>
          <a:sx n="70" d="100"/>
          <a:sy n="70" d="100"/>
        </p:scale>
        <p:origin x="-10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genesdiffusion.net/data/asp/voorbeeld.asp?land=nl&amp;info=stierenoverzicht&amp;keuze=zwartbont&amp;id=14" TargetMode="External"/><Relationship Id="rId3" Type="http://schemas.openxmlformats.org/officeDocument/2006/relationships/hyperlink" Target="http://web.altagenetics.com/Uploads/Articles/files/2015_NED_Proof_December%202015_Stierenkaart(1).pdf" TargetMode="External"/><Relationship Id="rId7" Type="http://schemas.openxmlformats.org/officeDocument/2006/relationships/hyperlink" Target="http://www.semex.nl/i?lang=nl&amp;view=list&amp;breed=HO" TargetMode="External"/><Relationship Id="rId2" Type="http://schemas.openxmlformats.org/officeDocument/2006/relationships/hyperlink" Target="https://shop.crv4all.nl/shop/nl/catalog/Zwartbontbasis?BULLPAC=ZWART&amp;BULLPAC=ZWARTRF&amp;PROOFLE=FOKST&amp;PROOFLE=INSTO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gi.nl/downloads/GGI-StierenMagazine%20definitief.pdf" TargetMode="External"/><Relationship Id="rId11" Type="http://schemas.openxmlformats.org/officeDocument/2006/relationships/hyperlink" Target="http://www.veecom.nl/actueel.html" TargetMode="External"/><Relationship Id="rId5" Type="http://schemas.openxmlformats.org/officeDocument/2006/relationships/hyperlink" Target="http://www.ki-kampen.nl/" TargetMode="External"/><Relationship Id="rId10" Type="http://schemas.openxmlformats.org/officeDocument/2006/relationships/hyperlink" Target="http://www.heemskerk-dairy.nl/stierenaanbod/abs-fokstieren.html" TargetMode="External"/><Relationship Id="rId4" Type="http://schemas.openxmlformats.org/officeDocument/2006/relationships/hyperlink" Target="http://www.ki-samen.nl/nl/stier/rassen" TargetMode="External"/><Relationship Id="rId9" Type="http://schemas.openxmlformats.org/officeDocument/2006/relationships/hyperlink" Target="http://www.wwsires.nl/stierenlijst.php?lng=n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ahUKEwjNgbjfzpjKAhWEgA8KHVT7AO4QjRwIBw&amp;url=http://archief.veeteelt.nl/nieuws/fokkerij/2009/bevruchtingresultaten-gesekst-sperma-positief&amp;bvm=bv.110151844,d.ZWU&amp;psig=AFQjCNFgIMblGOLM2VECMudq2_Rqr1UoCQ&amp;ust=1452287513758260" TargetMode="External"/><Relationship Id="rId2" Type="http://schemas.openxmlformats.org/officeDocument/2006/relationships/hyperlink" Target="https://www.youtube.com/watch?v=aWDWdk_Spr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wsires.nl/" TargetMode="External"/><Relationship Id="rId3" Type="http://schemas.openxmlformats.org/officeDocument/2006/relationships/hyperlink" Target="http://web.altagenetics.com/netherlands/ProductPrograms/Details/1648_AltaMate-voor-gericht-paringsadvies.html" TargetMode="External"/><Relationship Id="rId7" Type="http://schemas.openxmlformats.org/officeDocument/2006/relationships/hyperlink" Target="http://www.semex.nl/i?lang=nl&amp;page=stieradvies.shtml" TargetMode="External"/><Relationship Id="rId2" Type="http://schemas.openxmlformats.org/officeDocument/2006/relationships/hyperlink" Target="https://www.crv4all.nl/service/stieradvi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gi.nl/?page=page&amp;sub=details&amp;id=111&amp;menuitem=75" TargetMode="External"/><Relationship Id="rId5" Type="http://schemas.openxmlformats.org/officeDocument/2006/relationships/hyperlink" Target="http://www.ki-kampen.nl/categorie/kik_Stieradvies/" TargetMode="External"/><Relationship Id="rId4" Type="http://schemas.openxmlformats.org/officeDocument/2006/relationships/hyperlink" Target="http://www.ki-samen.nl/nl/services" TargetMode="External"/><Relationship Id="rId9" Type="http://schemas.openxmlformats.org/officeDocument/2006/relationships/hyperlink" Target="http://www.heemskerk-dairy.nl/paringsprogramma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28054-2.pdf" TargetMode="External"/><Relationship Id="rId7" Type="http://schemas.openxmlformats.org/officeDocument/2006/relationships/hyperlink" Target="http://provisioning.ontwikkelcentrum.nl/objects/OC-10371.pdf" TargetMode="External"/><Relationship Id="rId2" Type="http://schemas.openxmlformats.org/officeDocument/2006/relationships/hyperlink" Target="http://maken.wikiwijs.nl/30423/Arrangement_Fokkerij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cgroen.nl/27792" TargetMode="External"/><Relationship Id="rId5" Type="http://schemas.openxmlformats.org/officeDocument/2006/relationships/hyperlink" Target="http://provisioning.ontwikkelcentrum.nl/objects/OC-28054-a.pdf" TargetMode="External"/><Relationship Id="rId4" Type="http://schemas.openxmlformats.org/officeDocument/2006/relationships/hyperlink" Target="http://provisioning.ontwikkelcentrum.nl/objects/OC-28054-1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IV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9590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Rassen die passen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Kruisen</a:t>
            </a:r>
          </a:p>
          <a:p>
            <a:r>
              <a:rPr lang="nl-NL" dirty="0" smtClean="0"/>
              <a:t>Verbeteren gezondheidskenmerken en levensduur</a:t>
            </a:r>
          </a:p>
          <a:p>
            <a:r>
              <a:rPr lang="nl-NL" dirty="0" smtClean="0"/>
              <a:t>Vooral geschikt als men grote veranderingen wil</a:t>
            </a:r>
          </a:p>
          <a:p>
            <a:r>
              <a:rPr lang="nl-NL" dirty="0" err="1" smtClean="0"/>
              <a:t>Heterosiseffect</a:t>
            </a:r>
            <a:endParaRPr lang="nl-NL" dirty="0" smtClean="0"/>
          </a:p>
          <a:p>
            <a:pPr lvl="1"/>
            <a:r>
              <a:rPr lang="nl-NL" dirty="0"/>
              <a:t>Nakomelingen zijn beter dan het gemiddelde van beide ouders</a:t>
            </a:r>
          </a:p>
          <a:p>
            <a:pPr lvl="1"/>
            <a:r>
              <a:rPr lang="nl-NL" dirty="0"/>
              <a:t>Hoe minder verwantschap tussen de rassen, hoe groter het </a:t>
            </a:r>
            <a:r>
              <a:rPr lang="nl-NL" dirty="0" err="1"/>
              <a:t>heterosiseffect</a:t>
            </a:r>
            <a:endParaRPr lang="nl-NL" dirty="0"/>
          </a:p>
          <a:p>
            <a:pPr lvl="1"/>
            <a:r>
              <a:rPr lang="nl-NL" dirty="0"/>
              <a:t>Extra positief effect door meer vitaliteit en betere vruchtbaarheid en gezondheid</a:t>
            </a:r>
          </a:p>
          <a:p>
            <a:r>
              <a:rPr lang="nl-NL" dirty="0" err="1" smtClean="0"/>
              <a:t>Flekvieh</a:t>
            </a:r>
            <a:r>
              <a:rPr lang="nl-NL" dirty="0" smtClean="0"/>
              <a:t>, Brown Swiss, </a:t>
            </a:r>
            <a:r>
              <a:rPr lang="nl-NL" dirty="0" err="1" smtClean="0"/>
              <a:t>Montbéliarde</a:t>
            </a:r>
            <a:r>
              <a:rPr lang="nl-NL" dirty="0" smtClean="0"/>
              <a:t>, Zweeds roodbont, Jerseys, Deens rood, Noors rood, Blaarkop, FH, MRIJ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70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Vormen van kruisen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Verdringingskruising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Rotatiekruising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Veredelingskruising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(enkelvoudige kruising/ tweeraskruising)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(</a:t>
            </a:r>
            <a:r>
              <a:rPr lang="nl-NL" dirty="0" err="1" smtClean="0"/>
              <a:t>terugkruising</a:t>
            </a:r>
            <a:r>
              <a:rPr lang="nl-NL" dirty="0" smtClean="0"/>
              <a:t>)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(drieraskruising)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(vierraskruising)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4881" y="3429000"/>
            <a:ext cx="525305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64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Enkelvoudige kruising/ tweeraskruising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34325"/>
            <a:ext cx="9131817" cy="512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14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Terugkruising</a:t>
            </a:r>
            <a:r>
              <a:rPr lang="nl-NL" dirty="0" smtClean="0"/>
              <a:t>/ verdelingskruising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06982"/>
            <a:ext cx="8383810" cy="554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62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Drieraskruising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83202"/>
            <a:ext cx="8028384" cy="5430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4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Vierraskruising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" y="2060848"/>
            <a:ext cx="9028675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09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Verdringingskruising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55374"/>
            <a:ext cx="5807534" cy="540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3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Rotatiekruising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32324"/>
            <a:ext cx="6510908" cy="539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046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KI-organisaties/ fokkerij-adviseurs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CRV</a:t>
            </a:r>
          </a:p>
          <a:p>
            <a:r>
              <a:rPr lang="nl-NL" dirty="0" smtClean="0"/>
              <a:t>KI Samen</a:t>
            </a:r>
          </a:p>
          <a:p>
            <a:r>
              <a:rPr lang="nl-NL" dirty="0" smtClean="0"/>
              <a:t>KI Kampen</a:t>
            </a:r>
          </a:p>
          <a:p>
            <a:r>
              <a:rPr lang="nl-NL" dirty="0" smtClean="0"/>
              <a:t>Alta</a:t>
            </a:r>
          </a:p>
          <a:p>
            <a:r>
              <a:rPr lang="nl-NL" dirty="0" smtClean="0"/>
              <a:t>GGI Holland</a:t>
            </a:r>
          </a:p>
          <a:p>
            <a:r>
              <a:rPr lang="nl-NL" dirty="0" err="1" smtClean="0"/>
              <a:t>Semex</a:t>
            </a:r>
            <a:endParaRPr lang="nl-NL" dirty="0" smtClean="0"/>
          </a:p>
          <a:p>
            <a:r>
              <a:rPr lang="nl-NL" dirty="0" err="1" smtClean="0"/>
              <a:t>Genes</a:t>
            </a:r>
            <a:r>
              <a:rPr lang="nl-NL" dirty="0" smtClean="0"/>
              <a:t> </a:t>
            </a:r>
            <a:r>
              <a:rPr lang="nl-NL" dirty="0" err="1" smtClean="0"/>
              <a:t>Diffusion</a:t>
            </a:r>
            <a:endParaRPr lang="nl-NL" dirty="0" smtClean="0"/>
          </a:p>
          <a:p>
            <a:r>
              <a:rPr lang="nl-NL" dirty="0" smtClean="0"/>
              <a:t>WWS</a:t>
            </a:r>
          </a:p>
          <a:p>
            <a:r>
              <a:rPr lang="nl-NL" dirty="0" smtClean="0"/>
              <a:t> Heemskerk</a:t>
            </a:r>
          </a:p>
          <a:p>
            <a:r>
              <a:rPr lang="nl-NL" dirty="0" err="1" smtClean="0"/>
              <a:t>Veecom</a:t>
            </a:r>
            <a:endParaRPr lang="nl-NL" dirty="0" smtClean="0"/>
          </a:p>
          <a:p>
            <a:r>
              <a:rPr lang="nl-NL" dirty="0" smtClean="0"/>
              <a:t>Peek &amp; </a:t>
            </a:r>
            <a:r>
              <a:rPr lang="nl-NL" dirty="0"/>
              <a:t>V</a:t>
            </a:r>
            <a:r>
              <a:rPr lang="nl-NL" dirty="0" smtClean="0"/>
              <a:t>an der Kroon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54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Stierenkaart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hlinkClick r:id="rId2"/>
              </a:rPr>
              <a:t>CRV</a:t>
            </a:r>
            <a:r>
              <a:rPr lang="nl-NL" dirty="0" smtClean="0"/>
              <a:t> </a:t>
            </a:r>
          </a:p>
          <a:p>
            <a:r>
              <a:rPr lang="nl-NL" dirty="0" smtClean="0">
                <a:hlinkClick r:id="rId3"/>
              </a:rPr>
              <a:t>Alta</a:t>
            </a:r>
            <a:r>
              <a:rPr lang="nl-NL" dirty="0" smtClean="0"/>
              <a:t> </a:t>
            </a:r>
          </a:p>
          <a:p>
            <a:r>
              <a:rPr lang="nl-NL" dirty="0" smtClean="0">
                <a:hlinkClick r:id="rId4"/>
              </a:rPr>
              <a:t>KI-Samen</a:t>
            </a:r>
            <a:r>
              <a:rPr lang="nl-NL" dirty="0" smtClean="0"/>
              <a:t> </a:t>
            </a:r>
          </a:p>
          <a:p>
            <a:r>
              <a:rPr lang="nl-NL" dirty="0" smtClean="0">
                <a:hlinkClick r:id="rId5"/>
              </a:rPr>
              <a:t>KI-Kampen</a:t>
            </a:r>
            <a:endParaRPr lang="nl-NL" dirty="0" smtClean="0"/>
          </a:p>
          <a:p>
            <a:r>
              <a:rPr lang="nl-NL" dirty="0" smtClean="0">
                <a:hlinkClick r:id="rId6"/>
              </a:rPr>
              <a:t>GGI</a:t>
            </a:r>
            <a:endParaRPr lang="nl-NL" dirty="0" smtClean="0"/>
          </a:p>
          <a:p>
            <a:r>
              <a:rPr lang="nl-NL" dirty="0" err="1" smtClean="0">
                <a:hlinkClick r:id="rId7"/>
              </a:rPr>
              <a:t>Semex</a:t>
            </a:r>
            <a:endParaRPr lang="nl-NL" dirty="0" smtClean="0"/>
          </a:p>
          <a:p>
            <a:r>
              <a:rPr lang="nl-NL" dirty="0" err="1" smtClean="0">
                <a:hlinkClick r:id="rId8"/>
              </a:rPr>
              <a:t>Genesdiffusion</a:t>
            </a:r>
            <a:r>
              <a:rPr lang="nl-NL" dirty="0" smtClean="0"/>
              <a:t> </a:t>
            </a:r>
          </a:p>
          <a:p>
            <a:r>
              <a:rPr lang="nl-NL" dirty="0" err="1" smtClean="0">
                <a:hlinkClick r:id="rId9"/>
              </a:rPr>
              <a:t>WWSires</a:t>
            </a:r>
            <a:endParaRPr lang="nl-NL" dirty="0" smtClean="0"/>
          </a:p>
          <a:p>
            <a:r>
              <a:rPr lang="nl-NL" dirty="0" smtClean="0">
                <a:hlinkClick r:id="rId10"/>
              </a:rPr>
              <a:t>Heemskerk</a:t>
            </a:r>
            <a:r>
              <a:rPr lang="nl-NL" dirty="0" smtClean="0"/>
              <a:t> </a:t>
            </a:r>
          </a:p>
          <a:p>
            <a:r>
              <a:rPr lang="nl-NL" dirty="0" err="1" smtClean="0">
                <a:hlinkClick r:id="rId11"/>
              </a:rPr>
              <a:t>Veecom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860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Erfelijkheidsleer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Erfelijke gebreken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Gebruikskenmerken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Exterieurkenmerken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Bedrijfsinspectie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Fokdoel</a:t>
            </a:r>
            <a:endParaRPr lang="nl-NL" dirty="0">
              <a:solidFill>
                <a:srgbClr val="00B050"/>
              </a:solidFill>
            </a:endParaRPr>
          </a:p>
          <a:p>
            <a:r>
              <a:rPr lang="nl-NL" dirty="0" smtClean="0">
                <a:solidFill>
                  <a:srgbClr val="00B050"/>
                </a:solidFill>
              </a:rPr>
              <a:t>Fokwaarden</a:t>
            </a:r>
          </a:p>
          <a:p>
            <a:r>
              <a:rPr lang="nl-NL" dirty="0" smtClean="0"/>
              <a:t>Stierenkaart</a:t>
            </a:r>
          </a:p>
          <a:p>
            <a:r>
              <a:rPr lang="nl-NL" dirty="0" smtClean="0"/>
              <a:t>SAP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Kruisen</a:t>
            </a:r>
          </a:p>
          <a:p>
            <a:r>
              <a:rPr lang="nl-NL" dirty="0" smtClean="0">
                <a:hlinkClick r:id="rId2"/>
              </a:rPr>
              <a:t>Introductie</a:t>
            </a:r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  <p:pic>
        <p:nvPicPr>
          <p:cNvPr id="6146" name="Picture 2" descr="http://archief.veeteelt.nl/sites/default/files/imagecache/news_default/nieuws/Rietjes-400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4117503"/>
            <a:ext cx="4191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8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Stieradvies/ paringsadvies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CRV</a:t>
            </a:r>
            <a:r>
              <a:rPr lang="nl-NL" dirty="0" smtClean="0"/>
              <a:t> </a:t>
            </a:r>
          </a:p>
          <a:p>
            <a:r>
              <a:rPr lang="nl-NL" dirty="0" smtClean="0">
                <a:hlinkClick r:id="rId3"/>
              </a:rPr>
              <a:t>Alta</a:t>
            </a:r>
            <a:r>
              <a:rPr lang="nl-NL" dirty="0" smtClean="0"/>
              <a:t> </a:t>
            </a:r>
          </a:p>
          <a:p>
            <a:r>
              <a:rPr lang="nl-NL" dirty="0" smtClean="0">
                <a:hlinkClick r:id="rId4"/>
              </a:rPr>
              <a:t>KI-Samen</a:t>
            </a:r>
            <a:endParaRPr lang="nl-NL" dirty="0" smtClean="0"/>
          </a:p>
          <a:p>
            <a:r>
              <a:rPr lang="nl-NL" dirty="0" smtClean="0">
                <a:hlinkClick r:id="rId5"/>
              </a:rPr>
              <a:t>KI-Kampen</a:t>
            </a:r>
            <a:endParaRPr lang="nl-NL" dirty="0" smtClean="0"/>
          </a:p>
          <a:p>
            <a:r>
              <a:rPr lang="nl-NL" dirty="0" smtClean="0">
                <a:hlinkClick r:id="rId6"/>
              </a:rPr>
              <a:t>GGI</a:t>
            </a:r>
            <a:endParaRPr lang="nl-NL" dirty="0" smtClean="0"/>
          </a:p>
          <a:p>
            <a:r>
              <a:rPr lang="nl-NL" dirty="0" err="1" smtClean="0">
                <a:hlinkClick r:id="rId7"/>
              </a:rPr>
              <a:t>Semex</a:t>
            </a:r>
            <a:endParaRPr lang="nl-NL" dirty="0" smtClean="0"/>
          </a:p>
          <a:p>
            <a:r>
              <a:rPr lang="nl-NL" dirty="0" err="1" smtClean="0">
                <a:hlinkClick r:id="rId8"/>
              </a:rPr>
              <a:t>WWSires</a:t>
            </a:r>
            <a:r>
              <a:rPr lang="nl-NL" dirty="0" smtClean="0"/>
              <a:t>  </a:t>
            </a:r>
          </a:p>
          <a:p>
            <a:r>
              <a:rPr lang="nl-NL" dirty="0" smtClean="0">
                <a:hlinkClick r:id="rId9"/>
              </a:rPr>
              <a:t>Heemskerk</a:t>
            </a:r>
            <a:r>
              <a:rPr lang="nl-NL" dirty="0" smtClean="0"/>
              <a:t> 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05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Stieradvies CRV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Hoe bereik je je eigen </a:t>
            </a:r>
            <a:r>
              <a:rPr lang="nl-NL" dirty="0" err="1" smtClean="0"/>
              <a:t>fokdoel</a:t>
            </a:r>
            <a:r>
              <a:rPr lang="nl-NL" dirty="0" smtClean="0"/>
              <a:t>?</a:t>
            </a:r>
          </a:p>
          <a:p>
            <a:r>
              <a:rPr lang="nl-NL" dirty="0" smtClean="0"/>
              <a:t>Wensen vertalen naar een bedrijfseigen stieradvies (SAP/ SW)</a:t>
            </a:r>
          </a:p>
          <a:p>
            <a:r>
              <a:rPr lang="nl-NL" dirty="0" smtClean="0"/>
              <a:t>SAP kiest bijpassende stier</a:t>
            </a:r>
          </a:p>
          <a:p>
            <a:pPr lvl="1"/>
            <a:r>
              <a:rPr lang="nl-NL" dirty="0" smtClean="0"/>
              <a:t>Inteelt uitgesloten</a:t>
            </a:r>
          </a:p>
          <a:p>
            <a:pPr lvl="1"/>
            <a:r>
              <a:rPr lang="nl-NL" dirty="0" smtClean="0"/>
              <a:t>Erfelijke gebreken uitgesloten</a:t>
            </a:r>
          </a:p>
          <a:p>
            <a:pPr lvl="1"/>
            <a:r>
              <a:rPr lang="nl-NL" dirty="0" smtClean="0"/>
              <a:t>Moeilijke geboorten voorkomen</a:t>
            </a:r>
          </a:p>
          <a:p>
            <a:r>
              <a:rPr lang="nl-NL" dirty="0" smtClean="0"/>
              <a:t>7 basisfokdoelen of een geheel bedrijfseigen </a:t>
            </a:r>
            <a:r>
              <a:rPr lang="nl-NL" dirty="0" err="1" smtClean="0"/>
              <a:t>fokdoel</a:t>
            </a:r>
            <a:endParaRPr lang="nl-NL" dirty="0" smtClean="0"/>
          </a:p>
          <a:p>
            <a:r>
              <a:rPr lang="nl-NL" dirty="0" smtClean="0"/>
              <a:t>SAP en SW maken gebruik van meest actuele MPR- en afstammingsgegevens en fok- en/of verwachtingswaarden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041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SAP CRV - Basisfokdoelen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Duurzaam Allround</a:t>
            </a:r>
          </a:p>
          <a:p>
            <a:r>
              <a:rPr lang="nl-NL" dirty="0" smtClean="0"/>
              <a:t>Duurzaam Productie</a:t>
            </a:r>
          </a:p>
          <a:p>
            <a:r>
              <a:rPr lang="nl-NL" dirty="0" smtClean="0"/>
              <a:t>Duurzaam Exterieur</a:t>
            </a:r>
          </a:p>
          <a:p>
            <a:r>
              <a:rPr lang="nl-NL" dirty="0" smtClean="0"/>
              <a:t>Duurzaam Robuust</a:t>
            </a:r>
          </a:p>
          <a:p>
            <a:r>
              <a:rPr lang="nl-NL" dirty="0" smtClean="0"/>
              <a:t>Duurzaam Robot</a:t>
            </a:r>
          </a:p>
          <a:p>
            <a:r>
              <a:rPr lang="nl-NL" dirty="0" smtClean="0"/>
              <a:t>Top Productie</a:t>
            </a:r>
          </a:p>
          <a:p>
            <a:r>
              <a:rPr lang="nl-NL" dirty="0" smtClean="0"/>
              <a:t>Top Exterieur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0642" y="3284984"/>
            <a:ext cx="5603358" cy="357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449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223"/>
            <a:ext cx="7883899" cy="683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89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657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94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613" y="1"/>
            <a:ext cx="452707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25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5385"/>
            <a:ext cx="890820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3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88640"/>
            <a:ext cx="914999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53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Beslissen van kalf tot koe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Maken vragen blz. 15</a:t>
            </a:r>
          </a:p>
          <a:p>
            <a:r>
              <a:rPr lang="nl-NL" dirty="0" smtClean="0"/>
              <a:t>Maken vragen blz. 67</a:t>
            </a:r>
          </a:p>
          <a:p>
            <a:r>
              <a:rPr lang="nl-NL" dirty="0" smtClean="0"/>
              <a:t>Maken vragen blz. </a:t>
            </a:r>
            <a:r>
              <a:rPr lang="nl-NL" smtClean="0"/>
              <a:t>77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644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IV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2711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hlinkClick r:id="rId2"/>
              </a:rPr>
              <a:t>http://maken.wikiwijs.nl/30423/Arrangement_Fokkerij#!</a:t>
            </a:r>
            <a:r>
              <a:rPr lang="nl-NL" dirty="0" smtClean="0">
                <a:hlinkClick r:id="rId2"/>
              </a:rPr>
              <a:t>page-130630</a:t>
            </a:r>
            <a:endParaRPr lang="nl-NL" dirty="0" smtClean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provisioning.ontwikkelcentrum.nl/objects/OC-28054-2.pdf</a:t>
            </a:r>
            <a:r>
              <a:rPr lang="nl-NL" dirty="0"/>
              <a:t> </a:t>
            </a:r>
            <a:r>
              <a:rPr lang="nl-NL" dirty="0">
                <a:hlinkClick r:id="rId4"/>
              </a:rPr>
              <a:t>http://</a:t>
            </a:r>
            <a:r>
              <a:rPr lang="nl-NL" dirty="0" smtClean="0">
                <a:hlinkClick r:id="rId4"/>
              </a:rPr>
              <a:t>provisioning.ontwikkelcentrum.nl/objects/OC-28054-1.pdf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5"/>
              </a:rPr>
              <a:t>http://</a:t>
            </a:r>
            <a:r>
              <a:rPr lang="nl-NL" dirty="0" smtClean="0">
                <a:hlinkClick r:id="rId5"/>
              </a:rPr>
              <a:t>provisioning.ontwikkelcentrum.nl/objects/OC-28054-a.pdf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6"/>
              </a:rPr>
              <a:t>http://</a:t>
            </a:r>
            <a:r>
              <a:rPr lang="nl-NL" dirty="0" smtClean="0">
                <a:hlinkClick r:id="rId6"/>
              </a:rPr>
              <a:t>www.eccgroen.nl/27792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7"/>
              </a:rPr>
              <a:t>http://</a:t>
            </a:r>
            <a:r>
              <a:rPr lang="nl-NL" dirty="0" smtClean="0">
                <a:hlinkClick r:id="rId7"/>
              </a:rPr>
              <a:t>provisioning.ontwikkelcentrum.nl/objects/OC-10371.pdf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57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Strategisch fokken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Fokken is investeren in de toekomst</a:t>
            </a:r>
          </a:p>
          <a:p>
            <a:r>
              <a:rPr lang="nl-NL" dirty="0" smtClean="0"/>
              <a:t>Stieren van vandaag zorgen voor melkgevende dochters over zo’n 3 jaar</a:t>
            </a:r>
          </a:p>
          <a:p>
            <a:r>
              <a:rPr lang="nl-NL" dirty="0" smtClean="0"/>
              <a:t>Die dochters vormen kapitaal van het melkveebedrijf</a:t>
            </a:r>
          </a:p>
          <a:p>
            <a:r>
              <a:rPr lang="nl-NL" dirty="0" smtClean="0"/>
              <a:t>Strategische keuzes maken: waar wil ik naar toe met mijn veestapel en hoe kom ik daar:</a:t>
            </a:r>
          </a:p>
          <a:p>
            <a:pPr lvl="1"/>
            <a:r>
              <a:rPr lang="nl-NL" dirty="0" err="1" smtClean="0"/>
              <a:t>Fokdoel</a:t>
            </a:r>
            <a:r>
              <a:rPr lang="nl-NL" dirty="0" smtClean="0"/>
              <a:t> formuleren</a:t>
            </a:r>
          </a:p>
          <a:p>
            <a:pPr lvl="1"/>
            <a:r>
              <a:rPr lang="nl-NL" dirty="0" smtClean="0"/>
              <a:t>Fokkerijstrategie bepalen</a:t>
            </a:r>
          </a:p>
          <a:p>
            <a:pPr lvl="1"/>
            <a:r>
              <a:rPr lang="nl-NL" dirty="0" smtClean="0"/>
              <a:t>Stierkeuze</a:t>
            </a:r>
          </a:p>
          <a:p>
            <a:pPr lvl="1"/>
            <a:r>
              <a:rPr lang="nl-NL" dirty="0" smtClean="0"/>
              <a:t>Juiste stier bij elke koe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397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Fokdoel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Waar de ideale koe aan moet voldoen volgens de veehouder</a:t>
            </a:r>
          </a:p>
          <a:p>
            <a:r>
              <a:rPr lang="nl-NL" dirty="0" smtClean="0"/>
              <a:t>Economie staat vaak centraal (gezinsinkomen halen)</a:t>
            </a:r>
          </a:p>
          <a:p>
            <a:r>
              <a:rPr lang="nl-NL" dirty="0" smtClean="0"/>
              <a:t>Bedrijf, bedrijfsvoering en toekomstplannen zijn bepalend</a:t>
            </a:r>
          </a:p>
          <a:p>
            <a:r>
              <a:rPr lang="nl-NL" dirty="0" smtClean="0"/>
              <a:t>Ook emotionele kant – met wat voor soort koe wil je graag boeren</a:t>
            </a:r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719941"/>
            <a:ext cx="5075857" cy="297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62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Aandachtspunten bij formuleren </a:t>
            </a:r>
            <a:r>
              <a:rPr lang="nl-NL" dirty="0" err="1" smtClean="0"/>
              <a:t>fokdoel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Erfelijkheidsgraad (fenotype = genotype + milieu</a:t>
            </a:r>
          </a:p>
          <a:p>
            <a:r>
              <a:rPr lang="nl-NL" dirty="0" smtClean="0"/>
              <a:t>Spreiding = verschillen tussen dieren. </a:t>
            </a:r>
          </a:p>
          <a:p>
            <a:pPr lvl="1"/>
            <a:r>
              <a:rPr lang="nl-NL" dirty="0" smtClean="0"/>
              <a:t>Spreiding is nodig om een kenmerk te kunnen verbeteren. </a:t>
            </a:r>
          </a:p>
          <a:p>
            <a:pPr lvl="1"/>
            <a:r>
              <a:rPr lang="nl-NL" dirty="0" smtClean="0"/>
              <a:t>Hoe meer spreiding, hoe meer verbetering mogelijk is. </a:t>
            </a:r>
          </a:p>
          <a:p>
            <a:pPr lvl="1"/>
            <a:r>
              <a:rPr lang="nl-NL" dirty="0" smtClean="0"/>
              <a:t>Grote spreiding = grote verschillen tussen beste en slechtste dieren</a:t>
            </a:r>
          </a:p>
          <a:p>
            <a:r>
              <a:rPr lang="nl-NL" dirty="0" smtClean="0"/>
              <a:t>Inteelt voorkomen, omdat het kan leiden tot gezondheidsproblemen en erfelijke gebreken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082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Fokkerijstrategie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Fokken met gesloten beurs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Lage kosten en hoge marges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nl-NL" dirty="0" smtClean="0"/>
              <a:t>Kruisen met rassen die passen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000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Fokken met gesloten beurs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Investeringen betalen zich sneller terug:</a:t>
            </a:r>
          </a:p>
          <a:p>
            <a:pPr lvl="1"/>
            <a:r>
              <a:rPr lang="nl-NL" dirty="0" smtClean="0"/>
              <a:t>Beste koeien en pinken met </a:t>
            </a:r>
            <a:r>
              <a:rPr lang="nl-NL" dirty="0" err="1" smtClean="0"/>
              <a:t>gesext</a:t>
            </a:r>
            <a:r>
              <a:rPr lang="nl-NL" dirty="0" smtClean="0"/>
              <a:t> sperma</a:t>
            </a:r>
          </a:p>
          <a:p>
            <a:pPr lvl="1"/>
            <a:r>
              <a:rPr lang="nl-NL" dirty="0" smtClean="0"/>
              <a:t>Overig met BWB</a:t>
            </a:r>
          </a:p>
          <a:p>
            <a:pPr lvl="1"/>
            <a:r>
              <a:rPr lang="nl-NL" dirty="0" smtClean="0"/>
              <a:t>Kalveren BWB kruising leveren meer op</a:t>
            </a:r>
          </a:p>
          <a:p>
            <a:pPr lvl="1"/>
            <a:r>
              <a:rPr lang="nl-NL" dirty="0" smtClean="0"/>
              <a:t>Investeringen betalen zich daardoor al eerder uit</a:t>
            </a:r>
          </a:p>
          <a:p>
            <a:pPr lvl="1"/>
            <a:r>
              <a:rPr lang="nl-NL" dirty="0"/>
              <a:t>G</a:t>
            </a:r>
            <a:r>
              <a:rPr lang="nl-NL" dirty="0" smtClean="0"/>
              <a:t>rote genetische vooruitgang</a:t>
            </a:r>
          </a:p>
          <a:p>
            <a:pPr lvl="1"/>
            <a:r>
              <a:rPr lang="nl-NL" dirty="0" smtClean="0"/>
              <a:t>Rekenvoorbeeld blz. 72 </a:t>
            </a:r>
            <a:r>
              <a:rPr lang="nl-NL" dirty="0" err="1" smtClean="0"/>
              <a:t>BvKtK</a:t>
            </a:r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354051"/>
            <a:ext cx="3923928" cy="248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30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Lage kosten en hoge marges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3352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Koeien fokken die lage kosten met zich meebrengen</a:t>
            </a:r>
          </a:p>
          <a:p>
            <a:r>
              <a:rPr lang="nl-NL" dirty="0" smtClean="0"/>
              <a:t>Koeien fokken die voor hogere inkomsten zorgen</a:t>
            </a:r>
          </a:p>
          <a:p>
            <a:r>
              <a:rPr lang="nl-NL" dirty="0" smtClean="0"/>
              <a:t>Voorbeeld: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Kostprijs verlagen door:</a:t>
            </a:r>
          </a:p>
          <a:p>
            <a:pPr lvl="1"/>
            <a:r>
              <a:rPr lang="nl-NL" dirty="0"/>
              <a:t>Verhogen aantal levensdagen per koe - lagere opfokkosten per 100 kg melk</a:t>
            </a:r>
          </a:p>
          <a:p>
            <a:pPr lvl="1"/>
            <a:r>
              <a:rPr lang="nl-NL" dirty="0"/>
              <a:t>Meer kg melk per ligplaats – lagere huisvestingskosten per 100 kg melk</a:t>
            </a:r>
          </a:p>
          <a:p>
            <a:r>
              <a:rPr lang="nl-NL" dirty="0" smtClean="0"/>
              <a:t>Stieren met hoge NVI waarde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2492896"/>
            <a:ext cx="7870472" cy="157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1360</TotalTime>
  <Words>554</Words>
  <Application>Microsoft Office PowerPoint</Application>
  <PresentationFormat>Diavoorstelling (4:3)</PresentationFormat>
  <Paragraphs>150</Paragraphs>
  <Slides>29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0" baseType="lpstr">
      <vt:lpstr>Vermogen</vt:lpstr>
      <vt:lpstr>Fokkerij en voortplanting</vt:lpstr>
      <vt:lpstr>Onderwerpen</vt:lpstr>
      <vt:lpstr>Links</vt:lpstr>
      <vt:lpstr>Strategisch fokken</vt:lpstr>
      <vt:lpstr>Fokdoel</vt:lpstr>
      <vt:lpstr>Aandachtspunten bij formuleren fokdoel</vt:lpstr>
      <vt:lpstr>Fokkerijstrategie</vt:lpstr>
      <vt:lpstr>Fokken met gesloten beurs</vt:lpstr>
      <vt:lpstr>Lage kosten en hoge marges</vt:lpstr>
      <vt:lpstr>Rassen die passen</vt:lpstr>
      <vt:lpstr>Vormen van kruisen</vt:lpstr>
      <vt:lpstr>Enkelvoudige kruising/ tweeraskruising</vt:lpstr>
      <vt:lpstr>Terugkruising/ verdelingskruising</vt:lpstr>
      <vt:lpstr>Drieraskruising</vt:lpstr>
      <vt:lpstr>Vierraskruising</vt:lpstr>
      <vt:lpstr>Verdringingskruising</vt:lpstr>
      <vt:lpstr>Rotatiekruising</vt:lpstr>
      <vt:lpstr>KI-organisaties/ fokkerij-adviseurs</vt:lpstr>
      <vt:lpstr>Stierenkaart</vt:lpstr>
      <vt:lpstr>Stieradvies/ paringsadvies</vt:lpstr>
      <vt:lpstr>Stieradvies CRV</vt:lpstr>
      <vt:lpstr>SAP CRV - Basisfokdoelen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Beslissen van kalf tot koe</vt:lpstr>
      <vt:lpstr>Fokkerij en voortplanting</vt:lpstr>
    </vt:vector>
  </TitlesOfParts>
  <Company>Wellantcollege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Fokkerij en voortplanting</dc:title>
  <dc:creator>steltmvander</dc:creator>
  <cp:lastModifiedBy>steltmvander</cp:lastModifiedBy>
  <cp:revision>62</cp:revision>
  <dcterms:created xsi:type="dcterms:W3CDTF">2016-01-03T18:58:11Z</dcterms:created>
  <dcterms:modified xsi:type="dcterms:W3CDTF">2016-02-16T12:50:27Z</dcterms:modified>
</cp:coreProperties>
</file>