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29"/>
  </p:notesMasterIdLst>
  <p:sldIdLst>
    <p:sldId id="256" r:id="rId2"/>
    <p:sldId id="257" r:id="rId3"/>
    <p:sldId id="268" r:id="rId4"/>
    <p:sldId id="258" r:id="rId5"/>
    <p:sldId id="260" r:id="rId6"/>
    <p:sldId id="261" r:id="rId7"/>
    <p:sldId id="262" r:id="rId8"/>
    <p:sldId id="266" r:id="rId9"/>
    <p:sldId id="267" r:id="rId10"/>
    <p:sldId id="263" r:id="rId11"/>
    <p:sldId id="264" r:id="rId12"/>
    <p:sldId id="265" r:id="rId13"/>
    <p:sldId id="269" r:id="rId14"/>
    <p:sldId id="280" r:id="rId15"/>
    <p:sldId id="259" r:id="rId16"/>
    <p:sldId id="277" r:id="rId17"/>
    <p:sldId id="270" r:id="rId18"/>
    <p:sldId id="271" r:id="rId19"/>
    <p:sldId id="272" r:id="rId20"/>
    <p:sldId id="273" r:id="rId21"/>
    <p:sldId id="274" r:id="rId22"/>
    <p:sldId id="275" r:id="rId23"/>
    <p:sldId id="279" r:id="rId24"/>
    <p:sldId id="278" r:id="rId25"/>
    <p:sldId id="282" r:id="rId26"/>
    <p:sldId id="276" r:id="rId27"/>
    <p:sldId id="281"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83831" autoAdjust="0"/>
  </p:normalViewPr>
  <p:slideViewPr>
    <p:cSldViewPr snapToGrid="0">
      <p:cViewPr varScale="1">
        <p:scale>
          <a:sx n="76" d="100"/>
          <a:sy n="76" d="100"/>
        </p:scale>
        <p:origin x="126"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29793E-11D0-4599-A832-FBDDF1CF24DD}" type="datetimeFigureOut">
              <a:rPr lang="nl-NL" smtClean="0"/>
              <a:t>13-2-2017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389EEF-2F49-47F9-B70C-D1B2C69F6BD5}" type="slidenum">
              <a:rPr lang="nl-NL" smtClean="0"/>
              <a:t>‹nr.›</a:t>
            </a:fld>
            <a:endParaRPr lang="nl-NL"/>
          </a:p>
        </p:txBody>
      </p:sp>
    </p:spTree>
    <p:extLst>
      <p:ext uri="{BB962C8B-B14F-4D97-AF65-F5344CB8AC3E}">
        <p14:creationId xmlns:p14="http://schemas.microsoft.com/office/powerpoint/2010/main" val="2964826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De spermacellen moeten helemaal naar de eileider zwemmen.</a:t>
            </a:r>
            <a:r>
              <a:rPr lang="nl-NL" baseline="0" dirty="0" smtClean="0"/>
              <a:t> Onderweg vallen er al veel af. Bijvoorbeeld omdat ze geen goede staart hebben en daarom niet goed kunnen zwemmen. Ook kunnen ze de verkeerde kant op gaan. De baarmoeder heeft twee hoornen. Aan één kant is een eitje gesprongen (meestal, bij tweeling kan ook aan twee kanten).</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71389EEF-2F49-47F9-B70C-D1B2C69F6BD5}" type="slidenum">
              <a:rPr lang="nl-NL" smtClean="0"/>
              <a:t>13</a:t>
            </a:fld>
            <a:endParaRPr lang="nl-NL"/>
          </a:p>
        </p:txBody>
      </p:sp>
    </p:spTree>
    <p:extLst>
      <p:ext uri="{BB962C8B-B14F-4D97-AF65-F5344CB8AC3E}">
        <p14:creationId xmlns:p14="http://schemas.microsoft.com/office/powerpoint/2010/main" val="1963128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1389EEF-2F49-47F9-B70C-D1B2C69F6BD5}" type="slidenum">
              <a:rPr lang="nl-NL" smtClean="0"/>
              <a:t>18</a:t>
            </a:fld>
            <a:endParaRPr lang="nl-NL"/>
          </a:p>
        </p:txBody>
      </p:sp>
    </p:spTree>
    <p:extLst>
      <p:ext uri="{BB962C8B-B14F-4D97-AF65-F5344CB8AC3E}">
        <p14:creationId xmlns:p14="http://schemas.microsoft.com/office/powerpoint/2010/main" val="3242791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1389EEF-2F49-47F9-B70C-D1B2C69F6BD5}" type="slidenum">
              <a:rPr lang="nl-NL" smtClean="0"/>
              <a:t>19</a:t>
            </a:fld>
            <a:endParaRPr lang="nl-NL"/>
          </a:p>
        </p:txBody>
      </p:sp>
    </p:spTree>
    <p:extLst>
      <p:ext uri="{BB962C8B-B14F-4D97-AF65-F5344CB8AC3E}">
        <p14:creationId xmlns:p14="http://schemas.microsoft.com/office/powerpoint/2010/main" val="2960698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71389EEF-2F49-47F9-B70C-D1B2C69F6BD5}" type="slidenum">
              <a:rPr lang="nl-NL" smtClean="0"/>
              <a:t>23</a:t>
            </a:fld>
            <a:endParaRPr lang="nl-NL"/>
          </a:p>
        </p:txBody>
      </p:sp>
    </p:spTree>
    <p:extLst>
      <p:ext uri="{BB962C8B-B14F-4D97-AF65-F5344CB8AC3E}">
        <p14:creationId xmlns:p14="http://schemas.microsoft.com/office/powerpoint/2010/main" val="1994423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smtClean="0"/>
              <a:t>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022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688642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3404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125849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6DFF08F-DC6B-4601-B491-B0F83F6DD2DA}" type="datetimeFigureOut">
              <a:rPr lang="en-US" smtClean="0"/>
              <a:pPr/>
              <a:t>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6633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72765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2/13/2017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628572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2/13/2017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577762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2/13/2017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4022604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smtClean="0"/>
              <a:t>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49960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smtClean="0"/>
              <a:t>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889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6DFF08F-DC6B-4601-B491-B0F83F6DD2DA}" type="datetimeFigureOut">
              <a:rPr lang="en-US" smtClean="0"/>
              <a:pPr/>
              <a:t>2/13/2017</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79639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sz="6600" b="1" dirty="0" smtClean="0"/>
              <a:t>Dierlijke productie</a:t>
            </a:r>
            <a:endParaRPr lang="nl-NL" sz="6600" b="1" dirty="0"/>
          </a:p>
        </p:txBody>
      </p:sp>
      <p:sp>
        <p:nvSpPr>
          <p:cNvPr id="3" name="Ondertitel 2"/>
          <p:cNvSpPr>
            <a:spLocks noGrp="1"/>
          </p:cNvSpPr>
          <p:nvPr>
            <p:ph type="subTitle" idx="1"/>
          </p:nvPr>
        </p:nvSpPr>
        <p:spPr/>
        <p:txBody>
          <a:bodyPr>
            <a:normAutofit fontScale="92500"/>
          </a:bodyPr>
          <a:lstStyle/>
          <a:p>
            <a:r>
              <a:rPr lang="nl-NL" sz="3600" dirty="0" smtClean="0"/>
              <a:t>Bouw geslachtsorganen </a:t>
            </a:r>
            <a:endParaRPr lang="nl-NL" sz="3600" dirty="0"/>
          </a:p>
        </p:txBody>
      </p:sp>
    </p:spTree>
    <p:extLst>
      <p:ext uri="{BB962C8B-B14F-4D97-AF65-F5344CB8AC3E}">
        <p14:creationId xmlns:p14="http://schemas.microsoft.com/office/powerpoint/2010/main" val="4158804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388620"/>
            <a:ext cx="9784080" cy="1508760"/>
          </a:xfrm>
        </p:spPr>
        <p:txBody>
          <a:bodyPr/>
          <a:lstStyle/>
          <a:p>
            <a:r>
              <a:rPr lang="nl-NL" dirty="0" smtClean="0"/>
              <a:t>Bouw geslachts-</a:t>
            </a:r>
            <a:br>
              <a:rPr lang="nl-NL" dirty="0" smtClean="0"/>
            </a:br>
            <a:r>
              <a:rPr lang="nl-NL" dirty="0" smtClean="0"/>
              <a:t>organen stier</a:t>
            </a:r>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l="21562" t="35026" r="45938" b="20573"/>
          <a:stretch/>
        </p:blipFill>
        <p:spPr>
          <a:xfrm>
            <a:off x="5918200" y="0"/>
            <a:ext cx="6273800" cy="6856942"/>
          </a:xfrm>
          <a:prstGeom prst="rect">
            <a:avLst/>
          </a:prstGeom>
        </p:spPr>
      </p:pic>
    </p:spTree>
    <p:extLst>
      <p:ext uri="{BB962C8B-B14F-4D97-AF65-F5344CB8AC3E}">
        <p14:creationId xmlns:p14="http://schemas.microsoft.com/office/powerpoint/2010/main" val="2729778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zaadklieren</a:t>
            </a:r>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l="17397" t="38021" r="45520" b="28906"/>
          <a:stretch/>
        </p:blipFill>
        <p:spPr>
          <a:xfrm>
            <a:off x="2400300" y="1884679"/>
            <a:ext cx="6795999" cy="4848831"/>
          </a:xfrm>
          <a:prstGeom prst="rect">
            <a:avLst/>
          </a:prstGeom>
        </p:spPr>
      </p:pic>
    </p:spTree>
    <p:extLst>
      <p:ext uri="{BB962C8B-B14F-4D97-AF65-F5344CB8AC3E}">
        <p14:creationId xmlns:p14="http://schemas.microsoft.com/office/powerpoint/2010/main" val="2073891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487376"/>
            <a:ext cx="9784080" cy="1508760"/>
          </a:xfrm>
        </p:spPr>
        <p:txBody>
          <a:bodyPr/>
          <a:lstStyle/>
          <a:p>
            <a:r>
              <a:rPr lang="nl-NL" dirty="0" smtClean="0"/>
              <a:t>Teelbal en bijbal</a:t>
            </a:r>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l="26459" t="42970" r="52291" b="26822"/>
          <a:stretch/>
        </p:blipFill>
        <p:spPr>
          <a:xfrm>
            <a:off x="6161690" y="0"/>
            <a:ext cx="6030310" cy="6858000"/>
          </a:xfrm>
          <a:prstGeom prst="rect">
            <a:avLst/>
          </a:prstGeom>
        </p:spPr>
      </p:pic>
    </p:spTree>
    <p:extLst>
      <p:ext uri="{BB962C8B-B14F-4D97-AF65-F5344CB8AC3E}">
        <p14:creationId xmlns:p14="http://schemas.microsoft.com/office/powerpoint/2010/main" val="1040747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zaad</a:t>
            </a:r>
            <a:endParaRPr lang="nl-NL" dirty="0"/>
          </a:p>
        </p:txBody>
      </p:sp>
      <p:sp>
        <p:nvSpPr>
          <p:cNvPr id="3" name="Tijdelijke aanduiding voor inhoud 2"/>
          <p:cNvSpPr>
            <a:spLocks noGrp="1"/>
          </p:cNvSpPr>
          <p:nvPr>
            <p:ph idx="1"/>
          </p:nvPr>
        </p:nvSpPr>
        <p:spPr/>
        <p:txBody>
          <a:bodyPr/>
          <a:lstStyle/>
          <a:p>
            <a:r>
              <a:rPr lang="nl-NL" dirty="0" smtClean="0"/>
              <a:t>Het sperma bestaat uit spermatozoïden (testikels) en vocht, afgescheiden door</a:t>
            </a:r>
          </a:p>
          <a:p>
            <a:pPr lvl="1"/>
            <a:r>
              <a:rPr lang="nl-NL" dirty="0" smtClean="0"/>
              <a:t>Ampullen</a:t>
            </a:r>
          </a:p>
          <a:p>
            <a:pPr lvl="1"/>
            <a:r>
              <a:rPr lang="nl-NL" dirty="0" smtClean="0"/>
              <a:t>Zaadblaasjes</a:t>
            </a:r>
          </a:p>
          <a:p>
            <a:pPr lvl="1"/>
            <a:r>
              <a:rPr lang="nl-NL" dirty="0" smtClean="0"/>
              <a:t>Prostaat</a:t>
            </a:r>
          </a:p>
          <a:p>
            <a:pPr lvl="1"/>
            <a:r>
              <a:rPr lang="nl-NL" dirty="0" err="1" smtClean="0"/>
              <a:t>Cowperse</a:t>
            </a:r>
            <a:r>
              <a:rPr lang="nl-NL" dirty="0" smtClean="0"/>
              <a:t> klieren</a:t>
            </a:r>
          </a:p>
          <a:p>
            <a:r>
              <a:rPr lang="nl-NL" dirty="0" smtClean="0"/>
              <a:t>Hoeveelheid zaad is wisselend</a:t>
            </a:r>
          </a:p>
          <a:p>
            <a:pPr lvl="1"/>
            <a:r>
              <a:rPr lang="nl-NL" dirty="0"/>
              <a:t>S</a:t>
            </a:r>
            <a:r>
              <a:rPr lang="nl-NL" dirty="0" smtClean="0"/>
              <a:t>tier 2-12 ml (meestal 3-6)</a:t>
            </a:r>
          </a:p>
          <a:p>
            <a:pPr lvl="1"/>
            <a:r>
              <a:rPr lang="nl-NL" dirty="0" smtClean="0"/>
              <a:t>Jonge stier over het algemeen minder dan ouderen</a:t>
            </a:r>
          </a:p>
          <a:p>
            <a:pPr lvl="1"/>
            <a:r>
              <a:rPr lang="nl-NL" dirty="0" smtClean="0"/>
              <a:t>Vergelijking: ram/bok 1-3 ml, hengst 50-150 ml, beer 200-500 ml</a:t>
            </a:r>
          </a:p>
          <a:p>
            <a:r>
              <a:rPr lang="nl-NL" dirty="0" smtClean="0"/>
              <a:t>Spermatozoïden bewegen zich voort met behulp van hun staart</a:t>
            </a:r>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9900" y="3479800"/>
            <a:ext cx="1905000" cy="1905000"/>
          </a:xfrm>
          <a:prstGeom prst="rect">
            <a:avLst/>
          </a:prstGeom>
        </p:spPr>
      </p:pic>
      <p:pic>
        <p:nvPicPr>
          <p:cNvPr id="5" name="Afbeelding 4"/>
          <p:cNvPicPr>
            <a:picLocks noChangeAspect="1"/>
          </p:cNvPicPr>
          <p:nvPr/>
        </p:nvPicPr>
        <p:blipFill rotWithShape="1">
          <a:blip r:embed="rId4"/>
          <a:srcRect l="17188" t="21745" r="43437" b="51029"/>
          <a:stretch/>
        </p:blipFill>
        <p:spPr>
          <a:xfrm>
            <a:off x="8115300" y="253256"/>
            <a:ext cx="3314700" cy="1833608"/>
          </a:xfrm>
          <a:prstGeom prst="rect">
            <a:avLst/>
          </a:prstGeom>
        </p:spPr>
      </p:pic>
    </p:spTree>
    <p:extLst>
      <p:ext uri="{BB962C8B-B14F-4D97-AF65-F5344CB8AC3E}">
        <p14:creationId xmlns:p14="http://schemas.microsoft.com/office/powerpoint/2010/main" val="961239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Inseminatietijdstip </a:t>
            </a:r>
            <a:r>
              <a:rPr lang="nl-NL" sz="4400" dirty="0" smtClean="0"/>
              <a:t>(komen we later op terug)</a:t>
            </a:r>
            <a:endParaRPr lang="nl-NL" sz="4400" dirty="0"/>
          </a:p>
        </p:txBody>
      </p:sp>
      <p:sp>
        <p:nvSpPr>
          <p:cNvPr id="3" name="Tijdelijke aanduiding voor inhoud 2"/>
          <p:cNvSpPr>
            <a:spLocks noGrp="1"/>
          </p:cNvSpPr>
          <p:nvPr>
            <p:ph idx="1"/>
          </p:nvPr>
        </p:nvSpPr>
        <p:spPr/>
        <p:txBody>
          <a:bodyPr/>
          <a:lstStyle/>
          <a:p>
            <a:r>
              <a:rPr lang="nl-NL" dirty="0" smtClean="0"/>
              <a:t>Beste inseminatiemoment = 24 - 12 uur voor de eisprong </a:t>
            </a:r>
          </a:p>
          <a:p>
            <a:r>
              <a:rPr lang="nl-NL" dirty="0" smtClean="0"/>
              <a:t>Na inseminatie doorlopen de spermacellen een rijpingsproces dat ongeveer 8 uur duurt</a:t>
            </a:r>
          </a:p>
          <a:p>
            <a:r>
              <a:rPr lang="nl-NL" dirty="0" smtClean="0"/>
              <a:t>Eisprong vindt plaats ongeveer 30 uur na het begin van het springgedrag</a:t>
            </a:r>
          </a:p>
          <a:p>
            <a:r>
              <a:rPr lang="nl-NL" dirty="0" smtClean="0"/>
              <a:t>Het eitje arriveert een half uur na eisprong op plaats van bevruchting. Op dat moment zouden daar vruchtbare spermacellen aanwezig moeten zijn</a:t>
            </a:r>
          </a:p>
          <a:p>
            <a:r>
              <a:rPr lang="nl-NL" dirty="0" smtClean="0"/>
              <a:t>Ei blijft na eisprong zo’n 10-12 uur </a:t>
            </a:r>
            <a:r>
              <a:rPr lang="nl-NL" dirty="0" err="1" smtClean="0"/>
              <a:t>bevruchtbaar</a:t>
            </a:r>
            <a:endParaRPr lang="nl-NL" dirty="0" smtClean="0"/>
          </a:p>
          <a:p>
            <a:r>
              <a:rPr lang="nl-NL" dirty="0" smtClean="0"/>
              <a:t>Sperma blijft zeker 18 tot 24 uur vruchtbaar, met uitschieters tot 2 dg</a:t>
            </a:r>
          </a:p>
          <a:p>
            <a:endParaRPr lang="nl-NL" dirty="0" smtClean="0"/>
          </a:p>
          <a:p>
            <a:endParaRPr lang="nl-NL" dirty="0"/>
          </a:p>
        </p:txBody>
      </p:sp>
    </p:spTree>
    <p:extLst>
      <p:ext uri="{BB962C8B-B14F-4D97-AF65-F5344CB8AC3E}">
        <p14:creationId xmlns:p14="http://schemas.microsoft.com/office/powerpoint/2010/main" val="19975481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Castratie/sterilisatie</a:t>
            </a:r>
            <a:endParaRPr lang="nl-NL" dirty="0"/>
          </a:p>
        </p:txBody>
      </p:sp>
      <p:sp>
        <p:nvSpPr>
          <p:cNvPr id="3" name="Tijdelijke aanduiding voor inhoud 2"/>
          <p:cNvSpPr>
            <a:spLocks noGrp="1"/>
          </p:cNvSpPr>
          <p:nvPr>
            <p:ph idx="1"/>
          </p:nvPr>
        </p:nvSpPr>
        <p:spPr/>
        <p:txBody>
          <a:bodyPr>
            <a:normAutofit/>
          </a:bodyPr>
          <a:lstStyle/>
          <a:p>
            <a:r>
              <a:rPr lang="nl-NL" dirty="0" smtClean="0"/>
              <a:t>Zegt niets over geslacht!!!</a:t>
            </a:r>
          </a:p>
          <a:p>
            <a:r>
              <a:rPr lang="nl-NL" dirty="0"/>
              <a:t>C</a:t>
            </a:r>
            <a:r>
              <a:rPr lang="nl-NL" dirty="0" smtClean="0"/>
              <a:t>astratie </a:t>
            </a:r>
          </a:p>
          <a:p>
            <a:pPr lvl="1"/>
            <a:r>
              <a:rPr lang="nl-NL" dirty="0" smtClean="0"/>
              <a:t>Verwijderen baarmoeder/eierstokken of teelballen</a:t>
            </a:r>
          </a:p>
          <a:p>
            <a:pPr lvl="1"/>
            <a:r>
              <a:rPr lang="nl-NL" dirty="0" smtClean="0"/>
              <a:t>Hormoonproductie stopt </a:t>
            </a:r>
          </a:p>
          <a:p>
            <a:r>
              <a:rPr lang="nl-NL" dirty="0" smtClean="0"/>
              <a:t>Sterilisatie</a:t>
            </a:r>
          </a:p>
          <a:p>
            <a:pPr lvl="1"/>
            <a:r>
              <a:rPr lang="nl-NL" dirty="0" smtClean="0"/>
              <a:t>Zaadleiders of eileiders worden afgebonden/ doorgeknipt </a:t>
            </a:r>
          </a:p>
          <a:p>
            <a:pPr lvl="1"/>
            <a:r>
              <a:rPr lang="nl-NL" dirty="0" smtClean="0"/>
              <a:t>Hormoonproductie gaat gewoon door</a:t>
            </a:r>
          </a:p>
          <a:p>
            <a:pPr lvl="1"/>
            <a:endParaRPr lang="nl-NL" dirty="0" smtClean="0"/>
          </a:p>
        </p:txBody>
      </p:sp>
    </p:spTree>
    <p:extLst>
      <p:ext uri="{BB962C8B-B14F-4D97-AF65-F5344CB8AC3E}">
        <p14:creationId xmlns:p14="http://schemas.microsoft.com/office/powerpoint/2010/main" val="24578843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sz="6600" b="1" dirty="0" smtClean="0"/>
              <a:t>Dierlijke productie</a:t>
            </a:r>
            <a:endParaRPr lang="nl-NL" sz="6600" b="1" dirty="0"/>
          </a:p>
        </p:txBody>
      </p:sp>
      <p:sp>
        <p:nvSpPr>
          <p:cNvPr id="3" name="Ondertitel 2"/>
          <p:cNvSpPr>
            <a:spLocks noGrp="1"/>
          </p:cNvSpPr>
          <p:nvPr>
            <p:ph type="subTitle" idx="1"/>
          </p:nvPr>
        </p:nvSpPr>
        <p:spPr>
          <a:xfrm>
            <a:off x="8610600" y="4960137"/>
            <a:ext cx="3327400" cy="1463040"/>
          </a:xfrm>
        </p:spPr>
        <p:txBody>
          <a:bodyPr>
            <a:normAutofit/>
          </a:bodyPr>
          <a:lstStyle/>
          <a:p>
            <a:r>
              <a:rPr lang="nl-NL" sz="3600" dirty="0" smtClean="0"/>
              <a:t>Hormoonwerking</a:t>
            </a:r>
            <a:endParaRPr lang="nl-NL" sz="3600" dirty="0"/>
          </a:p>
        </p:txBody>
      </p:sp>
    </p:spTree>
    <p:extLst>
      <p:ext uri="{BB962C8B-B14F-4D97-AF65-F5344CB8AC3E}">
        <p14:creationId xmlns:p14="http://schemas.microsoft.com/office/powerpoint/2010/main" val="30727331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Hormoonwerking</a:t>
            </a:r>
            <a:endParaRPr lang="nl-NL" dirty="0"/>
          </a:p>
        </p:txBody>
      </p:sp>
      <p:sp>
        <p:nvSpPr>
          <p:cNvPr id="3" name="Tijdelijke aanduiding voor inhoud 2"/>
          <p:cNvSpPr>
            <a:spLocks noGrp="1"/>
          </p:cNvSpPr>
          <p:nvPr>
            <p:ph idx="1"/>
          </p:nvPr>
        </p:nvSpPr>
        <p:spPr/>
        <p:txBody>
          <a:bodyPr/>
          <a:lstStyle/>
          <a:p>
            <a:r>
              <a:rPr lang="nl-NL" dirty="0" smtClean="0"/>
              <a:t>Welke hormonen ken je? </a:t>
            </a:r>
          </a:p>
          <a:p>
            <a:r>
              <a:rPr lang="nl-NL" dirty="0" smtClean="0"/>
              <a:t>Zijn dit vrouwelijke of mannelijke hormonen?</a:t>
            </a:r>
          </a:p>
          <a:p>
            <a:endParaRPr lang="nl-NL" dirty="0"/>
          </a:p>
          <a:p>
            <a:r>
              <a:rPr lang="nl-NL" b="1" dirty="0" smtClean="0">
                <a:solidFill>
                  <a:srgbClr val="FF0000"/>
                </a:solidFill>
              </a:rPr>
              <a:t>HORMOON</a:t>
            </a:r>
            <a:r>
              <a:rPr lang="nl-NL" dirty="0" smtClean="0"/>
              <a:t/>
            </a:r>
            <a:br>
              <a:rPr lang="nl-NL" dirty="0" smtClean="0"/>
            </a:br>
            <a:r>
              <a:rPr lang="nl-NL" dirty="0" smtClean="0"/>
              <a:t>Stof, afscheiden door een klier en vervoerd door het bloed, die bepaalde delen van het lichaam prikkelt tot bepaalde acties</a:t>
            </a:r>
            <a:endParaRPr lang="nl-NL" dirty="0"/>
          </a:p>
        </p:txBody>
      </p:sp>
    </p:spTree>
    <p:extLst>
      <p:ext uri="{BB962C8B-B14F-4D97-AF65-F5344CB8AC3E}">
        <p14:creationId xmlns:p14="http://schemas.microsoft.com/office/powerpoint/2010/main" val="3354153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Stier</a:t>
            </a:r>
            <a:endParaRPr lang="nl-NL" dirty="0"/>
          </a:p>
        </p:txBody>
      </p:sp>
      <p:sp>
        <p:nvSpPr>
          <p:cNvPr id="3" name="Tijdelijke aanduiding voor inhoud 2"/>
          <p:cNvSpPr>
            <a:spLocks noGrp="1"/>
          </p:cNvSpPr>
          <p:nvPr>
            <p:ph idx="1"/>
          </p:nvPr>
        </p:nvSpPr>
        <p:spPr/>
        <p:txBody>
          <a:bodyPr/>
          <a:lstStyle/>
          <a:p>
            <a:r>
              <a:rPr lang="nl-NL" dirty="0" smtClean="0"/>
              <a:t>Hypofyse produceert Luteïniserend Hormoon (LH) en Follikel Stimulerend Hormoon (FSH)</a:t>
            </a:r>
          </a:p>
          <a:p>
            <a:r>
              <a:rPr lang="nl-NL" dirty="0" smtClean="0"/>
              <a:t>LH</a:t>
            </a:r>
          </a:p>
          <a:p>
            <a:pPr lvl="1"/>
            <a:r>
              <a:rPr lang="nl-NL" dirty="0" smtClean="0"/>
              <a:t>Zet </a:t>
            </a:r>
            <a:r>
              <a:rPr lang="nl-NL" dirty="0" err="1" smtClean="0"/>
              <a:t>Leydigcellen</a:t>
            </a:r>
            <a:r>
              <a:rPr lang="nl-NL" dirty="0" smtClean="0"/>
              <a:t> (zitten tussen de testisbuisjes) aan tot productie van testosteron</a:t>
            </a:r>
          </a:p>
          <a:p>
            <a:r>
              <a:rPr lang="nl-NL" dirty="0" smtClean="0"/>
              <a:t>FSH</a:t>
            </a:r>
          </a:p>
          <a:p>
            <a:pPr lvl="1"/>
            <a:r>
              <a:rPr lang="nl-NL" dirty="0" smtClean="0"/>
              <a:t>Samen met testosteron gaan </a:t>
            </a:r>
            <a:r>
              <a:rPr lang="nl-NL" dirty="0" err="1" smtClean="0"/>
              <a:t>oercellen</a:t>
            </a:r>
            <a:r>
              <a:rPr lang="nl-NL" dirty="0" smtClean="0"/>
              <a:t> zich </a:t>
            </a:r>
            <a:r>
              <a:rPr lang="nl-NL" dirty="0" smtClean="0"/>
              <a:t>delen </a:t>
            </a:r>
            <a:r>
              <a:rPr lang="nl-NL" dirty="0" smtClean="0"/>
              <a:t>en spermatozoïden vormen</a:t>
            </a:r>
          </a:p>
          <a:p>
            <a:r>
              <a:rPr lang="nl-NL" dirty="0" smtClean="0"/>
              <a:t>Testosteron</a:t>
            </a:r>
          </a:p>
          <a:p>
            <a:pPr lvl="1"/>
            <a:r>
              <a:rPr lang="nl-NL" dirty="0" smtClean="0"/>
              <a:t>Secundaire geslachtskenmerken (grove lichaamsbouw, korte, stevig </a:t>
            </a:r>
            <a:r>
              <a:rPr lang="nl-NL" dirty="0" smtClean="0"/>
              <a:t>nek, horens en benen worden langer)</a:t>
            </a:r>
            <a:endParaRPr lang="nl-NL" dirty="0" smtClean="0"/>
          </a:p>
          <a:p>
            <a:pPr lvl="1"/>
            <a:r>
              <a:rPr lang="nl-NL" dirty="0" smtClean="0"/>
              <a:t>Geslachtsdrift </a:t>
            </a:r>
            <a:endParaRPr lang="nl-NL" dirty="0"/>
          </a:p>
        </p:txBody>
      </p:sp>
    </p:spTree>
    <p:extLst>
      <p:ext uri="{BB962C8B-B14F-4D97-AF65-F5344CB8AC3E}">
        <p14:creationId xmlns:p14="http://schemas.microsoft.com/office/powerpoint/2010/main" val="1575477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305816"/>
            <a:ext cx="9720072" cy="1499616"/>
          </a:xfrm>
        </p:spPr>
        <p:txBody>
          <a:bodyPr/>
          <a:lstStyle/>
          <a:p>
            <a:r>
              <a:rPr lang="nl-NL" dirty="0" err="1" smtClean="0"/>
              <a:t>KOe</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266470847"/>
              </p:ext>
            </p:extLst>
          </p:nvPr>
        </p:nvGraphicFramePr>
        <p:xfrm>
          <a:off x="825500" y="1322832"/>
          <a:ext cx="10668000" cy="5236971"/>
        </p:xfrm>
        <a:graphic>
          <a:graphicData uri="http://schemas.openxmlformats.org/drawingml/2006/table">
            <a:tbl>
              <a:tblPr firstRow="1" bandRow="1">
                <a:tableStyleId>{5C22544A-7EE6-4342-B048-85BDC9FD1C3A}</a:tableStyleId>
              </a:tblPr>
              <a:tblGrid>
                <a:gridCol w="3905838">
                  <a:extLst>
                    <a:ext uri="{9D8B030D-6E8A-4147-A177-3AD203B41FA5}">
                      <a16:colId xmlns:a16="http://schemas.microsoft.com/office/drawing/2014/main" val="303350563"/>
                    </a:ext>
                  </a:extLst>
                </a:gridCol>
                <a:gridCol w="3180613">
                  <a:extLst>
                    <a:ext uri="{9D8B030D-6E8A-4147-A177-3AD203B41FA5}">
                      <a16:colId xmlns:a16="http://schemas.microsoft.com/office/drawing/2014/main" val="2897564047"/>
                    </a:ext>
                  </a:extLst>
                </a:gridCol>
                <a:gridCol w="3581549">
                  <a:extLst>
                    <a:ext uri="{9D8B030D-6E8A-4147-A177-3AD203B41FA5}">
                      <a16:colId xmlns:a16="http://schemas.microsoft.com/office/drawing/2014/main" val="627366537"/>
                    </a:ext>
                  </a:extLst>
                </a:gridCol>
              </a:tblGrid>
              <a:tr h="381155">
                <a:tc>
                  <a:txBody>
                    <a:bodyPr/>
                    <a:lstStyle/>
                    <a:p>
                      <a:r>
                        <a:rPr lang="nl-NL" dirty="0" smtClean="0"/>
                        <a:t>HORMOON</a:t>
                      </a:r>
                      <a:endParaRPr lang="nl-NL" dirty="0"/>
                    </a:p>
                  </a:txBody>
                  <a:tcPr/>
                </a:tc>
                <a:tc>
                  <a:txBody>
                    <a:bodyPr/>
                    <a:lstStyle/>
                    <a:p>
                      <a:r>
                        <a:rPr lang="nl-NL" dirty="0" smtClean="0"/>
                        <a:t>PLAATS</a:t>
                      </a:r>
                      <a:r>
                        <a:rPr lang="nl-NL" baseline="0" dirty="0" smtClean="0"/>
                        <a:t> VAN ONTSTAAN</a:t>
                      </a:r>
                      <a:endParaRPr lang="nl-NL" dirty="0"/>
                    </a:p>
                  </a:txBody>
                  <a:tcPr/>
                </a:tc>
                <a:tc>
                  <a:txBody>
                    <a:bodyPr/>
                    <a:lstStyle/>
                    <a:p>
                      <a:r>
                        <a:rPr lang="nl-NL" dirty="0" smtClean="0"/>
                        <a:t>WERKING</a:t>
                      </a:r>
                      <a:endParaRPr lang="nl-NL" dirty="0"/>
                    </a:p>
                  </a:txBody>
                  <a:tcPr/>
                </a:tc>
                <a:extLst>
                  <a:ext uri="{0D108BD9-81ED-4DB2-BD59-A6C34878D82A}">
                    <a16:rowId xmlns:a16="http://schemas.microsoft.com/office/drawing/2014/main" val="605580576"/>
                  </a:ext>
                </a:extLst>
              </a:tr>
              <a:tr h="407262">
                <a:tc>
                  <a:txBody>
                    <a:bodyPr/>
                    <a:lstStyle/>
                    <a:p>
                      <a:r>
                        <a:rPr lang="nl-NL" sz="2000" dirty="0" smtClean="0"/>
                        <a:t>Follikel Stimulerend</a:t>
                      </a:r>
                      <a:r>
                        <a:rPr lang="nl-NL" sz="2000" baseline="0" dirty="0" smtClean="0"/>
                        <a:t> Hormoon (FSH)</a:t>
                      </a:r>
                      <a:endParaRPr lang="nl-NL" sz="2000" dirty="0"/>
                    </a:p>
                  </a:txBody>
                  <a:tcPr/>
                </a:tc>
                <a:tc>
                  <a:txBody>
                    <a:bodyPr/>
                    <a:lstStyle/>
                    <a:p>
                      <a:r>
                        <a:rPr lang="nl-NL" sz="2000" dirty="0" smtClean="0"/>
                        <a:t>Hypofyse</a:t>
                      </a:r>
                      <a:endParaRPr lang="nl-NL" sz="2000" dirty="0"/>
                    </a:p>
                  </a:txBody>
                  <a:tcPr/>
                </a:tc>
                <a:tc>
                  <a:txBody>
                    <a:bodyPr/>
                    <a:lstStyle/>
                    <a:p>
                      <a:r>
                        <a:rPr lang="nl-NL" sz="2000" dirty="0" smtClean="0"/>
                        <a:t>Ontwikkeling van follikels</a:t>
                      </a:r>
                      <a:endParaRPr lang="nl-NL" sz="2000" dirty="0"/>
                    </a:p>
                  </a:txBody>
                  <a:tcPr/>
                </a:tc>
                <a:extLst>
                  <a:ext uri="{0D108BD9-81ED-4DB2-BD59-A6C34878D82A}">
                    <a16:rowId xmlns:a16="http://schemas.microsoft.com/office/drawing/2014/main" val="606216145"/>
                  </a:ext>
                </a:extLst>
              </a:tr>
              <a:tr h="407262">
                <a:tc>
                  <a:txBody>
                    <a:bodyPr/>
                    <a:lstStyle/>
                    <a:p>
                      <a:r>
                        <a:rPr lang="nl-NL" sz="2000" dirty="0" smtClean="0"/>
                        <a:t>Luteïniserend hormoon</a:t>
                      </a:r>
                      <a:r>
                        <a:rPr lang="nl-NL" sz="2000" baseline="0" dirty="0" smtClean="0"/>
                        <a:t> (LH)</a:t>
                      </a:r>
                      <a:endParaRPr lang="nl-NL" sz="2000" dirty="0"/>
                    </a:p>
                  </a:txBody>
                  <a:tcPr/>
                </a:tc>
                <a:tc>
                  <a:txBody>
                    <a:bodyPr/>
                    <a:lstStyle/>
                    <a:p>
                      <a:r>
                        <a:rPr lang="nl-NL" sz="2000" dirty="0" smtClean="0"/>
                        <a:t>Hypofyse</a:t>
                      </a:r>
                      <a:endParaRPr lang="nl-NL" sz="2000" dirty="0"/>
                    </a:p>
                  </a:txBody>
                  <a:tcPr/>
                </a:tc>
                <a:tc>
                  <a:txBody>
                    <a:bodyPr/>
                    <a:lstStyle/>
                    <a:p>
                      <a:r>
                        <a:rPr lang="nl-NL" sz="2000" dirty="0" smtClean="0"/>
                        <a:t>Eisprong, vorming</a:t>
                      </a:r>
                      <a:r>
                        <a:rPr lang="nl-NL" sz="2000" baseline="0" dirty="0" smtClean="0"/>
                        <a:t> gele lichaam</a:t>
                      </a:r>
                      <a:endParaRPr lang="nl-NL" sz="2000" dirty="0"/>
                    </a:p>
                  </a:txBody>
                  <a:tcPr/>
                </a:tc>
                <a:extLst>
                  <a:ext uri="{0D108BD9-81ED-4DB2-BD59-A6C34878D82A}">
                    <a16:rowId xmlns:a16="http://schemas.microsoft.com/office/drawing/2014/main" val="1167759332"/>
                  </a:ext>
                </a:extLst>
              </a:tr>
              <a:tr h="1660376">
                <a:tc>
                  <a:txBody>
                    <a:bodyPr/>
                    <a:lstStyle/>
                    <a:p>
                      <a:r>
                        <a:rPr lang="nl-NL" sz="2000" dirty="0" smtClean="0"/>
                        <a:t>Tochtigheidshormoon (oestrogeen)</a:t>
                      </a:r>
                      <a:endParaRPr lang="nl-NL" sz="2000" dirty="0"/>
                    </a:p>
                  </a:txBody>
                  <a:tcPr/>
                </a:tc>
                <a:tc>
                  <a:txBody>
                    <a:bodyPr/>
                    <a:lstStyle/>
                    <a:p>
                      <a:r>
                        <a:rPr lang="nl-NL" sz="2000" dirty="0" smtClean="0"/>
                        <a:t>Wand van </a:t>
                      </a:r>
                      <a:r>
                        <a:rPr lang="nl-NL" sz="2000" dirty="0" err="1" smtClean="0"/>
                        <a:t>eiblaasje</a:t>
                      </a:r>
                      <a:r>
                        <a:rPr lang="nl-NL" sz="2000" baseline="0" dirty="0" smtClean="0"/>
                        <a:t> (follikel)</a:t>
                      </a:r>
                      <a:endParaRPr lang="nl-NL" sz="2000" dirty="0"/>
                    </a:p>
                  </a:txBody>
                  <a:tcPr/>
                </a:tc>
                <a:tc>
                  <a:txBody>
                    <a:bodyPr/>
                    <a:lstStyle/>
                    <a:p>
                      <a:r>
                        <a:rPr lang="nl-NL" sz="2000" dirty="0" smtClean="0"/>
                        <a:t>Secundaire geslachtskenmerken</a:t>
                      </a:r>
                    </a:p>
                    <a:p>
                      <a:r>
                        <a:rPr lang="nl-NL" sz="2000" dirty="0" smtClean="0"/>
                        <a:t>Tochtigheidsverschijnselen</a:t>
                      </a:r>
                    </a:p>
                    <a:p>
                      <a:r>
                        <a:rPr lang="nl-NL" sz="2000" dirty="0" smtClean="0"/>
                        <a:t>Baarmoeder klaarmaken voor bevruchting</a:t>
                      </a:r>
                    </a:p>
                    <a:p>
                      <a:r>
                        <a:rPr lang="nl-NL" sz="2000" dirty="0" smtClean="0"/>
                        <a:t>Uitdrijvingsfase</a:t>
                      </a:r>
                      <a:r>
                        <a:rPr lang="nl-NL" sz="2000" baseline="0" dirty="0" smtClean="0"/>
                        <a:t> bij afkalven</a:t>
                      </a:r>
                      <a:endParaRPr lang="nl-NL" sz="2000" dirty="0"/>
                    </a:p>
                  </a:txBody>
                  <a:tcPr/>
                </a:tc>
                <a:extLst>
                  <a:ext uri="{0D108BD9-81ED-4DB2-BD59-A6C34878D82A}">
                    <a16:rowId xmlns:a16="http://schemas.microsoft.com/office/drawing/2014/main" val="1967151380"/>
                  </a:ext>
                </a:extLst>
              </a:tr>
              <a:tr h="1033819">
                <a:tc>
                  <a:txBody>
                    <a:bodyPr/>
                    <a:lstStyle/>
                    <a:p>
                      <a:r>
                        <a:rPr lang="nl-NL" sz="2000" dirty="0" err="1" smtClean="0"/>
                        <a:t>Drachtigheidshormoon</a:t>
                      </a:r>
                      <a:r>
                        <a:rPr lang="nl-NL" sz="2000" dirty="0" smtClean="0"/>
                        <a:t> (progesteron)</a:t>
                      </a:r>
                      <a:endParaRPr lang="nl-NL" sz="2000" dirty="0"/>
                    </a:p>
                  </a:txBody>
                  <a:tcPr/>
                </a:tc>
                <a:tc>
                  <a:txBody>
                    <a:bodyPr/>
                    <a:lstStyle/>
                    <a:p>
                      <a:r>
                        <a:rPr lang="nl-NL" sz="2000" dirty="0" smtClean="0"/>
                        <a:t>Gele</a:t>
                      </a:r>
                      <a:r>
                        <a:rPr lang="nl-NL" sz="2000" baseline="0" dirty="0" smtClean="0"/>
                        <a:t> lichaam</a:t>
                      </a:r>
                      <a:endParaRPr lang="nl-NL" sz="2000" dirty="0"/>
                    </a:p>
                  </a:txBody>
                  <a:tcPr/>
                </a:tc>
                <a:tc>
                  <a:txBody>
                    <a:bodyPr/>
                    <a:lstStyle/>
                    <a:p>
                      <a:r>
                        <a:rPr lang="nl-NL" sz="2000" dirty="0" err="1" smtClean="0"/>
                        <a:t>Drachtigheid</a:t>
                      </a:r>
                      <a:r>
                        <a:rPr lang="nl-NL" sz="2000" dirty="0" smtClean="0"/>
                        <a:t> in stand houden</a:t>
                      </a:r>
                    </a:p>
                    <a:p>
                      <a:r>
                        <a:rPr lang="nl-NL" sz="2000" dirty="0" smtClean="0"/>
                        <a:t>Rem op hypofyse;</a:t>
                      </a:r>
                      <a:r>
                        <a:rPr lang="nl-NL" sz="2000" baseline="0" dirty="0" smtClean="0"/>
                        <a:t> afgifte FSH/LH</a:t>
                      </a:r>
                      <a:endParaRPr lang="nl-NL" sz="2000" dirty="0"/>
                    </a:p>
                  </a:txBody>
                  <a:tcPr/>
                </a:tc>
                <a:extLst>
                  <a:ext uri="{0D108BD9-81ED-4DB2-BD59-A6C34878D82A}">
                    <a16:rowId xmlns:a16="http://schemas.microsoft.com/office/drawing/2014/main" val="3074806131"/>
                  </a:ext>
                </a:extLst>
              </a:tr>
              <a:tr h="1347097">
                <a:tc>
                  <a:txBody>
                    <a:bodyPr/>
                    <a:lstStyle/>
                    <a:p>
                      <a:r>
                        <a:rPr lang="nl-NL" sz="2000" dirty="0" smtClean="0"/>
                        <a:t>Prostaglandine</a:t>
                      </a:r>
                      <a:endParaRPr lang="nl-NL" sz="2000" dirty="0"/>
                    </a:p>
                  </a:txBody>
                  <a:tcPr/>
                </a:tc>
                <a:tc>
                  <a:txBody>
                    <a:bodyPr/>
                    <a:lstStyle/>
                    <a:p>
                      <a:r>
                        <a:rPr lang="nl-NL" sz="2000" dirty="0" smtClean="0"/>
                        <a:t>Baarmoederwand</a:t>
                      </a:r>
                      <a:endParaRPr lang="nl-NL" sz="2000" dirty="0"/>
                    </a:p>
                  </a:txBody>
                  <a:tcPr/>
                </a:tc>
                <a:tc>
                  <a:txBody>
                    <a:bodyPr/>
                    <a:lstStyle/>
                    <a:p>
                      <a:r>
                        <a:rPr lang="nl-NL" sz="2000" dirty="0" smtClean="0"/>
                        <a:t>Gele lichaam doen verdwijnen</a:t>
                      </a:r>
                    </a:p>
                    <a:p>
                      <a:r>
                        <a:rPr lang="nl-NL" sz="2000" dirty="0" smtClean="0"/>
                        <a:t>Bevordert</a:t>
                      </a:r>
                      <a:r>
                        <a:rPr lang="nl-NL" sz="2000" baseline="0" dirty="0" smtClean="0"/>
                        <a:t> het leegmaken van baarmoeder bij bijv. baarmoederontsteking</a:t>
                      </a:r>
                      <a:endParaRPr lang="nl-NL" sz="2000" dirty="0"/>
                    </a:p>
                  </a:txBody>
                  <a:tcPr/>
                </a:tc>
                <a:extLst>
                  <a:ext uri="{0D108BD9-81ED-4DB2-BD59-A6C34878D82A}">
                    <a16:rowId xmlns:a16="http://schemas.microsoft.com/office/drawing/2014/main" val="2054405775"/>
                  </a:ext>
                </a:extLst>
              </a:tr>
            </a:tbl>
          </a:graphicData>
        </a:graphic>
      </p:graphicFrame>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44200" y="4651375"/>
            <a:ext cx="1695450" cy="1695450"/>
          </a:xfrm>
          <a:prstGeom prst="rect">
            <a:avLst/>
          </a:prstGeom>
        </p:spPr>
      </p:pic>
    </p:spTree>
    <p:extLst>
      <p:ext uri="{BB962C8B-B14F-4D97-AF65-F5344CB8AC3E}">
        <p14:creationId xmlns:p14="http://schemas.microsoft.com/office/powerpoint/2010/main" val="617273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p:txBody>
          <a:bodyPr/>
          <a:lstStyle/>
          <a:p>
            <a:r>
              <a:rPr lang="nl-NL" dirty="0" smtClean="0"/>
              <a:t>Afronding leertaak</a:t>
            </a:r>
          </a:p>
          <a:p>
            <a:r>
              <a:rPr lang="nl-NL" dirty="0" smtClean="0"/>
              <a:t>Latijnse namen</a:t>
            </a:r>
          </a:p>
          <a:p>
            <a:r>
              <a:rPr lang="nl-NL" dirty="0" smtClean="0"/>
              <a:t>Bouw geslachtsorganen koe</a:t>
            </a:r>
          </a:p>
          <a:p>
            <a:r>
              <a:rPr lang="nl-NL" dirty="0" smtClean="0"/>
              <a:t>Bouw geslachtsorganen stier</a:t>
            </a:r>
          </a:p>
          <a:p>
            <a:r>
              <a:rPr lang="nl-NL" dirty="0" smtClean="0"/>
              <a:t>Castratie/sterilisatie</a:t>
            </a:r>
          </a:p>
          <a:p>
            <a:r>
              <a:rPr lang="nl-NL" dirty="0" smtClean="0"/>
              <a:t>Hormoonwerking</a:t>
            </a:r>
          </a:p>
          <a:p>
            <a:r>
              <a:rPr lang="nl-NL" dirty="0" smtClean="0"/>
              <a:t>Afwijkingen en aandoeningen </a:t>
            </a:r>
            <a:endParaRPr lang="nl-NL" dirty="0"/>
          </a:p>
        </p:txBody>
      </p:sp>
    </p:spTree>
    <p:extLst>
      <p:ext uri="{BB962C8B-B14F-4D97-AF65-F5344CB8AC3E}">
        <p14:creationId xmlns:p14="http://schemas.microsoft.com/office/powerpoint/2010/main" val="9392934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Hormoonwerking</a:t>
            </a:r>
            <a:endParaRPr lang="nl-NL" dirty="0"/>
          </a:p>
        </p:txBody>
      </p:sp>
      <p:sp>
        <p:nvSpPr>
          <p:cNvPr id="3" name="Tijdelijke aanduiding voor inhoud 2"/>
          <p:cNvSpPr>
            <a:spLocks noGrp="1"/>
          </p:cNvSpPr>
          <p:nvPr>
            <p:ph idx="1"/>
          </p:nvPr>
        </p:nvSpPr>
        <p:spPr/>
        <p:txBody>
          <a:bodyPr/>
          <a:lstStyle/>
          <a:p>
            <a:r>
              <a:rPr lang="nl-NL" dirty="0" smtClean="0"/>
              <a:t>In de eierstokken van een pasgeboren kalf zijn al duizenden </a:t>
            </a:r>
            <a:r>
              <a:rPr lang="nl-NL" dirty="0" smtClean="0">
                <a:solidFill>
                  <a:srgbClr val="FF0000"/>
                </a:solidFill>
              </a:rPr>
              <a:t>oer-eicellen</a:t>
            </a:r>
            <a:r>
              <a:rPr lang="nl-NL" dirty="0" smtClean="0"/>
              <a:t> aanwezig.</a:t>
            </a:r>
          </a:p>
          <a:p>
            <a:r>
              <a:rPr lang="nl-NL" dirty="0" smtClean="0"/>
              <a:t>Als het dier geslachtsrijp wordt, gaat de </a:t>
            </a:r>
            <a:r>
              <a:rPr lang="nl-NL" dirty="0" smtClean="0">
                <a:solidFill>
                  <a:srgbClr val="FF0000"/>
                </a:solidFill>
              </a:rPr>
              <a:t>hypofyse</a:t>
            </a:r>
            <a:r>
              <a:rPr lang="nl-NL" dirty="0" smtClean="0"/>
              <a:t> (hersenaanhangsel) het </a:t>
            </a:r>
            <a:r>
              <a:rPr lang="nl-NL" dirty="0" smtClean="0">
                <a:solidFill>
                  <a:srgbClr val="FF0000"/>
                </a:solidFill>
              </a:rPr>
              <a:t>Follikel Stimulerend Hormoon </a:t>
            </a:r>
            <a:r>
              <a:rPr lang="nl-NL" dirty="0" smtClean="0"/>
              <a:t>(FSH) produceren. Dit hormoon prikkelt de eierstokken om één, soms twee, oer-eicellen d.m.v. celdelingen te laten uitgroeien tot een </a:t>
            </a:r>
            <a:r>
              <a:rPr lang="nl-NL" dirty="0" err="1" smtClean="0">
                <a:solidFill>
                  <a:srgbClr val="FF0000"/>
                </a:solidFill>
              </a:rPr>
              <a:t>Graafse</a:t>
            </a:r>
            <a:r>
              <a:rPr lang="nl-NL" dirty="0" smtClean="0">
                <a:solidFill>
                  <a:srgbClr val="FF0000"/>
                </a:solidFill>
              </a:rPr>
              <a:t> blaasje</a:t>
            </a:r>
            <a:r>
              <a:rPr lang="nl-NL" dirty="0" smtClean="0"/>
              <a:t>.</a:t>
            </a:r>
          </a:p>
          <a:p>
            <a:r>
              <a:rPr lang="nl-NL" dirty="0" smtClean="0"/>
              <a:t>Dit blaasje produceert het tochtigheidshormoon (</a:t>
            </a:r>
            <a:r>
              <a:rPr lang="nl-NL" dirty="0" smtClean="0">
                <a:solidFill>
                  <a:srgbClr val="FF0000"/>
                </a:solidFill>
              </a:rPr>
              <a:t>oestrogeen</a:t>
            </a:r>
            <a:r>
              <a:rPr lang="nl-NL" dirty="0" smtClean="0"/>
              <a:t>), waardoor het dier </a:t>
            </a:r>
            <a:r>
              <a:rPr lang="nl-NL" dirty="0" smtClean="0">
                <a:solidFill>
                  <a:srgbClr val="FF0000"/>
                </a:solidFill>
              </a:rPr>
              <a:t>secundaire geslachtskenmerken </a:t>
            </a:r>
            <a:r>
              <a:rPr lang="nl-NL" dirty="0" smtClean="0"/>
              <a:t>gaat vertonen en de baarmoeder in gereed brengt voor een eventuele </a:t>
            </a:r>
            <a:r>
              <a:rPr lang="nl-NL" dirty="0" err="1" smtClean="0"/>
              <a:t>drachtigheid</a:t>
            </a:r>
            <a:r>
              <a:rPr lang="nl-NL" dirty="0" smtClean="0"/>
              <a:t>.</a:t>
            </a:r>
          </a:p>
          <a:p>
            <a:r>
              <a:rPr lang="nl-NL" dirty="0" smtClean="0"/>
              <a:t>De koe wordt </a:t>
            </a:r>
            <a:r>
              <a:rPr lang="nl-NL" dirty="0" smtClean="0">
                <a:solidFill>
                  <a:srgbClr val="FF0000"/>
                </a:solidFill>
              </a:rPr>
              <a:t>tochtig</a:t>
            </a:r>
            <a:r>
              <a:rPr lang="nl-NL" dirty="0" smtClean="0"/>
              <a:t>: dat wil zeggen dat ze alleen in deze periode een paring toelaat. De tochtigheid wordt opgewekt doordat bij het stukspringen van het </a:t>
            </a:r>
            <a:r>
              <a:rPr lang="nl-NL" dirty="0" err="1" smtClean="0"/>
              <a:t>Graafse</a:t>
            </a:r>
            <a:r>
              <a:rPr lang="nl-NL" dirty="0" smtClean="0"/>
              <a:t> blaasje plotseling een grote hoeveelheid oestrogeen in het bloed terechtkomt.</a:t>
            </a:r>
            <a:endParaRPr lang="nl-NL" dirty="0"/>
          </a:p>
        </p:txBody>
      </p:sp>
    </p:spTree>
    <p:extLst>
      <p:ext uri="{BB962C8B-B14F-4D97-AF65-F5344CB8AC3E}">
        <p14:creationId xmlns:p14="http://schemas.microsoft.com/office/powerpoint/2010/main" val="3083374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Hormoonwerking</a:t>
            </a:r>
            <a:endParaRPr lang="nl-NL" dirty="0"/>
          </a:p>
        </p:txBody>
      </p:sp>
      <p:sp>
        <p:nvSpPr>
          <p:cNvPr id="3" name="Tijdelijke aanduiding voor inhoud 2"/>
          <p:cNvSpPr>
            <a:spLocks noGrp="1"/>
          </p:cNvSpPr>
          <p:nvPr>
            <p:ph idx="1"/>
          </p:nvPr>
        </p:nvSpPr>
        <p:spPr>
          <a:xfrm>
            <a:off x="1024128" y="2184400"/>
            <a:ext cx="9720073" cy="4470400"/>
          </a:xfrm>
        </p:spPr>
        <p:txBody>
          <a:bodyPr>
            <a:normAutofit lnSpcReduction="10000"/>
          </a:bodyPr>
          <a:lstStyle/>
          <a:p>
            <a:r>
              <a:rPr lang="nl-NL" dirty="0" smtClean="0"/>
              <a:t>Nadat de eicel het Graafs blaasje en de eierstok heeft verlaten en in de trompet van de eileider is aangekomen, gaat de hypofyse het </a:t>
            </a:r>
            <a:r>
              <a:rPr lang="nl-NL" dirty="0" smtClean="0">
                <a:solidFill>
                  <a:srgbClr val="FF0000"/>
                </a:solidFill>
              </a:rPr>
              <a:t>Luteïniserend Hormoon </a:t>
            </a:r>
            <a:r>
              <a:rPr lang="nl-NL" dirty="0" smtClean="0"/>
              <a:t>(LH) produceren. De resten van het Graafs blaasje ontwikkelen zich onder invloed van LH tot het </a:t>
            </a:r>
            <a:r>
              <a:rPr lang="nl-NL" dirty="0" smtClean="0">
                <a:solidFill>
                  <a:srgbClr val="FF0000"/>
                </a:solidFill>
              </a:rPr>
              <a:t>geel lichaam</a:t>
            </a:r>
            <a:r>
              <a:rPr lang="nl-NL" dirty="0" smtClean="0"/>
              <a:t>. Het geel lichaam gaat het hormoon </a:t>
            </a:r>
            <a:r>
              <a:rPr lang="nl-NL" dirty="0" smtClean="0">
                <a:solidFill>
                  <a:srgbClr val="FF0000"/>
                </a:solidFill>
              </a:rPr>
              <a:t>progesteron</a:t>
            </a:r>
            <a:r>
              <a:rPr lang="nl-NL" dirty="0" smtClean="0"/>
              <a:t> aan het bloed afgeven, waardoor het baarmoederslijmvlies nog dikker wordt en de melkklieren zich beginnen te ontwikkelen. </a:t>
            </a:r>
            <a:endParaRPr lang="nl-NL" dirty="0"/>
          </a:p>
          <a:p>
            <a:r>
              <a:rPr lang="nl-NL" dirty="0" smtClean="0"/>
              <a:t>De hypofyse maakt nu door de aanwezigheid van progesteron geen FSH meer, zodat er geen nieuwe eicel wordt ontwikkeld.</a:t>
            </a:r>
          </a:p>
          <a:p>
            <a:r>
              <a:rPr lang="nl-NL" dirty="0" smtClean="0"/>
              <a:t>Als de eicel bevrucht wordt en zich tot embryo ontwikkeld, blijft het geel lichaam de hele dracht bestaan.</a:t>
            </a:r>
          </a:p>
          <a:p>
            <a:r>
              <a:rPr lang="nl-NL" dirty="0" smtClean="0"/>
              <a:t>Rond dag 13 van de dracht checkt de baarmoederwand of er een embryo in de baarmoeder zit. Is dit niet het geval, dan krijgt het geel lichaam op dag 18 het teken om te verdwijnen.</a:t>
            </a:r>
            <a:endParaRPr lang="nl-NL" dirty="0"/>
          </a:p>
        </p:txBody>
      </p:sp>
    </p:spTree>
    <p:extLst>
      <p:ext uri="{BB962C8B-B14F-4D97-AF65-F5344CB8AC3E}">
        <p14:creationId xmlns:p14="http://schemas.microsoft.com/office/powerpoint/2010/main" val="37950744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1366325" y="0"/>
            <a:ext cx="8838066" cy="6858000"/>
          </a:xfrm>
          <a:prstGeom prst="rect">
            <a:avLst/>
          </a:prstGeom>
        </p:spPr>
      </p:pic>
    </p:spTree>
    <p:extLst>
      <p:ext uri="{BB962C8B-B14F-4D97-AF65-F5344CB8AC3E}">
        <p14:creationId xmlns:p14="http://schemas.microsoft.com/office/powerpoint/2010/main" val="19932842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oxytocine</a:t>
            </a:r>
            <a:endParaRPr lang="nl-NL" dirty="0"/>
          </a:p>
        </p:txBody>
      </p:sp>
      <p:sp>
        <p:nvSpPr>
          <p:cNvPr id="3" name="Tijdelijke aanduiding voor inhoud 2"/>
          <p:cNvSpPr>
            <a:spLocks noGrp="1"/>
          </p:cNvSpPr>
          <p:nvPr>
            <p:ph idx="1"/>
          </p:nvPr>
        </p:nvSpPr>
        <p:spPr>
          <a:xfrm>
            <a:off x="1024128" y="2286000"/>
            <a:ext cx="9720073" cy="4419600"/>
          </a:xfrm>
        </p:spPr>
        <p:txBody>
          <a:bodyPr/>
          <a:lstStyle/>
          <a:p>
            <a:r>
              <a:rPr lang="nl-NL" dirty="0" smtClean="0"/>
              <a:t>Stimulerende werking op de spieren van bepaalde organen</a:t>
            </a:r>
          </a:p>
          <a:p>
            <a:pPr lvl="1"/>
            <a:r>
              <a:rPr lang="nl-NL" dirty="0" smtClean="0"/>
              <a:t>Geslachtsapparaat</a:t>
            </a:r>
          </a:p>
          <a:p>
            <a:pPr lvl="1"/>
            <a:r>
              <a:rPr lang="nl-NL" dirty="0" smtClean="0"/>
              <a:t>Uier</a:t>
            </a:r>
          </a:p>
          <a:p>
            <a:r>
              <a:rPr lang="nl-NL" dirty="0" smtClean="0"/>
              <a:t>Afgifte van oxytocine heeft samentrekkingen van deze spieren tot gevolg</a:t>
            </a:r>
          </a:p>
          <a:p>
            <a:r>
              <a:rPr lang="nl-NL" dirty="0" smtClean="0"/>
              <a:t>Oxytocine stimuleert de spiersamentrekkingen na een dekking of inseminatie. Hierdoor wordt het transport van het ingebrachte zaad naar de plaats van bevruchting bevorderd</a:t>
            </a:r>
          </a:p>
          <a:p>
            <a:r>
              <a:rPr lang="nl-NL" dirty="0" smtClean="0"/>
              <a:t>Het effect van oxytocine kan tegengewerkt worden door het hormoon adrenaline. Dit hormoon komt bijv. vrij als het insemineren niet rustig plaatsvindt. Rust bij insemineren is dus belangrijk</a:t>
            </a:r>
          </a:p>
        </p:txBody>
      </p:sp>
    </p:spTree>
    <p:extLst>
      <p:ext uri="{BB962C8B-B14F-4D97-AF65-F5344CB8AC3E}">
        <p14:creationId xmlns:p14="http://schemas.microsoft.com/office/powerpoint/2010/main" val="24424694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cyclus</a:t>
            </a:r>
            <a:endParaRPr lang="nl-NL" dirty="0"/>
          </a:p>
        </p:txBody>
      </p:sp>
      <p:sp>
        <p:nvSpPr>
          <p:cNvPr id="3" name="Tijdelijke aanduiding voor inhoud 2"/>
          <p:cNvSpPr>
            <a:spLocks noGrp="1"/>
          </p:cNvSpPr>
          <p:nvPr>
            <p:ph idx="1"/>
          </p:nvPr>
        </p:nvSpPr>
        <p:spPr/>
        <p:txBody>
          <a:bodyPr/>
          <a:lstStyle/>
          <a:p>
            <a:r>
              <a:rPr lang="nl-NL" dirty="0" smtClean="0"/>
              <a:t>Koeien: gemiddeld 21 dagen (18-25 dagen)</a:t>
            </a:r>
          </a:p>
          <a:p>
            <a:r>
              <a:rPr lang="nl-NL" dirty="0" smtClean="0"/>
              <a:t>Pinken: gemiddeld 20 dagen</a:t>
            </a:r>
          </a:p>
          <a:p>
            <a:r>
              <a:rPr lang="nl-NL" dirty="0" smtClean="0"/>
              <a:t>De eerste cyclussen na afkalven zijn nogal eens korter en soms langer</a:t>
            </a:r>
          </a:p>
          <a:p>
            <a:r>
              <a:rPr lang="nl-NL" dirty="0"/>
              <a:t>Na het kalven is er een periode van 20 tot 30 dagen waarin geen cyclus </a:t>
            </a:r>
            <a:r>
              <a:rPr lang="nl-NL" dirty="0" smtClean="0"/>
              <a:t>plaatsvindt</a:t>
            </a:r>
            <a:endParaRPr lang="nl-NL" dirty="0"/>
          </a:p>
        </p:txBody>
      </p:sp>
    </p:spTree>
    <p:extLst>
      <p:ext uri="{BB962C8B-B14F-4D97-AF65-F5344CB8AC3E}">
        <p14:creationId xmlns:p14="http://schemas.microsoft.com/office/powerpoint/2010/main" val="565169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Kween (hermafrodiet)</a:t>
            </a:r>
            <a:endParaRPr lang="nl-NL" dirty="0"/>
          </a:p>
        </p:txBody>
      </p:sp>
      <p:sp>
        <p:nvSpPr>
          <p:cNvPr id="3" name="Tijdelijke aanduiding voor inhoud 2"/>
          <p:cNvSpPr>
            <a:spLocks noGrp="1"/>
          </p:cNvSpPr>
          <p:nvPr>
            <p:ph idx="1"/>
          </p:nvPr>
        </p:nvSpPr>
        <p:spPr/>
        <p:txBody>
          <a:bodyPr/>
          <a:lstStyle/>
          <a:p>
            <a:r>
              <a:rPr lang="nl-NL" dirty="0" smtClean="0"/>
              <a:t>Als in een koe een tweeling ontwikkelt (in elke baarmoederhoorn één vrucht), dan gaan de vruchtvliezen door elkaar groeien en komen de bloedvaten van de vruchten met elkaar in verbinding</a:t>
            </a:r>
          </a:p>
          <a:p>
            <a:r>
              <a:rPr lang="nl-NL" dirty="0" smtClean="0"/>
              <a:t>Als de tweeling van ongelijk geslacht is, ontvangt de vrouwelijke vrucht via het bloed mannelijke hormonen. Deze hormonen komen eerder vrij dan de vrouwelijke</a:t>
            </a:r>
          </a:p>
          <a:p>
            <a:r>
              <a:rPr lang="nl-NL" dirty="0" smtClean="0"/>
              <a:t>Daardoor ontwikkelt het geslachtsorgaan zich niet normaal, wat onvruchtbaarheid tot gevolg heeft</a:t>
            </a:r>
          </a:p>
          <a:p>
            <a:r>
              <a:rPr lang="nl-NL" dirty="0" smtClean="0"/>
              <a:t>Bij schapen en varkens treedt er in zo’n geval geen verbinding op tussen de bloedvaten en doet deze vorm van onvruchtbaarheid zich dus niet voor</a:t>
            </a:r>
            <a:endParaRPr lang="nl-NL" dirty="0"/>
          </a:p>
        </p:txBody>
      </p:sp>
    </p:spTree>
    <p:extLst>
      <p:ext uri="{BB962C8B-B14F-4D97-AF65-F5344CB8AC3E}">
        <p14:creationId xmlns:p14="http://schemas.microsoft.com/office/powerpoint/2010/main" val="9867250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normAutofit/>
          </a:bodyPr>
          <a:lstStyle/>
          <a:p>
            <a:r>
              <a:rPr lang="nl-NL" sz="6000" b="1" dirty="0" smtClean="0"/>
              <a:t>Dierlijke productie</a:t>
            </a:r>
            <a:endParaRPr lang="nl-NL" sz="6000" b="1" dirty="0"/>
          </a:p>
        </p:txBody>
      </p:sp>
      <p:sp>
        <p:nvSpPr>
          <p:cNvPr id="5" name="Ondertitel 4"/>
          <p:cNvSpPr>
            <a:spLocks noGrp="1"/>
          </p:cNvSpPr>
          <p:nvPr>
            <p:ph type="subTitle" idx="1"/>
          </p:nvPr>
        </p:nvSpPr>
        <p:spPr/>
        <p:txBody>
          <a:bodyPr>
            <a:normAutofit/>
          </a:bodyPr>
          <a:lstStyle/>
          <a:p>
            <a:r>
              <a:rPr lang="nl-NL" sz="3200" dirty="0" smtClean="0"/>
              <a:t>Afwijkingen en aandoeningen</a:t>
            </a:r>
            <a:endParaRPr lang="nl-NL" sz="3200" dirty="0"/>
          </a:p>
        </p:txBody>
      </p:sp>
    </p:spTree>
    <p:extLst>
      <p:ext uri="{BB962C8B-B14F-4D97-AF65-F5344CB8AC3E}">
        <p14:creationId xmlns:p14="http://schemas.microsoft.com/office/powerpoint/2010/main" val="25779898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smtClean="0"/>
              <a:t>Aan de nageboorte blijven staan</a:t>
            </a:r>
          </a:p>
          <a:p>
            <a:r>
              <a:rPr lang="nl-NL" dirty="0" smtClean="0"/>
              <a:t>Baarmoederontsteking</a:t>
            </a:r>
          </a:p>
          <a:p>
            <a:r>
              <a:rPr lang="nl-NL" dirty="0" smtClean="0"/>
              <a:t>Inactieve eierstokken</a:t>
            </a:r>
          </a:p>
          <a:p>
            <a:r>
              <a:rPr lang="nl-NL" dirty="0" smtClean="0"/>
              <a:t>Cysteuze eierstokken</a:t>
            </a:r>
          </a:p>
          <a:p>
            <a:r>
              <a:rPr lang="nl-NL" dirty="0" err="1" smtClean="0"/>
              <a:t>Dekinfecties</a:t>
            </a:r>
            <a:r>
              <a:rPr lang="nl-NL" dirty="0" smtClean="0"/>
              <a:t> </a:t>
            </a:r>
            <a:endParaRPr lang="nl-NL" dirty="0"/>
          </a:p>
        </p:txBody>
      </p:sp>
    </p:spTree>
    <p:extLst>
      <p:ext uri="{BB962C8B-B14F-4D97-AF65-F5344CB8AC3E}">
        <p14:creationId xmlns:p14="http://schemas.microsoft.com/office/powerpoint/2010/main" val="4142776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Afronding leertaak</a:t>
            </a:r>
            <a:endParaRPr lang="nl-NL" dirty="0"/>
          </a:p>
        </p:txBody>
      </p:sp>
      <p:sp>
        <p:nvSpPr>
          <p:cNvPr id="3" name="Tijdelijke aanduiding voor inhoud 2"/>
          <p:cNvSpPr>
            <a:spLocks noGrp="1"/>
          </p:cNvSpPr>
          <p:nvPr>
            <p:ph idx="1"/>
          </p:nvPr>
        </p:nvSpPr>
        <p:spPr/>
        <p:txBody>
          <a:bodyPr/>
          <a:lstStyle/>
          <a:p>
            <a:r>
              <a:rPr lang="nl-NL" dirty="0" smtClean="0"/>
              <a:t>Kennistoets 3x</a:t>
            </a:r>
          </a:p>
          <a:p>
            <a:pPr lvl="1"/>
            <a:r>
              <a:rPr lang="nl-NL" dirty="0" smtClean="0"/>
              <a:t>Bouw en werking geslachtsorganen</a:t>
            </a:r>
          </a:p>
          <a:p>
            <a:pPr lvl="1"/>
            <a:r>
              <a:rPr lang="nl-NL" dirty="0" smtClean="0"/>
              <a:t>Tochtigheid en insemineren</a:t>
            </a:r>
          </a:p>
          <a:p>
            <a:pPr lvl="1"/>
            <a:r>
              <a:rPr lang="nl-NL" dirty="0" smtClean="0"/>
              <a:t>Dracht en geboorte</a:t>
            </a:r>
          </a:p>
          <a:p>
            <a:endParaRPr lang="nl-NL" dirty="0"/>
          </a:p>
          <a:p>
            <a:r>
              <a:rPr lang="nl-NL" dirty="0" smtClean="0"/>
              <a:t>Praktijkopdrachten 3x </a:t>
            </a:r>
            <a:r>
              <a:rPr lang="nl-NL" dirty="0" smtClean="0">
                <a:sym typeface="Wingdings" panose="05000000000000000000" pitchFamily="2" charset="2"/>
              </a:rPr>
              <a:t> ELO</a:t>
            </a:r>
            <a:endParaRPr lang="nl-NL" dirty="0" smtClean="0"/>
          </a:p>
          <a:p>
            <a:pPr lvl="1"/>
            <a:r>
              <a:rPr lang="nl-NL" dirty="0" smtClean="0"/>
              <a:t>1. Tochtigheid en insemineren</a:t>
            </a:r>
          </a:p>
          <a:p>
            <a:pPr lvl="1"/>
            <a:r>
              <a:rPr lang="nl-NL" dirty="0" smtClean="0"/>
              <a:t>2. Dracht</a:t>
            </a:r>
          </a:p>
          <a:p>
            <a:pPr lvl="1"/>
            <a:r>
              <a:rPr lang="nl-NL" dirty="0" smtClean="0"/>
              <a:t>3. Geboorte</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9900" y="3542347"/>
            <a:ext cx="3689350" cy="2767013"/>
          </a:xfrm>
          <a:prstGeom prst="rect">
            <a:avLst/>
          </a:prstGeom>
          <a:ln>
            <a:noFill/>
          </a:ln>
          <a:effectLst>
            <a:softEdge rad="112500"/>
          </a:effectLst>
        </p:spPr>
      </p:pic>
    </p:spTree>
    <p:extLst>
      <p:ext uri="{BB962C8B-B14F-4D97-AF65-F5344CB8AC3E}">
        <p14:creationId xmlns:p14="http://schemas.microsoft.com/office/powerpoint/2010/main" val="980525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Latijnse namen</a:t>
            </a:r>
            <a:endParaRPr lang="nl-NL" dirty="0"/>
          </a:p>
        </p:txBody>
      </p:sp>
      <p:sp>
        <p:nvSpPr>
          <p:cNvPr id="3" name="Tijdelijke aanduiding voor inhoud 2"/>
          <p:cNvSpPr>
            <a:spLocks noGrp="1"/>
          </p:cNvSpPr>
          <p:nvPr>
            <p:ph idx="1"/>
          </p:nvPr>
        </p:nvSpPr>
        <p:spPr/>
        <p:txBody>
          <a:bodyPr/>
          <a:lstStyle/>
          <a:p>
            <a:r>
              <a:rPr lang="nl-NL" dirty="0" smtClean="0"/>
              <a:t>Bij anatomie wordt vaak met Latijnse namen gewerkt</a:t>
            </a:r>
          </a:p>
          <a:p>
            <a:r>
              <a:rPr lang="nl-NL" dirty="0" smtClean="0"/>
              <a:t>Ken je al Latijnse namen?</a:t>
            </a:r>
          </a:p>
          <a:p>
            <a:r>
              <a:rPr lang="nl-NL" dirty="0" smtClean="0"/>
              <a:t>Benoem van de volgende onderdelen de Latijnse naam…</a:t>
            </a:r>
            <a:endParaRPr lang="nl-NL" dirty="0"/>
          </a:p>
        </p:txBody>
      </p:sp>
    </p:spTree>
    <p:extLst>
      <p:ext uri="{BB962C8B-B14F-4D97-AF65-F5344CB8AC3E}">
        <p14:creationId xmlns:p14="http://schemas.microsoft.com/office/powerpoint/2010/main" val="882021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Latijnse namen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706940235"/>
              </p:ext>
            </p:extLst>
          </p:nvPr>
        </p:nvGraphicFramePr>
        <p:xfrm>
          <a:off x="2158911" y="1945336"/>
          <a:ext cx="6578689" cy="4656141"/>
        </p:xfrm>
        <a:graphic>
          <a:graphicData uri="http://schemas.openxmlformats.org/drawingml/2006/table">
            <a:tbl>
              <a:tblPr firstRow="1" bandRow="1">
                <a:tableStyleId>{5C22544A-7EE6-4342-B048-85BDC9FD1C3A}</a:tableStyleId>
              </a:tblPr>
              <a:tblGrid>
                <a:gridCol w="3272155">
                  <a:extLst>
                    <a:ext uri="{9D8B030D-6E8A-4147-A177-3AD203B41FA5}">
                      <a16:colId xmlns:a16="http://schemas.microsoft.com/office/drawing/2014/main" val="1046985494"/>
                    </a:ext>
                  </a:extLst>
                </a:gridCol>
                <a:gridCol w="3306534">
                  <a:extLst>
                    <a:ext uri="{9D8B030D-6E8A-4147-A177-3AD203B41FA5}">
                      <a16:colId xmlns:a16="http://schemas.microsoft.com/office/drawing/2014/main" val="4141136566"/>
                    </a:ext>
                  </a:extLst>
                </a:gridCol>
              </a:tblGrid>
              <a:tr h="665163">
                <a:tc>
                  <a:txBody>
                    <a:bodyPr/>
                    <a:lstStyle/>
                    <a:p>
                      <a:r>
                        <a:rPr lang="nl-NL" sz="3600" dirty="0" smtClean="0">
                          <a:latin typeface="+mj-lt"/>
                        </a:rPr>
                        <a:t>KOE</a:t>
                      </a:r>
                      <a:endParaRPr lang="nl-NL" sz="3600" dirty="0">
                        <a:latin typeface="+mj-lt"/>
                      </a:endParaRPr>
                    </a:p>
                  </a:txBody>
                  <a:tcPr/>
                </a:tc>
                <a:tc>
                  <a:txBody>
                    <a:bodyPr/>
                    <a:lstStyle/>
                    <a:p>
                      <a:r>
                        <a:rPr lang="nl-NL" sz="3600" dirty="0" smtClean="0">
                          <a:latin typeface="+mj-lt"/>
                        </a:rPr>
                        <a:t>STIER</a:t>
                      </a:r>
                      <a:endParaRPr lang="nl-NL" sz="3600" dirty="0">
                        <a:latin typeface="+mj-lt"/>
                      </a:endParaRPr>
                    </a:p>
                  </a:txBody>
                  <a:tcPr/>
                </a:tc>
                <a:extLst>
                  <a:ext uri="{0D108BD9-81ED-4DB2-BD59-A6C34878D82A}">
                    <a16:rowId xmlns:a16="http://schemas.microsoft.com/office/drawing/2014/main" val="2663934171"/>
                  </a:ext>
                </a:extLst>
              </a:tr>
              <a:tr h="665163">
                <a:tc>
                  <a:txBody>
                    <a:bodyPr/>
                    <a:lstStyle/>
                    <a:p>
                      <a:r>
                        <a:rPr lang="nl-NL" sz="3600" dirty="0" smtClean="0">
                          <a:latin typeface="+mj-lt"/>
                        </a:rPr>
                        <a:t>Kling </a:t>
                      </a:r>
                      <a:endParaRPr lang="nl-NL" sz="3600" dirty="0">
                        <a:latin typeface="+mj-lt"/>
                      </a:endParaRPr>
                    </a:p>
                  </a:txBody>
                  <a:tcPr/>
                </a:tc>
                <a:tc>
                  <a:txBody>
                    <a:bodyPr/>
                    <a:lstStyle/>
                    <a:p>
                      <a:r>
                        <a:rPr lang="nl-NL" sz="3600" dirty="0" smtClean="0">
                          <a:latin typeface="+mj-lt"/>
                        </a:rPr>
                        <a:t>Balzak</a:t>
                      </a:r>
                      <a:endParaRPr lang="nl-NL" sz="3600" dirty="0">
                        <a:latin typeface="+mj-lt"/>
                      </a:endParaRPr>
                    </a:p>
                  </a:txBody>
                  <a:tcPr/>
                </a:tc>
                <a:extLst>
                  <a:ext uri="{0D108BD9-81ED-4DB2-BD59-A6C34878D82A}">
                    <a16:rowId xmlns:a16="http://schemas.microsoft.com/office/drawing/2014/main" val="916003845"/>
                  </a:ext>
                </a:extLst>
              </a:tr>
              <a:tr h="665163">
                <a:tc>
                  <a:txBody>
                    <a:bodyPr/>
                    <a:lstStyle/>
                    <a:p>
                      <a:r>
                        <a:rPr lang="nl-NL" sz="3600" dirty="0" smtClean="0">
                          <a:latin typeface="+mj-lt"/>
                        </a:rPr>
                        <a:t>Schede</a:t>
                      </a:r>
                      <a:endParaRPr lang="nl-NL" sz="3600" dirty="0">
                        <a:latin typeface="+mj-lt"/>
                      </a:endParaRPr>
                    </a:p>
                  </a:txBody>
                  <a:tcPr/>
                </a:tc>
                <a:tc>
                  <a:txBody>
                    <a:bodyPr/>
                    <a:lstStyle/>
                    <a:p>
                      <a:r>
                        <a:rPr lang="nl-NL" sz="3600" dirty="0" smtClean="0">
                          <a:latin typeface="+mj-lt"/>
                        </a:rPr>
                        <a:t>Teelbal</a:t>
                      </a:r>
                      <a:endParaRPr lang="nl-NL" sz="3600" dirty="0">
                        <a:latin typeface="+mj-lt"/>
                      </a:endParaRPr>
                    </a:p>
                  </a:txBody>
                  <a:tcPr/>
                </a:tc>
                <a:extLst>
                  <a:ext uri="{0D108BD9-81ED-4DB2-BD59-A6C34878D82A}">
                    <a16:rowId xmlns:a16="http://schemas.microsoft.com/office/drawing/2014/main" val="1783737488"/>
                  </a:ext>
                </a:extLst>
              </a:tr>
              <a:tr h="665163">
                <a:tc>
                  <a:txBody>
                    <a:bodyPr/>
                    <a:lstStyle/>
                    <a:p>
                      <a:r>
                        <a:rPr lang="nl-NL" sz="3600" dirty="0" smtClean="0">
                          <a:latin typeface="+mj-lt"/>
                        </a:rPr>
                        <a:t>Baarmoederhals</a:t>
                      </a:r>
                      <a:endParaRPr lang="nl-NL" sz="3600" dirty="0">
                        <a:latin typeface="+mj-lt"/>
                      </a:endParaRPr>
                    </a:p>
                  </a:txBody>
                  <a:tcPr/>
                </a:tc>
                <a:tc>
                  <a:txBody>
                    <a:bodyPr/>
                    <a:lstStyle/>
                    <a:p>
                      <a:r>
                        <a:rPr lang="nl-NL" sz="3600" dirty="0" smtClean="0">
                          <a:latin typeface="+mj-lt"/>
                        </a:rPr>
                        <a:t>Bijbal</a:t>
                      </a:r>
                      <a:endParaRPr lang="nl-NL" sz="3600" dirty="0">
                        <a:latin typeface="+mj-lt"/>
                      </a:endParaRPr>
                    </a:p>
                  </a:txBody>
                  <a:tcPr/>
                </a:tc>
                <a:extLst>
                  <a:ext uri="{0D108BD9-81ED-4DB2-BD59-A6C34878D82A}">
                    <a16:rowId xmlns:a16="http://schemas.microsoft.com/office/drawing/2014/main" val="1670990735"/>
                  </a:ext>
                </a:extLst>
              </a:tr>
              <a:tr h="665163">
                <a:tc>
                  <a:txBody>
                    <a:bodyPr/>
                    <a:lstStyle/>
                    <a:p>
                      <a:r>
                        <a:rPr lang="nl-NL" sz="3600" dirty="0" smtClean="0">
                          <a:latin typeface="+mj-lt"/>
                        </a:rPr>
                        <a:t>Baarmoeder</a:t>
                      </a:r>
                      <a:endParaRPr lang="nl-NL" sz="360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3600" dirty="0" smtClean="0">
                          <a:latin typeface="+mj-lt"/>
                        </a:rPr>
                        <a:t>Voorstanderklier</a:t>
                      </a:r>
                    </a:p>
                  </a:txBody>
                  <a:tcPr/>
                </a:tc>
                <a:extLst>
                  <a:ext uri="{0D108BD9-81ED-4DB2-BD59-A6C34878D82A}">
                    <a16:rowId xmlns:a16="http://schemas.microsoft.com/office/drawing/2014/main" val="1671044375"/>
                  </a:ext>
                </a:extLst>
              </a:tr>
              <a:tr h="665163">
                <a:tc>
                  <a:txBody>
                    <a:bodyPr/>
                    <a:lstStyle/>
                    <a:p>
                      <a:r>
                        <a:rPr lang="nl-NL" sz="3600" dirty="0" smtClean="0">
                          <a:latin typeface="+mj-lt"/>
                        </a:rPr>
                        <a:t>Eileider</a:t>
                      </a:r>
                      <a:r>
                        <a:rPr lang="nl-NL" sz="3600" baseline="0" dirty="0" smtClean="0">
                          <a:latin typeface="+mj-lt"/>
                        </a:rPr>
                        <a:t> </a:t>
                      </a:r>
                      <a:endParaRPr lang="nl-NL" sz="3600" dirty="0">
                        <a:latin typeface="+mj-lt"/>
                      </a:endParaRPr>
                    </a:p>
                  </a:txBody>
                  <a:tcPr/>
                </a:tc>
                <a:tc>
                  <a:txBody>
                    <a:bodyPr/>
                    <a:lstStyle/>
                    <a:p>
                      <a:r>
                        <a:rPr lang="nl-NL" sz="3600" dirty="0" smtClean="0">
                          <a:latin typeface="+mj-lt"/>
                        </a:rPr>
                        <a:t>Roede</a:t>
                      </a:r>
                      <a:r>
                        <a:rPr lang="nl-NL" sz="3600" baseline="0" dirty="0" smtClean="0">
                          <a:latin typeface="+mj-lt"/>
                        </a:rPr>
                        <a:t> </a:t>
                      </a:r>
                      <a:endParaRPr lang="nl-NL" sz="3600" dirty="0">
                        <a:latin typeface="+mj-lt"/>
                      </a:endParaRPr>
                    </a:p>
                  </a:txBody>
                  <a:tcPr/>
                </a:tc>
                <a:extLst>
                  <a:ext uri="{0D108BD9-81ED-4DB2-BD59-A6C34878D82A}">
                    <a16:rowId xmlns:a16="http://schemas.microsoft.com/office/drawing/2014/main" val="2787087487"/>
                  </a:ext>
                </a:extLst>
              </a:tr>
              <a:tr h="665163">
                <a:tc>
                  <a:txBody>
                    <a:bodyPr/>
                    <a:lstStyle/>
                    <a:p>
                      <a:r>
                        <a:rPr lang="nl-NL" sz="3600" dirty="0" smtClean="0">
                          <a:latin typeface="+mj-lt"/>
                        </a:rPr>
                        <a:t>Eierstok</a:t>
                      </a:r>
                      <a:endParaRPr lang="nl-NL" sz="3600" dirty="0">
                        <a:latin typeface="+mj-lt"/>
                      </a:endParaRPr>
                    </a:p>
                  </a:txBody>
                  <a:tcPr/>
                </a:tc>
                <a:tc>
                  <a:txBody>
                    <a:bodyPr/>
                    <a:lstStyle/>
                    <a:p>
                      <a:r>
                        <a:rPr lang="nl-NL" sz="3600" dirty="0" smtClean="0">
                          <a:latin typeface="+mj-lt"/>
                        </a:rPr>
                        <a:t>Zaadcellen</a:t>
                      </a:r>
                      <a:endParaRPr lang="nl-NL" sz="3600" dirty="0">
                        <a:latin typeface="+mj-lt"/>
                      </a:endParaRPr>
                    </a:p>
                  </a:txBody>
                  <a:tcPr/>
                </a:tc>
                <a:extLst>
                  <a:ext uri="{0D108BD9-81ED-4DB2-BD59-A6C34878D82A}">
                    <a16:rowId xmlns:a16="http://schemas.microsoft.com/office/drawing/2014/main" val="1514945539"/>
                  </a:ext>
                </a:extLst>
              </a:tr>
            </a:tbl>
          </a:graphicData>
        </a:graphic>
      </p:graphicFrame>
      <p:pic>
        <p:nvPicPr>
          <p:cNvPr id="5" name="Afbeelding 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821474">
            <a:off x="9004384" y="775786"/>
            <a:ext cx="2339101" cy="2339101"/>
          </a:xfrm>
          <a:prstGeom prst="rect">
            <a:avLst/>
          </a:prstGeom>
        </p:spPr>
      </p:pic>
    </p:spTree>
    <p:extLst>
      <p:ext uri="{BB962C8B-B14F-4D97-AF65-F5344CB8AC3E}">
        <p14:creationId xmlns:p14="http://schemas.microsoft.com/office/powerpoint/2010/main" val="3760460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38176"/>
            <a:ext cx="9784080" cy="1508760"/>
          </a:xfrm>
        </p:spPr>
        <p:txBody>
          <a:bodyPr/>
          <a:lstStyle/>
          <a:p>
            <a:r>
              <a:rPr lang="nl-NL" dirty="0" smtClean="0"/>
              <a:t>Bouw geslachts-</a:t>
            </a:r>
            <a:br>
              <a:rPr lang="nl-NL" dirty="0" smtClean="0"/>
            </a:br>
            <a:r>
              <a:rPr lang="nl-NL" dirty="0" smtClean="0"/>
              <a:t>organen koe</a:t>
            </a:r>
            <a:endParaRPr lang="nl-NL" dirty="0"/>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l="24583" t="28385" r="44897" b="27995"/>
          <a:stretch/>
        </p:blipFill>
        <p:spPr>
          <a:xfrm>
            <a:off x="6193808" y="0"/>
            <a:ext cx="5998192" cy="6858000"/>
          </a:xfrm>
          <a:prstGeom prst="rect">
            <a:avLst/>
          </a:prstGeom>
        </p:spPr>
      </p:pic>
    </p:spTree>
    <p:extLst>
      <p:ext uri="{BB962C8B-B14F-4D97-AF65-F5344CB8AC3E}">
        <p14:creationId xmlns:p14="http://schemas.microsoft.com/office/powerpoint/2010/main" val="4282791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Bouw geslachtsorganen koe</a:t>
            </a:r>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l="17292" t="40885" r="37396" b="29557"/>
          <a:stretch/>
        </p:blipFill>
        <p:spPr>
          <a:xfrm>
            <a:off x="1202919" y="1688662"/>
            <a:ext cx="9906000" cy="5169338"/>
          </a:xfrm>
          <a:prstGeom prst="rect">
            <a:avLst/>
          </a:prstGeom>
        </p:spPr>
      </p:pic>
    </p:spTree>
    <p:extLst>
      <p:ext uri="{BB962C8B-B14F-4D97-AF65-F5344CB8AC3E}">
        <p14:creationId xmlns:p14="http://schemas.microsoft.com/office/powerpoint/2010/main" val="4289375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Baarmoeder</a:t>
            </a:r>
            <a:endParaRPr lang="nl-NL" dirty="0"/>
          </a:p>
        </p:txBody>
      </p:sp>
      <p:sp>
        <p:nvSpPr>
          <p:cNvPr id="3" name="Tijdelijke aanduiding voor inhoud 2"/>
          <p:cNvSpPr>
            <a:spLocks noGrp="1"/>
          </p:cNvSpPr>
          <p:nvPr>
            <p:ph idx="1"/>
          </p:nvPr>
        </p:nvSpPr>
        <p:spPr>
          <a:xfrm>
            <a:off x="1024128" y="2286000"/>
            <a:ext cx="9720073" cy="4216400"/>
          </a:xfrm>
        </p:spPr>
        <p:txBody>
          <a:bodyPr>
            <a:normAutofit/>
          </a:bodyPr>
          <a:lstStyle/>
          <a:p>
            <a:r>
              <a:rPr lang="nl-NL" b="1" dirty="0" smtClean="0"/>
              <a:t>Baarmoederhals</a:t>
            </a:r>
          </a:p>
          <a:p>
            <a:pPr lvl="1"/>
            <a:r>
              <a:rPr lang="nl-NL" dirty="0" smtClean="0"/>
              <a:t>Tijdens de tochtigheid is de baarmoederhals iets geopend, in de periode daartussen is deze met een slijmprop afgesloten</a:t>
            </a:r>
          </a:p>
          <a:p>
            <a:r>
              <a:rPr lang="nl-NL" b="1" dirty="0" smtClean="0"/>
              <a:t>Baarmoeder</a:t>
            </a:r>
          </a:p>
          <a:p>
            <a:pPr lvl="1"/>
            <a:r>
              <a:rPr lang="nl-NL" dirty="0" smtClean="0"/>
              <a:t>Korte buis met 2 baarmoederhoornen</a:t>
            </a:r>
          </a:p>
          <a:p>
            <a:pPr lvl="1"/>
            <a:r>
              <a:rPr lang="nl-NL" dirty="0" smtClean="0"/>
              <a:t>Sterk gespierd</a:t>
            </a:r>
          </a:p>
          <a:p>
            <a:pPr lvl="1"/>
            <a:r>
              <a:rPr lang="nl-NL" dirty="0" smtClean="0"/>
              <a:t>Bevat veel slijmvlies met gele vlekjes (30 – 150, in 4 rijen geplaatst), die kunnen uitgroeien tot moederkoeken</a:t>
            </a:r>
          </a:p>
          <a:p>
            <a:pPr lvl="1"/>
            <a:r>
              <a:rPr lang="nl-NL" dirty="0" smtClean="0"/>
              <a:t>Is bevestigd aan ophangbanden met veel bloedvaten</a:t>
            </a:r>
          </a:p>
          <a:p>
            <a:endParaRPr lang="nl-NL" dirty="0"/>
          </a:p>
        </p:txBody>
      </p:sp>
    </p:spTree>
    <p:extLst>
      <p:ext uri="{BB962C8B-B14F-4D97-AF65-F5344CB8AC3E}">
        <p14:creationId xmlns:p14="http://schemas.microsoft.com/office/powerpoint/2010/main" val="1389266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eileider</a:t>
            </a:r>
            <a:endParaRPr lang="nl-NL" dirty="0"/>
          </a:p>
        </p:txBody>
      </p:sp>
      <p:sp>
        <p:nvSpPr>
          <p:cNvPr id="3" name="Tijdelijke aanduiding voor inhoud 2"/>
          <p:cNvSpPr>
            <a:spLocks noGrp="1"/>
          </p:cNvSpPr>
          <p:nvPr>
            <p:ph idx="1"/>
          </p:nvPr>
        </p:nvSpPr>
        <p:spPr>
          <a:xfrm>
            <a:off x="1202919" y="2011680"/>
            <a:ext cx="9784080" cy="4541520"/>
          </a:xfrm>
        </p:spPr>
        <p:txBody>
          <a:bodyPr>
            <a:normAutofit/>
          </a:bodyPr>
          <a:lstStyle/>
          <a:p>
            <a:r>
              <a:rPr lang="nl-NL" b="1" dirty="0" smtClean="0"/>
              <a:t>Eileiders</a:t>
            </a:r>
          </a:p>
          <a:p>
            <a:pPr lvl="1"/>
            <a:r>
              <a:rPr lang="nl-NL" dirty="0" smtClean="0"/>
              <a:t>Nauwe slingerende buisjes, waardoorheen de eicel met behulp van trilharen naar de baarmoeder wordt vervoerd. Hier moet de bevruchting plaats vinden</a:t>
            </a:r>
          </a:p>
          <a:p>
            <a:r>
              <a:rPr lang="nl-NL" b="1" dirty="0" smtClean="0"/>
              <a:t>Trompetten</a:t>
            </a:r>
          </a:p>
          <a:p>
            <a:pPr lvl="1"/>
            <a:r>
              <a:rPr lang="nl-NL" dirty="0" smtClean="0"/>
              <a:t>Trechtervormige uiteinden van de eileiders, ze vangen de eicel op</a:t>
            </a:r>
          </a:p>
          <a:p>
            <a:r>
              <a:rPr lang="nl-NL" b="1" dirty="0" smtClean="0"/>
              <a:t>Eierstokken</a:t>
            </a:r>
          </a:p>
          <a:p>
            <a:pPr lvl="1"/>
            <a:r>
              <a:rPr lang="nl-NL" dirty="0" smtClean="0"/>
              <a:t>2 ovale orgaantjes van 2 bij 4 cm die eicellen en hormonen aanmaken</a:t>
            </a:r>
          </a:p>
          <a:p>
            <a:endParaRPr lang="nl-NL" dirty="0"/>
          </a:p>
        </p:txBody>
      </p:sp>
    </p:spTree>
    <p:extLst>
      <p:ext uri="{BB962C8B-B14F-4D97-AF65-F5344CB8AC3E}">
        <p14:creationId xmlns:p14="http://schemas.microsoft.com/office/powerpoint/2010/main" val="5280501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492</TotalTime>
  <Words>1117</Words>
  <Application>Microsoft Office PowerPoint</Application>
  <PresentationFormat>Breedbeeld</PresentationFormat>
  <Paragraphs>164</Paragraphs>
  <Slides>27</Slides>
  <Notes>4</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27</vt:i4>
      </vt:variant>
    </vt:vector>
  </HeadingPairs>
  <TitlesOfParts>
    <vt:vector size="33" baseType="lpstr">
      <vt:lpstr>Calibri</vt:lpstr>
      <vt:lpstr>Tw Cen MT</vt:lpstr>
      <vt:lpstr>Tw Cen MT Condensed</vt:lpstr>
      <vt:lpstr>Wingdings</vt:lpstr>
      <vt:lpstr>Wingdings 3</vt:lpstr>
      <vt:lpstr>Integraal</vt:lpstr>
      <vt:lpstr>Dierlijke productie</vt:lpstr>
      <vt:lpstr>Inhoud</vt:lpstr>
      <vt:lpstr>Afronding leertaak</vt:lpstr>
      <vt:lpstr>Latijnse namen</vt:lpstr>
      <vt:lpstr>Latijnse namen</vt:lpstr>
      <vt:lpstr>Bouw geslachts- organen koe</vt:lpstr>
      <vt:lpstr>Bouw geslachtsorganen koe</vt:lpstr>
      <vt:lpstr>Baarmoeder</vt:lpstr>
      <vt:lpstr>eileider</vt:lpstr>
      <vt:lpstr>Bouw geslachts- organen stier</vt:lpstr>
      <vt:lpstr>zaadklieren</vt:lpstr>
      <vt:lpstr>Teelbal en bijbal</vt:lpstr>
      <vt:lpstr>Het zaad</vt:lpstr>
      <vt:lpstr>Inseminatietijdstip (komen we later op terug)</vt:lpstr>
      <vt:lpstr>Castratie/sterilisatie</vt:lpstr>
      <vt:lpstr>Dierlijke productie</vt:lpstr>
      <vt:lpstr>Hormoonwerking</vt:lpstr>
      <vt:lpstr>Stier</vt:lpstr>
      <vt:lpstr>KOe</vt:lpstr>
      <vt:lpstr>Hormoonwerking</vt:lpstr>
      <vt:lpstr>Hormoonwerking</vt:lpstr>
      <vt:lpstr>PowerPoint-presentatie</vt:lpstr>
      <vt:lpstr>oxytocine</vt:lpstr>
      <vt:lpstr>cyclus</vt:lpstr>
      <vt:lpstr>Kween (hermafrodiet)</vt:lpstr>
      <vt:lpstr>Dierlijke productie</vt:lpstr>
      <vt:lpstr>PowerPoint-presentatie</vt:lpstr>
    </vt:vector>
  </TitlesOfParts>
  <Company>Wellantcollege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Dierlijke productie</dc:title>
  <dc:creator>Esther den Boer</dc:creator>
  <cp:lastModifiedBy>Esther den Boer</cp:lastModifiedBy>
  <cp:revision>42</cp:revision>
  <dcterms:created xsi:type="dcterms:W3CDTF">2017-02-02T12:06:38Z</dcterms:created>
  <dcterms:modified xsi:type="dcterms:W3CDTF">2017-02-13T15:28:33Z</dcterms:modified>
</cp:coreProperties>
</file>