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sldIdLst>
    <p:sldId id="256" r:id="rId2"/>
    <p:sldId id="259" r:id="rId3"/>
    <p:sldId id="258" r:id="rId4"/>
    <p:sldId id="257" r:id="rId5"/>
    <p:sldId id="260" r:id="rId6"/>
    <p:sldId id="261" r:id="rId7"/>
    <p:sldId id="262" r:id="rId8"/>
    <p:sldId id="263" r:id="rId9"/>
    <p:sldId id="276" r:id="rId10"/>
    <p:sldId id="267" r:id="rId11"/>
    <p:sldId id="266" r:id="rId12"/>
    <p:sldId id="268" r:id="rId13"/>
    <p:sldId id="264" r:id="rId14"/>
    <p:sldId id="265" r:id="rId15"/>
    <p:sldId id="269" r:id="rId16"/>
    <p:sldId id="270" r:id="rId17"/>
    <p:sldId id="271" r:id="rId18"/>
    <p:sldId id="272" r:id="rId19"/>
    <p:sldId id="273" r:id="rId20"/>
    <p:sldId id="274" r:id="rId21"/>
    <p:sldId id="275"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9104" autoAdjust="0"/>
  </p:normalViewPr>
  <p:slideViewPr>
    <p:cSldViewPr snapToGrid="0">
      <p:cViewPr varScale="1">
        <p:scale>
          <a:sx n="76" d="100"/>
          <a:sy n="76" d="100"/>
        </p:scale>
        <p:origin x="12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925A63-1B5B-4050-A7FE-E5118D9CD0CA}" type="datetimeFigureOut">
              <a:rPr lang="nl-NL" smtClean="0"/>
              <a:t>21-3-2017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3B7D27-0457-4239-8C16-34AAC452D7EF}" type="slidenum">
              <a:rPr lang="nl-NL" smtClean="0"/>
              <a:t>‹nr.›</a:t>
            </a:fld>
            <a:endParaRPr lang="nl-NL"/>
          </a:p>
        </p:txBody>
      </p:sp>
    </p:spTree>
    <p:extLst>
      <p:ext uri="{BB962C8B-B14F-4D97-AF65-F5344CB8AC3E}">
        <p14:creationId xmlns:p14="http://schemas.microsoft.com/office/powerpoint/2010/main" val="1118956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33B7D27-0457-4239-8C16-34AAC452D7EF}" type="slidenum">
              <a:rPr lang="nl-NL" smtClean="0"/>
              <a:t>3</a:t>
            </a:fld>
            <a:endParaRPr lang="nl-NL"/>
          </a:p>
        </p:txBody>
      </p:sp>
    </p:spTree>
    <p:extLst>
      <p:ext uri="{BB962C8B-B14F-4D97-AF65-F5344CB8AC3E}">
        <p14:creationId xmlns:p14="http://schemas.microsoft.com/office/powerpoint/2010/main" val="3531007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Koekenmerken:</a:t>
            </a:r>
            <a:r>
              <a:rPr lang="nl-NL" baseline="0" dirty="0" smtClean="0"/>
              <a:t> goede tochtigheidscyclus, veel kracht en gezondheid, stimulatie</a:t>
            </a:r>
          </a:p>
          <a:p>
            <a:r>
              <a:rPr lang="nl-NL" baseline="0" dirty="0" smtClean="0"/>
              <a:t>Stalkenmerken: plaats om te springen, grip, licht, overzicht, concentratie</a:t>
            </a:r>
          </a:p>
          <a:p>
            <a:r>
              <a:rPr lang="nl-NL" baseline="0" dirty="0" smtClean="0"/>
              <a:t>Mens- en organisatiekenmerken: planning, vakmanschap, motivatie</a:t>
            </a:r>
            <a:endParaRPr lang="nl-NL" dirty="0"/>
          </a:p>
        </p:txBody>
      </p:sp>
      <p:sp>
        <p:nvSpPr>
          <p:cNvPr id="4" name="Tijdelijke aanduiding voor dianummer 3"/>
          <p:cNvSpPr>
            <a:spLocks noGrp="1"/>
          </p:cNvSpPr>
          <p:nvPr>
            <p:ph type="sldNum" sz="quarter" idx="10"/>
          </p:nvPr>
        </p:nvSpPr>
        <p:spPr/>
        <p:txBody>
          <a:bodyPr/>
          <a:lstStyle/>
          <a:p>
            <a:fld id="{533B7D27-0457-4239-8C16-34AAC452D7EF}" type="slidenum">
              <a:rPr lang="nl-NL" smtClean="0"/>
              <a:t>10</a:t>
            </a:fld>
            <a:endParaRPr lang="nl-NL"/>
          </a:p>
        </p:txBody>
      </p:sp>
    </p:spTree>
    <p:extLst>
      <p:ext uri="{BB962C8B-B14F-4D97-AF65-F5344CB8AC3E}">
        <p14:creationId xmlns:p14="http://schemas.microsoft.com/office/powerpoint/2010/main" val="889901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Zoekstier</a:t>
            </a:r>
            <a:r>
              <a:rPr lang="nl-NL" dirty="0" smtClean="0"/>
              <a:t>: stier die tochtige</a:t>
            </a:r>
            <a:r>
              <a:rPr lang="nl-NL" baseline="0" dirty="0" smtClean="0"/>
              <a:t> koeien opzoekt. Vroeger werd de stier dan onvruchtbaar gemaakt via een operatie, dat mag niet meer. Je zou nu een kleinere stier kunnen uitzoeken die niet of nauwelijks in staat is om een HF koe te bevruchten. Een stier kan ongeveer 95 tot 99% van de tochtige dieren opsporen. Veroorzaakt veel onrust en gevaarlijk.</a:t>
            </a:r>
          </a:p>
          <a:p>
            <a:r>
              <a:rPr lang="nl-NL" b="1" baseline="0" dirty="0" err="1" smtClean="0"/>
              <a:t>Veestiften</a:t>
            </a:r>
            <a:r>
              <a:rPr lang="nl-NL" b="1" baseline="0" dirty="0" smtClean="0"/>
              <a:t>: </a:t>
            </a:r>
            <a:r>
              <a:rPr lang="nl-NL" baseline="0" dirty="0" smtClean="0"/>
              <a:t>je verft 15 cm van de ruggenwervels. Als de koe besprongen wordt, gaat de verf eraf en blijven de haren, aan elkaar geplakt, rechtop staan. Gebruik van </a:t>
            </a:r>
            <a:r>
              <a:rPr lang="nl-NL" baseline="0" dirty="0" err="1" smtClean="0"/>
              <a:t>veeborstel</a:t>
            </a:r>
            <a:r>
              <a:rPr lang="nl-NL" baseline="0" dirty="0" smtClean="0"/>
              <a:t> is een probleem.</a:t>
            </a:r>
          </a:p>
          <a:p>
            <a:r>
              <a:rPr lang="nl-NL" b="1" baseline="0" dirty="0" smtClean="0"/>
              <a:t>Tochtigheidswaarnemers: </a:t>
            </a:r>
            <a:r>
              <a:rPr lang="nl-NL" baseline="0" dirty="0" smtClean="0"/>
              <a:t>plastic buisje met 2 compartimenten. Het buis is vastgemaakt op een wit stuk katoen dat op de ruggenwervels van de koe gelijmd wordt. Als een koe besprongen wordt, wordt het membraan tussen deze compartimenten verscheurd waardoor de vloeistoffen mengen, buisje verkleurt van wit naar rood. Stalborstel kan eventueel weer een probleem zijn.</a:t>
            </a:r>
          </a:p>
          <a:p>
            <a:r>
              <a:rPr lang="nl-NL" b="1" baseline="0" dirty="0" smtClean="0"/>
              <a:t>Stappentellers: </a:t>
            </a:r>
            <a:r>
              <a:rPr lang="nl-NL" baseline="0" dirty="0" smtClean="0"/>
              <a:t>meten het aantal stappen dat een koe maakt per dag. Tochtige koe is meestal actiever dan normaal.</a:t>
            </a:r>
            <a:endParaRPr lang="nl-NL" dirty="0"/>
          </a:p>
        </p:txBody>
      </p:sp>
      <p:sp>
        <p:nvSpPr>
          <p:cNvPr id="4" name="Tijdelijke aanduiding voor dianummer 3"/>
          <p:cNvSpPr>
            <a:spLocks noGrp="1"/>
          </p:cNvSpPr>
          <p:nvPr>
            <p:ph type="sldNum" sz="quarter" idx="10"/>
          </p:nvPr>
        </p:nvSpPr>
        <p:spPr/>
        <p:txBody>
          <a:bodyPr/>
          <a:lstStyle/>
          <a:p>
            <a:fld id="{533B7D27-0457-4239-8C16-34AAC452D7EF}" type="slidenum">
              <a:rPr lang="nl-NL" smtClean="0"/>
              <a:t>11</a:t>
            </a:fld>
            <a:endParaRPr lang="nl-NL"/>
          </a:p>
        </p:txBody>
      </p:sp>
    </p:spTree>
    <p:extLst>
      <p:ext uri="{BB962C8B-B14F-4D97-AF65-F5344CB8AC3E}">
        <p14:creationId xmlns:p14="http://schemas.microsoft.com/office/powerpoint/2010/main" val="4098770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533B7D27-0457-4239-8C16-34AAC452D7EF}" type="slidenum">
              <a:rPr lang="nl-NL" smtClean="0"/>
              <a:t>13</a:t>
            </a:fld>
            <a:endParaRPr lang="nl-NL"/>
          </a:p>
        </p:txBody>
      </p:sp>
    </p:spTree>
    <p:extLst>
      <p:ext uri="{BB962C8B-B14F-4D97-AF65-F5344CB8AC3E}">
        <p14:creationId xmlns:p14="http://schemas.microsoft.com/office/powerpoint/2010/main" val="4269810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smtClean="0"/>
              <a:t>Klik om de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3/21/2017</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b="1"/>
            </a:lvl1pPr>
          </a:lstStyle>
          <a:p>
            <a:r>
              <a:rPr lang="nl-NL" dirty="0" smtClean="0"/>
              <a:t>Klik om de stijl te bewerken</a:t>
            </a:r>
            <a:endParaRPr lang="en-US" dirty="0"/>
          </a:p>
        </p:txBody>
      </p:sp>
      <p:sp>
        <p:nvSpPr>
          <p:cNvPr id="3" name="Content Placeholder 2"/>
          <p:cNvSpPr>
            <a:spLocks noGrp="1"/>
          </p:cNvSpPr>
          <p:nvPr>
            <p:ph idx="1"/>
          </p:nvPr>
        </p:nvSpPr>
        <p:spPr/>
        <p:txBody>
          <a:bodyPr anchor="t">
            <a:normAutofit/>
          </a:bodyPr>
          <a:lstStyle>
            <a:lvl1pPr>
              <a:defRPr sz="3600"/>
            </a:lvl1pPr>
            <a:lvl2pPr>
              <a:defRPr sz="3200"/>
            </a:lvl2pPr>
            <a:lvl3pPr>
              <a:defRPr sz="2800"/>
            </a:lvl3pPr>
            <a:lvl4pPr>
              <a:defRPr sz="2400"/>
            </a:lvl4pPr>
            <a:lvl5pPr>
              <a:defRPr sz="2000"/>
            </a:lvl5p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3/21/2017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3/21/2017</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2E1_Mtd2ks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hyperlink" Target="https://www.youtube.com/watch?v=Tsu2jZY_4MA" TargetMode="External"/><Relationship Id="rId4" Type="http://schemas.openxmlformats.org/officeDocument/2006/relationships/hyperlink" Target="https://www.youtube.com/watch?v=m1CNh21tnjI"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s://www.youtube.com/watch?v=1wyH4WVJbCc"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www.qlip.nl/nl/melkveehouder/drachttes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Leertaak 6 dierlijke productie</a:t>
            </a:r>
            <a:endParaRPr lang="nl-NL" dirty="0"/>
          </a:p>
        </p:txBody>
      </p:sp>
      <p:sp>
        <p:nvSpPr>
          <p:cNvPr id="3" name="Ondertitel 2"/>
          <p:cNvSpPr>
            <a:spLocks noGrp="1"/>
          </p:cNvSpPr>
          <p:nvPr>
            <p:ph type="subTitle" idx="1"/>
          </p:nvPr>
        </p:nvSpPr>
        <p:spPr/>
        <p:txBody>
          <a:bodyPr>
            <a:normAutofit/>
          </a:bodyPr>
          <a:lstStyle/>
          <a:p>
            <a:r>
              <a:rPr lang="nl-NL" sz="2400" b="1" dirty="0" smtClean="0"/>
              <a:t>Leereenheid 2 tochtigheid en insemineren</a:t>
            </a:r>
            <a:endParaRPr lang="nl-NL" sz="2400" b="1" dirty="0"/>
          </a:p>
        </p:txBody>
      </p:sp>
    </p:spTree>
    <p:extLst>
      <p:ext uri="{BB962C8B-B14F-4D97-AF65-F5344CB8AC3E}">
        <p14:creationId xmlns:p14="http://schemas.microsoft.com/office/powerpoint/2010/main" val="3684772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tochtigheidswaarneming</a:t>
            </a:r>
            <a:endParaRPr lang="nl-NL" dirty="0"/>
          </a:p>
        </p:txBody>
      </p:sp>
      <p:sp>
        <p:nvSpPr>
          <p:cNvPr id="6" name="Tijdelijke aanduiding voor inhoud 5"/>
          <p:cNvSpPr>
            <a:spLocks noGrp="1"/>
          </p:cNvSpPr>
          <p:nvPr>
            <p:ph idx="1"/>
          </p:nvPr>
        </p:nvSpPr>
        <p:spPr/>
        <p:txBody>
          <a:bodyPr/>
          <a:lstStyle/>
          <a:p>
            <a:r>
              <a:rPr lang="nl-NL" dirty="0" smtClean="0"/>
              <a:t>Hoeveel koeien je tochtig ziet op het bedrijf hangt af van:</a:t>
            </a:r>
          </a:p>
          <a:p>
            <a:pPr lvl="1"/>
            <a:r>
              <a:rPr lang="nl-NL" dirty="0" smtClean="0"/>
              <a:t>Koekenmerken </a:t>
            </a:r>
          </a:p>
          <a:p>
            <a:pPr lvl="1"/>
            <a:r>
              <a:rPr lang="nl-NL" dirty="0" smtClean="0"/>
              <a:t>Stalkenmerken</a:t>
            </a:r>
          </a:p>
          <a:p>
            <a:pPr lvl="1"/>
            <a:r>
              <a:rPr lang="nl-NL" dirty="0" smtClean="0"/>
              <a:t>Mens- en organisatiekenmerken</a:t>
            </a:r>
            <a:endParaRPr lang="nl-NL" dirty="0"/>
          </a:p>
        </p:txBody>
      </p:sp>
      <p:sp>
        <p:nvSpPr>
          <p:cNvPr id="7" name="Tekstvak 6"/>
          <p:cNvSpPr txBox="1"/>
          <p:nvPr/>
        </p:nvSpPr>
        <p:spPr>
          <a:xfrm>
            <a:off x="101600" y="5727700"/>
            <a:ext cx="8940800" cy="369332"/>
          </a:xfrm>
          <a:prstGeom prst="rect">
            <a:avLst/>
          </a:prstGeom>
          <a:noFill/>
        </p:spPr>
        <p:txBody>
          <a:bodyPr wrap="square" rtlCol="0">
            <a:spAutoFit/>
          </a:bodyPr>
          <a:lstStyle/>
          <a:p>
            <a:r>
              <a:rPr lang="nl-NL" dirty="0" smtClean="0"/>
              <a:t>* Zie </a:t>
            </a:r>
            <a:r>
              <a:rPr lang="nl-NL" dirty="0" err="1" smtClean="0"/>
              <a:t>Koesignalen</a:t>
            </a:r>
            <a:r>
              <a:rPr lang="nl-NL" dirty="0"/>
              <a:t> </a:t>
            </a:r>
            <a:r>
              <a:rPr lang="nl-NL" dirty="0" smtClean="0"/>
              <a:t>Vruchtbaarheid blz. 16</a:t>
            </a:r>
            <a:endParaRPr lang="nl-NL" dirty="0"/>
          </a:p>
        </p:txBody>
      </p:sp>
    </p:spTree>
    <p:extLst>
      <p:ext uri="{BB962C8B-B14F-4D97-AF65-F5344CB8AC3E}">
        <p14:creationId xmlns:p14="http://schemas.microsoft.com/office/powerpoint/2010/main" val="1318342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nl-NL" dirty="0" smtClean="0"/>
              <a:t>Hulpmiddelen</a:t>
            </a:r>
            <a:endParaRPr lang="nl-NL" dirty="0"/>
          </a:p>
        </p:txBody>
      </p:sp>
      <p:sp>
        <p:nvSpPr>
          <p:cNvPr id="6" name="Tijdelijke aanduiding voor inhoud 5"/>
          <p:cNvSpPr>
            <a:spLocks noGrp="1"/>
          </p:cNvSpPr>
          <p:nvPr>
            <p:ph idx="1"/>
          </p:nvPr>
        </p:nvSpPr>
        <p:spPr/>
        <p:txBody>
          <a:bodyPr/>
          <a:lstStyle/>
          <a:p>
            <a:r>
              <a:rPr lang="nl-NL" dirty="0" smtClean="0"/>
              <a:t>Zoekstier</a:t>
            </a:r>
          </a:p>
          <a:p>
            <a:r>
              <a:rPr lang="nl-NL" dirty="0" err="1" smtClean="0"/>
              <a:t>Veestiften</a:t>
            </a:r>
            <a:endParaRPr lang="nl-NL" dirty="0" smtClean="0"/>
          </a:p>
          <a:p>
            <a:r>
              <a:rPr lang="nl-NL" dirty="0" smtClean="0"/>
              <a:t>K-Mar-tochtigheidswaarnemers</a:t>
            </a:r>
          </a:p>
          <a:p>
            <a:r>
              <a:rPr lang="nl-NL" dirty="0" smtClean="0"/>
              <a:t>Stappentellers</a:t>
            </a:r>
            <a:endParaRPr lang="nl-NL" dirty="0"/>
          </a:p>
        </p:txBody>
      </p:sp>
      <p:pic>
        <p:nvPicPr>
          <p:cNvPr id="7" name="Afbeelding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72804" y="4033520"/>
            <a:ext cx="2907792" cy="2042160"/>
          </a:xfrm>
          <a:prstGeom prst="rect">
            <a:avLst/>
          </a:prstGeom>
        </p:spPr>
      </p:pic>
    </p:spTree>
    <p:extLst>
      <p:ext uri="{BB962C8B-B14F-4D97-AF65-F5344CB8AC3E}">
        <p14:creationId xmlns:p14="http://schemas.microsoft.com/office/powerpoint/2010/main" val="2785855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praktijktips</a:t>
            </a:r>
            <a:endParaRPr lang="nl-NL" dirty="0"/>
          </a:p>
        </p:txBody>
      </p:sp>
      <p:sp>
        <p:nvSpPr>
          <p:cNvPr id="3" name="Tijdelijke aanduiding voor inhoud 2"/>
          <p:cNvSpPr>
            <a:spLocks noGrp="1"/>
          </p:cNvSpPr>
          <p:nvPr>
            <p:ph idx="1"/>
          </p:nvPr>
        </p:nvSpPr>
        <p:spPr/>
        <p:txBody>
          <a:bodyPr/>
          <a:lstStyle/>
          <a:p>
            <a:r>
              <a:rPr lang="nl-NL" dirty="0" smtClean="0"/>
              <a:t>3 keer per dag, min. 15 minuten tocht waarnemen</a:t>
            </a:r>
          </a:p>
          <a:p>
            <a:r>
              <a:rPr lang="nl-NL" dirty="0" smtClean="0"/>
              <a:t>Wees alert op actiemomenten</a:t>
            </a:r>
          </a:p>
          <a:p>
            <a:endParaRPr lang="nl-NL" dirty="0"/>
          </a:p>
        </p:txBody>
      </p:sp>
    </p:spTree>
    <p:extLst>
      <p:ext uri="{BB962C8B-B14F-4D97-AF65-F5344CB8AC3E}">
        <p14:creationId xmlns:p14="http://schemas.microsoft.com/office/powerpoint/2010/main" val="381330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filmpjes</a:t>
            </a:r>
            <a:endParaRPr lang="nl-NL" dirty="0"/>
          </a:p>
        </p:txBody>
      </p:sp>
      <p:sp>
        <p:nvSpPr>
          <p:cNvPr id="6" name="Tijdelijke aanduiding voor inhoud 5"/>
          <p:cNvSpPr>
            <a:spLocks noGrp="1"/>
          </p:cNvSpPr>
          <p:nvPr>
            <p:ph idx="1"/>
          </p:nvPr>
        </p:nvSpPr>
        <p:spPr/>
        <p:txBody>
          <a:bodyPr/>
          <a:lstStyle/>
          <a:p>
            <a:r>
              <a:rPr lang="nl-NL" dirty="0" smtClean="0">
                <a:hlinkClick r:id="rId3"/>
              </a:rPr>
              <a:t>Tochtig </a:t>
            </a:r>
            <a:r>
              <a:rPr lang="nl-NL" dirty="0" smtClean="0">
                <a:hlinkClick r:id="rId3"/>
              </a:rPr>
              <a:t>spuiten</a:t>
            </a:r>
            <a:endParaRPr lang="nl-NL" dirty="0" smtClean="0"/>
          </a:p>
          <a:p>
            <a:r>
              <a:rPr lang="nl-NL" dirty="0" smtClean="0">
                <a:hlinkClick r:id="rId4"/>
              </a:rPr>
              <a:t>Tochtdetectie</a:t>
            </a:r>
            <a:endParaRPr lang="nl-NL" dirty="0" smtClean="0"/>
          </a:p>
          <a:p>
            <a:r>
              <a:rPr lang="nl-NL" dirty="0" err="1" smtClean="0">
                <a:hlinkClick r:id="rId5"/>
              </a:rPr>
              <a:t>Ovalert</a:t>
            </a:r>
            <a:r>
              <a:rPr lang="nl-NL" dirty="0" smtClean="0">
                <a:hlinkClick r:id="rId5"/>
              </a:rPr>
              <a:t> </a:t>
            </a:r>
            <a:endParaRPr lang="nl-NL" dirty="0"/>
          </a:p>
        </p:txBody>
      </p:sp>
      <p:pic>
        <p:nvPicPr>
          <p:cNvPr id="7" name="Afbeelding 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45600" y="3037523"/>
            <a:ext cx="2590800" cy="2590800"/>
          </a:xfrm>
          <a:prstGeom prst="rect">
            <a:avLst/>
          </a:prstGeom>
        </p:spPr>
      </p:pic>
    </p:spTree>
    <p:extLst>
      <p:ext uri="{BB962C8B-B14F-4D97-AF65-F5344CB8AC3E}">
        <p14:creationId xmlns:p14="http://schemas.microsoft.com/office/powerpoint/2010/main" val="21480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Bronstinductie = opwekken</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smtClean="0"/>
              <a:t>Toedienen prostaglandine-achtige preparaten</a:t>
            </a:r>
          </a:p>
          <a:p>
            <a:pPr lvl="1"/>
            <a:r>
              <a:rPr lang="nl-NL" dirty="0" smtClean="0"/>
              <a:t>Gele lichaam sterft af en koe wordt binnen 5 dg tochtig</a:t>
            </a:r>
          </a:p>
          <a:p>
            <a:r>
              <a:rPr lang="nl-NL" dirty="0" smtClean="0"/>
              <a:t>Cyclus van koe nabootsen </a:t>
            </a:r>
          </a:p>
          <a:p>
            <a:pPr lvl="1"/>
            <a:r>
              <a:rPr lang="nl-NL" dirty="0" smtClean="0"/>
              <a:t>Inbrengen van een vaginale spiraal voor een periode van 8-12 dg </a:t>
            </a:r>
            <a:r>
              <a:rPr lang="nl-NL" dirty="0" smtClean="0">
                <a:sym typeface="Wingdings" panose="05000000000000000000" pitchFamily="2" charset="2"/>
              </a:rPr>
              <a:t> progesteronfase wordt nagebootst</a:t>
            </a:r>
          </a:p>
          <a:p>
            <a:pPr lvl="1"/>
            <a:r>
              <a:rPr lang="nl-NL" dirty="0" smtClean="0">
                <a:sym typeface="Wingdings" panose="05000000000000000000" pitchFamily="2" charset="2"/>
              </a:rPr>
              <a:t>Na verwijderen worden de dieren na enkele dagen tochtig</a:t>
            </a:r>
            <a:endParaRPr lang="nl-NL" dirty="0" smtClean="0"/>
          </a:p>
        </p:txBody>
      </p:sp>
    </p:spTree>
    <p:extLst>
      <p:ext uri="{BB962C8B-B14F-4D97-AF65-F5344CB8AC3E}">
        <p14:creationId xmlns:p14="http://schemas.microsoft.com/office/powerpoint/2010/main" val="2302083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Juiste inseminatiemoment</a:t>
            </a:r>
            <a:endParaRPr lang="nl-NL" dirty="0"/>
          </a:p>
        </p:txBody>
      </p:sp>
      <p:sp>
        <p:nvSpPr>
          <p:cNvPr id="3" name="Tijdelijke aanduiding voor inhoud 2"/>
          <p:cNvSpPr>
            <a:spLocks noGrp="1"/>
          </p:cNvSpPr>
          <p:nvPr>
            <p:ph idx="1"/>
          </p:nvPr>
        </p:nvSpPr>
        <p:spPr>
          <a:xfrm>
            <a:off x="1451579" y="2015732"/>
            <a:ext cx="9603275" cy="3915168"/>
          </a:xfrm>
        </p:spPr>
        <p:txBody>
          <a:bodyPr>
            <a:normAutofit fontScale="77500" lnSpcReduction="20000"/>
          </a:bodyPr>
          <a:lstStyle/>
          <a:p>
            <a:r>
              <a:rPr lang="nl-NL" dirty="0" smtClean="0"/>
              <a:t>Eisprong = gem. 30 uur na het begin van springgedrag</a:t>
            </a:r>
          </a:p>
          <a:p>
            <a:r>
              <a:rPr lang="nl-NL" dirty="0" smtClean="0"/>
              <a:t>Na ½ uur is eitje op plaats van bevruchting</a:t>
            </a:r>
          </a:p>
          <a:p>
            <a:r>
              <a:rPr lang="nl-NL" dirty="0" smtClean="0"/>
              <a:t>Op dat moment moeten daar dan spermacellen aanwezig zijn</a:t>
            </a:r>
          </a:p>
          <a:p>
            <a:r>
              <a:rPr lang="nl-NL" dirty="0" smtClean="0"/>
              <a:t>Eitje blijft 8-12 uur </a:t>
            </a:r>
            <a:r>
              <a:rPr lang="nl-NL" dirty="0" err="1" smtClean="0"/>
              <a:t>bevruchtbaar</a:t>
            </a:r>
            <a:endParaRPr lang="nl-NL" dirty="0" smtClean="0"/>
          </a:p>
          <a:p>
            <a:r>
              <a:rPr lang="nl-NL" dirty="0" smtClean="0"/>
              <a:t>Sperma in koe ondergaat rijpingsproces van ong. 6 uur en blijft 18-24 uur vruchtbaar (uitschieters tot 48 uur)</a:t>
            </a:r>
          </a:p>
          <a:p>
            <a:r>
              <a:rPr lang="nl-NL" dirty="0" smtClean="0"/>
              <a:t>Dus: 6 – 18 uur na het begin van het springgedrag</a:t>
            </a:r>
            <a:endParaRPr lang="nl-NL" dirty="0"/>
          </a:p>
        </p:txBody>
      </p:sp>
    </p:spTree>
    <p:extLst>
      <p:ext uri="{BB962C8B-B14F-4D97-AF65-F5344CB8AC3E}">
        <p14:creationId xmlns:p14="http://schemas.microsoft.com/office/powerpoint/2010/main" val="9436796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5678" y="67918"/>
            <a:ext cx="8975122" cy="6739502"/>
          </a:xfrm>
          <a:prstGeom prst="rect">
            <a:avLst/>
          </a:prstGeom>
          <a:ln>
            <a:noFill/>
          </a:ln>
          <a:effectLst>
            <a:softEdge rad="112500"/>
          </a:effectLst>
        </p:spPr>
      </p:pic>
    </p:spTree>
    <p:extLst>
      <p:ext uri="{BB962C8B-B14F-4D97-AF65-F5344CB8AC3E}">
        <p14:creationId xmlns:p14="http://schemas.microsoft.com/office/powerpoint/2010/main" val="7102222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Inseminatie na afkalven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2 </a:t>
            </a:r>
            <a:r>
              <a:rPr lang="nl-NL" dirty="0" err="1" smtClean="0"/>
              <a:t>wk</a:t>
            </a:r>
            <a:r>
              <a:rPr lang="nl-NL" dirty="0" smtClean="0"/>
              <a:t> na het kalven worden koeien weer tochtig, maar meestal is dit niet te zien: stille tochtigheid</a:t>
            </a:r>
          </a:p>
          <a:p>
            <a:r>
              <a:rPr lang="nl-NL" dirty="0" smtClean="0"/>
              <a:t>Na ong. 50 dg en twee tochtigheden is de cyclus van de koe op orde</a:t>
            </a:r>
          </a:p>
          <a:p>
            <a:r>
              <a:rPr lang="nl-NL" dirty="0" smtClean="0"/>
              <a:t>Belangrijk: koe kalft vlot, blijft niet aan de nageboorte staan, is gezond</a:t>
            </a:r>
          </a:p>
        </p:txBody>
      </p:sp>
    </p:spTree>
    <p:extLst>
      <p:ext uri="{BB962C8B-B14F-4D97-AF65-F5344CB8AC3E}">
        <p14:creationId xmlns:p14="http://schemas.microsoft.com/office/powerpoint/2010/main" val="23587097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Hoelang insemineren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Waarde van de koe voor het bedrijf?</a:t>
            </a:r>
          </a:p>
          <a:p>
            <a:pPr lvl="1"/>
            <a:r>
              <a:rPr lang="nl-NL" dirty="0" smtClean="0"/>
              <a:t>Bijv. LW</a:t>
            </a:r>
          </a:p>
          <a:p>
            <a:r>
              <a:rPr lang="nl-NL" dirty="0" smtClean="0"/>
              <a:t>‘Laatste kans embryo’s’</a:t>
            </a:r>
          </a:p>
          <a:p>
            <a:pPr lvl="1"/>
            <a:r>
              <a:rPr lang="nl-NL" dirty="0" smtClean="0"/>
              <a:t>7 dg na de tocht wordt embryo getransplanteerd</a:t>
            </a:r>
          </a:p>
          <a:p>
            <a:pPr lvl="1"/>
            <a:r>
              <a:rPr lang="nl-NL" dirty="0" smtClean="0"/>
              <a:t>Uitstekende embryo’s waarvan </a:t>
            </a:r>
            <a:r>
              <a:rPr lang="nl-NL" dirty="0" err="1" smtClean="0"/>
              <a:t>foktechnische</a:t>
            </a:r>
            <a:r>
              <a:rPr lang="nl-NL" dirty="0" smtClean="0"/>
              <a:t> waarde minder belangrijk is</a:t>
            </a:r>
            <a:endParaRPr lang="nl-NL" dirty="0"/>
          </a:p>
        </p:txBody>
      </p:sp>
    </p:spTree>
    <p:extLst>
      <p:ext uri="{BB962C8B-B14F-4D97-AF65-F5344CB8AC3E}">
        <p14:creationId xmlns:p14="http://schemas.microsoft.com/office/powerpoint/2010/main" val="33210196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sperma</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err="1" smtClean="0"/>
              <a:t>SiryX</a:t>
            </a:r>
            <a:endParaRPr lang="nl-NL" dirty="0" smtClean="0"/>
          </a:p>
          <a:p>
            <a:pPr lvl="1"/>
            <a:r>
              <a:rPr lang="nl-NL" dirty="0" smtClean="0"/>
              <a:t>Merknaam voor gesekst sperma; 90% is vaarskalf</a:t>
            </a:r>
          </a:p>
          <a:p>
            <a:r>
              <a:rPr lang="nl-NL" dirty="0" err="1" smtClean="0"/>
              <a:t>InSire</a:t>
            </a:r>
            <a:endParaRPr lang="nl-NL" dirty="0" smtClean="0"/>
          </a:p>
          <a:p>
            <a:pPr lvl="1"/>
            <a:r>
              <a:rPr lang="nl-NL" dirty="0" smtClean="0"/>
              <a:t>Merkergeselecteerde stieren: via merkeronderzoek zijn de DNA-gegevens in kaart gebracht</a:t>
            </a:r>
          </a:p>
          <a:p>
            <a:r>
              <a:rPr lang="nl-NL" dirty="0" smtClean="0"/>
              <a:t>Conventioneel</a:t>
            </a:r>
          </a:p>
          <a:p>
            <a:pPr lvl="1"/>
            <a:r>
              <a:rPr lang="nl-NL" dirty="0" smtClean="0"/>
              <a:t>Niet-gesekst sperma van fokstieren</a:t>
            </a:r>
            <a:endParaRPr lang="nl-NL" dirty="0"/>
          </a:p>
        </p:txBody>
      </p:sp>
    </p:spTree>
    <p:extLst>
      <p:ext uri="{BB962C8B-B14F-4D97-AF65-F5344CB8AC3E}">
        <p14:creationId xmlns:p14="http://schemas.microsoft.com/office/powerpoint/2010/main" val="755237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b="1" dirty="0" smtClean="0"/>
              <a:t>Praktijkopdrachten inleveren!</a:t>
            </a:r>
            <a:endParaRPr lang="nl-NL" b="1" dirty="0"/>
          </a:p>
        </p:txBody>
      </p:sp>
      <p:pic>
        <p:nvPicPr>
          <p:cNvPr id="7" name="Tijdelijke aanduiding voor afbeelding 6"/>
          <p:cNvPicPr>
            <a:picLocks noGrp="1" noChangeAspect="1"/>
          </p:cNvPicPr>
          <p:nvPr>
            <p:ph type="pic" idx="1"/>
          </p:nvPr>
        </p:nvPicPr>
        <p:blipFill>
          <a:blip r:embed="rId2">
            <a:extLst>
              <a:ext uri="{28A0092B-C50C-407E-A947-70E740481C1C}">
                <a14:useLocalDpi xmlns:a14="http://schemas.microsoft.com/office/drawing/2010/main" val="0"/>
              </a:ext>
            </a:extLst>
          </a:blip>
          <a:srcRect l="27307" r="27307"/>
          <a:stretch>
            <a:fillRect/>
          </a:stretch>
        </p:blipFill>
        <p:spPr/>
      </p:pic>
      <p:sp>
        <p:nvSpPr>
          <p:cNvPr id="6" name="Tijdelijke aanduiding voor tekst 5"/>
          <p:cNvSpPr>
            <a:spLocks noGrp="1"/>
          </p:cNvSpPr>
          <p:nvPr>
            <p:ph type="body" sz="half" idx="2"/>
          </p:nvPr>
        </p:nvSpPr>
        <p:spPr/>
        <p:txBody>
          <a:bodyPr/>
          <a:lstStyle/>
          <a:p>
            <a:endParaRPr lang="nl-NL" dirty="0"/>
          </a:p>
        </p:txBody>
      </p:sp>
    </p:spTree>
    <p:extLst>
      <p:ext uri="{BB962C8B-B14F-4D97-AF65-F5344CB8AC3E}">
        <p14:creationId xmlns:p14="http://schemas.microsoft.com/office/powerpoint/2010/main" val="33868824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Embryotransplantatie</a:t>
            </a:r>
            <a:endParaRPr lang="nl-NL" dirty="0"/>
          </a:p>
        </p:txBody>
      </p:sp>
      <p:sp>
        <p:nvSpPr>
          <p:cNvPr id="3" name="Tijdelijke aanduiding voor inhoud 2"/>
          <p:cNvSpPr>
            <a:spLocks noGrp="1"/>
          </p:cNvSpPr>
          <p:nvPr>
            <p:ph idx="1"/>
          </p:nvPr>
        </p:nvSpPr>
        <p:spPr/>
        <p:txBody>
          <a:bodyPr/>
          <a:lstStyle/>
          <a:p>
            <a:r>
              <a:rPr lang="nl-NL" dirty="0" smtClean="0">
                <a:hlinkClick r:id="rId2"/>
              </a:rPr>
              <a:t>Video ET merrie </a:t>
            </a: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4000" y="2159000"/>
            <a:ext cx="3873500" cy="3873500"/>
          </a:xfrm>
          <a:prstGeom prst="rect">
            <a:avLst/>
          </a:prstGeom>
          <a:ln>
            <a:noFill/>
          </a:ln>
          <a:effectLst>
            <a:softEdge rad="112500"/>
          </a:effectLst>
        </p:spPr>
      </p:pic>
    </p:spTree>
    <p:extLst>
      <p:ext uri="{BB962C8B-B14F-4D97-AF65-F5344CB8AC3E}">
        <p14:creationId xmlns:p14="http://schemas.microsoft.com/office/powerpoint/2010/main" val="15108716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Drachtig?</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Scannen: vanaf 30 dg na bevruchting</a:t>
            </a:r>
          </a:p>
          <a:p>
            <a:r>
              <a:rPr lang="nl-NL" dirty="0" smtClean="0"/>
              <a:t>Rectaal onderzoek: vanaf 42 dg na bevruchting</a:t>
            </a:r>
          </a:p>
          <a:p>
            <a:r>
              <a:rPr lang="nl-NL" dirty="0" smtClean="0"/>
              <a:t>Drachttest d.m.v. </a:t>
            </a:r>
            <a:r>
              <a:rPr lang="nl-NL" dirty="0" smtClean="0">
                <a:hlinkClick r:id="rId2"/>
              </a:rPr>
              <a:t>melk</a:t>
            </a:r>
            <a:r>
              <a:rPr lang="nl-NL" dirty="0" smtClean="0"/>
              <a:t>: vanaf 35 dg na bevruchting</a:t>
            </a:r>
          </a:p>
          <a:p>
            <a:r>
              <a:rPr lang="nl-NL" dirty="0" smtClean="0"/>
              <a:t>Drachttest d.m.v. bloed (ook jongvee/vleesvee): </a:t>
            </a:r>
            <a:r>
              <a:rPr lang="nl-NL" dirty="0"/>
              <a:t>vanaf 35 dg na bevruchting</a:t>
            </a:r>
          </a:p>
        </p:txBody>
      </p:sp>
      <p:pic>
        <p:nvPicPr>
          <p:cNvPr id="4" name="Afbeelding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486900" y="153404"/>
            <a:ext cx="2438400" cy="1862328"/>
          </a:xfrm>
          <a:prstGeom prst="rect">
            <a:avLst/>
          </a:prstGeom>
          <a:ln>
            <a:noFill/>
          </a:ln>
          <a:effectLst>
            <a:softEdge rad="112500"/>
          </a:effectLst>
        </p:spPr>
      </p:pic>
    </p:spTree>
    <p:extLst>
      <p:ext uri="{BB962C8B-B14F-4D97-AF65-F5344CB8AC3E}">
        <p14:creationId xmlns:p14="http://schemas.microsoft.com/office/powerpoint/2010/main" val="40058580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 de slag</a:t>
            </a:r>
            <a:endParaRPr lang="nl-NL" dirty="0"/>
          </a:p>
        </p:txBody>
      </p:sp>
      <p:sp>
        <p:nvSpPr>
          <p:cNvPr id="3" name="Tijdelijke aanduiding voor inhoud 2"/>
          <p:cNvSpPr>
            <a:spLocks noGrp="1"/>
          </p:cNvSpPr>
          <p:nvPr>
            <p:ph idx="1"/>
          </p:nvPr>
        </p:nvSpPr>
        <p:spPr/>
        <p:txBody>
          <a:bodyPr/>
          <a:lstStyle/>
          <a:p>
            <a:r>
              <a:rPr lang="nl-NL" dirty="0" smtClean="0"/>
              <a:t>Maak het vragenblad</a:t>
            </a:r>
            <a:endParaRPr lang="nl-NL" dirty="0"/>
          </a:p>
        </p:txBody>
      </p:sp>
      <p:pic>
        <p:nvPicPr>
          <p:cNvPr id="4" name="Afbeelding 3"/>
          <p:cNvPicPr>
            <a:picLocks noChangeAspect="1"/>
          </p:cNvPicPr>
          <p:nvPr/>
        </p:nvPicPr>
        <p:blipFill>
          <a:blip r:embed="rId2">
            <a:clrChange>
              <a:clrFrom>
                <a:srgbClr val="FBFBFB"/>
              </a:clrFrom>
              <a:clrTo>
                <a:srgbClr val="FBFBFB">
                  <a:alpha val="0"/>
                </a:srgbClr>
              </a:clrTo>
            </a:clrChange>
            <a:extLst>
              <a:ext uri="{28A0092B-C50C-407E-A947-70E740481C1C}">
                <a14:useLocalDpi xmlns:a14="http://schemas.microsoft.com/office/drawing/2010/main" val="0"/>
              </a:ext>
            </a:extLst>
          </a:blip>
          <a:stretch>
            <a:fillRect/>
          </a:stretch>
        </p:blipFill>
        <p:spPr>
          <a:xfrm>
            <a:off x="8290560" y="2643124"/>
            <a:ext cx="3901440" cy="3578352"/>
          </a:xfrm>
          <a:prstGeom prst="rect">
            <a:avLst/>
          </a:prstGeom>
        </p:spPr>
      </p:pic>
    </p:spTree>
    <p:extLst>
      <p:ext uri="{BB962C8B-B14F-4D97-AF65-F5344CB8AC3E}">
        <p14:creationId xmlns:p14="http://schemas.microsoft.com/office/powerpoint/2010/main" val="21061495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Uitleg leereenheid 2</a:t>
            </a:r>
          </a:p>
          <a:p>
            <a:r>
              <a:rPr lang="nl-NL" dirty="0" smtClean="0"/>
              <a:t>Tochtigheid </a:t>
            </a:r>
          </a:p>
          <a:p>
            <a:r>
              <a:rPr lang="nl-NL" dirty="0" smtClean="0"/>
              <a:t>Tochtigheidswaarneming</a:t>
            </a:r>
          </a:p>
          <a:p>
            <a:r>
              <a:rPr lang="nl-NL" dirty="0" smtClean="0"/>
              <a:t>Inseminatie</a:t>
            </a:r>
          </a:p>
          <a:p>
            <a:r>
              <a:rPr lang="nl-NL" dirty="0" smtClean="0"/>
              <a:t>ET</a:t>
            </a:r>
          </a:p>
          <a:p>
            <a:r>
              <a:rPr lang="nl-NL" dirty="0" smtClean="0"/>
              <a:t>Drachtig </a:t>
            </a: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000" y="3509142"/>
            <a:ext cx="4983216" cy="2491608"/>
          </a:xfrm>
          <a:prstGeom prst="rect">
            <a:avLst/>
          </a:prstGeom>
          <a:ln>
            <a:noFill/>
          </a:ln>
          <a:effectLst>
            <a:softEdge rad="112500"/>
          </a:effectLst>
        </p:spPr>
      </p:pic>
    </p:spTree>
    <p:extLst>
      <p:ext uri="{BB962C8B-B14F-4D97-AF65-F5344CB8AC3E}">
        <p14:creationId xmlns:p14="http://schemas.microsoft.com/office/powerpoint/2010/main" val="1481951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Leereenheid 2</a:t>
            </a:r>
            <a:endParaRPr lang="nl-NL" dirty="0"/>
          </a:p>
        </p:txBody>
      </p:sp>
      <p:sp>
        <p:nvSpPr>
          <p:cNvPr id="4" name="Tijdelijke aanduiding voor inhoud 2"/>
          <p:cNvSpPr>
            <a:spLocks noGrp="1"/>
          </p:cNvSpPr>
          <p:nvPr>
            <p:ph idx="1"/>
          </p:nvPr>
        </p:nvSpPr>
        <p:spPr/>
        <p:txBody>
          <a:bodyPr>
            <a:normAutofit fontScale="92500" lnSpcReduction="10000"/>
          </a:bodyPr>
          <a:lstStyle/>
          <a:p>
            <a:pPr marL="0" lvl="0" indent="0">
              <a:buNone/>
            </a:pPr>
            <a:r>
              <a:rPr lang="nl-NL" sz="2600" b="1" dirty="0" smtClean="0"/>
              <a:t>Leereenheid </a:t>
            </a:r>
            <a:r>
              <a:rPr lang="nl-NL" sz="2600" b="1" dirty="0"/>
              <a:t>2 Tochtigheid en insemineren</a:t>
            </a:r>
            <a:endParaRPr lang="nl-NL" sz="3900" b="1" dirty="0"/>
          </a:p>
          <a:p>
            <a:pPr lvl="1"/>
            <a:r>
              <a:rPr lang="nl-NL" dirty="0"/>
              <a:t>Tochtigheidssignalen en hulpmiddelen</a:t>
            </a:r>
          </a:p>
          <a:p>
            <a:pPr lvl="1"/>
            <a:r>
              <a:rPr lang="nl-NL" dirty="0"/>
              <a:t>Exterieurbeoordeling en stierkeuze</a:t>
            </a:r>
          </a:p>
          <a:p>
            <a:pPr lvl="1"/>
            <a:r>
              <a:rPr lang="nl-NL" dirty="0"/>
              <a:t>Basistermen fokkerij, opstellen </a:t>
            </a:r>
            <a:r>
              <a:rPr lang="nl-NL" dirty="0" err="1"/>
              <a:t>fokdoel</a:t>
            </a:r>
            <a:endParaRPr lang="nl-NL" dirty="0"/>
          </a:p>
          <a:p>
            <a:pPr lvl="1"/>
            <a:r>
              <a:rPr lang="nl-NL" dirty="0"/>
              <a:t>Insemineren</a:t>
            </a:r>
          </a:p>
          <a:p>
            <a:pPr lvl="1"/>
            <a:r>
              <a:rPr lang="nl-NL" dirty="0"/>
              <a:t>Dierwelzijn, ethische overwegingen bij fokkerij</a:t>
            </a:r>
          </a:p>
          <a:p>
            <a:pPr marL="0" indent="0">
              <a:buNone/>
            </a:pPr>
            <a:endParaRPr lang="nl-NL" dirty="0"/>
          </a:p>
        </p:txBody>
      </p:sp>
    </p:spTree>
    <p:extLst>
      <p:ext uri="{BB962C8B-B14F-4D97-AF65-F5344CB8AC3E}">
        <p14:creationId xmlns:p14="http://schemas.microsoft.com/office/powerpoint/2010/main" val="189083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Tochtigheid </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dirty="0" smtClean="0"/>
              <a:t>Koe heeft cyclus van 18 tot 25 dagen met een gemiddelde van 21 dagen</a:t>
            </a:r>
          </a:p>
          <a:p>
            <a:pPr marL="0" indent="0">
              <a:buNone/>
            </a:pPr>
            <a:r>
              <a:rPr lang="nl-NL" dirty="0" smtClean="0"/>
              <a:t>3 perioden:</a:t>
            </a:r>
          </a:p>
          <a:p>
            <a:r>
              <a:rPr lang="nl-NL" dirty="0" smtClean="0"/>
              <a:t>Voortocht</a:t>
            </a:r>
          </a:p>
          <a:p>
            <a:r>
              <a:rPr lang="nl-NL" dirty="0" smtClean="0"/>
              <a:t>Staande tocht</a:t>
            </a:r>
          </a:p>
          <a:p>
            <a:r>
              <a:rPr lang="nl-NL" dirty="0" err="1" smtClean="0"/>
              <a:t>Natocht</a:t>
            </a:r>
            <a:r>
              <a:rPr lang="nl-NL" dirty="0" smtClean="0"/>
              <a:t> </a:t>
            </a:r>
          </a:p>
          <a:p>
            <a:pPr marL="0" indent="0">
              <a:buNone/>
            </a:pPr>
            <a:r>
              <a:rPr lang="nl-NL" dirty="0"/>
              <a:t>	</a:t>
            </a:r>
          </a:p>
        </p:txBody>
      </p:sp>
    </p:spTree>
    <p:extLst>
      <p:ext uri="{BB962C8B-B14F-4D97-AF65-F5344CB8AC3E}">
        <p14:creationId xmlns:p14="http://schemas.microsoft.com/office/powerpoint/2010/main" val="767973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b="1" dirty="0" smtClean="0"/>
              <a:t>voortocht</a:t>
            </a:r>
            <a:endParaRPr lang="nl-NL" b="1" dirty="0"/>
          </a:p>
        </p:txBody>
      </p:sp>
      <p:sp>
        <p:nvSpPr>
          <p:cNvPr id="3" name="Tijdelijke aanduiding voor inhoud 2"/>
          <p:cNvSpPr>
            <a:spLocks noGrp="1"/>
          </p:cNvSpPr>
          <p:nvPr>
            <p:ph sz="half" idx="1"/>
          </p:nvPr>
        </p:nvSpPr>
        <p:spPr/>
        <p:txBody>
          <a:bodyPr>
            <a:normAutofit/>
          </a:bodyPr>
          <a:lstStyle/>
          <a:p>
            <a:r>
              <a:rPr lang="nl-NL" sz="2800" dirty="0"/>
              <a:t>D</a:t>
            </a:r>
            <a:r>
              <a:rPr lang="nl-NL" sz="2800" dirty="0" smtClean="0"/>
              <a:t>uur: 8 uur</a:t>
            </a:r>
          </a:p>
          <a:p>
            <a:r>
              <a:rPr lang="nl-NL" sz="2800" dirty="0" smtClean="0"/>
              <a:t>Nerveus gedrag</a:t>
            </a:r>
          </a:p>
          <a:p>
            <a:r>
              <a:rPr lang="nl-NL" sz="2800" dirty="0" smtClean="0"/>
              <a:t>Loeien, afzonderen</a:t>
            </a:r>
          </a:p>
          <a:p>
            <a:r>
              <a:rPr lang="nl-NL" sz="2800" dirty="0" smtClean="0"/>
              <a:t>Ruiken aan andere koeien</a:t>
            </a:r>
          </a:p>
          <a:p>
            <a:r>
              <a:rPr lang="nl-NL" sz="2800" dirty="0" smtClean="0"/>
              <a:t>Bespringt andere koeien</a:t>
            </a:r>
          </a:p>
        </p:txBody>
      </p:sp>
      <p:sp>
        <p:nvSpPr>
          <p:cNvPr id="4" name="Tijdelijke aanduiding voor inhoud 3"/>
          <p:cNvSpPr>
            <a:spLocks noGrp="1"/>
          </p:cNvSpPr>
          <p:nvPr>
            <p:ph sz="half" idx="2"/>
          </p:nvPr>
        </p:nvSpPr>
        <p:spPr/>
        <p:txBody>
          <a:bodyPr>
            <a:normAutofit/>
          </a:bodyPr>
          <a:lstStyle/>
          <a:p>
            <a:r>
              <a:rPr lang="nl-NL" sz="2800" dirty="0"/>
              <a:t>Wordt zelf niet besprongen</a:t>
            </a:r>
          </a:p>
          <a:p>
            <a:r>
              <a:rPr lang="nl-NL" sz="2800" dirty="0"/>
              <a:t>Gezwollen rode kling</a:t>
            </a:r>
          </a:p>
          <a:p>
            <a:r>
              <a:rPr lang="nl-NL" sz="2800" dirty="0"/>
              <a:t>Soms helder taai tochtslijm</a:t>
            </a:r>
          </a:p>
          <a:p>
            <a:r>
              <a:rPr lang="nl-NL" sz="2800" dirty="0"/>
              <a:t>Daling melkgift</a:t>
            </a:r>
          </a:p>
          <a:p>
            <a:r>
              <a:rPr lang="nl-NL" sz="2800" dirty="0"/>
              <a:t>Daling voeropname</a:t>
            </a:r>
          </a:p>
          <a:p>
            <a:endParaRPr lang="nl-NL" dirty="0"/>
          </a:p>
        </p:txBody>
      </p:sp>
    </p:spTree>
    <p:extLst>
      <p:ext uri="{BB962C8B-B14F-4D97-AF65-F5344CB8AC3E}">
        <p14:creationId xmlns:p14="http://schemas.microsoft.com/office/powerpoint/2010/main" val="17757659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t>Staande tocht</a:t>
            </a:r>
            <a:endParaRPr lang="nl-NL" sz="4000" b="1" dirty="0"/>
          </a:p>
        </p:txBody>
      </p:sp>
      <p:sp>
        <p:nvSpPr>
          <p:cNvPr id="3" name="Tijdelijke aanduiding voor inhoud 2"/>
          <p:cNvSpPr>
            <a:spLocks noGrp="1"/>
          </p:cNvSpPr>
          <p:nvPr>
            <p:ph sz="half" idx="1"/>
          </p:nvPr>
        </p:nvSpPr>
        <p:spPr/>
        <p:txBody>
          <a:bodyPr>
            <a:normAutofit lnSpcReduction="10000"/>
          </a:bodyPr>
          <a:lstStyle/>
          <a:p>
            <a:r>
              <a:rPr lang="nl-NL" sz="2800" dirty="0" smtClean="0"/>
              <a:t>Duur: 18 uur</a:t>
            </a:r>
          </a:p>
          <a:p>
            <a:r>
              <a:rPr lang="nl-NL" sz="2800" dirty="0" smtClean="0">
                <a:solidFill>
                  <a:srgbClr val="FF0000"/>
                </a:solidFill>
              </a:rPr>
              <a:t>Sta-reflex</a:t>
            </a:r>
          </a:p>
          <a:p>
            <a:r>
              <a:rPr lang="nl-NL" sz="2800" dirty="0" smtClean="0"/>
              <a:t>Nerveus, opgewonden</a:t>
            </a:r>
          </a:p>
          <a:p>
            <a:r>
              <a:rPr lang="nl-NL" sz="2800" dirty="0" smtClean="0"/>
              <a:t>Besnuffelt andere koeien</a:t>
            </a:r>
          </a:p>
          <a:p>
            <a:r>
              <a:rPr lang="nl-NL" sz="2800" dirty="0" smtClean="0"/>
              <a:t>Bespringt andere koeien</a:t>
            </a:r>
            <a:endParaRPr lang="nl-NL" sz="2800" dirty="0"/>
          </a:p>
        </p:txBody>
      </p:sp>
      <p:sp>
        <p:nvSpPr>
          <p:cNvPr id="4" name="Tijdelijke aanduiding voor inhoud 3"/>
          <p:cNvSpPr>
            <a:spLocks noGrp="1"/>
          </p:cNvSpPr>
          <p:nvPr>
            <p:ph sz="half" idx="2"/>
          </p:nvPr>
        </p:nvSpPr>
        <p:spPr/>
        <p:txBody>
          <a:bodyPr>
            <a:normAutofit lnSpcReduction="10000"/>
          </a:bodyPr>
          <a:lstStyle/>
          <a:p>
            <a:r>
              <a:rPr lang="nl-NL" sz="2800" dirty="0" smtClean="0"/>
              <a:t>Wordt besprongen</a:t>
            </a:r>
          </a:p>
          <a:p>
            <a:r>
              <a:rPr lang="nl-NL" sz="2800" dirty="0" smtClean="0"/>
              <a:t>Gezwollen rode kling</a:t>
            </a:r>
          </a:p>
          <a:p>
            <a:r>
              <a:rPr lang="nl-NL" sz="2800" dirty="0" smtClean="0"/>
              <a:t>Helder taai tochtslijm soms tot op de grond</a:t>
            </a:r>
          </a:p>
          <a:p>
            <a:r>
              <a:rPr lang="nl-NL" sz="2800" dirty="0" smtClean="0"/>
              <a:t>Daling melkgift</a:t>
            </a:r>
          </a:p>
          <a:p>
            <a:r>
              <a:rPr lang="nl-NL" sz="2800" dirty="0" smtClean="0"/>
              <a:t>Daling voeropname</a:t>
            </a:r>
            <a:endParaRPr lang="nl-NL" sz="2800" dirty="0"/>
          </a:p>
        </p:txBody>
      </p:sp>
    </p:spTree>
    <p:extLst>
      <p:ext uri="{BB962C8B-B14F-4D97-AF65-F5344CB8AC3E}">
        <p14:creationId xmlns:p14="http://schemas.microsoft.com/office/powerpoint/2010/main" val="3237398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000" b="1" dirty="0" err="1" smtClean="0"/>
              <a:t>Natocht</a:t>
            </a:r>
            <a:endParaRPr lang="nl-NL" b="1" dirty="0"/>
          </a:p>
        </p:txBody>
      </p:sp>
      <p:sp>
        <p:nvSpPr>
          <p:cNvPr id="3" name="Tijdelijke aanduiding voor inhoud 2"/>
          <p:cNvSpPr>
            <a:spLocks noGrp="1"/>
          </p:cNvSpPr>
          <p:nvPr>
            <p:ph sz="half" idx="1"/>
          </p:nvPr>
        </p:nvSpPr>
        <p:spPr/>
        <p:txBody>
          <a:bodyPr>
            <a:normAutofit/>
          </a:bodyPr>
          <a:lstStyle/>
          <a:p>
            <a:r>
              <a:rPr lang="nl-NL" sz="2800" dirty="0" smtClean="0"/>
              <a:t>Duur: 12 uur</a:t>
            </a:r>
          </a:p>
          <a:p>
            <a:r>
              <a:rPr lang="nl-NL" sz="2800" dirty="0" smtClean="0"/>
              <a:t>Geen sta-gedrag</a:t>
            </a:r>
          </a:p>
          <a:p>
            <a:r>
              <a:rPr lang="nl-NL" sz="2800" dirty="0" smtClean="0"/>
              <a:t>Bespringt nog wel</a:t>
            </a:r>
          </a:p>
          <a:p>
            <a:r>
              <a:rPr lang="nl-NL" sz="2800" dirty="0" smtClean="0"/>
              <a:t>Vaak </a:t>
            </a:r>
            <a:r>
              <a:rPr lang="nl-NL" sz="2800" dirty="0" err="1" smtClean="0"/>
              <a:t>afbloeden</a:t>
            </a:r>
            <a:r>
              <a:rPr lang="nl-NL" sz="2800" dirty="0" smtClean="0"/>
              <a:t>* (80-85%)</a:t>
            </a:r>
          </a:p>
          <a:p>
            <a:r>
              <a:rPr lang="nl-NL" sz="2800" dirty="0" smtClean="0"/>
              <a:t>Soms tochtslijm</a:t>
            </a:r>
            <a:endParaRPr lang="nl-NL" sz="2800" dirty="0"/>
          </a:p>
        </p:txBody>
      </p:sp>
      <p:sp>
        <p:nvSpPr>
          <p:cNvPr id="4" name="Tijdelijke aanduiding voor inhoud 3"/>
          <p:cNvSpPr>
            <a:spLocks noGrp="1"/>
          </p:cNvSpPr>
          <p:nvPr>
            <p:ph sz="half" idx="2"/>
          </p:nvPr>
        </p:nvSpPr>
        <p:spPr/>
        <p:txBody>
          <a:bodyPr>
            <a:normAutofit/>
          </a:bodyPr>
          <a:lstStyle/>
          <a:p>
            <a:r>
              <a:rPr lang="nl-NL" sz="2800" dirty="0" smtClean="0"/>
              <a:t>Melkgift normaal</a:t>
            </a:r>
          </a:p>
          <a:p>
            <a:r>
              <a:rPr lang="nl-NL" sz="2800" dirty="0" smtClean="0"/>
              <a:t>Eetlust normaal</a:t>
            </a:r>
            <a:endParaRPr lang="nl-NL" sz="2800" dirty="0"/>
          </a:p>
        </p:txBody>
      </p:sp>
      <p:sp>
        <p:nvSpPr>
          <p:cNvPr id="5" name="Tekstvak 4"/>
          <p:cNvSpPr txBox="1"/>
          <p:nvPr/>
        </p:nvSpPr>
        <p:spPr>
          <a:xfrm>
            <a:off x="990600" y="5458863"/>
            <a:ext cx="9918700" cy="369332"/>
          </a:xfrm>
          <a:prstGeom prst="rect">
            <a:avLst/>
          </a:prstGeom>
          <a:noFill/>
        </p:spPr>
        <p:txBody>
          <a:bodyPr wrap="square" rtlCol="0">
            <a:spAutoFit/>
          </a:bodyPr>
          <a:lstStyle/>
          <a:p>
            <a:r>
              <a:rPr lang="nl-NL" dirty="0" smtClean="0"/>
              <a:t>*</a:t>
            </a:r>
            <a:r>
              <a:rPr lang="nl-NL" dirty="0" err="1" smtClean="0"/>
              <a:t>Afbloeden</a:t>
            </a:r>
            <a:r>
              <a:rPr lang="nl-NL" dirty="0" smtClean="0"/>
              <a:t>: 1-3 dg na de tocht, zegt niets over wel of niet drachtig zijn, wel over moment van de cyclus</a:t>
            </a:r>
            <a:endParaRPr lang="nl-NL" dirty="0"/>
          </a:p>
        </p:txBody>
      </p:sp>
    </p:spTree>
    <p:extLst>
      <p:ext uri="{BB962C8B-B14F-4D97-AF65-F5344CB8AC3E}">
        <p14:creationId xmlns:p14="http://schemas.microsoft.com/office/powerpoint/2010/main" val="15667626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schijntochtigheid</a:t>
            </a:r>
            <a:endParaRPr lang="nl-NL" dirty="0"/>
          </a:p>
        </p:txBody>
      </p:sp>
      <p:sp>
        <p:nvSpPr>
          <p:cNvPr id="6" name="Tijdelijke aanduiding voor inhoud 5"/>
          <p:cNvSpPr>
            <a:spLocks noGrp="1"/>
          </p:cNvSpPr>
          <p:nvPr>
            <p:ph idx="1"/>
          </p:nvPr>
        </p:nvSpPr>
        <p:spPr/>
        <p:txBody>
          <a:bodyPr>
            <a:normAutofit fontScale="85000" lnSpcReduction="10000"/>
          </a:bodyPr>
          <a:lstStyle/>
          <a:p>
            <a:r>
              <a:rPr lang="nl-NL" dirty="0" smtClean="0"/>
              <a:t>Rond de 9</a:t>
            </a:r>
            <a:r>
              <a:rPr lang="nl-NL" baseline="30000" dirty="0" smtClean="0"/>
              <a:t>e</a:t>
            </a:r>
            <a:r>
              <a:rPr lang="nl-NL" dirty="0" smtClean="0"/>
              <a:t> dag na tochtigheid is er, zowel bij gedekte als niet-gedekte koeien, in de eierstokken een groeigolf van enkele kleine follikels. Vooral bij jongere koeien leidt dit tot een oestrogeenpiek die valse tochtverschijnselen zoals onrust en slijmen kan veroorzaken.</a:t>
            </a:r>
          </a:p>
          <a:p>
            <a:r>
              <a:rPr lang="nl-NL" dirty="0" smtClean="0"/>
              <a:t>Inseminatie kan tot baarmoederontsteking leiden</a:t>
            </a:r>
            <a:endParaRPr lang="nl-NL" dirty="0"/>
          </a:p>
        </p:txBody>
      </p:sp>
    </p:spTree>
    <p:extLst>
      <p:ext uri="{BB962C8B-B14F-4D97-AF65-F5344CB8AC3E}">
        <p14:creationId xmlns:p14="http://schemas.microsoft.com/office/powerpoint/2010/main" val="351131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TM10001114[[fn=Galerie]]</Template>
  <TotalTime>663</TotalTime>
  <Words>787</Words>
  <Application>Microsoft Office PowerPoint</Application>
  <PresentationFormat>Breedbeeld</PresentationFormat>
  <Paragraphs>126</Paragraphs>
  <Slides>22</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Calibri</vt:lpstr>
      <vt:lpstr>Gill Sans MT</vt:lpstr>
      <vt:lpstr>Wingdings</vt:lpstr>
      <vt:lpstr>Gallery</vt:lpstr>
      <vt:lpstr>Leertaak 6 dierlijke productie</vt:lpstr>
      <vt:lpstr>Praktijkopdrachten inleveren!</vt:lpstr>
      <vt:lpstr>Inhoud</vt:lpstr>
      <vt:lpstr>Uitleg Leereenheid 2</vt:lpstr>
      <vt:lpstr>Tochtigheid </vt:lpstr>
      <vt:lpstr>voortocht</vt:lpstr>
      <vt:lpstr>Staande tocht</vt:lpstr>
      <vt:lpstr>Natocht</vt:lpstr>
      <vt:lpstr>schijntochtigheid</vt:lpstr>
      <vt:lpstr>tochtigheidswaarneming</vt:lpstr>
      <vt:lpstr>Hulpmiddelen</vt:lpstr>
      <vt:lpstr>praktijktips</vt:lpstr>
      <vt:lpstr>filmpjes</vt:lpstr>
      <vt:lpstr>Bronstinductie = opwekken</vt:lpstr>
      <vt:lpstr>Juiste inseminatiemoment</vt:lpstr>
      <vt:lpstr>PowerPoint-presentatie</vt:lpstr>
      <vt:lpstr>Inseminatie na afkalven</vt:lpstr>
      <vt:lpstr>Hoelang insemineren</vt:lpstr>
      <vt:lpstr>Soorten sperma</vt:lpstr>
      <vt:lpstr>Embryotransplantatie</vt:lpstr>
      <vt:lpstr>Drachtig?</vt:lpstr>
      <vt:lpstr>Aan de slag</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Leertaak 6 dierlijke productie</dc:title>
  <dc:creator>Esther den Boer</dc:creator>
  <cp:lastModifiedBy>Esther den Boer</cp:lastModifiedBy>
  <cp:revision>22</cp:revision>
  <dcterms:created xsi:type="dcterms:W3CDTF">2017-03-16T08:32:45Z</dcterms:created>
  <dcterms:modified xsi:type="dcterms:W3CDTF">2017-03-21T13:58:19Z</dcterms:modified>
</cp:coreProperties>
</file>