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8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4" r:id="rId16"/>
  </p:sldIdLst>
  <p:sldSz cx="9144000" cy="6858000" type="screen4x3"/>
  <p:notesSz cx="7099300" cy="102346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23" autoAdjust="0"/>
  </p:normalViewPr>
  <p:slideViewPr>
    <p:cSldViewPr>
      <p:cViewPr varScale="1">
        <p:scale>
          <a:sx n="84" d="100"/>
          <a:sy n="84" d="100"/>
        </p:scale>
        <p:origin x="96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15-5-2017</a:t>
            </a:fld>
            <a:endParaRPr lang="nl-NL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15-5-2017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15-5-2017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15-5-2017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15-5-2017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15-5-2017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15-5-2017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15-5-2017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15-5-2017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15-5-2017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15-5-2017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CA59D6-0C23-4152-B73E-E20AF4655597}" type="datetimeFigureOut">
              <a:rPr lang="nl-NL" smtClean="0"/>
              <a:t>15-5-2017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google.nl/url?sa=i&amp;rct=j&amp;q=&amp;esrc=s&amp;frm=1&amp;source=images&amp;cd=&amp;cad=rja&amp;uact=8&amp;ved=0ahUKEwjP7em4zZjKAhUEJQ8KHd1pCJsQjRwIBw&amp;url=https://www.youtube.com/watch?v=jWcXekoF1Ys&amp;psig=AFQjCNGnS86OoPp9qX7a8FLNdbfEzIDyqA&amp;ust=1452286930217566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lkvee.nl/upload/nieuws/lightbox/1c4444132.jpg" TargetMode="External"/><Relationship Id="rId2" Type="http://schemas.openxmlformats.org/officeDocument/2006/relationships/hyperlink" Target="https://www.youtube.com/watch?v=9oHwhDkvoe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nl/url?sa=i&amp;rct=j&amp;q=&amp;esrc=s&amp;frm=1&amp;source=images&amp;cd=&amp;cad=rja&amp;uact=8&amp;ved=0ahUKEwjNgbjfzpjKAhWEgA8KHVT7AO4QjRwIBw&amp;url=http://archief.veeteelt.nl/nieuws/fokkerij/2009/bevruchtingresultaten-gesekst-sperma-positief&amp;bvm=bv.110151844,d.ZWU&amp;psig=AFQjCNFgIMblGOLM2VECMudq2_Rqr1UoCQ&amp;ust=145228751375826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frm=1&amp;source=images&amp;cd=&amp;cad=rja&amp;uact=8&amp;ved=0ahUKEwih8smM2JjKAhVFfA4KHXDWB1EQjRwIBw&amp;url=http://kiservicesalland.nl/Webshop/Stieren/Belgisch_WitBlauw/Accord_de__Wihogne_(Zuivere_fokkerij).html&amp;bvm=bv.110151844,d.ZWU&amp;psig=AFQjCNHc0MdCceR2Mjf_4maP6yvZGvSBnA&amp;ust=145229001747851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frm=1&amp;source=images&amp;cd=&amp;cad=rja&amp;uact=8&amp;ved=0ahUKEwjbp_Gb2JjKAhVGHQ8KHSdTCu0QjRwIBw&amp;url=http://www.sistemasalud.org/Salud/genetica/&amp;bvm=bv.110151844,d.ZWU&amp;psig=AFQjCNFp557z7EGOXZ16U6-nhytN_WFvnA&amp;ust=145229005198011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nl/url?sa=i&amp;rct=j&amp;q=&amp;esrc=s&amp;frm=1&amp;source=images&amp;cd=&amp;cad=rja&amp;uact=8&amp;ved=0ahUKEwiXoIbM25jKAhXC7Q4KHS8IAkQQjRwIBw&amp;url=http://www.topvraag.be/vraag/wat-het-verschil-tussen-een-muildier-en-muilezel&amp;bvm=bv.110151844,d.ZWU&amp;psig=AFQjCNGviCVqJp7ormpYwFAGUh70swOjDQ&amp;ust=145229094331189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youtube.com/watch?v=6I1hAfqhqN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www.google.nl/url?sa=i&amp;rct=j&amp;q=&amp;esrc=s&amp;frm=1&amp;source=images&amp;cd=&amp;cad=rja&amp;uact=8&amp;ved=0ahUKEwiBhrKCy5jKAhWEFw8KHWV8DEgQjRwIBw&amp;url=https://commons.wikimedia.org/wiki/File:Meiose.svg&amp;bvm=bv.110151844,d.ZWU&amp;psig=AFQjCNGUlz43fSYmmMP1F5MVdSCzl7mjjg&amp;ust=145228639937913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Genetica</a:t>
            </a:r>
            <a:endParaRPr lang="nl-NL" sz="44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 smtClean="0"/>
              <a:t>Fokkerij en voortplanting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95901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Genotype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Genen zijn verantwoordelijk voor de erfelijke eigenschappen</a:t>
            </a:r>
          </a:p>
          <a:p>
            <a:r>
              <a:rPr lang="nl-NL" dirty="0" smtClean="0"/>
              <a:t>Totaal aan erfelijke eigenschappen = </a:t>
            </a:r>
            <a:r>
              <a:rPr lang="nl-NL" b="1" dirty="0" smtClean="0"/>
              <a:t>genotype</a:t>
            </a:r>
            <a:endParaRPr lang="nl-NL" dirty="0" smtClean="0"/>
          </a:p>
          <a:p>
            <a:r>
              <a:rPr lang="nl-NL" dirty="0" smtClean="0"/>
              <a:t>Genen worden aangeduid met een letter. Dier bezig 2 genen voor een bepaalde eigenschappen. Genotype voor een bepaalde eigenschap wordt daarom aangegeven met 2 letters.</a:t>
            </a:r>
          </a:p>
          <a:p>
            <a:r>
              <a:rPr lang="nl-NL" dirty="0" smtClean="0"/>
              <a:t>3 genotypen mogelijk:</a:t>
            </a:r>
          </a:p>
          <a:p>
            <a:pPr lvl="1"/>
            <a:r>
              <a:rPr lang="nl-NL" dirty="0" smtClean="0"/>
              <a:t>ZZ, beide genen identiek, dier is homozygoot of fokzuiver voor de dominante eigenschap zwartbont</a:t>
            </a:r>
          </a:p>
          <a:p>
            <a:pPr lvl="1"/>
            <a:r>
              <a:rPr lang="nl-NL" dirty="0" err="1" smtClean="0"/>
              <a:t>Zz</a:t>
            </a:r>
            <a:r>
              <a:rPr lang="nl-NL" dirty="0" smtClean="0"/>
              <a:t>, beide genen niet identiek, dier is heterozygoot of fokonzuiver voor de eigenschap zwartbont</a:t>
            </a:r>
          </a:p>
          <a:p>
            <a:pPr lvl="1"/>
            <a:r>
              <a:rPr lang="nl-NL" dirty="0" err="1" smtClean="0"/>
              <a:t>zz</a:t>
            </a:r>
            <a:r>
              <a:rPr lang="nl-NL" dirty="0" smtClean="0"/>
              <a:t>, beide genen zijn identiek, </a:t>
            </a:r>
            <a:r>
              <a:rPr lang="nl-NL" dirty="0"/>
              <a:t>dier is homozygoot of fokzuiver voor de </a:t>
            </a:r>
            <a:r>
              <a:rPr lang="nl-NL" dirty="0" smtClean="0"/>
              <a:t>recessieve eigenschap roodbont</a:t>
            </a:r>
            <a:endParaRPr lang="nl-NL" dirty="0"/>
          </a:p>
          <a:p>
            <a:endParaRPr lang="nl-NL" dirty="0"/>
          </a:p>
        </p:txBody>
      </p:sp>
      <p:pic>
        <p:nvPicPr>
          <p:cNvPr id="5122" name="Picture 2" descr="https://i.ytimg.com/vi/jWcXekoF1Ys/maxresdefault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5385389"/>
            <a:ext cx="2267744" cy="145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87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Fenotype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Wat aan het dier is waar te nemen = </a:t>
            </a:r>
            <a:r>
              <a:rPr lang="nl-NL" b="1" dirty="0" smtClean="0"/>
              <a:t>fenotype</a:t>
            </a:r>
            <a:endParaRPr lang="nl-NL" dirty="0" smtClean="0"/>
          </a:p>
          <a:p>
            <a:r>
              <a:rPr lang="nl-NL" dirty="0" smtClean="0"/>
              <a:t>Fenotype zwartbont kan genotype ZZ hebben, maar ook </a:t>
            </a:r>
            <a:r>
              <a:rPr lang="nl-NL" dirty="0" err="1" smtClean="0"/>
              <a:t>Zz</a:t>
            </a:r>
            <a:endParaRPr lang="nl-NL" dirty="0" smtClean="0"/>
          </a:p>
          <a:p>
            <a:r>
              <a:rPr lang="nl-NL" dirty="0" smtClean="0"/>
              <a:t>Uiterlijk is dus niet altijd een goede indicatie van alle genen die het dier bezit</a:t>
            </a:r>
          </a:p>
          <a:p>
            <a:r>
              <a:rPr lang="nl-NL" dirty="0" smtClean="0"/>
              <a:t>Eigenschappen zijn afzonderlijk te beoordelen</a:t>
            </a:r>
            <a:endParaRPr lang="nl-NL" dirty="0"/>
          </a:p>
          <a:p>
            <a:endParaRPr lang="nl-NL" dirty="0"/>
          </a:p>
        </p:txBody>
      </p:sp>
      <p:pic>
        <p:nvPicPr>
          <p:cNvPr id="9218" name="Picture 2" descr="Afbeeldingsresultaat voor roodbontfa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852219"/>
            <a:ext cx="4320480" cy="281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4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Eigenschappen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Kwalitatieve: vrijwel volledig erfelijk bepaald. Voeding, klimaat hebben hier geen invloed op. Denk aan:</a:t>
            </a:r>
          </a:p>
          <a:p>
            <a:pPr lvl="1"/>
            <a:r>
              <a:rPr lang="nl-NL" dirty="0" smtClean="0"/>
              <a:t>Sekse (stier/ vaars)</a:t>
            </a:r>
          </a:p>
          <a:p>
            <a:pPr lvl="1"/>
            <a:r>
              <a:rPr lang="nl-NL" dirty="0" smtClean="0"/>
              <a:t>Haarkleur </a:t>
            </a:r>
          </a:p>
          <a:p>
            <a:r>
              <a:rPr lang="nl-NL" dirty="0" smtClean="0"/>
              <a:t>Kwantitatieve: voor groot tot zeer groot deel afhankelijk van de omgeving</a:t>
            </a:r>
          </a:p>
          <a:p>
            <a:pPr lvl="1"/>
            <a:r>
              <a:rPr lang="nl-NL" dirty="0" smtClean="0"/>
              <a:t>Melkproductie</a:t>
            </a:r>
          </a:p>
          <a:p>
            <a:pPr lvl="1"/>
            <a:r>
              <a:rPr lang="nl-NL" dirty="0" smtClean="0"/>
              <a:t>Vet- en eiwitgehalte</a:t>
            </a:r>
          </a:p>
          <a:p>
            <a:pPr marL="320040" lvl="1" indent="0">
              <a:buNone/>
            </a:pPr>
            <a:endParaRPr lang="nl-NL" dirty="0">
              <a:hlinkClick r:id="rId2"/>
            </a:endParaRPr>
          </a:p>
          <a:p>
            <a:pPr marL="320040" lvl="1" indent="0">
              <a:buNone/>
            </a:pPr>
            <a:r>
              <a:rPr lang="nl-NL" dirty="0" smtClean="0">
                <a:hlinkClick r:id="rId2"/>
              </a:rPr>
              <a:t>Selectie</a:t>
            </a:r>
            <a:r>
              <a:rPr lang="nl-NL" dirty="0" smtClean="0"/>
              <a:t> </a:t>
            </a:r>
            <a:endParaRPr lang="nl-NL" dirty="0"/>
          </a:p>
          <a:p>
            <a:pPr lvl="1"/>
            <a:endParaRPr lang="nl-NL" dirty="0"/>
          </a:p>
        </p:txBody>
      </p:sp>
      <p:pic>
        <p:nvPicPr>
          <p:cNvPr id="1026" name="Picture 2" descr="http://www.melkvee.nl/upload/nieuws/groot/1c4444132.jpg">
            <a:hlinkClick r:id="rId3" tooltip="Oorzaken van &amp; tips bij lagere melkproducti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789041"/>
            <a:ext cx="4538952" cy="306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04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Erfelijkheidsgraad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Geeft aan in welke mate bepaalde kenmerken worden overgedragen van de ouders op de nakomelingen en in welke mate genetische vooruitgang via selectie mogelijk is</a:t>
            </a:r>
          </a:p>
          <a:p>
            <a:r>
              <a:rPr lang="nl-NL" dirty="0" smtClean="0"/>
              <a:t>Bijv. melkproductie heeft een erfelijkheidsgraad van 0,30. De melkproductie van een koe wordt voor:</a:t>
            </a:r>
          </a:p>
          <a:p>
            <a:pPr lvl="1"/>
            <a:r>
              <a:rPr lang="nl-NL" dirty="0"/>
              <a:t>30% bepaald door erfelijke aanleg van het dier</a:t>
            </a:r>
          </a:p>
          <a:p>
            <a:pPr lvl="1"/>
            <a:r>
              <a:rPr lang="nl-NL" dirty="0"/>
              <a:t>70% bepaald door bedrijfsomstandigheden waarin koe zich bevindt</a:t>
            </a:r>
          </a:p>
          <a:p>
            <a:r>
              <a:rPr lang="nl-NL" dirty="0" smtClean="0"/>
              <a:t>Bij selectie op kenmerken met een hoge erfelijkheidsgraad kan er sneller vooruitgang geboekt worden dan bij kenmerken met een lage erfelijkheidsgraad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334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44273955"/>
              </p:ext>
            </p:extLst>
          </p:nvPr>
        </p:nvGraphicFramePr>
        <p:xfrm>
          <a:off x="323528" y="22766"/>
          <a:ext cx="8507212" cy="6835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3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3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Kenmerk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Erfelijkheidsgraad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Kg melk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0,40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Kg vet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0,40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Kg eiwit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0,40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err="1" smtClean="0"/>
                        <a:t>Celgetal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0,19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Levensduur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0,12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Melkbaarheid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0,20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Frame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0,35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Robuustheid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0,06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Uier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0,34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Beenwerk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0,17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err="1" smtClean="0"/>
                        <a:t>Vooruieraanhechting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0,30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Kruisligging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0,39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88231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Ophangband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0,28</a:t>
                      </a:r>
                      <a:endParaRPr lang="nl-NL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019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Genetica</a:t>
            </a:r>
            <a:endParaRPr lang="nl-NL" sz="44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 smtClean="0"/>
              <a:t>Fokkerij en voortplanting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108645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Onderwerpen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Erfelijkheidsleer</a:t>
            </a:r>
          </a:p>
          <a:p>
            <a:r>
              <a:rPr lang="nl-NL" dirty="0" smtClean="0"/>
              <a:t>Erfelijke gebreken</a:t>
            </a:r>
          </a:p>
          <a:p>
            <a:r>
              <a:rPr lang="nl-NL" dirty="0" smtClean="0"/>
              <a:t>Gebruikskenmerken</a:t>
            </a:r>
          </a:p>
          <a:p>
            <a:r>
              <a:rPr lang="nl-NL" dirty="0" smtClean="0"/>
              <a:t>Exterieurkenmerken</a:t>
            </a:r>
          </a:p>
          <a:p>
            <a:r>
              <a:rPr lang="nl-NL" dirty="0" smtClean="0"/>
              <a:t>Bedrijfsinspectie</a:t>
            </a:r>
          </a:p>
          <a:p>
            <a:r>
              <a:rPr lang="nl-NL" dirty="0" smtClean="0"/>
              <a:t>Fokdoel</a:t>
            </a:r>
            <a:endParaRPr lang="nl-NL" dirty="0"/>
          </a:p>
          <a:p>
            <a:r>
              <a:rPr lang="nl-NL" dirty="0" smtClean="0"/>
              <a:t>Fokwaarden</a:t>
            </a:r>
          </a:p>
          <a:p>
            <a:r>
              <a:rPr lang="nl-NL" dirty="0" smtClean="0"/>
              <a:t>Stierenkaart</a:t>
            </a:r>
          </a:p>
          <a:p>
            <a:r>
              <a:rPr lang="nl-NL" dirty="0" smtClean="0"/>
              <a:t>SAP</a:t>
            </a:r>
          </a:p>
          <a:p>
            <a:r>
              <a:rPr lang="nl-NL" dirty="0" smtClean="0"/>
              <a:t>Kruisen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6146" name="Picture 2" descr="http://archief.veeteelt.nl/sites/default/files/imagecache/news_default/nieuws/Rietjes-400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4117503"/>
            <a:ext cx="41910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82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fokkerij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Fokken is het selecteren van de juiste koeien</a:t>
            </a:r>
          </a:p>
          <a:p>
            <a:r>
              <a:rPr lang="nl-NL" dirty="0" smtClean="0"/>
              <a:t>Fokken is het bewust combineren van ouderdieren – een nieuwe generatie fokken die de gewenste eigenschappen van de ouders heeft behouden en waarbij de minder goede eigenschappen zijn verbeterd</a:t>
            </a:r>
          </a:p>
          <a:p>
            <a:r>
              <a:rPr lang="nl-NL" dirty="0" smtClean="0"/>
              <a:t>Fokken levert een veehouder een dier op dat beter past bij zijn gebruiksdoel</a:t>
            </a:r>
            <a:endParaRPr lang="nl-NL" dirty="0"/>
          </a:p>
        </p:txBody>
      </p:sp>
      <p:pic>
        <p:nvPicPr>
          <p:cNvPr id="7170" name="Picture 2" descr="http://kiservicesalland.nl/userfiles/image/ACCORDdeWihogn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045432"/>
            <a:ext cx="4067944" cy="279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67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Genetica	= 	erfelijkheid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Mendel ontdekte halverwege 19</a:t>
            </a:r>
            <a:r>
              <a:rPr lang="nl-NL" baseline="30000" dirty="0" smtClean="0"/>
              <a:t>e</a:t>
            </a:r>
            <a:r>
              <a:rPr lang="nl-NL" dirty="0" smtClean="0"/>
              <a:t> eeuw dat eigenschappen overerven van ouder op nakomeling</a:t>
            </a:r>
          </a:p>
          <a:p>
            <a:r>
              <a:rPr lang="nl-NL" dirty="0" smtClean="0"/>
              <a:t>Elke nakomeling krijgt de helft van de </a:t>
            </a:r>
            <a:r>
              <a:rPr lang="nl-NL" b="1" dirty="0" smtClean="0"/>
              <a:t>erfelijke</a:t>
            </a:r>
            <a:r>
              <a:rPr lang="nl-NL" dirty="0" smtClean="0"/>
              <a:t> aanleg van vader en de helft van moeder</a:t>
            </a:r>
          </a:p>
          <a:p>
            <a:r>
              <a:rPr lang="nl-NL" dirty="0" smtClean="0"/>
              <a:t>Fenotype = genotype + milieu</a:t>
            </a:r>
            <a:endParaRPr lang="nl-NL" dirty="0"/>
          </a:p>
        </p:txBody>
      </p:sp>
      <p:pic>
        <p:nvPicPr>
          <p:cNvPr id="8194" name="Picture 2" descr="http://www.sistemasalud.org/wp-content/uploads/2015/09/genetic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98652"/>
            <a:ext cx="5561806" cy="312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04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DNA, chromosomen en genen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Erfelijke materiaal (genen) zijn beschreven in een code: het </a:t>
            </a:r>
            <a:r>
              <a:rPr lang="nl-NL" b="1" dirty="0" smtClean="0"/>
              <a:t>DNA</a:t>
            </a:r>
          </a:p>
          <a:p>
            <a:r>
              <a:rPr lang="nl-NL" dirty="0" smtClean="0"/>
              <a:t>Elke lichaamscel heeft een kern, in die kern ligt het DNA opgeslagen</a:t>
            </a:r>
          </a:p>
          <a:p>
            <a:r>
              <a:rPr lang="nl-NL" dirty="0" smtClean="0"/>
              <a:t>DNA is opgedeeld in stukjes: </a:t>
            </a:r>
            <a:r>
              <a:rPr lang="nl-NL" b="1" dirty="0" smtClean="0"/>
              <a:t>chromosomen</a:t>
            </a:r>
            <a:endParaRPr lang="nl-NL" dirty="0" smtClean="0"/>
          </a:p>
          <a:p>
            <a:pPr lvl="1"/>
            <a:r>
              <a:rPr lang="nl-NL" dirty="0" smtClean="0"/>
              <a:t>Chromosomenparen (1 van vader en 1 van moeder)</a:t>
            </a:r>
          </a:p>
          <a:p>
            <a:pPr lvl="1"/>
            <a:r>
              <a:rPr lang="nl-NL" dirty="0" smtClean="0"/>
              <a:t>1 paar chromosomen is anders                                                 dan de andere paren: </a:t>
            </a:r>
            <a:r>
              <a:rPr lang="nl-NL" b="1" dirty="0" smtClean="0"/>
              <a:t>geslachts-                        chromosomen </a:t>
            </a:r>
            <a:r>
              <a:rPr lang="nl-NL" dirty="0" smtClean="0"/>
              <a:t>(XX of XY)</a:t>
            </a:r>
          </a:p>
          <a:p>
            <a:pPr lvl="1"/>
            <a:r>
              <a:rPr lang="nl-NL" dirty="0"/>
              <a:t>Op een chromosoom zijn </a:t>
            </a:r>
            <a:r>
              <a:rPr lang="nl-NL" dirty="0" smtClean="0"/>
              <a:t>                                                      genetische </a:t>
            </a:r>
            <a:r>
              <a:rPr lang="nl-NL" dirty="0"/>
              <a:t>eigenschappen </a:t>
            </a:r>
            <a:r>
              <a:rPr lang="nl-NL" dirty="0" smtClean="0"/>
              <a:t>vast-                                            gelegd </a:t>
            </a:r>
            <a:r>
              <a:rPr lang="nl-NL" dirty="0"/>
              <a:t>in de </a:t>
            </a:r>
            <a:r>
              <a:rPr lang="nl-NL" b="1" dirty="0"/>
              <a:t>genen</a:t>
            </a:r>
            <a:endParaRPr lang="nl-NL" dirty="0"/>
          </a:p>
          <a:p>
            <a:pPr lvl="1"/>
            <a:endParaRPr lang="nl-NL" dirty="0"/>
          </a:p>
        </p:txBody>
      </p:sp>
      <p:pic>
        <p:nvPicPr>
          <p:cNvPr id="1026" name="Picture 2" descr="http://provisioning.ontwikkelcentrum.nl/ELF/images/302/3002819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024385"/>
            <a:ext cx="3796594" cy="281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27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4803"/>
            <a:ext cx="812458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274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Hybride kruisingen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Gaap (ooi + bok) en Scheit (sik + ram)</a:t>
            </a:r>
          </a:p>
          <a:p>
            <a:r>
              <a:rPr lang="nl-NL" dirty="0" smtClean="0"/>
              <a:t>Teeuw (mannetjestijger en vrouwtjesleeuw) en Lijger (mannetjesleeuw en vrouwtjestijger)</a:t>
            </a:r>
          </a:p>
          <a:p>
            <a:r>
              <a:rPr lang="nl-NL" dirty="0" smtClean="0"/>
              <a:t>Muilezel (ezelin en paardenhengst) en Muildier (merrie en ezelshengst)</a:t>
            </a:r>
          </a:p>
        </p:txBody>
      </p:sp>
      <p:pic>
        <p:nvPicPr>
          <p:cNvPr id="10242" name="Picture 2" descr="http://plzcdn.com/ZillaIMG/f8ca03d55e56d5e1fda8095c752483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0" y="4354693"/>
            <a:ext cx="3038103" cy="250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0adc76d8a9c2e8de57163f2c00e522f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9563" y="4742851"/>
            <a:ext cx="3388915" cy="21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topvraag.be/sites/default/files/styles/fullvraag-vert/public/muilezel1.jpg?itok=_vAN8DH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296344"/>
            <a:ext cx="2671242" cy="356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76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1719"/>
            <a:ext cx="8172400" cy="6881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6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Celdeling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Voortplanting (=vermenigvuldiging genetisch materiaal) gebeurt op verschillende manieren:</a:t>
            </a:r>
          </a:p>
          <a:p>
            <a:pPr lvl="1"/>
            <a:r>
              <a:rPr lang="nl-NL" dirty="0" smtClean="0"/>
              <a:t>Mitose = celdeling = splitsen cellen. Chromosomenparen splitsen zich, van ieder chromosoom wordt een kopie gemaakt</a:t>
            </a:r>
          </a:p>
          <a:p>
            <a:pPr lvl="1"/>
            <a:r>
              <a:rPr lang="nl-NL" dirty="0" smtClean="0"/>
              <a:t>Meiose = reductiedeling = deling om geslachtscellen te produceren</a:t>
            </a:r>
          </a:p>
          <a:p>
            <a:pPr lvl="1"/>
            <a:r>
              <a:rPr lang="nl-NL" dirty="0" smtClean="0">
                <a:hlinkClick r:id="rId2"/>
              </a:rPr>
              <a:t>Mitose en meiose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81128"/>
            <a:ext cx="1452366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s://upload.wikimedia.org/wikipedia/commons/thumb/c/c6/Meiose.svg/2000px-Meiose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5053133"/>
            <a:ext cx="7164288" cy="155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81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Vermog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347</TotalTime>
  <Words>559</Words>
  <Application>Microsoft Office PowerPoint</Application>
  <PresentationFormat>Diavoorstelling (4:3)</PresentationFormat>
  <Paragraphs>95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Franklin Gothic Book</vt:lpstr>
      <vt:lpstr>Perpetua</vt:lpstr>
      <vt:lpstr>Wingdings 2</vt:lpstr>
      <vt:lpstr>Vermogen</vt:lpstr>
      <vt:lpstr>Fokkerij en voortplanting</vt:lpstr>
      <vt:lpstr>Onderwerpen</vt:lpstr>
      <vt:lpstr>Wat is fokkerij</vt:lpstr>
      <vt:lpstr>Genetica =  erfelijkheid</vt:lpstr>
      <vt:lpstr>DNA, chromosomen en genen</vt:lpstr>
      <vt:lpstr>PowerPoint-presentatie</vt:lpstr>
      <vt:lpstr>Hybride kruisingen</vt:lpstr>
      <vt:lpstr>PowerPoint-presentatie</vt:lpstr>
      <vt:lpstr>Celdeling</vt:lpstr>
      <vt:lpstr>Genotype</vt:lpstr>
      <vt:lpstr>Fenotype</vt:lpstr>
      <vt:lpstr>Eigenschappen</vt:lpstr>
      <vt:lpstr>Erfelijkheidsgraad</vt:lpstr>
      <vt:lpstr>PowerPoint-presentatie</vt:lpstr>
      <vt:lpstr>Fokkerij en voortplanting</vt:lpstr>
    </vt:vector>
  </TitlesOfParts>
  <Company>Wellantcollege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Fokkerij en voortplanting</dc:title>
  <dc:creator>steltmvander</dc:creator>
  <cp:lastModifiedBy>Esther den Boer</cp:lastModifiedBy>
  <cp:revision>26</cp:revision>
  <cp:lastPrinted>2017-05-15T11:07:13Z</cp:lastPrinted>
  <dcterms:created xsi:type="dcterms:W3CDTF">2016-01-03T18:58:11Z</dcterms:created>
  <dcterms:modified xsi:type="dcterms:W3CDTF">2017-05-15T11:07:24Z</dcterms:modified>
</cp:coreProperties>
</file>