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330" r:id="rId4"/>
    <p:sldId id="331" r:id="rId5"/>
    <p:sldId id="332" r:id="rId6"/>
    <p:sldId id="333" r:id="rId7"/>
    <p:sldId id="334" r:id="rId8"/>
    <p:sldId id="335" r:id="rId9"/>
    <p:sldId id="336" r:id="rId10"/>
    <p:sldId id="337" r:id="rId11"/>
    <p:sldId id="341" r:id="rId12"/>
    <p:sldId id="338" r:id="rId13"/>
    <p:sldId id="339" r:id="rId14"/>
    <p:sldId id="340" r:id="rId15"/>
    <p:sldId id="329"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97691" autoAdjust="0"/>
  </p:normalViewPr>
  <p:slideViewPr>
    <p:cSldViewPr>
      <p:cViewPr varScale="1">
        <p:scale>
          <a:sx n="84" d="100"/>
          <a:sy n="84" d="100"/>
        </p:scale>
        <p:origin x="96" y="522"/>
      </p:cViewPr>
      <p:guideLst>
        <p:guide orient="horz" pos="2160"/>
        <p:guide pos="2880"/>
      </p:guideLst>
    </p:cSldViewPr>
  </p:slideViewPr>
  <p:outlineViewPr>
    <p:cViewPr>
      <p:scale>
        <a:sx n="33" d="100"/>
        <a:sy n="33" d="100"/>
      </p:scale>
      <p:origin x="0" y="39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3">
        <a:schemeClr val="bg1"/>
      </p:bgRef>
    </p:bg>
    <p:spTree>
      <p:nvGrpSpPr>
        <p:cNvPr id="1" name=""/>
        <p:cNvGrpSpPr/>
        <p:nvPr/>
      </p:nvGrpSpPr>
      <p:grpSpPr>
        <a:xfrm>
          <a:off x="0" y="0"/>
          <a:ext cx="0" cy="0"/>
          <a:chOff x="0" y="0"/>
          <a:chExt cx="0" cy="0"/>
        </a:xfrm>
      </p:grpSpPr>
      <p:sp>
        <p:nvSpPr>
          <p:cNvPr id="12" name="Rechthoe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Afgeronde rechthoe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Onderti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17" name="Tijdelijke aanduiding voor voettekst 16"/>
          <p:cNvSpPr>
            <a:spLocks noGrp="1"/>
          </p:cNvSpPr>
          <p:nvPr>
            <p:ph type="ftr" sz="quarter" idx="11"/>
          </p:nvPr>
        </p:nvSpPr>
        <p:spPr/>
        <p:txBody>
          <a:bodyPr/>
          <a:lstStyle/>
          <a:p>
            <a:endParaRPr lang="nl-NL" dirty="0"/>
          </a:p>
        </p:txBody>
      </p:sp>
      <p:sp>
        <p:nvSpPr>
          <p:cNvPr id="29" name="Tijdelijke aanduiding voor dianummer 28"/>
          <p:cNvSpPr>
            <a:spLocks noGrp="1"/>
          </p:cNvSpPr>
          <p:nvPr>
            <p:ph type="sldNum" sz="quarter" idx="12"/>
          </p:nvPr>
        </p:nvSpPr>
        <p:spPr/>
        <p:txBody>
          <a:bodyPr lIns="0" tIns="0" rIns="0" bIns="0">
            <a:noAutofit/>
          </a:bodyPr>
          <a:lstStyle>
            <a:lvl1pPr>
              <a:defRPr sz="1400">
                <a:solidFill>
                  <a:srgbClr val="FFFFFF"/>
                </a:solidFill>
              </a:defRPr>
            </a:lvl1pPr>
          </a:lstStyle>
          <a:p>
            <a:fld id="{0E045D33-461B-4E7F-B115-059328ED2DC1}" type="slidenum">
              <a:rPr lang="nl-NL" smtClean="0"/>
              <a:t>‹nr.›</a:t>
            </a:fld>
            <a:endParaRPr lang="nl-NL" dirty="0"/>
          </a:p>
        </p:txBody>
      </p:sp>
      <p:sp>
        <p:nvSpPr>
          <p:cNvPr id="7" name="Rechthoe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hthoe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hthoe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1"/>
            <a:ext cx="201168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914400" y="274640"/>
            <a:ext cx="55626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
        <p:nvSpPr>
          <p:cNvPr id="8" name="Tijdelijke aanduiding voor inhoud 7"/>
          <p:cNvSpPr>
            <a:spLocks noGrp="1"/>
          </p:cNvSpPr>
          <p:nvPr>
            <p:ph sz="quarter" idx="1"/>
          </p:nvPr>
        </p:nvSpPr>
        <p:spPr>
          <a:xfrm>
            <a:off x="914400" y="1447800"/>
            <a:ext cx="777240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11" name="Rechthoe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Afgeronde rechthoe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5" name="Tijdelijke aanduiding voor voettekst 4"/>
          <p:cNvSpPr>
            <a:spLocks noGrp="1"/>
          </p:cNvSpPr>
          <p:nvPr>
            <p:ph type="ftr" sz="quarter" idx="11"/>
          </p:nvPr>
        </p:nvSpPr>
        <p:spPr>
          <a:xfrm>
            <a:off x="800100" y="6172200"/>
            <a:ext cx="4000500" cy="457200"/>
          </a:xfrm>
        </p:spPr>
        <p:txBody>
          <a:bodyPr/>
          <a:lstStyle/>
          <a:p>
            <a:endParaRPr lang="nl-NL" dirty="0"/>
          </a:p>
        </p:txBody>
      </p:sp>
      <p:sp>
        <p:nvSpPr>
          <p:cNvPr id="7" name="Rechthoe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hthoe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hthoe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Tijdelijke aanduiding voor dianummer 5"/>
          <p:cNvSpPr>
            <a:spLocks noGrp="1"/>
          </p:cNvSpPr>
          <p:nvPr>
            <p:ph type="sldNum" sz="quarter" idx="12"/>
          </p:nvPr>
        </p:nvSpPr>
        <p:spPr>
          <a:xfrm>
            <a:off x="146304" y="6208776"/>
            <a:ext cx="457200" cy="457200"/>
          </a:xfrm>
        </p:spPr>
        <p:txBody>
          <a:bodyPr/>
          <a:lstStyle/>
          <a:p>
            <a:fld id="{0E045D33-461B-4E7F-B115-059328ED2DC1}" type="slidenum">
              <a:rPr lang="nl-NL" smtClean="0"/>
              <a:t>‹nr.›</a:t>
            </a:fld>
            <a:endParaRPr lang="nl-NL"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0E045D33-461B-4E7F-B115-059328ED2DC1}" type="slidenum">
              <a:rPr lang="nl-NL" smtClean="0"/>
              <a:t>‹nr.›</a:t>
            </a:fld>
            <a:endParaRPr lang="nl-NL" dirty="0"/>
          </a:p>
        </p:txBody>
      </p:sp>
      <p:sp>
        <p:nvSpPr>
          <p:cNvPr id="9" name="Tijdelijke aanduiding voor inhoud 8"/>
          <p:cNvSpPr>
            <a:spLocks noGrp="1"/>
          </p:cNvSpPr>
          <p:nvPr>
            <p:ph sz="quarter" idx="1"/>
          </p:nvPr>
        </p:nvSpPr>
        <p:spPr>
          <a:xfrm>
            <a:off x="91440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93395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p:spPr>
        <p:txBody>
          <a:bodyPr anchor="b" anchorCtr="0"/>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0E045D33-461B-4E7F-B115-059328ED2DC1}" type="slidenum">
              <a:rPr lang="nl-NL" smtClean="0"/>
              <a:t>‹nr.›</a:t>
            </a:fld>
            <a:endParaRPr lang="nl-NL" dirty="0"/>
          </a:p>
        </p:txBody>
      </p:sp>
      <p:sp>
        <p:nvSpPr>
          <p:cNvPr id="11" name="Tijdelijke aanduiding voor inhoud 10"/>
          <p:cNvSpPr>
            <a:spLocks noGrp="1"/>
          </p:cNvSpPr>
          <p:nvPr>
            <p:ph sz="half" idx="2"/>
          </p:nvPr>
        </p:nvSpPr>
        <p:spPr>
          <a:xfrm>
            <a:off x="9144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half" idx="4"/>
          </p:nvPr>
        </p:nvSpPr>
        <p:spPr>
          <a:xfrm>
            <a:off x="49530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Rechthoe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Afgeronde rechthoe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a:off x="914400" y="273050"/>
            <a:ext cx="7772400" cy="1143000"/>
          </a:xfrm>
        </p:spPr>
        <p:txBody>
          <a:bodyPr anchor="b" anchorCtr="0"/>
          <a:lstStyle>
            <a:lvl1pPr algn="l">
              <a:buNone/>
              <a:defRPr sz="4000" b="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0E045D33-461B-4E7F-B115-059328ED2DC1}" type="slidenum">
              <a:rPr lang="nl-NL" smtClean="0"/>
              <a:t>‹nr.›</a:t>
            </a:fld>
            <a:endParaRPr lang="nl-NL" dirty="0"/>
          </a:p>
        </p:txBody>
      </p:sp>
      <p:sp>
        <p:nvSpPr>
          <p:cNvPr id="11" name="Tijdelijke aanduiding voor inhoud 10"/>
          <p:cNvSpPr>
            <a:spLocks noGrp="1"/>
          </p:cNvSpPr>
          <p:nvPr>
            <p:ph sz="quarter" idx="1"/>
          </p:nvPr>
        </p:nvSpPr>
        <p:spPr>
          <a:xfrm>
            <a:off x="2971800" y="1600200"/>
            <a:ext cx="5715000" cy="44958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10-4-2017</a:t>
            </a:fld>
            <a:endParaRPr lang="nl-NL" dirty="0"/>
          </a:p>
        </p:txBody>
      </p:sp>
      <p:sp>
        <p:nvSpPr>
          <p:cNvPr id="6" name="Tijdelijke aanduiding voor voettekst 5"/>
          <p:cNvSpPr>
            <a:spLocks noGrp="1"/>
          </p:cNvSpPr>
          <p:nvPr>
            <p:ph type="ftr" sz="quarter" idx="11"/>
          </p:nvPr>
        </p:nvSpPr>
        <p:spPr>
          <a:xfrm>
            <a:off x="914400" y="6172200"/>
            <a:ext cx="3886200" cy="457200"/>
          </a:xfrm>
        </p:spPr>
        <p:txBody>
          <a:bodyPr/>
          <a:lstStyle/>
          <a:p>
            <a:endParaRPr lang="nl-NL" dirty="0"/>
          </a:p>
        </p:txBody>
      </p:sp>
      <p:sp>
        <p:nvSpPr>
          <p:cNvPr id="7" name="Tijdelijke aanduiding voor dianummer 6"/>
          <p:cNvSpPr>
            <a:spLocks noGrp="1"/>
          </p:cNvSpPr>
          <p:nvPr>
            <p:ph type="sldNum" sz="quarter" idx="12"/>
          </p:nvPr>
        </p:nvSpPr>
        <p:spPr>
          <a:xfrm>
            <a:off x="146304" y="6208776"/>
            <a:ext cx="457200" cy="457200"/>
          </a:xfrm>
        </p:spPr>
        <p:txBody>
          <a:bodyPr/>
          <a:lstStyle/>
          <a:p>
            <a:fld id="{0E045D33-461B-4E7F-B115-059328ED2DC1}" type="slidenum">
              <a:rPr lang="nl-NL" smtClean="0"/>
              <a:t>‹nr.›</a:t>
            </a:fld>
            <a:endParaRPr lang="nl-NL" dirty="0"/>
          </a:p>
        </p:txBody>
      </p:sp>
      <p:sp>
        <p:nvSpPr>
          <p:cNvPr id="11" name="Rechthoe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hthoe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hthoe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Tijdelijke aanduiding voor afbeelding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nl-NL" dirty="0" smtClean="0"/>
              <a:t>Klik op het pictogram als u een afbeelding wilt toevoegen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Afgeronde rechthoe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jdelijke aanduiding voor titel 21"/>
          <p:cNvSpPr>
            <a:spLocks noGrp="1"/>
          </p:cNvSpPr>
          <p:nvPr>
            <p:ph type="title"/>
          </p:nvPr>
        </p:nvSpPr>
        <p:spPr>
          <a:xfrm>
            <a:off x="914400" y="274638"/>
            <a:ext cx="7772400" cy="1143000"/>
          </a:xfrm>
          <a:prstGeom prst="rect">
            <a:avLst/>
          </a:prstGeom>
        </p:spPr>
        <p:txBody>
          <a:bodyPr bIns="91440"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FCA59D6-0C23-4152-B73E-E20AF4655597}" type="datetimeFigureOut">
              <a:rPr lang="nl-NL" smtClean="0"/>
              <a:t>10-4-2017</a:t>
            </a:fld>
            <a:endParaRPr lang="nl-NL" dirty="0"/>
          </a:p>
        </p:txBody>
      </p:sp>
      <p:sp>
        <p:nvSpPr>
          <p:cNvPr id="3" name="Tijdelijke aanduiding voor voettekst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nl-NL" dirty="0"/>
          </a:p>
        </p:txBody>
      </p:sp>
      <p:sp>
        <p:nvSpPr>
          <p:cNvPr id="23" name="Tijdelijke aanduiding voor dianumm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E045D33-461B-4E7F-B115-059328ED2DC1}" type="slidenum">
              <a:rPr lang="nl-NL" smtClean="0"/>
              <a:t>‹nr.›</a:t>
            </a:fld>
            <a:endParaRPr lang="nl-NL"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nl/url?sa=i&amp;rct=j&amp;q=&amp;esrc=s&amp;frm=1&amp;source=images&amp;cd=&amp;cad=rja&amp;uact=8&amp;ved=0ahUKEwij8N3ZpoLLAhWKuhQKHcOrD1UQjRwIBw&amp;url=http://www.naturalis.nl/nl/het-museum/topstukken/stier-herman/&amp;bvm=bv.114733917,d.d24&amp;psig=AFQjCNHgn2FZE44ASyxZWLVkmOlWVSHbzA&amp;ust=1455918855684769"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aaaweeks.com/wp-content/uploads/2014/02/Weeks-EP-Dutch-A4-17Mar2015.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nl/url?sa=i&amp;rct=j&amp;q=&amp;esrc=s&amp;frm=1&amp;source=images&amp;cd=&amp;cad=rja&amp;uact=8&amp;ved=0ahUKEwiF1PLWzoPLAhWLthoKHTVLA5oQjRwIBw&amp;url=http://www.ibreednz.co.nz/analysis.html&amp;psig=AFQjCNEsi0Pef9IN4f-tPnb-PLyjF_W8bA&amp;ust=1455963982057545" TargetMode="External"/><Relationship Id="rId2" Type="http://schemas.openxmlformats.org/officeDocument/2006/relationships/hyperlink" Target="https://www.youtube.com/watch?v=BQv1nOnLHf4"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frm=1&amp;source=images&amp;cd=&amp;cad=rja&amp;uact=8&amp;ved=0ahUKEwj6gqPXkILLAhXGVhQKHfTeAjIQjRwIBw&amp;url=http://www.hurkmanset.nl/&amp;bvm=bv.114733917,d.d24&amp;psig=AFQjCNEBqIlgBsEf1sKu-d87I1VQghogNQ&amp;ust=145591297997870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frm=1&amp;source=images&amp;cd=&amp;cad=rja&amp;uact=8&amp;ved=0ahUKEwiv1o_5mYLLAhUINhoKHefRC_8QjRwIBw&amp;url=http://www.hjki.nl/advies/gesekst-sperma/&amp;bvm=bv.114733917,d.d24&amp;psig=AFQjCNGqkJ_pLDeppHf8KrYfnMxliUc4vg&amp;ust=145591546960926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nl/url?sa=i&amp;rct=j&amp;q=&amp;esrc=s&amp;frm=1&amp;source=images&amp;cd=&amp;cad=rja&amp;uact=8&amp;ved=0ahUKEwiCoZmpmoLLAhXLWRoKHWmeCQgQjRwIBw&amp;url=http://www.tellustigra.nl/data/asp/pagina.asp?land=nl&amp;info=nieuws&amp;keuze=&amp;id=1&amp;volgnr=25&amp;bvm=bv.114733917,d.d24&amp;psig=AFQjCNGqkJ_pLDeppHf8KrYfnMxliUc4vg&amp;ust=1455915469609265" TargetMode="External"/><Relationship Id="rId2" Type="http://schemas.openxmlformats.org/officeDocument/2006/relationships/hyperlink" Target="https://shop.crv4all.nl/shop/nl/catalog/Zwartbontbasis?BULLPAC=ZWART&amp;BULLPAC=ZWARTRF&amp;PROOFLE=FOKST&amp;PROOFLE=INSTOP"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hyperlink" Target="http://www.boerderij.nl/Rundveehouderij/Foto-Video/2013/7/Embryotransplantatie-in-beeld-1303449W/"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nl/url?sa=i&amp;rct=j&amp;q=&amp;esrc=s&amp;frm=1&amp;source=images&amp;cd=&amp;cad=rja&amp;uact=8&amp;ved=0ahUKEwi9goHKoILLAhVBbxQKHTbmBRUQjRwIBw&amp;url=https://schoolplanet.wordpress.com/mens-natuur/biologie-verzorging/seksualiteit/&amp;psig=AFQjCNH6kWQojCXn2OyczLCdysOP0UA_Lw&amp;ust=145591724766974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nl/url?sa=i&amp;rct=j&amp;q=&amp;esrc=s&amp;frm=1&amp;source=images&amp;cd=&amp;cad=rja&amp;uact=8&amp;ved=0ahUKEwjJyPKVpYLLAhXDORQKHW9pAxgQjRwIBw&amp;url=http://www.slideshare.net/trufflemedia/dr-mark-allen-present-future-bovine-genetic-reproductive-technologies&amp;bvm=bv.114733917,d.d24&amp;psig=AFQjCNF1d6wo5QU3zFKTDhM684Ngir-2Pw&amp;ust=145591843976823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nl/url?sa=i&amp;rct=j&amp;q=&amp;esrc=s&amp;frm=1&amp;source=images&amp;cd=&amp;cad=rja&amp;uact=8&amp;ved=0ahUKEwjb3sqKqILLAhUBWxoKHUnvCzYQjRwIBQ&amp;url=http://www.dnalabs.nl/uploads/media/L2_Edith_Lammerts_van_Bueren.pdf&amp;bvm=bv.114733917,d.d24&amp;psig=AFQjCNF7-1IGaPOHXQ1SGhR1fBtswlaT3w&amp;ust=145591918090693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normAutofit/>
          </a:bodyPr>
          <a:lstStyle/>
          <a:p>
            <a:r>
              <a:rPr lang="nl-NL" sz="4400" dirty="0" smtClean="0"/>
              <a:t>Andere fokkerijsystemen</a:t>
            </a:r>
            <a:endParaRPr lang="nl-NL" sz="4400" dirty="0"/>
          </a:p>
        </p:txBody>
      </p:sp>
      <p:sp>
        <p:nvSpPr>
          <p:cNvPr id="2" name="Titel 1"/>
          <p:cNvSpPr>
            <a:spLocks noGrp="1"/>
          </p:cNvSpPr>
          <p:nvPr>
            <p:ph type="ctrTitle"/>
          </p:nvPr>
        </p:nvSpPr>
        <p:spPr/>
        <p:txBody>
          <a:bodyPr>
            <a:normAutofit/>
          </a:bodyPr>
          <a:lstStyle/>
          <a:p>
            <a:r>
              <a:rPr lang="nl-NL" sz="6000" dirty="0" smtClean="0"/>
              <a:t>Fokkerij en voortplanting</a:t>
            </a:r>
            <a:endParaRPr lang="nl-NL" sz="6000" dirty="0"/>
          </a:p>
        </p:txBody>
      </p:sp>
    </p:spTree>
    <p:extLst>
      <p:ext uri="{BB962C8B-B14F-4D97-AF65-F5344CB8AC3E}">
        <p14:creationId xmlns:p14="http://schemas.microsoft.com/office/powerpoint/2010/main" val="2959010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Overig</a:t>
            </a:r>
            <a:endParaRPr lang="nl-NL" dirty="0"/>
          </a:p>
        </p:txBody>
      </p:sp>
      <p:sp>
        <p:nvSpPr>
          <p:cNvPr id="3" name="Tijdelijke aanduiding voor inhoud 2"/>
          <p:cNvSpPr>
            <a:spLocks noGrp="1"/>
          </p:cNvSpPr>
          <p:nvPr>
            <p:ph sz="quarter" idx="1"/>
          </p:nvPr>
        </p:nvSpPr>
        <p:spPr/>
        <p:txBody>
          <a:bodyPr/>
          <a:lstStyle/>
          <a:p>
            <a:r>
              <a:rPr lang="nl-NL" dirty="0" smtClean="0"/>
              <a:t>Klonen of </a:t>
            </a:r>
            <a:r>
              <a:rPr lang="nl-NL" dirty="0" smtClean="0"/>
              <a:t>celkerntransplantatie (zie volgende dia)</a:t>
            </a:r>
            <a:endParaRPr lang="nl-NL" dirty="0" smtClean="0"/>
          </a:p>
          <a:p>
            <a:r>
              <a:rPr lang="nl-NL" dirty="0" smtClean="0"/>
              <a:t>Genetische modificatie (stier Herman</a:t>
            </a:r>
            <a:r>
              <a:rPr lang="nl-NL" dirty="0" smtClean="0"/>
              <a:t>)</a:t>
            </a:r>
          </a:p>
          <a:p>
            <a:pPr lvl="1"/>
            <a:r>
              <a:rPr lang="nl-NL" dirty="0" smtClean="0"/>
              <a:t>In het DNA van Herman werd menselijk DNA ingebouwd waardoor vrouwelijke nakomelingen melk met een ontstekingsremmend eiwit zouden produceren</a:t>
            </a:r>
          </a:p>
          <a:p>
            <a:pPr lvl="2"/>
            <a:r>
              <a:rPr lang="nl-NL" dirty="0" smtClean="0"/>
              <a:t>Geen praktisch succes!</a:t>
            </a:r>
            <a:endParaRPr lang="nl-NL" dirty="0"/>
          </a:p>
        </p:txBody>
      </p:sp>
      <p:pic>
        <p:nvPicPr>
          <p:cNvPr id="6148" name="Picture 4" descr="http://www.naturalis.nl/media/scaled_images/page_leadimages/library/2012/07/lead_stierherman_new.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645024"/>
            <a:ext cx="3918637" cy="2988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728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sz="quarter" idx="1"/>
          </p:nvPr>
        </p:nvSpPr>
        <p:spPr/>
        <p:txBody>
          <a:bodyPr/>
          <a:lstStyle/>
          <a:p>
            <a:endParaRPr lang="nl-NL"/>
          </a:p>
        </p:txBody>
      </p:sp>
      <p:pic>
        <p:nvPicPr>
          <p:cNvPr id="4" name="Afbeelding 3"/>
          <p:cNvPicPr>
            <a:picLocks noChangeAspect="1"/>
          </p:cNvPicPr>
          <p:nvPr/>
        </p:nvPicPr>
        <p:blipFill rotWithShape="1">
          <a:blip r:embed="rId2"/>
          <a:srcRect l="23625" t="13289" r="25582" b="20267"/>
          <a:stretch/>
        </p:blipFill>
        <p:spPr>
          <a:xfrm>
            <a:off x="1763688" y="116632"/>
            <a:ext cx="6275040" cy="6566903"/>
          </a:xfrm>
          <a:prstGeom prst="rect">
            <a:avLst/>
          </a:prstGeom>
        </p:spPr>
      </p:pic>
    </p:spTree>
    <p:extLst>
      <p:ext uri="{BB962C8B-B14F-4D97-AF65-F5344CB8AC3E}">
        <p14:creationId xmlns:p14="http://schemas.microsoft.com/office/powerpoint/2010/main" val="3901516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Triple A</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err="1" smtClean="0"/>
              <a:t>Animal</a:t>
            </a:r>
            <a:r>
              <a:rPr lang="nl-NL" dirty="0" smtClean="0"/>
              <a:t> Analysis = </a:t>
            </a:r>
            <a:r>
              <a:rPr lang="nl-NL" dirty="0" err="1" smtClean="0"/>
              <a:t>aAa</a:t>
            </a:r>
            <a:endParaRPr lang="nl-NL" dirty="0" smtClean="0"/>
          </a:p>
          <a:p>
            <a:r>
              <a:rPr lang="nl-NL" dirty="0" smtClean="0"/>
              <a:t>De </a:t>
            </a:r>
            <a:r>
              <a:rPr lang="nl-NL" dirty="0" smtClean="0"/>
              <a:t>filosofie -&gt; relaties tussen </a:t>
            </a:r>
            <a:r>
              <a:rPr lang="nl-NL" dirty="0"/>
              <a:t>verschillende </a:t>
            </a:r>
            <a:r>
              <a:rPr lang="nl-NL" dirty="0" smtClean="0"/>
              <a:t>exterieuronderdelen</a:t>
            </a:r>
          </a:p>
          <a:p>
            <a:r>
              <a:rPr lang="nl-NL" dirty="0" smtClean="0"/>
              <a:t>Koeien </a:t>
            </a:r>
            <a:r>
              <a:rPr lang="nl-NL" dirty="0"/>
              <a:t>worden beoordeeld en gescoord aan de hand van hun totale </a:t>
            </a:r>
            <a:r>
              <a:rPr lang="nl-NL" dirty="0" smtClean="0"/>
              <a:t>bouw (skelet)</a:t>
            </a:r>
          </a:p>
          <a:p>
            <a:r>
              <a:rPr lang="nl-NL" dirty="0" smtClean="0"/>
              <a:t>Koeien </a:t>
            </a:r>
            <a:r>
              <a:rPr lang="nl-NL" dirty="0"/>
              <a:t>worden beoordeeld op hun zwakke punten van de bouw en de stier op hun sterke </a:t>
            </a:r>
            <a:r>
              <a:rPr lang="nl-NL" dirty="0" smtClean="0"/>
              <a:t>punten</a:t>
            </a:r>
          </a:p>
          <a:p>
            <a:r>
              <a:rPr lang="nl-NL" dirty="0" smtClean="0"/>
              <a:t>Drie-</a:t>
            </a:r>
            <a:r>
              <a:rPr lang="nl-NL" dirty="0" err="1" smtClean="0"/>
              <a:t>cijerige</a:t>
            </a:r>
            <a:r>
              <a:rPr lang="nl-NL" dirty="0" smtClean="0"/>
              <a:t> </a:t>
            </a:r>
            <a:r>
              <a:rPr lang="nl-NL" dirty="0"/>
              <a:t>score waarmee een match te maken </a:t>
            </a:r>
            <a:r>
              <a:rPr lang="nl-NL" dirty="0" smtClean="0"/>
              <a:t>is</a:t>
            </a:r>
          </a:p>
          <a:p>
            <a:pPr lvl="1"/>
            <a:r>
              <a:rPr lang="nl-NL" dirty="0" smtClean="0"/>
              <a:t>Koe -&gt; volgorde waarin ze </a:t>
            </a:r>
            <a:r>
              <a:rPr lang="nl-NL" dirty="0" err="1" smtClean="0"/>
              <a:t>ze</a:t>
            </a:r>
            <a:r>
              <a:rPr lang="nl-NL" dirty="0" smtClean="0"/>
              <a:t> nodig heeft</a:t>
            </a:r>
          </a:p>
          <a:p>
            <a:pPr lvl="1"/>
            <a:r>
              <a:rPr lang="nl-NL" dirty="0" smtClean="0"/>
              <a:t>Stier -&gt; volgorde waarin hij ze doorgeeft</a:t>
            </a:r>
          </a:p>
          <a:p>
            <a:r>
              <a:rPr lang="nl-NL" dirty="0" smtClean="0"/>
              <a:t>Er </a:t>
            </a:r>
            <a:r>
              <a:rPr lang="nl-NL" dirty="0"/>
              <a:t>wordt niet gekeken naar </a:t>
            </a:r>
            <a:r>
              <a:rPr lang="nl-NL" dirty="0" smtClean="0"/>
              <a:t>prestaties </a:t>
            </a:r>
            <a:r>
              <a:rPr lang="nl-NL" dirty="0"/>
              <a:t>van de dieren zelf of </a:t>
            </a:r>
            <a:r>
              <a:rPr lang="nl-NL" dirty="0" smtClean="0"/>
              <a:t>voorouders</a:t>
            </a:r>
          </a:p>
          <a:p>
            <a:r>
              <a:rPr lang="nl-NL" dirty="0" err="1" smtClean="0">
                <a:hlinkClick r:id="rId2"/>
              </a:rPr>
              <a:t>aAa</a:t>
            </a:r>
            <a:r>
              <a:rPr lang="nl-NL" dirty="0" smtClean="0"/>
              <a:t> </a:t>
            </a:r>
            <a:r>
              <a:rPr lang="nl-NL" dirty="0"/>
              <a:t/>
            </a:r>
            <a:br>
              <a:rPr lang="nl-NL" dirty="0"/>
            </a:br>
            <a:endParaRPr lang="nl-NL" dirty="0"/>
          </a:p>
        </p:txBody>
      </p:sp>
    </p:spTree>
    <p:extLst>
      <p:ext uri="{BB962C8B-B14F-4D97-AF65-F5344CB8AC3E}">
        <p14:creationId xmlns:p14="http://schemas.microsoft.com/office/powerpoint/2010/main" val="2558877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Triple A</a:t>
            </a:r>
            <a:endParaRPr lang="nl-NL" dirty="0"/>
          </a:p>
        </p:txBody>
      </p:sp>
      <p:sp>
        <p:nvSpPr>
          <p:cNvPr id="3" name="Tijdelijke aanduiding voor inhoud 2"/>
          <p:cNvSpPr>
            <a:spLocks noGrp="1"/>
          </p:cNvSpPr>
          <p:nvPr>
            <p:ph sz="quarter" idx="1"/>
          </p:nvPr>
        </p:nvSpPr>
        <p:spPr/>
        <p:txBody>
          <a:bodyPr>
            <a:normAutofit fontScale="55000" lnSpcReduction="20000"/>
          </a:bodyPr>
          <a:lstStyle/>
          <a:p>
            <a:r>
              <a:rPr lang="nl-NL" b="1" dirty="0"/>
              <a:t>1 - Melktype</a:t>
            </a:r>
            <a:r>
              <a:rPr lang="nl-NL" dirty="0"/>
              <a:t/>
            </a:r>
            <a:br>
              <a:rPr lang="nl-NL" dirty="0"/>
            </a:br>
            <a:r>
              <a:rPr lang="nl-NL" dirty="0"/>
              <a:t>E</a:t>
            </a:r>
            <a:r>
              <a:rPr lang="nl-NL" dirty="0" smtClean="0"/>
              <a:t>en </a:t>
            </a:r>
            <a:r>
              <a:rPr lang="nl-NL" dirty="0"/>
              <a:t>fijne nek, fijne huid, ondiepe voorhand, diepe, gewelfde ribben, brede heupen, een vol achteruier</a:t>
            </a:r>
            <a:r>
              <a:rPr lang="nl-NL" dirty="0" smtClean="0"/>
              <a:t>.</a:t>
            </a:r>
            <a:endParaRPr lang="nl-NL" dirty="0"/>
          </a:p>
          <a:p>
            <a:r>
              <a:rPr lang="nl-NL" b="1" dirty="0"/>
              <a:t>4 - Kracht</a:t>
            </a:r>
            <a:r>
              <a:rPr lang="nl-NL" dirty="0"/>
              <a:t> (het tegenovergestelde van code 1)</a:t>
            </a:r>
            <a:br>
              <a:rPr lang="nl-NL" dirty="0"/>
            </a:br>
            <a:r>
              <a:rPr lang="nl-NL" dirty="0"/>
              <a:t>Grove kop, korte nek, diepe borst, korte ribben, weinig heup, weinig achteruier. Veel ontwikkeling als volwassen koe. </a:t>
            </a:r>
            <a:r>
              <a:rPr lang="nl-NL" dirty="0" smtClean="0"/>
              <a:t> </a:t>
            </a:r>
            <a:endParaRPr lang="nl-NL" dirty="0"/>
          </a:p>
          <a:p>
            <a:r>
              <a:rPr lang="nl-NL" b="1" dirty="0"/>
              <a:t>2 - Hoog </a:t>
            </a:r>
            <a:r>
              <a:rPr lang="nl-NL" dirty="0"/>
              <a:t/>
            </a:r>
            <a:br>
              <a:rPr lang="nl-NL" dirty="0"/>
            </a:br>
            <a:r>
              <a:rPr lang="nl-NL" dirty="0" smtClean="0"/>
              <a:t>Lange </a:t>
            </a:r>
            <a:r>
              <a:rPr lang="nl-NL" dirty="0"/>
              <a:t>benen, een lange, smalle kop, weinig breedte in de voorhand, een hoge achteruier, lange spenen, korte vooruier, soepel uierweefsel.</a:t>
            </a:r>
          </a:p>
          <a:p>
            <a:r>
              <a:rPr lang="nl-NL" b="1" dirty="0"/>
              <a:t>5 - Breed</a:t>
            </a:r>
            <a:r>
              <a:rPr lang="nl-NL" dirty="0"/>
              <a:t> (het tegenoverstelde van code 2)</a:t>
            </a:r>
            <a:br>
              <a:rPr lang="nl-NL" dirty="0"/>
            </a:br>
            <a:r>
              <a:rPr lang="nl-NL" dirty="0"/>
              <a:t>Brede kop, veel ruimte tussen de voorbenen, breed achteruier dat laag aangehecht kan zijn, lang vooruier, korte spenen. Goede ruwvoerverwerkers.</a:t>
            </a:r>
          </a:p>
          <a:p>
            <a:r>
              <a:rPr lang="nl-NL" b="1" dirty="0"/>
              <a:t>3 - Open </a:t>
            </a:r>
            <a:r>
              <a:rPr lang="nl-NL" dirty="0"/>
              <a:t/>
            </a:r>
            <a:br>
              <a:rPr lang="nl-NL" dirty="0"/>
            </a:br>
            <a:r>
              <a:rPr lang="nl-NL" dirty="0" smtClean="0"/>
              <a:t>brede </a:t>
            </a:r>
            <a:r>
              <a:rPr lang="nl-NL" dirty="0"/>
              <a:t>kruizen, waardoor er veel ruimte is voor de uier en voor een kalf bij afkalven. Platte botten, open hak. De draaier is vaak niet centraal geplaatst, waardoor de zitbeenderen naar boven gedrukt kunnen worden en de koeien niet recht boven de klauwen staan, waardoor de druk niet gelijkmatig over de klauwen verdeeld wordt.</a:t>
            </a:r>
          </a:p>
          <a:p>
            <a:r>
              <a:rPr lang="nl-NL" b="1" dirty="0"/>
              <a:t>6 - Stijl </a:t>
            </a:r>
            <a:r>
              <a:rPr lang="nl-NL" dirty="0"/>
              <a:t/>
            </a:r>
            <a:br>
              <a:rPr lang="nl-NL" dirty="0"/>
            </a:br>
            <a:r>
              <a:rPr lang="nl-NL" dirty="0"/>
              <a:t>Lang kruis, draaier centraal geplaatst, ronde botten, hoge korte klauwen, gesloten hak. 6 geeft meer “bot” in de koe en zorgt ervoor dat de koeien recht boven de harde klauwen staan. Wel kunnen de kruizen vernauwend zijn, waardoor er minder ruimte is voor een uier (kan leiden tot smet tussen de benen of een wijde voorspeenplaatsing) of kalf met afkalven.</a:t>
            </a:r>
            <a:br>
              <a:rPr lang="nl-NL" dirty="0"/>
            </a:br>
            <a:r>
              <a:rPr lang="nl-NL" dirty="0"/>
              <a:t/>
            </a:r>
            <a:br>
              <a:rPr lang="nl-NL" dirty="0"/>
            </a:br>
            <a:endParaRPr lang="nl-NL" dirty="0"/>
          </a:p>
          <a:p>
            <a:endParaRPr lang="nl-NL" dirty="0"/>
          </a:p>
        </p:txBody>
      </p:sp>
    </p:spTree>
    <p:extLst>
      <p:ext uri="{BB962C8B-B14F-4D97-AF65-F5344CB8AC3E}">
        <p14:creationId xmlns:p14="http://schemas.microsoft.com/office/powerpoint/2010/main" val="2405612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dirty="0" err="1" smtClean="0">
                <a:hlinkClick r:id="rId2"/>
              </a:rPr>
              <a:t>aAa</a:t>
            </a:r>
            <a:r>
              <a:rPr lang="nl-NL" dirty="0" smtClean="0"/>
              <a:t> </a:t>
            </a:r>
            <a:endParaRPr lang="nl-NL" dirty="0"/>
          </a:p>
        </p:txBody>
      </p:sp>
      <p:pic>
        <p:nvPicPr>
          <p:cNvPr id="1026" name="Picture 2" descr="http://www.ibreednz.co.nz/uploads/5/4/4/8/54482791/_5377445_orig.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7" y="2204865"/>
            <a:ext cx="9133934" cy="465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363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normAutofit/>
          </a:bodyPr>
          <a:lstStyle/>
          <a:p>
            <a:r>
              <a:rPr lang="nl-NL" sz="4400" dirty="0" smtClean="0"/>
              <a:t>Andere fokkerijsystemen</a:t>
            </a:r>
            <a:endParaRPr lang="nl-NL" sz="4400" dirty="0"/>
          </a:p>
        </p:txBody>
      </p:sp>
      <p:sp>
        <p:nvSpPr>
          <p:cNvPr id="2" name="Titel 1"/>
          <p:cNvSpPr>
            <a:spLocks noGrp="1"/>
          </p:cNvSpPr>
          <p:nvPr>
            <p:ph type="ctrTitle"/>
          </p:nvPr>
        </p:nvSpPr>
        <p:spPr/>
        <p:txBody>
          <a:bodyPr>
            <a:normAutofit/>
          </a:bodyPr>
          <a:lstStyle/>
          <a:p>
            <a:r>
              <a:rPr lang="nl-NL" sz="6000" dirty="0" smtClean="0"/>
              <a:t>Fokkerij en voortplanting</a:t>
            </a:r>
            <a:endParaRPr lang="nl-NL" sz="6000" dirty="0"/>
          </a:p>
        </p:txBody>
      </p:sp>
    </p:spTree>
    <p:extLst>
      <p:ext uri="{BB962C8B-B14F-4D97-AF65-F5344CB8AC3E}">
        <p14:creationId xmlns:p14="http://schemas.microsoft.com/office/powerpoint/2010/main" val="198927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Onderwerpen</a:t>
            </a:r>
            <a:endParaRPr lang="nl-NL" dirty="0"/>
          </a:p>
        </p:txBody>
      </p:sp>
      <p:sp>
        <p:nvSpPr>
          <p:cNvPr id="3" name="Tijdelijke aanduiding voor inhoud 2"/>
          <p:cNvSpPr>
            <a:spLocks noGrp="1"/>
          </p:cNvSpPr>
          <p:nvPr>
            <p:ph sz="quarter" idx="1"/>
          </p:nvPr>
        </p:nvSpPr>
        <p:spPr/>
        <p:txBody>
          <a:bodyPr>
            <a:normAutofit/>
          </a:bodyPr>
          <a:lstStyle/>
          <a:p>
            <a:r>
              <a:rPr lang="nl-NL" dirty="0"/>
              <a:t>G</a:t>
            </a:r>
            <a:r>
              <a:rPr lang="nl-NL" dirty="0" smtClean="0"/>
              <a:t>esekst sperma</a:t>
            </a:r>
          </a:p>
          <a:p>
            <a:r>
              <a:rPr lang="nl-NL" dirty="0" smtClean="0"/>
              <a:t>ET</a:t>
            </a:r>
          </a:p>
          <a:p>
            <a:r>
              <a:rPr lang="nl-NL" dirty="0" smtClean="0"/>
              <a:t>Seksen embryo’s</a:t>
            </a:r>
          </a:p>
          <a:p>
            <a:r>
              <a:rPr lang="nl-NL" dirty="0" smtClean="0"/>
              <a:t>Splitsen embryo’s</a:t>
            </a:r>
          </a:p>
          <a:p>
            <a:r>
              <a:rPr lang="nl-NL" dirty="0" smtClean="0"/>
              <a:t>OPU en IVP</a:t>
            </a:r>
          </a:p>
          <a:p>
            <a:r>
              <a:rPr lang="nl-NL" dirty="0"/>
              <a:t>M</a:t>
            </a:r>
            <a:r>
              <a:rPr lang="nl-NL" dirty="0" smtClean="0"/>
              <a:t>erkerselectie </a:t>
            </a:r>
            <a:r>
              <a:rPr lang="nl-NL" dirty="0"/>
              <a:t>(</a:t>
            </a:r>
            <a:r>
              <a:rPr lang="nl-NL" dirty="0" err="1"/>
              <a:t>genomic</a:t>
            </a:r>
            <a:r>
              <a:rPr lang="nl-NL" dirty="0"/>
              <a:t> </a:t>
            </a:r>
            <a:r>
              <a:rPr lang="nl-NL" dirty="0" err="1" smtClean="0"/>
              <a:t>selection</a:t>
            </a:r>
            <a:r>
              <a:rPr lang="nl-NL" dirty="0" smtClean="0"/>
              <a:t>)</a:t>
            </a:r>
          </a:p>
          <a:p>
            <a:r>
              <a:rPr lang="nl-NL" dirty="0" smtClean="0"/>
              <a:t>Overig</a:t>
            </a:r>
          </a:p>
          <a:p>
            <a:r>
              <a:rPr lang="nl-NL" dirty="0" err="1" smtClean="0"/>
              <a:t>tripple</a:t>
            </a:r>
            <a:r>
              <a:rPr lang="nl-NL" dirty="0" smtClean="0"/>
              <a:t> A</a:t>
            </a:r>
          </a:p>
          <a:p>
            <a:endParaRPr lang="nl-NL" dirty="0"/>
          </a:p>
          <a:p>
            <a:endParaRPr lang="nl-NL" dirty="0"/>
          </a:p>
        </p:txBody>
      </p:sp>
      <p:pic>
        <p:nvPicPr>
          <p:cNvPr id="1026" name="Picture 2" descr="http://www.hurkmanset.nl/images/embryotransplantati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4961" y="0"/>
            <a:ext cx="3789040"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829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Gesekst sperma</a:t>
            </a:r>
            <a:endParaRPr lang="nl-NL" dirty="0"/>
          </a:p>
        </p:txBody>
      </p:sp>
      <p:sp>
        <p:nvSpPr>
          <p:cNvPr id="3" name="Tijdelijke aanduiding voor inhoud 2"/>
          <p:cNvSpPr>
            <a:spLocks noGrp="1"/>
          </p:cNvSpPr>
          <p:nvPr>
            <p:ph sz="quarter" idx="1"/>
          </p:nvPr>
        </p:nvSpPr>
        <p:spPr/>
        <p:txBody>
          <a:bodyPr/>
          <a:lstStyle/>
          <a:p>
            <a:r>
              <a:rPr lang="nl-NL" dirty="0" smtClean="0"/>
              <a:t>Geslacht kalf wordt bepaald door de zaadcel</a:t>
            </a:r>
          </a:p>
          <a:p>
            <a:pPr lvl="1"/>
            <a:r>
              <a:rPr lang="nl-NL" dirty="0" smtClean="0"/>
              <a:t>X-chromosoom =&gt; </a:t>
            </a:r>
            <a:r>
              <a:rPr lang="nl-NL" dirty="0" err="1" smtClean="0"/>
              <a:t>vaarsje</a:t>
            </a:r>
            <a:endParaRPr lang="nl-NL" dirty="0" smtClean="0"/>
          </a:p>
          <a:p>
            <a:pPr lvl="1"/>
            <a:r>
              <a:rPr lang="nl-NL" dirty="0" smtClean="0"/>
              <a:t>Y-chromosoom =&gt; stiertje</a:t>
            </a:r>
          </a:p>
          <a:p>
            <a:r>
              <a:rPr lang="nl-NL" dirty="0" smtClean="0"/>
              <a:t>‘vrouwelijke’ spermacel is iets zwaarder (door 3,8% meer DNA)</a:t>
            </a:r>
          </a:p>
          <a:p>
            <a:r>
              <a:rPr lang="nl-NL" dirty="0" smtClean="0"/>
              <a:t>Proces:</a:t>
            </a:r>
          </a:p>
          <a:p>
            <a:pPr lvl="1"/>
            <a:r>
              <a:rPr lang="nl-NL" dirty="0" smtClean="0"/>
              <a:t>Fluorescerende kleurstof, DNA neemt dit op</a:t>
            </a:r>
          </a:p>
          <a:p>
            <a:pPr lvl="1"/>
            <a:r>
              <a:rPr lang="nl-NL" dirty="0" smtClean="0"/>
              <a:t>Laserstraal: verschil tussen mannelijk en vrouwelijk zichtbaar</a:t>
            </a:r>
          </a:p>
          <a:p>
            <a:pPr lvl="1"/>
            <a:r>
              <a:rPr lang="nl-NL" dirty="0" smtClean="0"/>
              <a:t>Elektrische lading, door elektromagnetische veld splitsen</a:t>
            </a:r>
          </a:p>
          <a:p>
            <a:pPr lvl="1"/>
            <a:r>
              <a:rPr lang="nl-NL" dirty="0" smtClean="0"/>
              <a:t>90% betrouwbaar</a:t>
            </a:r>
          </a:p>
        </p:txBody>
      </p:sp>
      <p:pic>
        <p:nvPicPr>
          <p:cNvPr id="2050" name="Picture 2" descr="http://www.hjki.nl/attachments/Image/sexing_techniek_site.jpg?template=generic">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0624"/>
            <a:ext cx="8748464" cy="6561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94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Voordelen en nadelen</a:t>
            </a:r>
            <a:endParaRPr lang="nl-NL" dirty="0"/>
          </a:p>
        </p:txBody>
      </p:sp>
      <p:sp>
        <p:nvSpPr>
          <p:cNvPr id="3" name="Tijdelijke aanduiding voor inhoud 2"/>
          <p:cNvSpPr>
            <a:spLocks noGrp="1"/>
          </p:cNvSpPr>
          <p:nvPr>
            <p:ph sz="quarter" idx="1"/>
          </p:nvPr>
        </p:nvSpPr>
        <p:spPr>
          <a:xfrm>
            <a:off x="467544" y="1412776"/>
            <a:ext cx="3729608" cy="4572000"/>
          </a:xfrm>
        </p:spPr>
        <p:txBody>
          <a:bodyPr>
            <a:normAutofit fontScale="92500" lnSpcReduction="20000"/>
          </a:bodyPr>
          <a:lstStyle/>
          <a:p>
            <a:r>
              <a:rPr lang="nl-NL" dirty="0" smtClean="0"/>
              <a:t>Meer vrouwelijke </a:t>
            </a:r>
            <a:r>
              <a:rPr lang="nl-NL" dirty="0" err="1" smtClean="0"/>
              <a:t>nafok</a:t>
            </a:r>
            <a:r>
              <a:rPr lang="nl-NL" dirty="0" smtClean="0"/>
              <a:t> van de beste koeien</a:t>
            </a:r>
          </a:p>
          <a:p>
            <a:r>
              <a:rPr lang="nl-NL" dirty="0" smtClean="0"/>
              <a:t>Meer mogelijkheden van verkoop vrouwelijk fokmateriaal</a:t>
            </a:r>
          </a:p>
          <a:p>
            <a:r>
              <a:rPr lang="nl-NL" dirty="0" smtClean="0"/>
              <a:t>Minder stierkalveren voor de stierenmesterij</a:t>
            </a:r>
          </a:p>
          <a:p>
            <a:r>
              <a:rPr lang="nl-NL" dirty="0" smtClean="0"/>
              <a:t>Meer mannelijke </a:t>
            </a:r>
            <a:r>
              <a:rPr lang="nl-NL" dirty="0" smtClean="0"/>
              <a:t>kruisingskalveren </a:t>
            </a:r>
            <a:r>
              <a:rPr lang="nl-NL" dirty="0" smtClean="0"/>
              <a:t>die </a:t>
            </a:r>
            <a:r>
              <a:rPr lang="nl-NL" dirty="0" smtClean="0"/>
              <a:t>voor een hogere </a:t>
            </a:r>
            <a:r>
              <a:rPr lang="nl-NL" dirty="0" smtClean="0"/>
              <a:t>prijs verkocht kunnen worden</a:t>
            </a:r>
          </a:p>
          <a:p>
            <a:r>
              <a:rPr lang="nl-NL" dirty="0" smtClean="0"/>
              <a:t>Meer gemakkelijke </a:t>
            </a:r>
            <a:r>
              <a:rPr lang="nl-NL" dirty="0" err="1" smtClean="0"/>
              <a:t>kalvingen</a:t>
            </a:r>
            <a:r>
              <a:rPr lang="nl-NL" dirty="0" smtClean="0"/>
              <a:t> omdat vrouwelijke kalveren lichter zijn</a:t>
            </a:r>
            <a:endParaRPr lang="nl-NL" dirty="0"/>
          </a:p>
        </p:txBody>
      </p:sp>
      <p:sp>
        <p:nvSpPr>
          <p:cNvPr id="4" name="Tijdelijke aanduiding voor inhoud 2"/>
          <p:cNvSpPr txBox="1">
            <a:spLocks/>
          </p:cNvSpPr>
          <p:nvPr/>
        </p:nvSpPr>
        <p:spPr>
          <a:xfrm>
            <a:off x="4960889" y="1412776"/>
            <a:ext cx="3729608" cy="4644008"/>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nl-NL" sz="2400" dirty="0" smtClean="0"/>
              <a:t>Dure rietjes</a:t>
            </a:r>
          </a:p>
          <a:p>
            <a:r>
              <a:rPr lang="nl-NL" sz="2400" dirty="0" smtClean="0"/>
              <a:t>Geen 100% betrouwbaarheid</a:t>
            </a:r>
          </a:p>
          <a:p>
            <a:r>
              <a:rPr lang="nl-NL" sz="2400" dirty="0" smtClean="0"/>
              <a:t>56% </a:t>
            </a:r>
            <a:r>
              <a:rPr lang="nl-NL" sz="2400" dirty="0" err="1" smtClean="0"/>
              <a:t>drachtigheid</a:t>
            </a:r>
            <a:r>
              <a:rPr lang="nl-NL" sz="2400" dirty="0" smtClean="0"/>
              <a:t> </a:t>
            </a:r>
            <a:r>
              <a:rPr lang="nl-NL" sz="2400" dirty="0" smtClean="0"/>
              <a:t>t.o.v</a:t>
            </a:r>
            <a:r>
              <a:rPr lang="nl-NL" sz="2400" dirty="0"/>
              <a:t>.</a:t>
            </a:r>
            <a:r>
              <a:rPr lang="nl-NL" sz="2400" dirty="0" smtClean="0"/>
              <a:t> </a:t>
            </a:r>
            <a:r>
              <a:rPr lang="nl-NL" sz="2400" dirty="0" smtClean="0"/>
              <a:t>68% bij conventioneel</a:t>
            </a:r>
          </a:p>
          <a:p>
            <a:r>
              <a:rPr lang="nl-NL" sz="2400" dirty="0" smtClean="0">
                <a:hlinkClick r:id="rId2"/>
              </a:rPr>
              <a:t>Stieren</a:t>
            </a:r>
            <a:endParaRPr lang="nl-NL" sz="2400" dirty="0" smtClean="0"/>
          </a:p>
          <a:p>
            <a:endParaRPr lang="nl-NL" sz="2400" dirty="0" smtClean="0"/>
          </a:p>
          <a:p>
            <a:endParaRPr lang="nl-NL" sz="2400" dirty="0" smtClean="0"/>
          </a:p>
          <a:p>
            <a:endParaRPr lang="nl-NL" sz="2400" dirty="0"/>
          </a:p>
        </p:txBody>
      </p:sp>
      <p:pic>
        <p:nvPicPr>
          <p:cNvPr id="3074" name="Picture 2" descr="http://www.tellustigra.nl/data/includes/thumb.asp?visual=nieuws25-zaadcellen&amp;kenmerk=grijsdoos&amp;map=upload">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761200"/>
            <a:ext cx="3749663" cy="2797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582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Embryotransplantatie</a:t>
            </a:r>
            <a:endParaRPr lang="nl-NL" dirty="0"/>
          </a:p>
        </p:txBody>
      </p:sp>
      <p:sp>
        <p:nvSpPr>
          <p:cNvPr id="3" name="Tijdelijke aanduiding voor inhoud 2"/>
          <p:cNvSpPr>
            <a:spLocks noGrp="1"/>
          </p:cNvSpPr>
          <p:nvPr>
            <p:ph sz="quarter" idx="1"/>
          </p:nvPr>
        </p:nvSpPr>
        <p:spPr/>
        <p:txBody>
          <a:bodyPr/>
          <a:lstStyle/>
          <a:p>
            <a:r>
              <a:rPr lang="nl-NL" dirty="0" smtClean="0"/>
              <a:t>Superovulatie donorkoeien (FSH)</a:t>
            </a:r>
          </a:p>
          <a:p>
            <a:r>
              <a:rPr lang="nl-NL" dirty="0" smtClean="0"/>
              <a:t>Inseminatie donorkoeien (2x met 12u tussentijd)</a:t>
            </a:r>
          </a:p>
          <a:p>
            <a:r>
              <a:rPr lang="nl-NL" dirty="0" smtClean="0"/>
              <a:t>7 dagen na inseminatie baarmoeder spoelen voor embryo’s</a:t>
            </a:r>
          </a:p>
          <a:p>
            <a:pPr lvl="1"/>
            <a:r>
              <a:rPr lang="nl-NL" dirty="0" smtClean="0"/>
              <a:t>Kwaliteit bepalen</a:t>
            </a:r>
          </a:p>
          <a:p>
            <a:pPr lvl="1"/>
            <a:r>
              <a:rPr lang="nl-NL" dirty="0" smtClean="0"/>
              <a:t>Plaatsen bij ontvangsterdieren (55% dracht)</a:t>
            </a:r>
          </a:p>
          <a:p>
            <a:pPr lvl="1"/>
            <a:r>
              <a:rPr lang="nl-NL" dirty="0" smtClean="0"/>
              <a:t>Invriezen (50% dracht)</a:t>
            </a:r>
          </a:p>
          <a:p>
            <a:r>
              <a:rPr lang="nl-NL" dirty="0" smtClean="0"/>
              <a:t>Bij plaatsen bij ontvangsterdieren moeten die gesynchroniseerd worden (cyclus)</a:t>
            </a:r>
          </a:p>
          <a:p>
            <a:r>
              <a:rPr lang="nl-NL" dirty="0" smtClean="0">
                <a:hlinkClick r:id="rId2"/>
              </a:rPr>
              <a:t>ET</a:t>
            </a:r>
            <a:endParaRPr lang="nl-NL" dirty="0" smtClean="0"/>
          </a:p>
          <a:p>
            <a:endParaRPr lang="nl-NL" dirty="0"/>
          </a:p>
        </p:txBody>
      </p:sp>
    </p:spTree>
    <p:extLst>
      <p:ext uri="{BB962C8B-B14F-4D97-AF65-F5344CB8AC3E}">
        <p14:creationId xmlns:p14="http://schemas.microsoft.com/office/powerpoint/2010/main" val="2098232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Seksen van embryo’s</a:t>
            </a:r>
            <a:endParaRPr lang="nl-NL" dirty="0"/>
          </a:p>
        </p:txBody>
      </p:sp>
      <p:sp>
        <p:nvSpPr>
          <p:cNvPr id="3" name="Tijdelijke aanduiding voor inhoud 2"/>
          <p:cNvSpPr>
            <a:spLocks noGrp="1"/>
          </p:cNvSpPr>
          <p:nvPr>
            <p:ph sz="quarter" idx="1"/>
          </p:nvPr>
        </p:nvSpPr>
        <p:spPr/>
        <p:txBody>
          <a:bodyPr/>
          <a:lstStyle/>
          <a:p>
            <a:r>
              <a:rPr lang="nl-NL" dirty="0" smtClean="0"/>
              <a:t>Uitgespoelde embryo’s</a:t>
            </a:r>
          </a:p>
          <a:p>
            <a:r>
              <a:rPr lang="nl-NL" dirty="0" smtClean="0"/>
              <a:t>Onder microscoop gewassen en op kwaliteit beoordeeld</a:t>
            </a:r>
          </a:p>
          <a:p>
            <a:r>
              <a:rPr lang="nl-NL" dirty="0" smtClean="0"/>
              <a:t>Biopsie (4-5 cellen)</a:t>
            </a:r>
          </a:p>
          <a:p>
            <a:r>
              <a:rPr lang="nl-NL" dirty="0" smtClean="0"/>
              <a:t>Cellen worden bekeken op chromosomen</a:t>
            </a:r>
          </a:p>
          <a:p>
            <a:pPr lvl="1"/>
            <a:r>
              <a:rPr lang="nl-NL" dirty="0" smtClean="0"/>
              <a:t>X of</a:t>
            </a:r>
          </a:p>
          <a:p>
            <a:pPr lvl="1"/>
            <a:r>
              <a:rPr lang="nl-NL" dirty="0"/>
              <a:t>Y</a:t>
            </a:r>
          </a:p>
        </p:txBody>
      </p:sp>
      <p:pic>
        <p:nvPicPr>
          <p:cNvPr id="4098" name="Picture 2" descr="https://schoolplanet.files.wordpress.com/2012/05/9946_ivf300.jpg?w=49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429001"/>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938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Splitsen van embryo’s</a:t>
            </a:r>
            <a:endParaRPr lang="nl-NL" dirty="0"/>
          </a:p>
        </p:txBody>
      </p:sp>
      <p:sp>
        <p:nvSpPr>
          <p:cNvPr id="3" name="Tijdelijke aanduiding voor inhoud 2"/>
          <p:cNvSpPr>
            <a:spLocks noGrp="1"/>
          </p:cNvSpPr>
          <p:nvPr>
            <p:ph sz="quarter" idx="1"/>
          </p:nvPr>
        </p:nvSpPr>
        <p:spPr/>
        <p:txBody>
          <a:bodyPr/>
          <a:lstStyle/>
          <a:p>
            <a:r>
              <a:rPr lang="nl-NL" dirty="0" smtClean="0"/>
              <a:t>Eerste kwaliteit kunnen gesplitst worden</a:t>
            </a:r>
          </a:p>
          <a:p>
            <a:r>
              <a:rPr lang="nl-NL" dirty="0" smtClean="0"/>
              <a:t>Direct na spoeling worden embryo’s doormidden gesneden = identieke tweeling</a:t>
            </a:r>
          </a:p>
          <a:p>
            <a:r>
              <a:rPr lang="nl-NL" dirty="0" smtClean="0"/>
              <a:t>Kunnen niet meer ingevroren worden</a:t>
            </a:r>
            <a:endParaRPr lang="nl-NL" dirty="0"/>
          </a:p>
        </p:txBody>
      </p:sp>
    </p:spTree>
    <p:extLst>
      <p:ext uri="{BB962C8B-B14F-4D97-AF65-F5344CB8AC3E}">
        <p14:creationId xmlns:p14="http://schemas.microsoft.com/office/powerpoint/2010/main" val="3602242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OPU en IVP</a:t>
            </a:r>
            <a:endParaRPr lang="nl-NL" dirty="0"/>
          </a:p>
        </p:txBody>
      </p:sp>
      <p:sp>
        <p:nvSpPr>
          <p:cNvPr id="3" name="Tijdelijke aanduiding voor inhoud 2"/>
          <p:cNvSpPr>
            <a:spLocks noGrp="1"/>
          </p:cNvSpPr>
          <p:nvPr>
            <p:ph sz="quarter" idx="1"/>
          </p:nvPr>
        </p:nvSpPr>
        <p:spPr/>
        <p:txBody>
          <a:bodyPr/>
          <a:lstStyle/>
          <a:p>
            <a:r>
              <a:rPr lang="nl-NL" dirty="0" smtClean="0"/>
              <a:t>OPU = </a:t>
            </a:r>
            <a:r>
              <a:rPr lang="nl-NL" dirty="0" err="1" smtClean="0"/>
              <a:t>Ovum</a:t>
            </a:r>
            <a:r>
              <a:rPr lang="nl-NL" dirty="0" smtClean="0"/>
              <a:t> </a:t>
            </a:r>
            <a:r>
              <a:rPr lang="nl-NL" dirty="0" err="1" smtClean="0"/>
              <a:t>Pick</a:t>
            </a:r>
            <a:r>
              <a:rPr lang="nl-NL" dirty="0" smtClean="0"/>
              <a:t> Up</a:t>
            </a:r>
          </a:p>
          <a:p>
            <a:pPr lvl="1"/>
            <a:r>
              <a:rPr lang="nl-NL" dirty="0" smtClean="0"/>
              <a:t>Winning onrijpe eicellen (8) uit de follikels</a:t>
            </a:r>
          </a:p>
          <a:p>
            <a:pPr lvl="1"/>
            <a:r>
              <a:rPr lang="nl-NL" dirty="0" smtClean="0"/>
              <a:t>Kan ook bij nog niet geslachtsrijpe pinken </a:t>
            </a:r>
          </a:p>
          <a:p>
            <a:r>
              <a:rPr lang="nl-NL" dirty="0" smtClean="0"/>
              <a:t>IVP = In-Vitro Productie</a:t>
            </a:r>
          </a:p>
          <a:p>
            <a:pPr lvl="1"/>
            <a:r>
              <a:rPr lang="nl-NL" dirty="0" smtClean="0"/>
              <a:t>Opgevangen eicellen worden in lab in 24u bij temp van 38,5°C gerijpt (in-</a:t>
            </a:r>
            <a:r>
              <a:rPr lang="nl-NL" dirty="0" err="1" smtClean="0"/>
              <a:t>vitromaturatie</a:t>
            </a:r>
            <a:r>
              <a:rPr lang="nl-NL" dirty="0" smtClean="0"/>
              <a:t>)</a:t>
            </a:r>
          </a:p>
          <a:p>
            <a:pPr lvl="1"/>
            <a:r>
              <a:rPr lang="nl-NL" dirty="0" smtClean="0"/>
              <a:t>Sperma wordt toegevoegd voor de bevruchting (in-vitrofertilisatie</a:t>
            </a:r>
          </a:p>
          <a:p>
            <a:pPr lvl="1"/>
            <a:r>
              <a:rPr lang="nl-NL" dirty="0" smtClean="0"/>
              <a:t>Kweek bevruchte eicellen (in-vitrocultuur) (60%)</a:t>
            </a:r>
          </a:p>
          <a:p>
            <a:pPr lvl="1"/>
            <a:r>
              <a:rPr lang="nl-NL" dirty="0" smtClean="0"/>
              <a:t>Na 6-7 </a:t>
            </a:r>
            <a:r>
              <a:rPr lang="nl-NL" dirty="0" err="1" smtClean="0"/>
              <a:t>dgn</a:t>
            </a:r>
            <a:r>
              <a:rPr lang="nl-NL" dirty="0" smtClean="0"/>
              <a:t> geschikte embryo’s ingeplant of ingevroren</a:t>
            </a:r>
          </a:p>
        </p:txBody>
      </p:sp>
      <p:pic>
        <p:nvPicPr>
          <p:cNvPr id="5122" name="Picture 2" descr="http://image.slidesharecdn.com/140401niaabovineallen-140528132211-phpapp01/95/dr-mark-allen-present-future-bovine-genetic-reproductive-technologies-11-638.jpg?cb=140128340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116" t="26486" r="15197" b="12309"/>
          <a:stretch/>
        </p:blipFill>
        <p:spPr bwMode="auto">
          <a:xfrm>
            <a:off x="5765426" y="14202"/>
            <a:ext cx="3378573" cy="197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4858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Merker selectie</a:t>
            </a:r>
            <a:endParaRPr lang="nl-NL" dirty="0"/>
          </a:p>
        </p:txBody>
      </p:sp>
      <p:pic>
        <p:nvPicPr>
          <p:cNvPr id="7170" name="Picture 2" descr="https://encrypted-tbn3.gstatic.com/images?q=tbn:ANd9GcTiEqtmnbsA_e0qRVwuMUdTC9JlHOFdxTUQl-PrWqBUCE_xF6s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1850" y="49212"/>
            <a:ext cx="1962150" cy="2324101"/>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sz="quarter" idx="1"/>
          </p:nvPr>
        </p:nvSpPr>
        <p:spPr/>
        <p:txBody>
          <a:bodyPr>
            <a:normAutofit/>
          </a:bodyPr>
          <a:lstStyle/>
          <a:p>
            <a:r>
              <a:rPr lang="nl-NL" dirty="0" smtClean="0"/>
              <a:t>Dieren selecteren o.b.v. merkerinformatie</a:t>
            </a:r>
          </a:p>
          <a:p>
            <a:r>
              <a:rPr lang="nl-NL" dirty="0" smtClean="0"/>
              <a:t>CRV werkt nu met 60.000 merkers – erfelijk materiaal wordt in beeld gebracht</a:t>
            </a:r>
          </a:p>
          <a:p>
            <a:r>
              <a:rPr lang="nl-NL" dirty="0"/>
              <a:t>Genen zijn stukjes DNA, die verantwoordelijk zijn voor de genetische verschillen tussen dieren. Voor een kenmerk als melkproductie hebben honderden genen een effect op de prestaties van een </a:t>
            </a:r>
            <a:r>
              <a:rPr lang="nl-NL" dirty="0" smtClean="0"/>
              <a:t>dier</a:t>
            </a:r>
            <a:endParaRPr lang="nl-NL" dirty="0"/>
          </a:p>
          <a:p>
            <a:r>
              <a:rPr lang="nl-NL" dirty="0"/>
              <a:t>Genetische merkers zijn kleine, herkenbare stukjes DNA die in de buurt van genen liggen. Ze geven informatie over die genen en de genetische aanleg van een </a:t>
            </a:r>
            <a:r>
              <a:rPr lang="nl-NL" dirty="0" smtClean="0"/>
              <a:t>dier</a:t>
            </a:r>
            <a:endParaRPr lang="nl-NL" dirty="0"/>
          </a:p>
          <a:p>
            <a:endParaRPr lang="nl-NL" dirty="0" smtClean="0"/>
          </a:p>
          <a:p>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27478068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mogen">
  <a:themeElements>
    <a:clrScheme name="Vermogen">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ermogen">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ermogen">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1544</TotalTime>
  <Words>512</Words>
  <Application>Microsoft Office PowerPoint</Application>
  <PresentationFormat>Diavoorstelling (4:3)</PresentationFormat>
  <Paragraphs>93</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Franklin Gothic Book</vt:lpstr>
      <vt:lpstr>Perpetua</vt:lpstr>
      <vt:lpstr>Wingdings 2</vt:lpstr>
      <vt:lpstr>Vermogen</vt:lpstr>
      <vt:lpstr>Fokkerij en voortplanting</vt:lpstr>
      <vt:lpstr>Onderwerpen</vt:lpstr>
      <vt:lpstr>Gesekst sperma</vt:lpstr>
      <vt:lpstr>Voordelen en nadelen</vt:lpstr>
      <vt:lpstr>Embryotransplantatie</vt:lpstr>
      <vt:lpstr>Seksen van embryo’s</vt:lpstr>
      <vt:lpstr>Splitsen van embryo’s</vt:lpstr>
      <vt:lpstr>OPU en IVP</vt:lpstr>
      <vt:lpstr>Merker selectie</vt:lpstr>
      <vt:lpstr>Overig</vt:lpstr>
      <vt:lpstr>PowerPoint-presentatie</vt:lpstr>
      <vt:lpstr>Triple A</vt:lpstr>
      <vt:lpstr>Triple A</vt:lpstr>
      <vt:lpstr>PowerPoint-presentatie</vt:lpstr>
      <vt:lpstr>Fokkerij en voortplanting</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Fokkerij en voortplanting</dc:title>
  <dc:creator>steltmvander</dc:creator>
  <cp:lastModifiedBy>Esther den Boer</cp:lastModifiedBy>
  <cp:revision>75</cp:revision>
  <dcterms:created xsi:type="dcterms:W3CDTF">2016-01-03T18:58:11Z</dcterms:created>
  <dcterms:modified xsi:type="dcterms:W3CDTF">2017-04-10T08:02:01Z</dcterms:modified>
</cp:coreProperties>
</file>