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5" r:id="rId3"/>
    <p:sldId id="288" r:id="rId4"/>
    <p:sldId id="289" r:id="rId5"/>
    <p:sldId id="291" r:id="rId6"/>
    <p:sldId id="290" r:id="rId7"/>
    <p:sldId id="286" r:id="rId8"/>
    <p:sldId id="292" r:id="rId9"/>
    <p:sldId id="265" r:id="rId10"/>
    <p:sldId id="285"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2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D636C07-7E76-46D3-B86B-6AF7C60E533E}" type="datetimeFigureOut">
              <a:rPr lang="nl-NL" smtClean="0"/>
              <a:t>6-6-2017</a:t>
            </a:fld>
            <a:endParaRPr lang="nl-NL"/>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A9096D49-DAE3-40DE-93E0-41688E0A5016}" type="slidenum">
              <a:rPr lang="nl-NL" smtClean="0"/>
              <a:t>‹nr.›</a:t>
            </a:fld>
            <a:endParaRPr lang="nl-NL"/>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nl-NL"/>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nl-NL" smtClean="0"/>
              <a:t>Klik om de stijl te bewerken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D636C07-7E76-46D3-B86B-6AF7C60E533E}" type="datetimeFigureOut">
              <a:rPr lang="nl-NL" smtClean="0"/>
              <a:t>6-6-2017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D636C07-7E76-46D3-B86B-6AF7C60E533E}" type="datetimeFigureOut">
              <a:rPr lang="nl-NL" smtClean="0"/>
              <a:t>6-6-2017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A9096D49-DAE3-40DE-93E0-41688E0A5016}"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D636C07-7E76-46D3-B86B-6AF7C60E533E}" type="datetimeFigureOut">
              <a:rPr lang="nl-NL" smtClean="0"/>
              <a:t>6-6-2017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
        <p:nvSpPr>
          <p:cNvPr id="7" name="Title 6"/>
          <p:cNvSpPr>
            <a:spLocks noGrp="1"/>
          </p:cNvSpPr>
          <p:nvPr>
            <p:ph type="title"/>
          </p:nvPr>
        </p:nvSpPr>
        <p:spPr/>
        <p:txBody>
          <a:bodyPr/>
          <a:lstStyle/>
          <a:p>
            <a:r>
              <a:rPr lang="nl-NL" smtClean="0"/>
              <a:t>Klik om de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9" name="Date Placeholder 8"/>
          <p:cNvSpPr>
            <a:spLocks noGrp="1"/>
          </p:cNvSpPr>
          <p:nvPr>
            <p:ph type="dt" sz="half" idx="10"/>
          </p:nvPr>
        </p:nvSpPr>
        <p:spPr/>
        <p:txBody>
          <a:bodyPr/>
          <a:lstStyle>
            <a:lvl1pPr>
              <a:defRPr>
                <a:solidFill>
                  <a:srgbClr val="FFFFFF"/>
                </a:solidFill>
              </a:defRPr>
            </a:lvl1pPr>
          </a:lstStyle>
          <a:p>
            <a:fld id="{3D636C07-7E76-46D3-B86B-6AF7C60E533E}" type="datetimeFigureOut">
              <a:rPr lang="nl-NL" smtClean="0"/>
              <a:t>6-6-2017</a:t>
            </a:fld>
            <a:endParaRPr lang="nl-NL"/>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A9096D49-DAE3-40DE-93E0-41688E0A5016}" type="slidenum">
              <a:rPr lang="nl-NL" smtClean="0"/>
              <a:t>‹nr.›</a:t>
            </a:fld>
            <a:endParaRPr lang="nl-NL"/>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nl-NL"/>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nl-NL" smtClean="0"/>
              <a:t>Klik om de stijl te bewerken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D636C07-7E76-46D3-B86B-6AF7C60E533E}" type="datetimeFigureOut">
              <a:rPr lang="nl-NL" smtClean="0"/>
              <a:t>6-6-2017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9096D49-DAE3-40DE-93E0-41688E0A5016}" type="slidenum">
              <a:rPr lang="nl-NL" smtClean="0"/>
              <a:t>‹nr.›</a:t>
            </a:fld>
            <a:endParaRPr lang="nl-NL"/>
          </a:p>
        </p:txBody>
      </p:sp>
      <p:sp>
        <p:nvSpPr>
          <p:cNvPr id="8" name="Title 7"/>
          <p:cNvSpPr>
            <a:spLocks noGrp="1"/>
          </p:cNvSpPr>
          <p:nvPr>
            <p:ph type="title"/>
          </p:nvPr>
        </p:nvSpPr>
        <p:spPr/>
        <p:txBody>
          <a:bodyPr/>
          <a:lstStyle/>
          <a:p>
            <a:r>
              <a:rPr lang="nl-NL" smtClean="0"/>
              <a:t>Klik om de stijl te bewerken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D636C07-7E76-46D3-B86B-6AF7C60E533E}" type="datetimeFigureOut">
              <a:rPr lang="nl-NL" smtClean="0"/>
              <a:t>6-6-2017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9096D49-DAE3-40DE-93E0-41688E0A5016}" type="slidenum">
              <a:rPr lang="nl-NL" smtClean="0"/>
              <a:t>‹nr.›</a:t>
            </a:fld>
            <a:endParaRPr lang="nl-NL"/>
          </a:p>
        </p:txBody>
      </p:sp>
      <p:sp>
        <p:nvSpPr>
          <p:cNvPr id="10" name="Title 9"/>
          <p:cNvSpPr>
            <a:spLocks noGrp="1"/>
          </p:cNvSpPr>
          <p:nvPr>
            <p:ph type="title"/>
          </p:nvPr>
        </p:nvSpPr>
        <p:spPr/>
        <p:txBody>
          <a:bodyPr/>
          <a:lstStyle/>
          <a:p>
            <a:r>
              <a:rPr lang="nl-NL" smtClean="0"/>
              <a:t>Klik om de stijl te bewerken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D636C07-7E76-46D3-B86B-6AF7C60E533E}" type="datetimeFigureOut">
              <a:rPr lang="nl-NL" smtClean="0"/>
              <a:t>6-6-2017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9096D49-DAE3-40DE-93E0-41688E0A5016}" type="slidenum">
              <a:rPr lang="nl-NL" smtClean="0"/>
              <a:t>‹nr.›</a:t>
            </a:fld>
            <a:endParaRPr lang="nl-NL"/>
          </a:p>
        </p:txBody>
      </p:sp>
      <p:sp>
        <p:nvSpPr>
          <p:cNvPr id="6" name="Title 5"/>
          <p:cNvSpPr>
            <a:spLocks noGrp="1"/>
          </p:cNvSpPr>
          <p:nvPr>
            <p:ph type="title"/>
          </p:nvPr>
        </p:nvSpPr>
        <p:spPr/>
        <p:txBody>
          <a:bodyPr/>
          <a:lstStyle/>
          <a:p>
            <a:r>
              <a:rPr lang="nl-NL" smtClean="0"/>
              <a:t>Klik om de stijl te bewerken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D636C07-7E76-46D3-B86B-6AF7C60E533E}" type="datetimeFigureOut">
              <a:rPr lang="nl-NL" smtClean="0"/>
              <a:t>6-6-2017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D636C07-7E76-46D3-B86B-6AF7C60E533E}" type="datetimeFigureOut">
              <a:rPr lang="nl-NL" smtClean="0"/>
              <a:t>6-6-2017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A9096D49-DAE3-40DE-93E0-41688E0A5016}" type="slidenum">
              <a:rPr lang="nl-NL" smtClean="0"/>
              <a:t>‹nr.›</a:t>
            </a:fld>
            <a:endParaRPr lang="nl-NL"/>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nl-NL" smtClean="0"/>
              <a:t>Klik om de stijl te bewerken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D636C07-7E76-46D3-B86B-6AF7C60E533E}" type="datetimeFigureOut">
              <a:rPr lang="nl-NL" smtClean="0"/>
              <a:t>6-6-2017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9096D49-DAE3-40DE-93E0-41688E0A5016}" type="slidenum">
              <a:rPr lang="nl-NL" smtClean="0"/>
              <a:t>‹nr.›</a:t>
            </a:fld>
            <a:endParaRPr lang="nl-NL"/>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nl-NL" smtClean="0"/>
              <a:t>Klik om de stijl te bewerken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nl-NL" smtClean="0"/>
              <a:t>Klik om de stijl te bewerken</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3D636C07-7E76-46D3-B86B-6AF7C60E533E}" type="datetimeFigureOut">
              <a:rPr lang="nl-NL" smtClean="0"/>
              <a:t>6-6-2017</a:t>
            </a:fld>
            <a:endParaRPr lang="nl-NL"/>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nl-NL"/>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A9096D49-DAE3-40DE-93E0-41688E0A5016}"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17010" r="31706"/>
          <a:stretch/>
        </p:blipFill>
        <p:spPr bwMode="auto">
          <a:xfrm>
            <a:off x="251520" y="3200161"/>
            <a:ext cx="2369127"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ndertitel 2"/>
          <p:cNvSpPr>
            <a:spLocks noGrp="1"/>
          </p:cNvSpPr>
          <p:nvPr>
            <p:ph type="subTitle" idx="1"/>
          </p:nvPr>
        </p:nvSpPr>
        <p:spPr/>
        <p:txBody>
          <a:bodyPr/>
          <a:lstStyle/>
          <a:p>
            <a:r>
              <a:rPr lang="nl-NL" dirty="0" smtClean="0"/>
              <a:t>Q16VH</a:t>
            </a:r>
          </a:p>
          <a:p>
            <a:r>
              <a:rPr lang="nl-NL" dirty="0" smtClean="0"/>
              <a:t>2016-2017</a:t>
            </a:r>
            <a:endParaRPr lang="nl-NL" dirty="0"/>
          </a:p>
        </p:txBody>
      </p:sp>
      <p:sp>
        <p:nvSpPr>
          <p:cNvPr id="2" name="Titel 1"/>
          <p:cNvSpPr>
            <a:spLocks noGrp="1"/>
          </p:cNvSpPr>
          <p:nvPr>
            <p:ph type="title"/>
          </p:nvPr>
        </p:nvSpPr>
        <p:spPr>
          <a:xfrm>
            <a:off x="323528" y="476672"/>
            <a:ext cx="6324600" cy="1152128"/>
          </a:xfrm>
        </p:spPr>
        <p:txBody>
          <a:bodyPr>
            <a:normAutofit/>
          </a:bodyPr>
          <a:lstStyle/>
          <a:p>
            <a:r>
              <a:rPr lang="nl-NL" sz="3600" dirty="0" smtClean="0">
                <a:latin typeface="Berlin Sans FB Demi" panose="020E0802020502020306" pitchFamily="34" charset="0"/>
              </a:rPr>
              <a:t>Verzorging droge koe </a:t>
            </a:r>
            <a:endParaRPr lang="nl-NL" sz="3600" dirty="0">
              <a:latin typeface="Berlin Sans FB Demi" panose="020E0802020502020306"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909" y="1556792"/>
            <a:ext cx="3269603" cy="217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8276" y="3573016"/>
            <a:ext cx="4457263" cy="2975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9050" y="1580910"/>
            <a:ext cx="2826489" cy="1848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37701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endParaRPr lang="nl-NL"/>
          </a:p>
        </p:txBody>
      </p:sp>
      <p:sp>
        <p:nvSpPr>
          <p:cNvPr id="3" name="Titel 2"/>
          <p:cNvSpPr>
            <a:spLocks noGrp="1"/>
          </p:cNvSpPr>
          <p:nvPr>
            <p:ph type="title"/>
          </p:nvPr>
        </p:nvSpPr>
        <p:spPr/>
        <p:txBody>
          <a:bodyPr/>
          <a:lstStyle/>
          <a:p>
            <a:endParaRPr lang="nl-NL"/>
          </a:p>
        </p:txBody>
      </p:sp>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8384" t="8239" r="27958" b="8239"/>
          <a:stretch/>
        </p:blipFill>
        <p:spPr bwMode="auto">
          <a:xfrm>
            <a:off x="1759527" y="374072"/>
            <a:ext cx="5680364" cy="61098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0603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380999" y="1901912"/>
            <a:ext cx="8407893" cy="4407408"/>
          </a:xfrm>
        </p:spPr>
        <p:txBody>
          <a:bodyPr>
            <a:normAutofit/>
          </a:bodyPr>
          <a:lstStyle/>
          <a:p>
            <a:pPr marL="45720" indent="0" algn="ctr">
              <a:buNone/>
            </a:pPr>
            <a:r>
              <a:rPr lang="nl-NL" sz="2800" dirty="0" smtClean="0"/>
              <a:t>In de productiecyclus van de koe zijn de droogstand en het kalven het mogelijke begin van een zeer moeilijke periode waarin zich allerlei problemen kunnen voordoen. Met een goede voorbereiding en specifieke maatregelen ligt een probleemloze productieve periode binnen handbereik</a:t>
            </a:r>
          </a:p>
        </p:txBody>
      </p:sp>
    </p:spTree>
    <p:extLst>
      <p:ext uri="{BB962C8B-B14F-4D97-AF65-F5344CB8AC3E}">
        <p14:creationId xmlns:p14="http://schemas.microsoft.com/office/powerpoint/2010/main" val="3120007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380999" y="1719070"/>
            <a:ext cx="8407893" cy="4806273"/>
          </a:xfrm>
        </p:spPr>
        <p:txBody>
          <a:bodyPr>
            <a:normAutofit/>
          </a:bodyPr>
          <a:lstStyle/>
          <a:p>
            <a:r>
              <a:rPr lang="nl-NL" dirty="0" smtClean="0"/>
              <a:t>Droogzetten = voorbereiding op de droogstand</a:t>
            </a:r>
          </a:p>
          <a:p>
            <a:pPr marL="45720" indent="0">
              <a:buNone/>
            </a:pPr>
            <a:endParaRPr lang="nl-NL" dirty="0" smtClean="0"/>
          </a:p>
          <a:p>
            <a:pPr marL="45720" indent="0">
              <a:buNone/>
            </a:pPr>
            <a:r>
              <a:rPr lang="nl-NL" b="1" dirty="0" smtClean="0"/>
              <a:t>VOORDELEN</a:t>
            </a:r>
          </a:p>
          <a:p>
            <a:r>
              <a:rPr lang="nl-NL" dirty="0" smtClean="0"/>
              <a:t>Klauwen en de uier krijgen kans om te herstellen</a:t>
            </a:r>
          </a:p>
          <a:p>
            <a:r>
              <a:rPr lang="nl-NL" dirty="0" smtClean="0"/>
              <a:t>Penspapillen in de penswand worden vernieuwd voor maximale energieopname na afkalven</a:t>
            </a:r>
          </a:p>
          <a:p>
            <a:r>
              <a:rPr lang="nl-NL" dirty="0" smtClean="0"/>
              <a:t>Eventuele subklinische mastitis krijgt de kans om te genezen</a:t>
            </a:r>
          </a:p>
          <a:p>
            <a:pPr marL="45720" indent="0">
              <a:buNone/>
            </a:pPr>
            <a:endParaRPr lang="nl-NL" dirty="0" smtClean="0"/>
          </a:p>
          <a:p>
            <a:pPr marL="45720" indent="0">
              <a:buNone/>
            </a:pPr>
            <a:r>
              <a:rPr lang="nl-NL" b="1" dirty="0" smtClean="0"/>
              <a:t>NADELEN</a:t>
            </a:r>
          </a:p>
          <a:p>
            <a:r>
              <a:rPr lang="nl-NL" dirty="0" smtClean="0"/>
              <a:t>Gebrek aan hygiëne en verkeerde voeding in de droogstand kunnen leiden tot problemen bij afkalven, grotere gevoeligheid voor ziekten, verminderde vruchtbaarheid, lagere productie</a:t>
            </a:r>
          </a:p>
          <a:p>
            <a:endParaRPr lang="nl-NL" dirty="0"/>
          </a:p>
        </p:txBody>
      </p:sp>
      <p:sp>
        <p:nvSpPr>
          <p:cNvPr id="3" name="Titel 2"/>
          <p:cNvSpPr>
            <a:spLocks noGrp="1"/>
          </p:cNvSpPr>
          <p:nvPr>
            <p:ph type="title"/>
          </p:nvPr>
        </p:nvSpPr>
        <p:spPr/>
        <p:txBody>
          <a:bodyPr/>
          <a:lstStyle/>
          <a:p>
            <a:r>
              <a:rPr lang="nl-NL" dirty="0" smtClean="0"/>
              <a:t>droogstand</a:t>
            </a:r>
            <a:endParaRPr lang="nl-NL" dirty="0"/>
          </a:p>
        </p:txBody>
      </p:sp>
    </p:spTree>
    <p:extLst>
      <p:ext uri="{BB962C8B-B14F-4D97-AF65-F5344CB8AC3E}">
        <p14:creationId xmlns:p14="http://schemas.microsoft.com/office/powerpoint/2010/main" val="2237921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Zet koeien niet ineens droog bij een hoge productie (&gt;15 kg melk per dag) </a:t>
            </a:r>
            <a:r>
              <a:rPr lang="nl-NL" dirty="0" smtClean="0">
                <a:sym typeface="Wingdings" panose="05000000000000000000" pitchFamily="2" charset="2"/>
              </a:rPr>
              <a:t> stress, meer kans op uierontsteking</a:t>
            </a:r>
          </a:p>
          <a:p>
            <a:r>
              <a:rPr lang="nl-NL" dirty="0" smtClean="0">
                <a:sym typeface="Wingdings" panose="05000000000000000000" pitchFamily="2" charset="2"/>
              </a:rPr>
              <a:t>Verminder de productie geleidelijk door het rantsoen te verschralen  productiedaling. Veel structuur, weinig energie (850 VEM, weinig eiwit (12%)</a:t>
            </a:r>
          </a:p>
          <a:p>
            <a:r>
              <a:rPr lang="nl-NL" dirty="0" smtClean="0"/>
              <a:t>Vermalen (melkbeurt overslaan): wel of niet?</a:t>
            </a:r>
          </a:p>
          <a:p>
            <a:r>
              <a:rPr lang="nl-NL" dirty="0" smtClean="0"/>
              <a:t>Hygiënisch werken!</a:t>
            </a:r>
          </a:p>
          <a:p>
            <a:r>
              <a:rPr lang="nl-NL" dirty="0" smtClean="0"/>
              <a:t>Gebruik altijd een keratineprop; een groot deel van de koeien produceert van nature onvoldoende keratine om de spenen voldoende te dichten</a:t>
            </a:r>
          </a:p>
          <a:p>
            <a:r>
              <a:rPr lang="nl-NL" dirty="0" smtClean="0"/>
              <a:t>Houd na droogzetten de koeien eerst enkele dagen binnen, zodat je kan zien of de uier goed opdroogt</a:t>
            </a:r>
            <a:endParaRPr lang="nl-NL" dirty="0"/>
          </a:p>
        </p:txBody>
      </p:sp>
      <p:sp>
        <p:nvSpPr>
          <p:cNvPr id="3" name="Titel 2"/>
          <p:cNvSpPr>
            <a:spLocks noGrp="1"/>
          </p:cNvSpPr>
          <p:nvPr>
            <p:ph type="title"/>
          </p:nvPr>
        </p:nvSpPr>
        <p:spPr/>
        <p:txBody>
          <a:bodyPr/>
          <a:lstStyle/>
          <a:p>
            <a:r>
              <a:rPr lang="nl-NL" dirty="0" smtClean="0"/>
              <a:t>aandachtspunten</a:t>
            </a:r>
            <a:endParaRPr lang="nl-NL" dirty="0"/>
          </a:p>
        </p:txBody>
      </p:sp>
    </p:spTree>
    <p:extLst>
      <p:ext uri="{BB962C8B-B14F-4D97-AF65-F5344CB8AC3E}">
        <p14:creationId xmlns:p14="http://schemas.microsoft.com/office/powerpoint/2010/main" val="2851171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Voor goed herstel is ca. 45 dg voldoende (6,5 </a:t>
            </a:r>
            <a:r>
              <a:rPr lang="nl-NL" dirty="0" err="1" smtClean="0"/>
              <a:t>wk</a:t>
            </a:r>
            <a:r>
              <a:rPr lang="nl-NL" dirty="0" smtClean="0"/>
              <a:t>)</a:t>
            </a:r>
          </a:p>
          <a:p>
            <a:r>
              <a:rPr lang="nl-NL" dirty="0" smtClean="0"/>
              <a:t>Gemiddelde lengte Nederland = </a:t>
            </a:r>
            <a:r>
              <a:rPr lang="nl-NL" dirty="0" smtClean="0"/>
              <a:t>50 – 70 dg (7-10 </a:t>
            </a:r>
            <a:r>
              <a:rPr lang="nl-NL" dirty="0" err="1" smtClean="0"/>
              <a:t>wk</a:t>
            </a:r>
            <a:r>
              <a:rPr lang="nl-NL" dirty="0" smtClean="0"/>
              <a:t>)</a:t>
            </a:r>
            <a:endParaRPr lang="nl-NL" dirty="0"/>
          </a:p>
        </p:txBody>
      </p:sp>
      <p:sp>
        <p:nvSpPr>
          <p:cNvPr id="3" name="Titel 2"/>
          <p:cNvSpPr>
            <a:spLocks noGrp="1"/>
          </p:cNvSpPr>
          <p:nvPr>
            <p:ph type="title"/>
          </p:nvPr>
        </p:nvSpPr>
        <p:spPr/>
        <p:txBody>
          <a:bodyPr/>
          <a:lstStyle/>
          <a:p>
            <a:r>
              <a:rPr lang="nl-NL" dirty="0" smtClean="0"/>
              <a:t>Hoe lang droogzetten?</a:t>
            </a:r>
            <a:endParaRPr lang="nl-NL" dirty="0"/>
          </a:p>
        </p:txBody>
      </p:sp>
    </p:spTree>
    <p:extLst>
      <p:ext uri="{BB962C8B-B14F-4D97-AF65-F5344CB8AC3E}">
        <p14:creationId xmlns:p14="http://schemas.microsoft.com/office/powerpoint/2010/main" val="228612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380999" y="1719070"/>
            <a:ext cx="8407893" cy="4806273"/>
          </a:xfrm>
        </p:spPr>
        <p:txBody>
          <a:bodyPr>
            <a:normAutofit fontScale="92500" lnSpcReduction="10000"/>
          </a:bodyPr>
          <a:lstStyle/>
          <a:p>
            <a:r>
              <a:rPr lang="nl-NL" dirty="0" smtClean="0"/>
              <a:t>Doel: na gaan of verkorten van de droogstand (van 60 naar 30 dagen of 0 dagen), bijdraagt aan een betere diergezondheid en het vereenvoudigen van het transitiemanagement</a:t>
            </a:r>
          </a:p>
          <a:p>
            <a:r>
              <a:rPr lang="nl-NL" dirty="0" smtClean="0"/>
              <a:t>Als koeien niet worden droog gezet produceren ze 1.292 kg minder meetmelk in 52 weken (12%). Dit is incl. de kg melk die de koe produceert tijdens de periode waarin ze anders droog zou staan</a:t>
            </a:r>
          </a:p>
          <a:p>
            <a:r>
              <a:rPr lang="nl-NL" dirty="0" smtClean="0"/>
              <a:t>In de 2</a:t>
            </a:r>
            <a:r>
              <a:rPr lang="nl-NL" baseline="30000" dirty="0" smtClean="0"/>
              <a:t>e</a:t>
            </a:r>
            <a:r>
              <a:rPr lang="nl-NL" dirty="0" smtClean="0"/>
              <a:t> lactatie bedraagt het verschil 1.842 kg meetmelk</a:t>
            </a:r>
          </a:p>
          <a:p>
            <a:r>
              <a:rPr lang="nl-NL" dirty="0" smtClean="0"/>
              <a:t>In de 3</a:t>
            </a:r>
            <a:r>
              <a:rPr lang="nl-NL" baseline="30000" dirty="0" smtClean="0"/>
              <a:t>e</a:t>
            </a:r>
            <a:r>
              <a:rPr lang="nl-NL" dirty="0" smtClean="0"/>
              <a:t> en volgende lactatie bedraagt het verschil nog 930 kg meetmelk</a:t>
            </a:r>
          </a:p>
          <a:p>
            <a:r>
              <a:rPr lang="nl-NL" dirty="0" smtClean="0"/>
              <a:t>Bij korter droogzetten verschuift de productie </a:t>
            </a:r>
            <a:r>
              <a:rPr lang="nl-NL" dirty="0" smtClean="0"/>
              <a:t>naar </a:t>
            </a:r>
            <a:r>
              <a:rPr lang="nl-NL" dirty="0" smtClean="0"/>
              <a:t>de 2</a:t>
            </a:r>
            <a:r>
              <a:rPr lang="nl-NL" baseline="30000" dirty="0" smtClean="0"/>
              <a:t>e</a:t>
            </a:r>
            <a:r>
              <a:rPr lang="nl-NL" dirty="0" smtClean="0"/>
              <a:t> helft van de lactatie</a:t>
            </a:r>
          </a:p>
          <a:p>
            <a:r>
              <a:rPr lang="nl-NL" dirty="0" smtClean="0"/>
              <a:t>Hoe langer de droogstand, hoe dieper de negatieve energiebalans</a:t>
            </a:r>
            <a:endParaRPr lang="nl-NL" dirty="0"/>
          </a:p>
          <a:p>
            <a:r>
              <a:rPr lang="nl-NL" dirty="0" smtClean="0"/>
              <a:t>De </a:t>
            </a:r>
            <a:r>
              <a:rPr lang="nl-NL" dirty="0" err="1" smtClean="0"/>
              <a:t>penspapillen</a:t>
            </a:r>
            <a:r>
              <a:rPr lang="nl-NL" dirty="0" smtClean="0"/>
              <a:t> zijn het grootst bij 30 dagen droogstand en het kleinst bij geen droogstand</a:t>
            </a:r>
          </a:p>
        </p:txBody>
      </p:sp>
      <p:sp>
        <p:nvSpPr>
          <p:cNvPr id="3" name="Titel 2"/>
          <p:cNvSpPr>
            <a:spLocks noGrp="1"/>
          </p:cNvSpPr>
          <p:nvPr>
            <p:ph type="title"/>
          </p:nvPr>
        </p:nvSpPr>
        <p:spPr/>
        <p:txBody>
          <a:bodyPr/>
          <a:lstStyle/>
          <a:p>
            <a:r>
              <a:rPr lang="nl-NL" dirty="0" smtClean="0"/>
              <a:t>Onderzoek ‘WHY Dry?’</a:t>
            </a:r>
            <a:endParaRPr lang="nl-NL" dirty="0"/>
          </a:p>
        </p:txBody>
      </p:sp>
    </p:spTree>
    <p:extLst>
      <p:ext uri="{BB962C8B-B14F-4D97-AF65-F5344CB8AC3E}">
        <p14:creationId xmlns:p14="http://schemas.microsoft.com/office/powerpoint/2010/main" val="3471407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endParaRPr lang="nl-NL"/>
          </a:p>
        </p:txBody>
      </p:sp>
      <p:sp>
        <p:nvSpPr>
          <p:cNvPr id="3" name="Titel 2"/>
          <p:cNvSpPr>
            <a:spLocks noGrp="1"/>
          </p:cNvSpPr>
          <p:nvPr>
            <p:ph type="title"/>
          </p:nvPr>
        </p:nvSpPr>
        <p:spPr/>
        <p:txBody>
          <a:bodyPr/>
          <a:lstStyle/>
          <a:p>
            <a:r>
              <a:rPr lang="nl-NL" dirty="0" smtClean="0"/>
              <a:t>Fases in en om de droogstand</a:t>
            </a:r>
            <a:endParaRPr lang="nl-NL"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846" t="39204" r="18242" b="7262"/>
          <a:stretch/>
        </p:blipFill>
        <p:spPr bwMode="auto">
          <a:xfrm>
            <a:off x="539552" y="2276872"/>
            <a:ext cx="8055429" cy="3916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13270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lnSpcReduction="10000"/>
          </a:bodyPr>
          <a:lstStyle/>
          <a:p>
            <a:r>
              <a:rPr lang="nl-NL" dirty="0" smtClean="0"/>
              <a:t>Elke dag vers en smakelijk voer; voorkom broei, schimmelvorming en smaakbederf</a:t>
            </a:r>
          </a:p>
          <a:p>
            <a:r>
              <a:rPr lang="nl-NL" dirty="0" smtClean="0"/>
              <a:t>Pensvulling van minimaal 4, dit voorkomt inkrimpen van de pens. Hoe beter de voeropname in de droogstand, hoe beter de voeropname in het begin van de lactatie</a:t>
            </a:r>
          </a:p>
          <a:p>
            <a:r>
              <a:rPr lang="nl-NL" dirty="0" smtClean="0"/>
              <a:t>Zorg dat alle koeien aan het </a:t>
            </a:r>
            <a:r>
              <a:rPr lang="nl-NL" dirty="0" err="1" smtClean="0"/>
              <a:t>voerhek</a:t>
            </a:r>
            <a:r>
              <a:rPr lang="nl-NL" dirty="0" smtClean="0"/>
              <a:t> kunnen vreten. Geen overbezetting!</a:t>
            </a:r>
          </a:p>
          <a:p>
            <a:r>
              <a:rPr lang="nl-NL" dirty="0" smtClean="0"/>
              <a:t>Voer in het begin van de droogstand niet meer dan 9.000 VEM per dag. </a:t>
            </a:r>
            <a:r>
              <a:rPr lang="nl-NL" dirty="0" smtClean="0"/>
              <a:t>Rantsoen: 850 </a:t>
            </a:r>
            <a:r>
              <a:rPr lang="nl-NL" dirty="0" smtClean="0"/>
              <a:t>VEM en max. 12% ruw eiwit</a:t>
            </a:r>
          </a:p>
          <a:p>
            <a:r>
              <a:rPr lang="nl-NL" dirty="0" smtClean="0"/>
              <a:t>Voer in de laatste weken van de droogstand geconcentreerder voer door lagere voeropname</a:t>
            </a:r>
          </a:p>
          <a:p>
            <a:r>
              <a:rPr lang="nl-NL" dirty="0" smtClean="0"/>
              <a:t>Koeien worden lui als ze veel </a:t>
            </a:r>
            <a:r>
              <a:rPr lang="nl-NL" dirty="0" smtClean="0"/>
              <a:t>maïs </a:t>
            </a:r>
            <a:r>
              <a:rPr lang="nl-NL" dirty="0" smtClean="0"/>
              <a:t>krijgen (aandeel max. 30%)</a:t>
            </a:r>
          </a:p>
          <a:p>
            <a:r>
              <a:rPr lang="nl-NL" dirty="0" smtClean="0"/>
              <a:t>Vergeet niet de juiste mineralen te voeren (minder krachtvoer)</a:t>
            </a:r>
            <a:endParaRPr lang="nl-NL" dirty="0"/>
          </a:p>
        </p:txBody>
      </p:sp>
      <p:sp>
        <p:nvSpPr>
          <p:cNvPr id="3" name="Titel 2"/>
          <p:cNvSpPr>
            <a:spLocks noGrp="1"/>
          </p:cNvSpPr>
          <p:nvPr>
            <p:ph type="title"/>
          </p:nvPr>
        </p:nvSpPr>
        <p:spPr/>
        <p:txBody>
          <a:bodyPr/>
          <a:lstStyle/>
          <a:p>
            <a:r>
              <a:rPr lang="nl-NL" dirty="0" smtClean="0"/>
              <a:t>rantsoen</a:t>
            </a:r>
            <a:endParaRPr lang="nl-NL" dirty="0"/>
          </a:p>
        </p:txBody>
      </p:sp>
    </p:spTree>
    <p:extLst>
      <p:ext uri="{BB962C8B-B14F-4D97-AF65-F5344CB8AC3E}">
        <p14:creationId xmlns:p14="http://schemas.microsoft.com/office/powerpoint/2010/main" val="343729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92500" lnSpcReduction="10000"/>
          </a:bodyPr>
          <a:lstStyle/>
          <a:p>
            <a:r>
              <a:rPr lang="nl-NL" dirty="0"/>
              <a:t>Hygiëne </a:t>
            </a:r>
          </a:p>
          <a:p>
            <a:pPr lvl="1"/>
            <a:r>
              <a:rPr lang="nl-NL" dirty="0"/>
              <a:t>Schone </a:t>
            </a:r>
            <a:r>
              <a:rPr lang="nl-NL" dirty="0" smtClean="0"/>
              <a:t>ligplekken (ook bij de droge koeien!)</a:t>
            </a:r>
          </a:p>
          <a:p>
            <a:pPr lvl="1"/>
            <a:r>
              <a:rPr lang="nl-NL" dirty="0" smtClean="0"/>
              <a:t>Droge ligplekken (klimaat)</a:t>
            </a:r>
          </a:p>
          <a:p>
            <a:pPr lvl="1"/>
            <a:r>
              <a:rPr lang="nl-NL" dirty="0" smtClean="0"/>
              <a:t>Droogzetten:</a:t>
            </a:r>
          </a:p>
          <a:p>
            <a:pPr lvl="2"/>
            <a:r>
              <a:rPr lang="nl-NL" dirty="0" err="1" smtClean="0"/>
              <a:t>Orbeseal</a:t>
            </a:r>
            <a:r>
              <a:rPr lang="nl-NL" dirty="0" smtClean="0"/>
              <a:t>: schoon inbrengen!</a:t>
            </a:r>
          </a:p>
          <a:p>
            <a:pPr lvl="2"/>
            <a:r>
              <a:rPr lang="nl-NL" dirty="0" smtClean="0"/>
              <a:t>Dippen</a:t>
            </a:r>
          </a:p>
          <a:p>
            <a:pPr lvl="2"/>
            <a:r>
              <a:rPr lang="nl-NL" dirty="0" smtClean="0"/>
              <a:t>Vastzetten, min. 30 min.</a:t>
            </a:r>
          </a:p>
          <a:p>
            <a:pPr lvl="2"/>
            <a:r>
              <a:rPr lang="nl-NL" dirty="0" smtClean="0"/>
              <a:t>Schone omgeving </a:t>
            </a:r>
          </a:p>
          <a:p>
            <a:pPr lvl="1"/>
            <a:r>
              <a:rPr lang="nl-NL" dirty="0" smtClean="0"/>
              <a:t>Schone koeien: geen dunne mest, scheren</a:t>
            </a:r>
          </a:p>
          <a:p>
            <a:r>
              <a:rPr lang="nl-NL" dirty="0" smtClean="0"/>
              <a:t>Zucht voorkomen</a:t>
            </a:r>
          </a:p>
          <a:p>
            <a:r>
              <a:rPr lang="nl-NL" dirty="0" smtClean="0"/>
              <a:t>Weidegang</a:t>
            </a:r>
          </a:p>
          <a:p>
            <a:r>
              <a:rPr lang="nl-NL" dirty="0" smtClean="0"/>
              <a:t>Regelmatig controle</a:t>
            </a:r>
          </a:p>
          <a:p>
            <a:r>
              <a:rPr lang="nl-NL" dirty="0" smtClean="0"/>
              <a:t>Droge koeien dippen</a:t>
            </a:r>
          </a:p>
          <a:p>
            <a:r>
              <a:rPr lang="nl-NL" dirty="0" smtClean="0"/>
              <a:t>Vliegenbestrijding </a:t>
            </a:r>
          </a:p>
          <a:p>
            <a:pPr lvl="1"/>
            <a:endParaRPr lang="nl-NL" dirty="0"/>
          </a:p>
          <a:p>
            <a:endParaRPr lang="nl-NL" dirty="0"/>
          </a:p>
        </p:txBody>
      </p:sp>
      <p:sp>
        <p:nvSpPr>
          <p:cNvPr id="2" name="Titel 1"/>
          <p:cNvSpPr>
            <a:spLocks noGrp="1"/>
          </p:cNvSpPr>
          <p:nvPr>
            <p:ph type="title"/>
          </p:nvPr>
        </p:nvSpPr>
        <p:spPr/>
        <p:txBody>
          <a:bodyPr/>
          <a:lstStyle/>
          <a:p>
            <a:r>
              <a:rPr lang="nl-NL" dirty="0" smtClean="0"/>
              <a:t>Droogstand zonder infectie</a:t>
            </a:r>
            <a:endParaRPr lang="nl-NL" dirty="0"/>
          </a:p>
        </p:txBody>
      </p:sp>
    </p:spTree>
    <p:extLst>
      <p:ext uri="{BB962C8B-B14F-4D97-AF65-F5344CB8AC3E}">
        <p14:creationId xmlns:p14="http://schemas.microsoft.com/office/powerpoint/2010/main" val="2733598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aster">
  <a:themeElements>
    <a:clrScheme name="Apotheker">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Raster">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Raster">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6176</TotalTime>
  <Words>555</Words>
  <Application>Microsoft Office PowerPoint</Application>
  <PresentationFormat>Diavoorstelling (4:3)</PresentationFormat>
  <Paragraphs>56</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Berlin Sans FB Demi</vt:lpstr>
      <vt:lpstr>Franklin Gothic Medium</vt:lpstr>
      <vt:lpstr>Wingdings</vt:lpstr>
      <vt:lpstr>Wingdings 2</vt:lpstr>
      <vt:lpstr>Raster</vt:lpstr>
      <vt:lpstr>Verzorging droge koe </vt:lpstr>
      <vt:lpstr>PowerPoint-presentatie</vt:lpstr>
      <vt:lpstr>droogstand</vt:lpstr>
      <vt:lpstr>aandachtspunten</vt:lpstr>
      <vt:lpstr>Hoe lang droogzetten?</vt:lpstr>
      <vt:lpstr>Onderzoek ‘WHY Dry?’</vt:lpstr>
      <vt:lpstr>Fases in en om de droogstand</vt:lpstr>
      <vt:lpstr>rantsoen</vt:lpstr>
      <vt:lpstr>Droogstand zonder infectie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Transitiemanagement</dc:title>
  <dc:creator>Nienke van Dijk</dc:creator>
  <cp:lastModifiedBy>Esther den Boer</cp:lastModifiedBy>
  <cp:revision>27</cp:revision>
  <dcterms:created xsi:type="dcterms:W3CDTF">2015-02-24T09:40:48Z</dcterms:created>
  <dcterms:modified xsi:type="dcterms:W3CDTF">2017-06-06T11:29:07Z</dcterms:modified>
</cp:coreProperties>
</file>