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7" r:id="rId3"/>
    <p:sldId id="258" r:id="rId4"/>
    <p:sldId id="283" r:id="rId5"/>
    <p:sldId id="284" r:id="rId6"/>
    <p:sldId id="289" r:id="rId7"/>
    <p:sldId id="290" r:id="rId8"/>
    <p:sldId id="291" r:id="rId9"/>
    <p:sldId id="292" r:id="rId10"/>
    <p:sldId id="293" r:id="rId11"/>
    <p:sldId id="294" r:id="rId12"/>
    <p:sldId id="295" r:id="rId13"/>
    <p:sldId id="296" r:id="rId14"/>
    <p:sldId id="297" r:id="rId15"/>
    <p:sldId id="298" r:id="rId16"/>
    <p:sldId id="299" r:id="rId17"/>
    <p:sldId id="300" r:id="rId18"/>
    <p:sldId id="314" r:id="rId19"/>
    <p:sldId id="315" r:id="rId20"/>
    <p:sldId id="301" r:id="rId21"/>
    <p:sldId id="303" r:id="rId22"/>
    <p:sldId id="304" r:id="rId23"/>
    <p:sldId id="306" r:id="rId24"/>
    <p:sldId id="307" r:id="rId25"/>
    <p:sldId id="308" r:id="rId26"/>
    <p:sldId id="309" r:id="rId27"/>
    <p:sldId id="310" r:id="rId28"/>
    <p:sldId id="311" r:id="rId29"/>
    <p:sldId id="302" r:id="rId30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587" autoAdjust="0"/>
    <p:restoredTop sz="86323" autoAdjust="0"/>
  </p:normalViewPr>
  <p:slideViewPr>
    <p:cSldViewPr>
      <p:cViewPr>
        <p:scale>
          <a:sx n="50" d="100"/>
          <a:sy n="50" d="100"/>
        </p:scale>
        <p:origin x="-1626" y="-29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3978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hthoek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 useBgFill="1">
        <p:nvSpPr>
          <p:cNvPr id="13" name="Afgeronde rechthoek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Ondertitel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nl-NL" smtClean="0"/>
              <a:t>Klik om de ondertitelstijl van het model te bewerken</a:t>
            </a:r>
            <a:endParaRPr kumimoji="0" lang="en-US"/>
          </a:p>
        </p:txBody>
      </p:sp>
      <p:sp>
        <p:nvSpPr>
          <p:cNvPr id="28" name="Tijdelijke aanduiding voor datum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CA59D6-0C23-4152-B73E-E20AF4655597}" type="datetimeFigureOut">
              <a:rPr lang="nl-NL" smtClean="0"/>
              <a:t>16-2-2016</a:t>
            </a:fld>
            <a:endParaRPr lang="nl-NL" dirty="0"/>
          </a:p>
        </p:txBody>
      </p:sp>
      <p:sp>
        <p:nvSpPr>
          <p:cNvPr id="17" name="Tijdelijke aanduiding voor voettekst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29" name="Tijdelijke aanduiding voor dianummer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0E045D33-461B-4E7F-B115-059328ED2DC1}" type="slidenum">
              <a:rPr lang="nl-NL" smtClean="0"/>
              <a:t>‹nr.›</a:t>
            </a:fld>
            <a:endParaRPr lang="nl-NL" dirty="0"/>
          </a:p>
        </p:txBody>
      </p:sp>
      <p:sp>
        <p:nvSpPr>
          <p:cNvPr id="7" name="Rechthoek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0" name="Rechthoek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Rechthoek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Titel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CA59D6-0C23-4152-B73E-E20AF4655597}" type="datetimeFigureOut">
              <a:rPr lang="nl-NL" smtClean="0"/>
              <a:t>16-2-2016</a:t>
            </a:fld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45D33-461B-4E7F-B115-059328ED2DC1}" type="slidenum">
              <a:rPr lang="nl-NL" smtClean="0"/>
              <a:t>‹nr.›</a:t>
            </a:fld>
            <a:endParaRPr lang="nl-NL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CA59D6-0C23-4152-B73E-E20AF4655597}" type="datetimeFigureOut">
              <a:rPr lang="nl-NL" smtClean="0"/>
              <a:t>16-2-2016</a:t>
            </a:fld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45D33-461B-4E7F-B115-059328ED2DC1}" type="slidenum">
              <a:rPr lang="nl-NL" smtClean="0"/>
              <a:t>‹nr.›</a:t>
            </a:fld>
            <a:endParaRPr lang="nl-NL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CA59D6-0C23-4152-B73E-E20AF4655597}" type="datetimeFigureOut">
              <a:rPr lang="nl-NL" smtClean="0"/>
              <a:t>16-2-2016</a:t>
            </a:fld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45D33-461B-4E7F-B115-059328ED2DC1}" type="slidenum">
              <a:rPr lang="nl-NL" smtClean="0"/>
              <a:t>‹nr.›</a:t>
            </a:fld>
            <a:endParaRPr lang="nl-NL" dirty="0"/>
          </a:p>
        </p:txBody>
      </p:sp>
      <p:sp>
        <p:nvSpPr>
          <p:cNvPr id="8" name="Tijdelijke aanduiding voor inhoud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hthoek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 useBgFill="1">
        <p:nvSpPr>
          <p:cNvPr id="10" name="Afgeronde rechthoek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CA59D6-0C23-4152-B73E-E20AF4655597}" type="datetimeFigureOut">
              <a:rPr lang="nl-NL" smtClean="0"/>
              <a:t>16-2-2016</a:t>
            </a:fld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nl-NL" dirty="0"/>
          </a:p>
        </p:txBody>
      </p:sp>
      <p:sp>
        <p:nvSpPr>
          <p:cNvPr id="7" name="Rechthoek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Rechthoek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Rechthoek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0E045D33-461B-4E7F-B115-059328ED2DC1}" type="slidenum">
              <a:rPr lang="nl-NL" smtClean="0"/>
              <a:t>‹nr.›</a:t>
            </a:fld>
            <a:endParaRPr lang="nl-NL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CA59D6-0C23-4152-B73E-E20AF4655597}" type="datetimeFigureOut">
              <a:rPr lang="nl-NL" smtClean="0"/>
              <a:t>16-2-2016</a:t>
            </a:fld>
            <a:endParaRPr lang="nl-NL" dirty="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45D33-461B-4E7F-B115-059328ED2DC1}" type="slidenum">
              <a:rPr lang="nl-NL" smtClean="0"/>
              <a:t>‹nr.›</a:t>
            </a:fld>
            <a:endParaRPr lang="nl-NL" dirty="0"/>
          </a:p>
        </p:txBody>
      </p:sp>
      <p:sp>
        <p:nvSpPr>
          <p:cNvPr id="9" name="Tijdelijke aanduiding voor inhoud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11" name="Tijdelijke aanduiding voor inhoud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CA59D6-0C23-4152-B73E-E20AF4655597}" type="datetimeFigureOut">
              <a:rPr lang="nl-NL" smtClean="0"/>
              <a:t>16-2-2016</a:t>
            </a:fld>
            <a:endParaRPr lang="nl-NL" dirty="0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45D33-461B-4E7F-B115-059328ED2DC1}" type="slidenum">
              <a:rPr lang="nl-NL" smtClean="0"/>
              <a:t>‹nr.›</a:t>
            </a:fld>
            <a:endParaRPr lang="nl-NL" dirty="0"/>
          </a:p>
        </p:txBody>
      </p:sp>
      <p:sp>
        <p:nvSpPr>
          <p:cNvPr id="11" name="Tijdelijke aanduiding voor inhoud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13" name="Tijdelijke aanduiding voor inhoud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CA59D6-0C23-4152-B73E-E20AF4655597}" type="datetimeFigureOut">
              <a:rPr lang="nl-NL" smtClean="0"/>
              <a:t>16-2-2016</a:t>
            </a:fld>
            <a:endParaRPr lang="nl-NL" dirty="0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45D33-461B-4E7F-B115-059328ED2DC1}" type="slidenum">
              <a:rPr lang="nl-NL" smtClean="0"/>
              <a:t>‹nr.›</a:t>
            </a:fld>
            <a:endParaRPr lang="nl-NL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CA59D6-0C23-4152-B73E-E20AF4655597}" type="datetimeFigureOut">
              <a:rPr lang="nl-NL" smtClean="0"/>
              <a:t>16-2-2016</a:t>
            </a:fld>
            <a:endParaRPr lang="nl-NL" dirty="0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45D33-461B-4E7F-B115-059328ED2DC1}" type="slidenum">
              <a:rPr lang="nl-NL" smtClean="0"/>
              <a:t>‹nr.›</a:t>
            </a:fld>
            <a:endParaRPr lang="nl-NL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hoek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 useBgFill="1">
        <p:nvSpPr>
          <p:cNvPr id="9" name="Afgeronde rechthoek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CA59D6-0C23-4152-B73E-E20AF4655597}" type="datetimeFigureOut">
              <a:rPr lang="nl-NL" smtClean="0"/>
              <a:t>16-2-2016</a:t>
            </a:fld>
            <a:endParaRPr lang="nl-NL" dirty="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45D33-461B-4E7F-B115-059328ED2DC1}" type="slidenum">
              <a:rPr lang="nl-NL" smtClean="0"/>
              <a:t>‹nr.›</a:t>
            </a:fld>
            <a:endParaRPr lang="nl-NL" dirty="0"/>
          </a:p>
        </p:txBody>
      </p:sp>
      <p:sp>
        <p:nvSpPr>
          <p:cNvPr id="11" name="Tijdelijke aanduiding voor inhoud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CA59D6-0C23-4152-B73E-E20AF4655597}" type="datetimeFigureOut">
              <a:rPr lang="nl-NL" smtClean="0"/>
              <a:t>16-2-2016</a:t>
            </a:fld>
            <a:endParaRPr lang="nl-NL" dirty="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nl-NL" dirty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0E045D33-461B-4E7F-B115-059328ED2DC1}" type="slidenum">
              <a:rPr lang="nl-NL" smtClean="0"/>
              <a:t>‹nr.›</a:t>
            </a:fld>
            <a:endParaRPr lang="nl-NL" dirty="0"/>
          </a:p>
        </p:txBody>
      </p:sp>
      <p:sp>
        <p:nvSpPr>
          <p:cNvPr id="11" name="Rechthoek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Rechthoek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3" name="Rechthoek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nl-NL" dirty="0" smtClean="0"/>
              <a:t>Klik op het pictogram als u een afbeelding wilt toevoegen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hoek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 useBgFill="1">
        <p:nvSpPr>
          <p:cNvPr id="8" name="Afgeronde rechthoek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Tijdelijke aanduiding voor titel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13" name="Tijdelijke aanduiding voor tekst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nl-NL" smtClean="0"/>
              <a:t>Klik om de modelstijlen te bewerken</a:t>
            </a:r>
          </a:p>
          <a:p>
            <a:pPr lvl="1" eaLnBrk="1" latinLnBrk="0" hangingPunct="1"/>
            <a:r>
              <a:rPr kumimoji="0" lang="nl-NL" smtClean="0"/>
              <a:t>Tweede niveau</a:t>
            </a:r>
          </a:p>
          <a:p>
            <a:pPr lvl="2" eaLnBrk="1" latinLnBrk="0" hangingPunct="1"/>
            <a:r>
              <a:rPr kumimoji="0" lang="nl-NL" smtClean="0"/>
              <a:t>Derde niveau</a:t>
            </a:r>
          </a:p>
          <a:p>
            <a:pPr lvl="3" eaLnBrk="1" latinLnBrk="0" hangingPunct="1"/>
            <a:r>
              <a:rPr kumimoji="0" lang="nl-NL" smtClean="0"/>
              <a:t>Vierde niveau</a:t>
            </a:r>
          </a:p>
          <a:p>
            <a:pPr lvl="4" eaLnBrk="1" latinLnBrk="0" hangingPunct="1"/>
            <a:r>
              <a:rPr kumimoji="0" lang="nl-NL" smtClean="0"/>
              <a:t>Vijfde niveau</a:t>
            </a:r>
            <a:endParaRPr kumimoji="0" lang="en-US"/>
          </a:p>
        </p:txBody>
      </p:sp>
      <p:sp>
        <p:nvSpPr>
          <p:cNvPr id="14" name="Tijdelijke aanduiding voor datum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6FCA59D6-0C23-4152-B73E-E20AF4655597}" type="datetimeFigureOut">
              <a:rPr lang="nl-NL" smtClean="0"/>
              <a:t>16-2-2016</a:t>
            </a:fld>
            <a:endParaRPr lang="nl-NL" dirty="0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nl-NL" dirty="0"/>
          </a:p>
        </p:txBody>
      </p:sp>
      <p:sp>
        <p:nvSpPr>
          <p:cNvPr id="23" name="Tijdelijke aanduiding voor dianummer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0E045D33-461B-4E7F-B115-059328ED2DC1}" type="slidenum">
              <a:rPr lang="nl-NL" smtClean="0"/>
              <a:t>‹nr.›</a:t>
            </a:fld>
            <a:endParaRPr lang="nl-NL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hyperlink" Target="https://www.google.nl/url?sa=i&amp;rct=j&amp;q=&amp;esrc=s&amp;source=images&amp;cd=&amp;cad=rja&amp;uact=8&amp;ved=0ahUKEwjktcWehr3KAhWF6g4KHcejDzgQjRwIBw&amp;url=https://deavonturenvaneenboerenmeid.wordpress.com/2015/01/19/melken-met-een-melkcarrousel-algemeen/&amp;bvm=bv.112454388,d.ZWU&amp;psig=AFQjCNFf6sLNZoctHR3jxEkAW7__ZFEgjQ&amp;ust=1453539345147819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hyperlink" Target="http://www.google.nl/url?sa=i&amp;rct=j&amp;q=&amp;esrc=s&amp;source=images&amp;cd=&amp;cad=rja&amp;uact=8&amp;ved=0ahUKEwjcj-Syhr3KAhUGRg8KHYAQD-MQjRwIBw&amp;url=http://www.lely.com/nl/farming-tips/verhoging-van-de-levensduur-van-melkkoeien&amp;bvm=bv.112454388,d.ZWU&amp;psig=AFQjCNEvj1DlN7Px944bD-PiCGvRjD5w9w&amp;ust=1453539396465763" TargetMode="Externa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nl/url?sa=i&amp;rct=j&amp;q=&amp;esrc=s&amp;source=images&amp;cd=&amp;cad=rja&amp;uact=8&amp;ved=0ahUKEwi_l5XUiL3KAhXFqw4KHSmlC5kQjRwIBw&amp;url=http://veeteelt.nl/nieuws/robuustheid-maakt-plaats-voor-type&amp;bvm=bv.112454388,d.ZWU&amp;psig=AFQjCNGA5TvnV-gPcvKmtJVGtClrrRfD3g&amp;ust=1453540009707827" TargetMode="External"/><Relationship Id="rId2" Type="http://schemas.openxmlformats.org/officeDocument/2006/relationships/hyperlink" Target="https://www.crv4all.nl/publicaties/excellenten/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crv4all.nl/downloads/fokkerij/omrekeningen/interbull/" TargetMode="Externa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s://shop.crv4all.nl/shop/nl/catalog/Zwartbontbasis?BULLPAC=ZWART&amp;BULLPAC=ZWARTRF&amp;PROOFLE=FOKST&amp;PROOFLE=INSTOP" TargetMode="External"/><Relationship Id="rId2" Type="http://schemas.openxmlformats.org/officeDocument/2006/relationships/hyperlink" Target="https://crvnl-be6.kxcdn.com/wp-content/uploads/2015/04/Basisverschillen_apr2015_nl.pdf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nl/url?sa=i&amp;rct=j&amp;q=&amp;esrc=s&amp;frm=1&amp;source=images&amp;cd=&amp;cad=rja&amp;uact=8&amp;ved=0ahUKEwjNgbjfzpjKAhWEgA8KHVT7AO4QjRwIBw&amp;url=http://archief.veeteelt.nl/nieuws/fokkerij/2009/bevruchtingresultaten-gesekst-sperma-positief&amp;bvm=bv.110151844,d.ZWU&amp;psig=AFQjCNFgIMblGOLM2VECMudq2_Rqr1UoCQ&amp;ust=1452287513758260" TargetMode="External"/><Relationship Id="rId2" Type="http://schemas.openxmlformats.org/officeDocument/2006/relationships/hyperlink" Target="https://www.youtube.com/watch?v=aWDWdk_Sprc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gif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hyperlink" Target="http://www.google.nl/url?sa=i&amp;rct=j&amp;q=&amp;esrc=s&amp;source=images&amp;cd=&amp;cad=rja&amp;uact=8&amp;ved=0ahUKEwjn1c_qzM7KAhVHlQ8KHdD0DdQQjRwIBw&amp;url=http://www.bosmamelktechniek.nl/Bosma_Melktechniek_ClassicPro_GQ_Liners_Tepelvoering.htm&amp;bvm=bv.113034660,d.ZWU&amp;psig=AFQjCNEtp9I0J1QEqCyuKJkHwlLluxHUyw&amp;ust=1454142422991656" TargetMode="Externa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hyperlink" Target="https://veemanager.crv4all.nl/fokkerij/exterieuruitslag" TargetMode="Externa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provisioning.ontwikkelcentrum.nl/objects/OC-28054-2.pdf" TargetMode="External"/><Relationship Id="rId7" Type="http://schemas.openxmlformats.org/officeDocument/2006/relationships/hyperlink" Target="http://provisioning.ontwikkelcentrum.nl/objects/OC-10371.pdf" TargetMode="External"/><Relationship Id="rId2" Type="http://schemas.openxmlformats.org/officeDocument/2006/relationships/hyperlink" Target="http://maken.wikiwijs.nl/30423/Arrangement_Fokkerij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eccgroen.nl/27792" TargetMode="External"/><Relationship Id="rId5" Type="http://schemas.openxmlformats.org/officeDocument/2006/relationships/hyperlink" Target="http://provisioning.ontwikkelcentrum.nl/objects/OC-28054-a.pdf" TargetMode="External"/><Relationship Id="rId4" Type="http://schemas.openxmlformats.org/officeDocument/2006/relationships/hyperlink" Target="http://provisioning.ontwikkelcentrum.nl/objects/OC-28054-1.pdf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hyperlink" Target="https://shop.crv4all.nl/shop/files/images/original/9403.jpg?channel=nl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://www.google.nl/url?sa=i&amp;rct=j&amp;q=&amp;esrc=s&amp;source=images&amp;cd=&amp;cad=rja&amp;uact=8&amp;ved=0ahUKEwjWx5jxhb3KAhUI_A4KHRU3CEQQjRwIBw&amp;url=http://www.wwsires.nl/nieuws.php?lng=nl&amp;id=876&amp;bvm=bv.112454388,d.ZWU&amp;psig=AFQjCNFdzAx4MscsheJ0YTqi5f1Z39lq6g&amp;ust=1453539266112810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http://www.google.nl/url?sa=i&amp;rct=j&amp;q=&amp;esrc=s&amp;source=images&amp;cd=&amp;cad=rja&amp;uact=8&amp;ved=0ahUKEwiChsuChr3KAhWGjA8KHc9-A5cQjRwIBw&amp;url=http://veeteelt.nl/nieuws/negatieve-inweging-melk-verdwijnt-uit-netto-opbrengst&amp;bvm=bv.112454388,d.ZWU&amp;psig=AFQjCNHIINSLBeBjqCODJHHC0lyUj1Oguw&amp;ust=1453539298723433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nl-NL" sz="4400" dirty="0" smtClean="0"/>
              <a:t>Fokkerij en stierkeuze,</a:t>
            </a:r>
          </a:p>
          <a:p>
            <a:r>
              <a:rPr lang="nl-NL" sz="4400" dirty="0" smtClean="0"/>
              <a:t>deel III</a:t>
            </a:r>
            <a:endParaRPr lang="nl-NL" sz="4400" dirty="0"/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nl-NL" sz="6000" dirty="0" smtClean="0"/>
              <a:t>Fokkerij en voortplanting</a:t>
            </a:r>
            <a:endParaRPr lang="nl-NL" sz="6000" dirty="0"/>
          </a:p>
        </p:txBody>
      </p:sp>
    </p:spTree>
    <p:extLst>
      <p:ext uri="{BB962C8B-B14F-4D97-AF65-F5344CB8AC3E}">
        <p14:creationId xmlns:p14="http://schemas.microsoft.com/office/powerpoint/2010/main" val="2959010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Gezondheid en vruchtbaarheid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1621160"/>
          </a:xfrm>
        </p:spPr>
        <p:txBody>
          <a:bodyPr/>
          <a:lstStyle/>
          <a:p>
            <a:r>
              <a:rPr lang="nl-NL" dirty="0" smtClean="0"/>
              <a:t>Hoe verder fokwaarde boven de 100 ligt, hoe beter het dier scoort</a:t>
            </a:r>
          </a:p>
          <a:p>
            <a:r>
              <a:rPr lang="nl-NL" dirty="0" smtClean="0"/>
              <a:t>Fokwaarde 104 t.o.v. fokwaarde 102:</a:t>
            </a:r>
          </a:p>
          <a:p>
            <a:endParaRPr lang="nl-NL" dirty="0"/>
          </a:p>
        </p:txBody>
      </p:sp>
      <p:graphicFrame>
        <p:nvGraphicFramePr>
          <p:cNvPr id="4" name="Tabel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28864777"/>
              </p:ext>
            </p:extLst>
          </p:nvPr>
        </p:nvGraphicFramePr>
        <p:xfrm>
          <a:off x="971600" y="2924944"/>
          <a:ext cx="7632848" cy="324036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16424"/>
                <a:gridCol w="3816424"/>
              </a:tblGrid>
              <a:tr h="462909">
                <a:tc>
                  <a:txBody>
                    <a:bodyPr/>
                    <a:lstStyle/>
                    <a:p>
                      <a:r>
                        <a:rPr lang="nl-NL" dirty="0" smtClean="0"/>
                        <a:t>Kenmerk 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Meerwaarde per lactatie</a:t>
                      </a:r>
                      <a:endParaRPr lang="nl-NL" dirty="0"/>
                    </a:p>
                  </a:txBody>
                  <a:tcPr/>
                </a:tc>
              </a:tr>
              <a:tr h="462909">
                <a:tc>
                  <a:txBody>
                    <a:bodyPr/>
                    <a:lstStyle/>
                    <a:p>
                      <a:r>
                        <a:rPr lang="nl-NL" dirty="0" smtClean="0"/>
                        <a:t>TKT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-6,2 dagen</a:t>
                      </a:r>
                      <a:endParaRPr lang="nl-NL" dirty="0"/>
                    </a:p>
                  </a:txBody>
                  <a:tcPr/>
                </a:tc>
              </a:tr>
              <a:tr h="462909">
                <a:tc>
                  <a:txBody>
                    <a:bodyPr/>
                    <a:lstStyle/>
                    <a:p>
                      <a:r>
                        <a:rPr lang="nl-NL" dirty="0" smtClean="0"/>
                        <a:t>% Non Return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-2,8% terugkomers tot 56 dagen</a:t>
                      </a:r>
                      <a:endParaRPr lang="nl-NL" dirty="0"/>
                    </a:p>
                  </a:txBody>
                  <a:tcPr/>
                </a:tc>
              </a:tr>
              <a:tr h="462909">
                <a:tc>
                  <a:txBody>
                    <a:bodyPr/>
                    <a:lstStyle/>
                    <a:p>
                      <a:r>
                        <a:rPr lang="nl-NL" dirty="0" smtClean="0"/>
                        <a:t>Uiergezondheidsindex 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€5,91 minder kosten</a:t>
                      </a:r>
                      <a:endParaRPr lang="nl-NL" dirty="0"/>
                    </a:p>
                  </a:txBody>
                  <a:tcPr/>
                </a:tc>
              </a:tr>
              <a:tr h="462909">
                <a:tc>
                  <a:txBody>
                    <a:bodyPr/>
                    <a:lstStyle/>
                    <a:p>
                      <a:r>
                        <a:rPr lang="nl-NL" dirty="0" smtClean="0"/>
                        <a:t>- Klinische</a:t>
                      </a:r>
                      <a:r>
                        <a:rPr lang="nl-NL" baseline="0" dirty="0" smtClean="0"/>
                        <a:t> mastitis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-2,0% klinische mastitis</a:t>
                      </a:r>
                      <a:endParaRPr lang="nl-NL" dirty="0"/>
                    </a:p>
                  </a:txBody>
                  <a:tcPr/>
                </a:tc>
              </a:tr>
              <a:tr h="462909">
                <a:tc>
                  <a:txBody>
                    <a:bodyPr/>
                    <a:lstStyle/>
                    <a:p>
                      <a:r>
                        <a:rPr lang="nl-NL" dirty="0" smtClean="0"/>
                        <a:t>- Subklinische mastitis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-3,4% subklinische</a:t>
                      </a:r>
                      <a:r>
                        <a:rPr lang="nl-NL" baseline="0" dirty="0" smtClean="0"/>
                        <a:t> mastitis</a:t>
                      </a:r>
                    </a:p>
                  </a:txBody>
                  <a:tcPr/>
                </a:tc>
              </a:tr>
              <a:tr h="462909">
                <a:tc>
                  <a:txBody>
                    <a:bodyPr/>
                    <a:lstStyle/>
                    <a:p>
                      <a:r>
                        <a:rPr lang="nl-NL" dirty="0" err="1" smtClean="0"/>
                        <a:t>Celgetal</a:t>
                      </a:r>
                      <a:r>
                        <a:rPr lang="nl-NL" dirty="0" smtClean="0"/>
                        <a:t> 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baseline="0" dirty="0" smtClean="0"/>
                        <a:t>-10.000 cellen/ ml</a:t>
                      </a: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00646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el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95659063"/>
              </p:ext>
            </p:extLst>
          </p:nvPr>
        </p:nvGraphicFramePr>
        <p:xfrm>
          <a:off x="755576" y="404665"/>
          <a:ext cx="7632848" cy="6065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16424"/>
                <a:gridCol w="3816424"/>
              </a:tblGrid>
              <a:tr h="334832">
                <a:tc>
                  <a:txBody>
                    <a:bodyPr/>
                    <a:lstStyle/>
                    <a:p>
                      <a:r>
                        <a:rPr lang="nl-NL" dirty="0" smtClean="0"/>
                        <a:t>Kenmerk 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Meerwaarde per lactatie</a:t>
                      </a:r>
                      <a:endParaRPr lang="nl-NL" dirty="0"/>
                    </a:p>
                  </a:txBody>
                  <a:tcPr/>
                </a:tc>
              </a:tr>
              <a:tr h="399537">
                <a:tc>
                  <a:txBody>
                    <a:bodyPr/>
                    <a:lstStyle/>
                    <a:p>
                      <a:r>
                        <a:rPr lang="nl-NL" sz="2200" dirty="0" smtClean="0"/>
                        <a:t>Klauwgezondheid</a:t>
                      </a:r>
                      <a:endParaRPr lang="nl-NL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sz="2200" dirty="0"/>
                    </a:p>
                  </a:txBody>
                  <a:tcPr/>
                </a:tc>
              </a:tr>
              <a:tr h="399537">
                <a:tc>
                  <a:txBody>
                    <a:bodyPr/>
                    <a:lstStyle/>
                    <a:p>
                      <a:pPr marL="0" indent="0">
                        <a:buFontTx/>
                        <a:buChar char="-"/>
                      </a:pPr>
                      <a:r>
                        <a:rPr lang="nl-NL" sz="2200" dirty="0" smtClean="0"/>
                        <a:t> Zoolbloeding</a:t>
                      </a:r>
                      <a:endParaRPr lang="nl-NL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200" dirty="0" smtClean="0"/>
                        <a:t>-3,5%</a:t>
                      </a:r>
                      <a:endParaRPr lang="nl-NL" sz="2200" dirty="0"/>
                    </a:p>
                  </a:txBody>
                  <a:tcPr/>
                </a:tc>
              </a:tr>
              <a:tr h="399537">
                <a:tc>
                  <a:txBody>
                    <a:bodyPr/>
                    <a:lstStyle/>
                    <a:p>
                      <a:r>
                        <a:rPr lang="nl-NL" sz="2200" dirty="0" smtClean="0"/>
                        <a:t>- </a:t>
                      </a:r>
                      <a:r>
                        <a:rPr lang="nl-NL" sz="2200" dirty="0" err="1" smtClean="0"/>
                        <a:t>Mortellaro</a:t>
                      </a:r>
                      <a:r>
                        <a:rPr lang="nl-NL" sz="2200" dirty="0" smtClean="0"/>
                        <a:t> </a:t>
                      </a:r>
                      <a:endParaRPr lang="nl-NL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200" dirty="0" smtClean="0"/>
                        <a:t>-3,0%</a:t>
                      </a:r>
                      <a:endParaRPr lang="nl-NL" sz="2200" dirty="0"/>
                    </a:p>
                  </a:txBody>
                  <a:tcPr/>
                </a:tc>
              </a:tr>
              <a:tr h="399537">
                <a:tc>
                  <a:txBody>
                    <a:bodyPr/>
                    <a:lstStyle/>
                    <a:p>
                      <a:r>
                        <a:rPr lang="nl-NL" sz="2200" dirty="0" smtClean="0"/>
                        <a:t>- Stinkpoot</a:t>
                      </a:r>
                      <a:r>
                        <a:rPr lang="nl-NL" sz="2200" baseline="0" dirty="0" smtClean="0"/>
                        <a:t> </a:t>
                      </a:r>
                      <a:endParaRPr lang="nl-NL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200" dirty="0" smtClean="0"/>
                        <a:t>-4,0%</a:t>
                      </a:r>
                      <a:endParaRPr lang="nl-NL" sz="2200" dirty="0"/>
                    </a:p>
                  </a:txBody>
                  <a:tcPr/>
                </a:tc>
              </a:tr>
              <a:tr h="399537">
                <a:tc>
                  <a:txBody>
                    <a:bodyPr/>
                    <a:lstStyle/>
                    <a:p>
                      <a:r>
                        <a:rPr lang="nl-NL" sz="2200" dirty="0" smtClean="0"/>
                        <a:t>- Zoolzweer </a:t>
                      </a:r>
                      <a:endParaRPr lang="nl-NL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200" baseline="0" dirty="0" smtClean="0"/>
                        <a:t>-1,2</a:t>
                      </a:r>
                      <a:r>
                        <a:rPr lang="nl-NL" sz="2200" dirty="0" smtClean="0"/>
                        <a:t>%</a:t>
                      </a:r>
                      <a:endParaRPr lang="nl-NL" sz="2200" baseline="0" dirty="0" smtClean="0"/>
                    </a:p>
                  </a:txBody>
                  <a:tcPr/>
                </a:tc>
              </a:tr>
              <a:tr h="399537">
                <a:tc>
                  <a:txBody>
                    <a:bodyPr/>
                    <a:lstStyle/>
                    <a:p>
                      <a:r>
                        <a:rPr lang="nl-NL" sz="2200" dirty="0" smtClean="0"/>
                        <a:t>- </a:t>
                      </a:r>
                      <a:r>
                        <a:rPr lang="nl-NL" sz="2200" dirty="0" err="1" smtClean="0"/>
                        <a:t>Tyloom</a:t>
                      </a:r>
                      <a:r>
                        <a:rPr lang="nl-NL" sz="2200" baseline="0" dirty="0" smtClean="0"/>
                        <a:t> </a:t>
                      </a:r>
                      <a:endParaRPr lang="nl-NL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200" baseline="0" dirty="0" smtClean="0"/>
                        <a:t>-0,8</a:t>
                      </a:r>
                      <a:r>
                        <a:rPr lang="nl-NL" sz="2200" dirty="0" smtClean="0"/>
                        <a:t>%</a:t>
                      </a:r>
                      <a:endParaRPr lang="nl-NL" sz="2200" baseline="0" dirty="0" smtClean="0"/>
                    </a:p>
                  </a:txBody>
                  <a:tcPr/>
                </a:tc>
              </a:tr>
              <a:tr h="399537">
                <a:tc>
                  <a:txBody>
                    <a:bodyPr/>
                    <a:lstStyle/>
                    <a:p>
                      <a:r>
                        <a:rPr lang="nl-NL" sz="2200" dirty="0" smtClean="0"/>
                        <a:t>- </a:t>
                      </a:r>
                      <a:r>
                        <a:rPr lang="nl-NL" sz="2200" dirty="0" err="1" smtClean="0"/>
                        <a:t>wittelijndefect</a:t>
                      </a:r>
                      <a:endParaRPr lang="nl-NL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200" baseline="0" dirty="0" smtClean="0"/>
                        <a:t>-0,9</a:t>
                      </a:r>
                      <a:r>
                        <a:rPr lang="nl-NL" sz="2200" dirty="0" smtClean="0"/>
                        <a:t>%</a:t>
                      </a:r>
                      <a:endParaRPr lang="nl-NL" sz="2200" baseline="0" dirty="0" smtClean="0"/>
                    </a:p>
                  </a:txBody>
                  <a:tcPr/>
                </a:tc>
              </a:tr>
              <a:tr h="399537">
                <a:tc>
                  <a:txBody>
                    <a:bodyPr/>
                    <a:lstStyle/>
                    <a:p>
                      <a:r>
                        <a:rPr lang="nl-NL" sz="2200" dirty="0" smtClean="0"/>
                        <a:t>Geboortegemak pinken</a:t>
                      </a:r>
                      <a:endParaRPr lang="nl-NL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200" baseline="0" dirty="0" smtClean="0"/>
                        <a:t>5% minder moeilijke geboorten</a:t>
                      </a:r>
                    </a:p>
                  </a:txBody>
                  <a:tcPr/>
                </a:tc>
              </a:tr>
              <a:tr h="719167">
                <a:tc>
                  <a:txBody>
                    <a:bodyPr/>
                    <a:lstStyle/>
                    <a:p>
                      <a:r>
                        <a:rPr lang="nl-NL" sz="2200" dirty="0" smtClean="0"/>
                        <a:t>Afkalfgemak pinken</a:t>
                      </a:r>
                      <a:endParaRPr lang="nl-NL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200" baseline="0" dirty="0" smtClean="0"/>
                        <a:t>3,5% minder moeilijke geboorten </a:t>
                      </a:r>
                      <a:r>
                        <a:rPr lang="nl-NL" sz="2200" baseline="0" dirty="0" err="1" smtClean="0"/>
                        <a:t>vd</a:t>
                      </a:r>
                      <a:r>
                        <a:rPr lang="nl-NL" sz="2200" baseline="0" dirty="0" smtClean="0"/>
                        <a:t> dochters</a:t>
                      </a:r>
                    </a:p>
                  </a:txBody>
                  <a:tcPr/>
                </a:tc>
              </a:tr>
              <a:tr h="719167">
                <a:tc>
                  <a:txBody>
                    <a:bodyPr/>
                    <a:lstStyle/>
                    <a:p>
                      <a:r>
                        <a:rPr lang="nl-NL" sz="2200" dirty="0" smtClean="0"/>
                        <a:t>Levensvatbaarheid geboorte bij vaars</a:t>
                      </a:r>
                      <a:endParaRPr lang="nl-NL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200" baseline="0" dirty="0" smtClean="0"/>
                        <a:t>1,5% meer levend geboren kalveren</a:t>
                      </a:r>
                    </a:p>
                  </a:txBody>
                  <a:tcPr/>
                </a:tc>
              </a:tr>
              <a:tr h="71916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2200" dirty="0" smtClean="0"/>
                        <a:t>Levensvatbaarheid geboorte bij koe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200" baseline="0" dirty="0" smtClean="0"/>
                        <a:t>0,4% meer levend geboren kalveren</a:t>
                      </a: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23287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Gezondheid en vruchtbaarheid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nl-NL" dirty="0" smtClean="0"/>
              <a:t>Klauwgezondheidsindex gebaseerd op gegevens die verzameld zijn i.s.m. klauwverzorgers en Vereniging voor Rundveepedicure</a:t>
            </a:r>
          </a:p>
          <a:p>
            <a:r>
              <a:rPr lang="nl-NL" dirty="0" smtClean="0"/>
              <a:t>Gegevens uiergezondheid afkomstig van </a:t>
            </a:r>
            <a:r>
              <a:rPr lang="nl-NL" dirty="0" err="1" smtClean="0"/>
              <a:t>celgetalgegevens</a:t>
            </a:r>
            <a:r>
              <a:rPr lang="nl-NL" dirty="0" smtClean="0"/>
              <a:t> MPR</a:t>
            </a:r>
          </a:p>
          <a:p>
            <a:r>
              <a:rPr lang="nl-NL" dirty="0" smtClean="0"/>
              <a:t>Vruchtbaarheidsgegevens via inseminatiegegevens</a:t>
            </a:r>
          </a:p>
          <a:p>
            <a:r>
              <a:rPr lang="nl-NL" dirty="0" smtClean="0"/>
              <a:t>Veehouders geven zelf informatie over karakter en melksnelheid (bedrijfsinspectie)</a:t>
            </a:r>
          </a:p>
          <a:p>
            <a:r>
              <a:rPr lang="nl-NL" dirty="0" smtClean="0"/>
              <a:t>Afkalfgemak en geboortegemak via geboortegegevens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873380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Gezondheid en vruchtbaarheid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nl-NL" dirty="0" smtClean="0"/>
              <a:t>Bij gezondheid ook gebruikskenmerken. Zeggen iets over probleemloosheid</a:t>
            </a:r>
          </a:p>
          <a:p>
            <a:r>
              <a:rPr lang="nl-NL" dirty="0" smtClean="0"/>
              <a:t>Over algemeen score boven de 100 beter </a:t>
            </a:r>
          </a:p>
          <a:p>
            <a:r>
              <a:rPr lang="nl-NL" dirty="0" smtClean="0"/>
              <a:t>Behalve bij melksnelheid, dan is 100 optimum</a:t>
            </a:r>
          </a:p>
          <a:p>
            <a:pPr lvl="1"/>
            <a:r>
              <a:rPr lang="nl-NL" dirty="0" smtClean="0"/>
              <a:t>&lt;100 = traag melken</a:t>
            </a:r>
          </a:p>
          <a:p>
            <a:pPr lvl="1"/>
            <a:r>
              <a:rPr lang="nl-NL" dirty="0" smtClean="0"/>
              <a:t>&gt; 100 = grotere kans op melk uitliggen</a:t>
            </a:r>
          </a:p>
        </p:txBody>
      </p:sp>
      <p:pic>
        <p:nvPicPr>
          <p:cNvPr id="10242" name="Picture 2" descr="https://deavonturenvaneenboerenmeid.files.wordpress.com/2015/01/img_1087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27784" y="4147885"/>
            <a:ext cx="4067944" cy="27101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43100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Gebruikskenmerken</a:t>
            </a:r>
            <a:endParaRPr lang="nl-NL" dirty="0"/>
          </a:p>
        </p:txBody>
      </p:sp>
      <p:graphicFrame>
        <p:nvGraphicFramePr>
          <p:cNvPr id="4" name="Tijdelijke aanduiding voor inhoud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2221839753"/>
              </p:ext>
            </p:extLst>
          </p:nvPr>
        </p:nvGraphicFramePr>
        <p:xfrm>
          <a:off x="914400" y="1447800"/>
          <a:ext cx="7772400" cy="486152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90800"/>
                <a:gridCol w="2590800"/>
                <a:gridCol w="2590800"/>
              </a:tblGrid>
              <a:tr h="694503">
                <a:tc>
                  <a:txBody>
                    <a:bodyPr/>
                    <a:lstStyle/>
                    <a:p>
                      <a:r>
                        <a:rPr lang="nl-NL" sz="2400" dirty="0" smtClean="0"/>
                        <a:t>Omschrijving</a:t>
                      </a:r>
                      <a:endParaRPr lang="nl-NL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400" dirty="0" smtClean="0"/>
                        <a:t>&lt;96</a:t>
                      </a:r>
                      <a:endParaRPr lang="nl-NL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400" dirty="0" smtClean="0"/>
                        <a:t>&gt;104</a:t>
                      </a:r>
                      <a:endParaRPr lang="nl-NL" sz="2400" dirty="0"/>
                    </a:p>
                  </a:txBody>
                  <a:tcPr/>
                </a:tc>
              </a:tr>
              <a:tr h="694503">
                <a:tc>
                  <a:txBody>
                    <a:bodyPr/>
                    <a:lstStyle/>
                    <a:p>
                      <a:r>
                        <a:rPr lang="nl-NL" sz="2400" dirty="0" smtClean="0"/>
                        <a:t>Afkalfgemak</a:t>
                      </a:r>
                      <a:endParaRPr lang="nl-NL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400" dirty="0" smtClean="0"/>
                        <a:t>Zwaar</a:t>
                      </a:r>
                      <a:endParaRPr lang="nl-NL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400" dirty="0" smtClean="0"/>
                        <a:t>Licht </a:t>
                      </a:r>
                      <a:endParaRPr lang="nl-NL" sz="2400" dirty="0"/>
                    </a:p>
                  </a:txBody>
                  <a:tcPr/>
                </a:tc>
              </a:tr>
              <a:tr h="694503">
                <a:tc>
                  <a:txBody>
                    <a:bodyPr/>
                    <a:lstStyle/>
                    <a:p>
                      <a:r>
                        <a:rPr lang="nl-NL" sz="2400" dirty="0" smtClean="0"/>
                        <a:t>Vruchtbaarheid</a:t>
                      </a:r>
                      <a:endParaRPr lang="nl-NL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400" dirty="0" smtClean="0"/>
                        <a:t>Slecht</a:t>
                      </a:r>
                      <a:endParaRPr lang="nl-NL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400" dirty="0" smtClean="0"/>
                        <a:t>Goed </a:t>
                      </a:r>
                      <a:endParaRPr lang="nl-NL" sz="2400" dirty="0"/>
                    </a:p>
                  </a:txBody>
                  <a:tcPr/>
                </a:tc>
              </a:tr>
              <a:tr h="694503">
                <a:tc>
                  <a:txBody>
                    <a:bodyPr/>
                    <a:lstStyle/>
                    <a:p>
                      <a:r>
                        <a:rPr lang="nl-NL" sz="2400" dirty="0" smtClean="0"/>
                        <a:t>Melksnelheid</a:t>
                      </a:r>
                      <a:endParaRPr lang="nl-NL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400" dirty="0" smtClean="0"/>
                        <a:t>Traag</a:t>
                      </a:r>
                      <a:endParaRPr lang="nl-NL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400" dirty="0" smtClean="0"/>
                        <a:t>Snel </a:t>
                      </a:r>
                      <a:endParaRPr lang="nl-NL" sz="2400" dirty="0"/>
                    </a:p>
                  </a:txBody>
                  <a:tcPr/>
                </a:tc>
              </a:tr>
              <a:tr h="694503">
                <a:tc>
                  <a:txBody>
                    <a:bodyPr/>
                    <a:lstStyle/>
                    <a:p>
                      <a:r>
                        <a:rPr lang="nl-NL" sz="2400" dirty="0" smtClean="0"/>
                        <a:t>Uiergezondheid</a:t>
                      </a:r>
                      <a:endParaRPr lang="nl-NL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400" dirty="0" smtClean="0"/>
                        <a:t>Slecht</a:t>
                      </a:r>
                      <a:endParaRPr lang="nl-NL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400" dirty="0" smtClean="0"/>
                        <a:t>Goed </a:t>
                      </a:r>
                      <a:endParaRPr lang="nl-NL" sz="2400" dirty="0"/>
                    </a:p>
                  </a:txBody>
                  <a:tcPr/>
                </a:tc>
              </a:tr>
              <a:tr h="694503">
                <a:tc>
                  <a:txBody>
                    <a:bodyPr/>
                    <a:lstStyle/>
                    <a:p>
                      <a:r>
                        <a:rPr lang="nl-NL" sz="2400" dirty="0" smtClean="0"/>
                        <a:t>Karakter</a:t>
                      </a:r>
                      <a:endParaRPr lang="nl-NL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400" dirty="0" smtClean="0"/>
                        <a:t>Lastig</a:t>
                      </a:r>
                      <a:endParaRPr lang="nl-NL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400" dirty="0" smtClean="0"/>
                        <a:t>Gemakkelijk </a:t>
                      </a:r>
                      <a:endParaRPr lang="nl-NL" sz="2400" dirty="0"/>
                    </a:p>
                  </a:txBody>
                  <a:tcPr/>
                </a:tc>
              </a:tr>
              <a:tr h="694503">
                <a:tc>
                  <a:txBody>
                    <a:bodyPr/>
                    <a:lstStyle/>
                    <a:p>
                      <a:r>
                        <a:rPr lang="nl-NL" sz="2400" dirty="0" smtClean="0"/>
                        <a:t>Geboortegemak</a:t>
                      </a:r>
                      <a:endParaRPr lang="nl-NL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400" dirty="0" smtClean="0"/>
                        <a:t>Zwaar </a:t>
                      </a:r>
                      <a:endParaRPr lang="nl-NL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400" dirty="0" smtClean="0"/>
                        <a:t>Licht </a:t>
                      </a:r>
                      <a:endParaRPr lang="nl-NL" sz="24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47312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Levensduur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nl-NL" dirty="0" smtClean="0"/>
              <a:t>Geeft aan hoe lang dochters van een stier op een bedrijf zijn vanaf moment dat ze voor het eerst afkalven</a:t>
            </a:r>
          </a:p>
          <a:p>
            <a:pPr lvl="1"/>
            <a:r>
              <a:rPr lang="nl-NL" dirty="0" smtClean="0"/>
              <a:t>Geven meer melk, daardoor langer blijven, of</a:t>
            </a:r>
          </a:p>
          <a:p>
            <a:pPr lvl="1"/>
            <a:r>
              <a:rPr lang="nl-NL" dirty="0" smtClean="0"/>
              <a:t>Betere functionele kenmerken</a:t>
            </a:r>
          </a:p>
          <a:p>
            <a:r>
              <a:rPr lang="nl-NL" dirty="0" smtClean="0"/>
              <a:t>Uitgedrukt in dagen</a:t>
            </a:r>
          </a:p>
          <a:p>
            <a:pPr lvl="1"/>
            <a:r>
              <a:rPr lang="nl-NL" dirty="0"/>
              <a:t>+400 -&gt; stier geeft de helft door aan zijn dochters, dus dochters zullen gemiddeld 200 dagen (ruim 8 maanden) langer op het bedrijf zijn </a:t>
            </a:r>
            <a:r>
              <a:rPr lang="nl-NL" dirty="0" err="1" smtClean="0"/>
              <a:t>Xx</a:t>
            </a:r>
            <a:endParaRPr lang="nl-NL" dirty="0" smtClean="0"/>
          </a:p>
          <a:p>
            <a:r>
              <a:rPr lang="nl-NL" dirty="0" smtClean="0"/>
              <a:t>Fokwaarde opgebouwd uit:</a:t>
            </a:r>
          </a:p>
          <a:p>
            <a:pPr lvl="1"/>
            <a:r>
              <a:rPr lang="nl-NL" dirty="0" smtClean="0"/>
              <a:t>Directe informatie over afgevoerde dochters</a:t>
            </a:r>
          </a:p>
          <a:p>
            <a:pPr lvl="1"/>
            <a:r>
              <a:rPr lang="nl-NL" dirty="0" smtClean="0"/>
              <a:t>Indirecte informatie over voorspellende kenmerken</a:t>
            </a:r>
          </a:p>
          <a:p>
            <a:pPr lvl="1"/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648734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Levensduur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nl-NL" dirty="0" smtClean="0"/>
              <a:t>Voorspellende levensduur</a:t>
            </a:r>
          </a:p>
          <a:p>
            <a:pPr lvl="1"/>
            <a:r>
              <a:rPr lang="nl-NL" dirty="0" smtClean="0"/>
              <a:t>Uierdiepte (diep </a:t>
            </a:r>
            <a:r>
              <a:rPr lang="nl-NL" dirty="0" err="1" smtClean="0"/>
              <a:t>vs</a:t>
            </a:r>
            <a:r>
              <a:rPr lang="nl-NL" dirty="0" smtClean="0"/>
              <a:t> ondiep)</a:t>
            </a:r>
          </a:p>
          <a:p>
            <a:pPr lvl="1"/>
            <a:r>
              <a:rPr lang="nl-NL" dirty="0" err="1" smtClean="0"/>
              <a:t>Celgetal</a:t>
            </a:r>
            <a:r>
              <a:rPr lang="nl-NL" dirty="0" smtClean="0"/>
              <a:t> (hoog </a:t>
            </a:r>
            <a:r>
              <a:rPr lang="nl-NL" dirty="0" err="1" smtClean="0"/>
              <a:t>vs</a:t>
            </a:r>
            <a:r>
              <a:rPr lang="nl-NL" dirty="0" smtClean="0"/>
              <a:t> laag)</a:t>
            </a:r>
          </a:p>
          <a:p>
            <a:pPr lvl="1"/>
            <a:r>
              <a:rPr lang="nl-NL" dirty="0" smtClean="0"/>
              <a:t>Beengebruik (matig </a:t>
            </a:r>
            <a:r>
              <a:rPr lang="nl-NL" dirty="0" err="1" smtClean="0"/>
              <a:t>vs</a:t>
            </a:r>
            <a:r>
              <a:rPr lang="nl-NL" dirty="0" smtClean="0"/>
              <a:t> goed)</a:t>
            </a:r>
          </a:p>
          <a:p>
            <a:endParaRPr lang="nl-NL" dirty="0"/>
          </a:p>
        </p:txBody>
      </p:sp>
      <p:pic>
        <p:nvPicPr>
          <p:cNvPr id="11266" name="Picture 2" descr="http://www.lely.com/uploads/images/2012/10/4-new-web-600x300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15616" y="3258769"/>
            <a:ext cx="7146032" cy="35730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0835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Exterieur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nl-NL" dirty="0" smtClean="0"/>
              <a:t>Buitenkant en de bouw van de koe</a:t>
            </a:r>
          </a:p>
          <a:p>
            <a:r>
              <a:rPr lang="nl-NL" dirty="0" smtClean="0"/>
              <a:t>Goed exterieur:</a:t>
            </a:r>
          </a:p>
          <a:p>
            <a:pPr lvl="1"/>
            <a:r>
              <a:rPr lang="nl-NL" dirty="0" smtClean="0"/>
              <a:t>Goed functioneren</a:t>
            </a:r>
          </a:p>
          <a:p>
            <a:pPr lvl="1"/>
            <a:r>
              <a:rPr lang="nl-NL" dirty="0" smtClean="0"/>
              <a:t>Goed bewegen</a:t>
            </a:r>
          </a:p>
          <a:p>
            <a:pPr lvl="1"/>
            <a:r>
              <a:rPr lang="nl-NL" dirty="0" smtClean="0"/>
              <a:t>Genoeg ruwvoer verwerken</a:t>
            </a:r>
          </a:p>
          <a:p>
            <a:pPr lvl="1"/>
            <a:r>
              <a:rPr lang="nl-NL" dirty="0" smtClean="0"/>
              <a:t>Positieve bijdrage aan gezondheid</a:t>
            </a:r>
          </a:p>
          <a:p>
            <a:r>
              <a:rPr lang="nl-NL" dirty="0" smtClean="0"/>
              <a:t>Gegevens bedrijfsinspectie</a:t>
            </a:r>
          </a:p>
          <a:p>
            <a:r>
              <a:rPr lang="nl-NL" dirty="0"/>
              <a:t>Bovenbalk en onderbalk</a:t>
            </a:r>
          </a:p>
          <a:p>
            <a:r>
              <a:rPr lang="nl-NL" dirty="0" smtClean="0"/>
              <a:t>Totaal exterieur: </a:t>
            </a:r>
          </a:p>
          <a:p>
            <a:pPr lvl="1"/>
            <a:r>
              <a:rPr lang="nl-NL" dirty="0" smtClean="0"/>
              <a:t>35% uier en benen</a:t>
            </a:r>
          </a:p>
          <a:p>
            <a:pPr lvl="1"/>
            <a:r>
              <a:rPr lang="nl-NL" dirty="0" smtClean="0"/>
              <a:t>20% frame</a:t>
            </a:r>
          </a:p>
          <a:p>
            <a:pPr lvl="1"/>
            <a:r>
              <a:rPr lang="nl-NL" dirty="0" smtClean="0"/>
              <a:t>10% type</a:t>
            </a:r>
          </a:p>
          <a:p>
            <a:pPr marL="320040" lvl="1" indent="0">
              <a:buNone/>
            </a:pPr>
            <a:r>
              <a:rPr lang="nl-NL" dirty="0" smtClean="0">
                <a:hlinkClick r:id="rId2"/>
              </a:rPr>
              <a:t>Exterieurtoppers</a:t>
            </a:r>
            <a:r>
              <a:rPr lang="nl-NL" dirty="0" smtClean="0"/>
              <a:t> </a:t>
            </a:r>
            <a:endParaRPr lang="nl-NL" dirty="0"/>
          </a:p>
        </p:txBody>
      </p:sp>
      <p:pic>
        <p:nvPicPr>
          <p:cNvPr id="12290" name="Picture 2" descr="http://veeteelt.nl/sites/default/files/styles/gallery_fullsize/public/inspectie_1.jpg?itok=f6QjDF1o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04114" y="3861049"/>
            <a:ext cx="4739885" cy="29898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56622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Internationale fokwaarden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Fokwaarden van stieren worden vanuit het buitenland omgerekend door </a:t>
            </a:r>
            <a:r>
              <a:rPr lang="nl-NL" dirty="0" err="1" smtClean="0"/>
              <a:t>Interbull</a:t>
            </a:r>
            <a:endParaRPr lang="nl-NL" dirty="0" smtClean="0"/>
          </a:p>
          <a:p>
            <a:pPr lvl="1"/>
            <a:r>
              <a:rPr lang="nl-NL" dirty="0"/>
              <a:t>Melkproductiekenmerken</a:t>
            </a:r>
          </a:p>
          <a:p>
            <a:pPr lvl="1"/>
            <a:r>
              <a:rPr lang="nl-NL" dirty="0"/>
              <a:t>Exterieur </a:t>
            </a:r>
          </a:p>
          <a:p>
            <a:pPr lvl="1"/>
            <a:r>
              <a:rPr lang="nl-NL" dirty="0"/>
              <a:t>Levensduur </a:t>
            </a:r>
          </a:p>
          <a:p>
            <a:pPr lvl="1"/>
            <a:r>
              <a:rPr lang="nl-NL" dirty="0"/>
              <a:t>Geboortekenmerken</a:t>
            </a:r>
          </a:p>
          <a:p>
            <a:pPr lvl="1"/>
            <a:r>
              <a:rPr lang="nl-NL" dirty="0" err="1"/>
              <a:t>Celgetal</a:t>
            </a:r>
            <a:endParaRPr lang="nl-NL" dirty="0"/>
          </a:p>
          <a:p>
            <a:pPr lvl="1"/>
            <a:r>
              <a:rPr lang="nl-NL" dirty="0"/>
              <a:t>Vruchtbaarheid</a:t>
            </a:r>
            <a:endParaRPr lang="nl-NL" dirty="0" smtClean="0"/>
          </a:p>
          <a:p>
            <a:r>
              <a:rPr lang="nl-NL" dirty="0" smtClean="0"/>
              <a:t>Voor bijvoorbeeld Holstein, Jersey, Brown Swiss</a:t>
            </a:r>
          </a:p>
          <a:p>
            <a:r>
              <a:rPr lang="nl-NL" dirty="0" smtClean="0">
                <a:hlinkClick r:id="rId2"/>
              </a:rPr>
              <a:t>Omrekeningsfactoren</a:t>
            </a:r>
            <a:r>
              <a:rPr lang="nl-NL" dirty="0" smtClean="0"/>
              <a:t>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90413622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Omrekenen naar een andere basis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nl-NL" dirty="0" smtClean="0"/>
              <a:t>Fokwaarden kunnen worden omgerekend naar een andere basis</a:t>
            </a:r>
          </a:p>
          <a:p>
            <a:r>
              <a:rPr lang="nl-NL" dirty="0" smtClean="0">
                <a:hlinkClick r:id="rId2"/>
              </a:rPr>
              <a:t>Basisverschillen</a:t>
            </a:r>
            <a:endParaRPr lang="nl-NL" dirty="0" smtClean="0"/>
          </a:p>
          <a:p>
            <a:r>
              <a:rPr lang="nl-NL" dirty="0" smtClean="0">
                <a:hlinkClick r:id="rId3"/>
              </a:rPr>
              <a:t>Stieren</a:t>
            </a:r>
            <a:r>
              <a:rPr lang="nl-NL" dirty="0" smtClean="0"/>
              <a:t>  </a:t>
            </a:r>
            <a:endParaRPr lang="nl-NL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76343" y="2338958"/>
            <a:ext cx="3767657" cy="45190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050394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Onderwerpen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nl-NL" dirty="0" smtClean="0">
                <a:solidFill>
                  <a:srgbClr val="00B050"/>
                </a:solidFill>
              </a:rPr>
              <a:t>Erfelijkheidsleer</a:t>
            </a:r>
          </a:p>
          <a:p>
            <a:r>
              <a:rPr lang="nl-NL" dirty="0" smtClean="0">
                <a:solidFill>
                  <a:srgbClr val="00B050"/>
                </a:solidFill>
              </a:rPr>
              <a:t>Erfelijke gebreken</a:t>
            </a:r>
          </a:p>
          <a:p>
            <a:r>
              <a:rPr lang="nl-NL" dirty="0" smtClean="0">
                <a:solidFill>
                  <a:srgbClr val="00B050"/>
                </a:solidFill>
              </a:rPr>
              <a:t>Gebruikskenmerken</a:t>
            </a:r>
          </a:p>
          <a:p>
            <a:r>
              <a:rPr lang="nl-NL" dirty="0" smtClean="0">
                <a:solidFill>
                  <a:srgbClr val="00B050"/>
                </a:solidFill>
              </a:rPr>
              <a:t>Exterieurkenmerken</a:t>
            </a:r>
          </a:p>
          <a:p>
            <a:r>
              <a:rPr lang="nl-NL" dirty="0" smtClean="0">
                <a:solidFill>
                  <a:srgbClr val="00B050"/>
                </a:solidFill>
              </a:rPr>
              <a:t>Bedrijfsinspectie</a:t>
            </a:r>
          </a:p>
          <a:p>
            <a:r>
              <a:rPr lang="nl-NL" dirty="0" smtClean="0">
                <a:solidFill>
                  <a:srgbClr val="00B050"/>
                </a:solidFill>
              </a:rPr>
              <a:t>Fokdoel</a:t>
            </a:r>
            <a:endParaRPr lang="nl-NL" dirty="0">
              <a:solidFill>
                <a:srgbClr val="00B050"/>
              </a:solidFill>
            </a:endParaRPr>
          </a:p>
          <a:p>
            <a:r>
              <a:rPr lang="nl-NL" dirty="0" smtClean="0">
                <a:solidFill>
                  <a:srgbClr val="00B050"/>
                </a:solidFill>
              </a:rPr>
              <a:t>Fokwaarden</a:t>
            </a:r>
          </a:p>
          <a:p>
            <a:r>
              <a:rPr lang="nl-NL" dirty="0" smtClean="0"/>
              <a:t>Stierenkaart</a:t>
            </a:r>
          </a:p>
          <a:p>
            <a:r>
              <a:rPr lang="nl-NL" dirty="0" smtClean="0"/>
              <a:t>SAP</a:t>
            </a:r>
          </a:p>
          <a:p>
            <a:r>
              <a:rPr lang="nl-NL" dirty="0" smtClean="0">
                <a:solidFill>
                  <a:srgbClr val="00B050"/>
                </a:solidFill>
              </a:rPr>
              <a:t>Kruisen</a:t>
            </a:r>
          </a:p>
          <a:p>
            <a:r>
              <a:rPr lang="nl-NL" dirty="0" smtClean="0">
                <a:hlinkClick r:id="rId2"/>
              </a:rPr>
              <a:t>Introductie</a:t>
            </a:r>
            <a:r>
              <a:rPr lang="nl-NL" dirty="0" smtClean="0"/>
              <a:t> </a:t>
            </a:r>
            <a:endParaRPr lang="nl-NL" dirty="0"/>
          </a:p>
          <a:p>
            <a:endParaRPr lang="nl-NL" dirty="0"/>
          </a:p>
        </p:txBody>
      </p:sp>
      <p:pic>
        <p:nvPicPr>
          <p:cNvPr id="6146" name="Picture 2" descr="http://archief.veeteelt.nl/sites/default/files/imagecache/news_default/nieuws/Rietjes-400.gif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53000" y="4117503"/>
            <a:ext cx="4191000" cy="27241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09829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Bedrijfsinspectie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nl-NL" dirty="0" smtClean="0"/>
              <a:t>Gem. elke 8 </a:t>
            </a:r>
            <a:r>
              <a:rPr lang="nl-NL" dirty="0" err="1" smtClean="0"/>
              <a:t>mnd</a:t>
            </a:r>
            <a:r>
              <a:rPr lang="nl-NL" dirty="0" smtClean="0"/>
              <a:t> bedrijfsinspecteur</a:t>
            </a:r>
          </a:p>
          <a:p>
            <a:r>
              <a:rPr lang="nl-NL" dirty="0" smtClean="0"/>
              <a:t>Exterieurkenmerken worden gescoord</a:t>
            </a:r>
          </a:p>
          <a:p>
            <a:r>
              <a:rPr lang="nl-NL" dirty="0" smtClean="0"/>
              <a:t>Keuringsrapport:</a:t>
            </a:r>
          </a:p>
          <a:p>
            <a:pPr lvl="1"/>
            <a:r>
              <a:rPr lang="nl-NL" dirty="0" smtClean="0"/>
              <a:t>Onderbalk = beschrijvende lineaire kenmerken</a:t>
            </a:r>
          </a:p>
          <a:p>
            <a:pPr lvl="1"/>
            <a:r>
              <a:rPr lang="nl-NL" dirty="0" smtClean="0"/>
              <a:t>Bovenbalk = waarderende algemene kenmerken</a:t>
            </a:r>
          </a:p>
          <a:p>
            <a:pPr lvl="1"/>
            <a:r>
              <a:rPr lang="nl-NL" dirty="0" smtClean="0"/>
              <a:t>Gegevens worden gebruikt voor berekenen exterieurfokwaarden dier zelf en fokwaarden vaders</a:t>
            </a:r>
          </a:p>
          <a:p>
            <a:r>
              <a:rPr lang="nl-NL" dirty="0" smtClean="0"/>
              <a:t>Keuringsstandaard:</a:t>
            </a:r>
          </a:p>
          <a:p>
            <a:pPr lvl="1"/>
            <a:r>
              <a:rPr lang="nl-NL" dirty="0" smtClean="0"/>
              <a:t>‘Melk’- voor zwart- en roodbont</a:t>
            </a:r>
          </a:p>
          <a:p>
            <a:pPr lvl="1"/>
            <a:r>
              <a:rPr lang="nl-NL" dirty="0" smtClean="0"/>
              <a:t>‘MRIJ’- voor zuivere </a:t>
            </a:r>
            <a:r>
              <a:rPr lang="nl-NL" dirty="0" err="1" smtClean="0"/>
              <a:t>mrij</a:t>
            </a:r>
            <a:r>
              <a:rPr lang="nl-NL" dirty="0" smtClean="0"/>
              <a:t> dieren</a:t>
            </a:r>
          </a:p>
          <a:p>
            <a:pPr lvl="1"/>
            <a:endParaRPr lang="nl-NL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40152" y="16024"/>
            <a:ext cx="3086037" cy="19187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71348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Onderbalkkenmerken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nl-NL" dirty="0" smtClean="0"/>
              <a:t>18 lineaire kenmerken</a:t>
            </a:r>
          </a:p>
          <a:p>
            <a:r>
              <a:rPr lang="nl-NL" dirty="0" smtClean="0"/>
              <a:t>Scores 1-9, m.u.v. hoogtemaat (cm)</a:t>
            </a:r>
          </a:p>
          <a:p>
            <a:r>
              <a:rPr lang="nl-NL" dirty="0" smtClean="0"/>
              <a:t>Constateringen die aangeven hoe de koe er uit ziet</a:t>
            </a:r>
          </a:p>
          <a:p>
            <a:r>
              <a:rPr lang="nl-NL" dirty="0" smtClean="0"/>
              <a:t>Geven geen waardeoordeel</a:t>
            </a:r>
          </a:p>
          <a:p>
            <a:r>
              <a:rPr lang="nl-NL" dirty="0" smtClean="0"/>
              <a:t>Bestuderen Beslissen van kalf tot koe </a:t>
            </a:r>
            <a:r>
              <a:rPr lang="nl-NL" dirty="0" err="1" smtClean="0"/>
              <a:t>blz</a:t>
            </a:r>
            <a:r>
              <a:rPr lang="nl-NL" dirty="0" smtClean="0"/>
              <a:t> 172 t/m 174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26000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548680"/>
            <a:ext cx="9026189" cy="56119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17197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Gebruikskenmerken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nl-NL" dirty="0" smtClean="0"/>
              <a:t>Melksnelheid – snelheid waarmee de vaars melkt</a:t>
            </a:r>
          </a:p>
          <a:p>
            <a:pPr lvl="1"/>
            <a:r>
              <a:rPr lang="nl-NL" dirty="0" smtClean="0"/>
              <a:t>1 = traag</a:t>
            </a:r>
          </a:p>
          <a:p>
            <a:pPr lvl="1"/>
            <a:r>
              <a:rPr lang="nl-NL" dirty="0" smtClean="0"/>
              <a:t>9 = snel</a:t>
            </a:r>
          </a:p>
          <a:p>
            <a:r>
              <a:rPr lang="nl-NL" dirty="0" smtClean="0"/>
              <a:t>Karakter – gedrag van de vaars tijdens het melken</a:t>
            </a:r>
          </a:p>
          <a:p>
            <a:pPr lvl="1"/>
            <a:r>
              <a:rPr lang="nl-NL" dirty="0" smtClean="0"/>
              <a:t>1 = nerveus</a:t>
            </a:r>
          </a:p>
          <a:p>
            <a:pPr lvl="1"/>
            <a:r>
              <a:rPr lang="nl-NL" dirty="0" smtClean="0"/>
              <a:t>9 = rustig</a:t>
            </a:r>
            <a:endParaRPr lang="nl-NL" dirty="0"/>
          </a:p>
        </p:txBody>
      </p:sp>
      <p:pic>
        <p:nvPicPr>
          <p:cNvPr id="6146" name="Picture 2" descr="http://www.bosmamelktechniek.nl/Bosma_Melktechniek_ClassicPro_GQ_Liners_Tepelvoering_bestanden/image002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31840" y="3284984"/>
            <a:ext cx="2376264" cy="34069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16763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Bovenbalkkenmerken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nl-NL" dirty="0" smtClean="0"/>
              <a:t>Waardeoordeel – in welke mate komt het dier overeen met de keuringsstandaard</a:t>
            </a:r>
          </a:p>
          <a:p>
            <a:r>
              <a:rPr lang="nl-NL" dirty="0" smtClean="0"/>
              <a:t>Range: 71-99 punten, populatiegemiddelde is 80 punten</a:t>
            </a:r>
          </a:p>
          <a:p>
            <a:r>
              <a:rPr lang="nl-NL" dirty="0" smtClean="0"/>
              <a:t>Voor 90 punten of meer moeten de koeien tenminste 48 maanden zijn en 2x gekalfd</a:t>
            </a:r>
          </a:p>
          <a:p>
            <a:r>
              <a:rPr lang="nl-NL" dirty="0" smtClean="0"/>
              <a:t>Scores verdeeld in klassen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688566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Klassen exterieurscores bovenbalk</a:t>
            </a:r>
            <a:endParaRPr lang="nl-NL" dirty="0"/>
          </a:p>
        </p:txBody>
      </p:sp>
      <p:graphicFrame>
        <p:nvGraphicFramePr>
          <p:cNvPr id="4" name="Tijdelijke aanduiding voor inhoud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4123678931"/>
              </p:ext>
            </p:extLst>
          </p:nvPr>
        </p:nvGraphicFramePr>
        <p:xfrm>
          <a:off x="899592" y="1628800"/>
          <a:ext cx="7772400" cy="331236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86200"/>
                <a:gridCol w="3886200"/>
              </a:tblGrid>
              <a:tr h="552061">
                <a:tc>
                  <a:txBody>
                    <a:bodyPr/>
                    <a:lstStyle/>
                    <a:p>
                      <a:r>
                        <a:rPr lang="nl-NL" sz="2600" dirty="0" smtClean="0"/>
                        <a:t>Klasse </a:t>
                      </a:r>
                      <a:endParaRPr lang="nl-NL" sz="2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600" dirty="0" smtClean="0"/>
                        <a:t>Score bovenbalk</a:t>
                      </a:r>
                      <a:endParaRPr lang="nl-NL" sz="2600" dirty="0"/>
                    </a:p>
                  </a:txBody>
                  <a:tcPr/>
                </a:tc>
              </a:tr>
              <a:tr h="552061">
                <a:tc>
                  <a:txBody>
                    <a:bodyPr/>
                    <a:lstStyle/>
                    <a:p>
                      <a:r>
                        <a:rPr lang="nl-NL" sz="2600" dirty="0" smtClean="0"/>
                        <a:t>Excellent </a:t>
                      </a:r>
                      <a:endParaRPr lang="nl-NL" sz="2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600" dirty="0" smtClean="0"/>
                        <a:t>90 en hoger</a:t>
                      </a:r>
                      <a:endParaRPr lang="nl-NL" sz="2600" dirty="0"/>
                    </a:p>
                  </a:txBody>
                  <a:tcPr/>
                </a:tc>
              </a:tr>
              <a:tr h="552061">
                <a:tc>
                  <a:txBody>
                    <a:bodyPr/>
                    <a:lstStyle/>
                    <a:p>
                      <a:r>
                        <a:rPr lang="nl-NL" sz="2600" dirty="0" smtClean="0"/>
                        <a:t>Zeer goed</a:t>
                      </a:r>
                      <a:endParaRPr lang="nl-NL" sz="2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600" dirty="0" smtClean="0"/>
                        <a:t>85-89</a:t>
                      </a:r>
                      <a:endParaRPr lang="nl-NL" sz="2600" dirty="0"/>
                    </a:p>
                  </a:txBody>
                  <a:tcPr/>
                </a:tc>
              </a:tr>
              <a:tr h="552061">
                <a:tc>
                  <a:txBody>
                    <a:bodyPr/>
                    <a:lstStyle/>
                    <a:p>
                      <a:r>
                        <a:rPr lang="nl-NL" sz="2600" dirty="0" smtClean="0"/>
                        <a:t>Goed </a:t>
                      </a:r>
                      <a:endParaRPr lang="nl-NL" sz="2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600" dirty="0" smtClean="0"/>
                        <a:t>80-84</a:t>
                      </a:r>
                      <a:endParaRPr lang="nl-NL" sz="2600" dirty="0"/>
                    </a:p>
                  </a:txBody>
                  <a:tcPr/>
                </a:tc>
              </a:tr>
              <a:tr h="552061">
                <a:tc>
                  <a:txBody>
                    <a:bodyPr/>
                    <a:lstStyle/>
                    <a:p>
                      <a:r>
                        <a:rPr lang="nl-NL" sz="2600" dirty="0" smtClean="0"/>
                        <a:t>Voldoende</a:t>
                      </a:r>
                      <a:endParaRPr lang="nl-NL" sz="2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600" dirty="0" smtClean="0"/>
                        <a:t>75-79</a:t>
                      </a:r>
                      <a:endParaRPr lang="nl-NL" sz="2600" dirty="0"/>
                    </a:p>
                  </a:txBody>
                  <a:tcPr/>
                </a:tc>
              </a:tr>
              <a:tr h="552061">
                <a:tc>
                  <a:txBody>
                    <a:bodyPr/>
                    <a:lstStyle/>
                    <a:p>
                      <a:r>
                        <a:rPr lang="nl-NL" sz="2600" dirty="0" smtClean="0"/>
                        <a:t>Onvoldoende </a:t>
                      </a:r>
                      <a:endParaRPr lang="nl-NL" sz="2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600" dirty="0" smtClean="0"/>
                        <a:t>71-74</a:t>
                      </a:r>
                      <a:endParaRPr lang="nl-NL" sz="26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65731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Bovenbalkkenmerken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nl-NL" dirty="0" smtClean="0"/>
              <a:t>Frame (F)</a:t>
            </a:r>
          </a:p>
          <a:p>
            <a:pPr lvl="1"/>
            <a:r>
              <a:rPr lang="nl-NL" dirty="0" err="1" smtClean="0"/>
              <a:t>Functione</a:t>
            </a:r>
            <a:r>
              <a:rPr lang="nl-NL" dirty="0" smtClean="0"/>
              <a:t> bouw en </a:t>
            </a:r>
            <a:r>
              <a:rPr lang="nl-NL" dirty="0" err="1" smtClean="0"/>
              <a:t>capactiteit</a:t>
            </a:r>
            <a:endParaRPr lang="nl-NL" dirty="0" smtClean="0"/>
          </a:p>
          <a:p>
            <a:r>
              <a:rPr lang="nl-NL" dirty="0" smtClean="0"/>
              <a:t>Type (T) (voorheen Robuustheid)</a:t>
            </a:r>
          </a:p>
          <a:p>
            <a:pPr lvl="1"/>
            <a:r>
              <a:rPr lang="nl-NL" dirty="0" smtClean="0"/>
              <a:t>Berekend uit onderbalkkenmerken conditie, inhoud, voorhand en kruisbreedte</a:t>
            </a:r>
          </a:p>
          <a:p>
            <a:r>
              <a:rPr lang="nl-NL" dirty="0" smtClean="0"/>
              <a:t>Uier (U)</a:t>
            </a:r>
          </a:p>
          <a:p>
            <a:pPr lvl="1"/>
            <a:r>
              <a:rPr lang="nl-NL" dirty="0" smtClean="0"/>
              <a:t>Totaalwaardering van de uier</a:t>
            </a:r>
          </a:p>
          <a:p>
            <a:r>
              <a:rPr lang="nl-NL" dirty="0" smtClean="0"/>
              <a:t>Beenwerk (B)</a:t>
            </a:r>
          </a:p>
          <a:p>
            <a:pPr lvl="1"/>
            <a:r>
              <a:rPr lang="nl-NL" dirty="0" smtClean="0"/>
              <a:t>Totaalwaardering van het beenwerk</a:t>
            </a:r>
          </a:p>
          <a:p>
            <a:r>
              <a:rPr lang="nl-NL" dirty="0" err="1" smtClean="0"/>
              <a:t>Bespiering</a:t>
            </a:r>
            <a:r>
              <a:rPr lang="nl-NL" dirty="0" smtClean="0"/>
              <a:t> (</a:t>
            </a:r>
            <a:r>
              <a:rPr lang="nl-NL" dirty="0" err="1" smtClean="0"/>
              <a:t>Bs</a:t>
            </a:r>
            <a:r>
              <a:rPr lang="nl-NL" dirty="0" smtClean="0"/>
              <a:t>)</a:t>
            </a:r>
          </a:p>
          <a:p>
            <a:pPr lvl="1"/>
            <a:r>
              <a:rPr lang="nl-NL" dirty="0" err="1" smtClean="0"/>
              <a:t>Bespiering</a:t>
            </a:r>
            <a:r>
              <a:rPr lang="nl-NL" dirty="0" smtClean="0"/>
              <a:t> van het gehele dier (vooral achterhand), alleen bij MRIJ</a:t>
            </a:r>
          </a:p>
          <a:p>
            <a:r>
              <a:rPr lang="nl-NL" dirty="0" smtClean="0"/>
              <a:t>Algemeen Voorkomen</a:t>
            </a:r>
          </a:p>
          <a:p>
            <a:pPr lvl="1"/>
            <a:r>
              <a:rPr lang="nl-NL" dirty="0" smtClean="0"/>
              <a:t>Totaalindruk van de koe</a:t>
            </a:r>
            <a:endParaRPr lang="nl-NL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28184" y="2780928"/>
            <a:ext cx="2614260" cy="19683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89123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Wegingsfactoren Algemeen Voorkomen</a:t>
            </a:r>
            <a:endParaRPr lang="nl-NL" dirty="0"/>
          </a:p>
        </p:txBody>
      </p:sp>
      <p:graphicFrame>
        <p:nvGraphicFramePr>
          <p:cNvPr id="4" name="Tijdelijke aanduiding voor inhoud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4165336704"/>
              </p:ext>
            </p:extLst>
          </p:nvPr>
        </p:nvGraphicFramePr>
        <p:xfrm>
          <a:off x="899592" y="1700808"/>
          <a:ext cx="7772400" cy="3810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24336"/>
                <a:gridCol w="2304256"/>
                <a:gridCol w="2443808"/>
              </a:tblGrid>
              <a:tr h="370840">
                <a:tc>
                  <a:txBody>
                    <a:bodyPr/>
                    <a:lstStyle/>
                    <a:p>
                      <a:r>
                        <a:rPr lang="nl-NL" sz="2600" dirty="0" smtClean="0"/>
                        <a:t>Kenmerk </a:t>
                      </a:r>
                      <a:endParaRPr lang="nl-NL" sz="2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600" dirty="0" err="1" smtClean="0"/>
                        <a:t>Zb</a:t>
                      </a:r>
                      <a:r>
                        <a:rPr lang="nl-NL" sz="2600" dirty="0" smtClean="0"/>
                        <a:t>- en </a:t>
                      </a:r>
                      <a:r>
                        <a:rPr lang="nl-NL" sz="2600" dirty="0" err="1" smtClean="0"/>
                        <a:t>rb</a:t>
                      </a:r>
                      <a:r>
                        <a:rPr lang="nl-NL" sz="2600" dirty="0" smtClean="0"/>
                        <a:t>-standaard</a:t>
                      </a:r>
                      <a:endParaRPr lang="nl-NL" sz="2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600" dirty="0" err="1" smtClean="0"/>
                        <a:t>Mrij</a:t>
                      </a:r>
                      <a:r>
                        <a:rPr lang="nl-NL" sz="2600" dirty="0" smtClean="0"/>
                        <a:t>-standaard</a:t>
                      </a:r>
                      <a:endParaRPr lang="nl-NL" sz="2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sz="2600" dirty="0" smtClean="0"/>
                        <a:t>Frame</a:t>
                      </a:r>
                      <a:endParaRPr lang="nl-NL" sz="2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600" dirty="0" smtClean="0"/>
                        <a:t>20%</a:t>
                      </a:r>
                      <a:endParaRPr lang="nl-NL" sz="2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600" dirty="0" smtClean="0"/>
                        <a:t>15%</a:t>
                      </a:r>
                      <a:endParaRPr lang="nl-NL" sz="2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sz="2600" dirty="0" smtClean="0"/>
                        <a:t>Type</a:t>
                      </a:r>
                      <a:endParaRPr lang="nl-NL" sz="2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600" dirty="0" smtClean="0"/>
                        <a:t>10%</a:t>
                      </a:r>
                      <a:endParaRPr lang="nl-NL" sz="2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600" dirty="0" smtClean="0"/>
                        <a:t>10%</a:t>
                      </a:r>
                      <a:endParaRPr lang="nl-NL" sz="2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sz="2600" dirty="0" smtClean="0"/>
                        <a:t>Uier</a:t>
                      </a:r>
                      <a:endParaRPr lang="nl-NL" sz="2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600" dirty="0" smtClean="0"/>
                        <a:t>35%</a:t>
                      </a:r>
                      <a:endParaRPr lang="nl-NL" sz="2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600" dirty="0" smtClean="0"/>
                        <a:t>30%</a:t>
                      </a:r>
                      <a:endParaRPr lang="nl-NL" sz="2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sz="2600" dirty="0" smtClean="0"/>
                        <a:t>Beenwerk</a:t>
                      </a:r>
                      <a:endParaRPr lang="nl-NL" sz="2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600" dirty="0" smtClean="0"/>
                        <a:t>35%</a:t>
                      </a:r>
                      <a:endParaRPr lang="nl-NL" sz="2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600" dirty="0" smtClean="0"/>
                        <a:t>30%</a:t>
                      </a:r>
                      <a:endParaRPr lang="nl-NL" sz="2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sz="2600" dirty="0" err="1" smtClean="0"/>
                        <a:t>Bespiering</a:t>
                      </a:r>
                      <a:endParaRPr lang="nl-NL" sz="2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600" dirty="0" smtClean="0"/>
                        <a:t>-</a:t>
                      </a:r>
                      <a:endParaRPr lang="nl-NL" sz="2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600" dirty="0" smtClean="0"/>
                        <a:t>15%</a:t>
                      </a:r>
                      <a:endParaRPr lang="nl-NL" sz="2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sz="2600" dirty="0" smtClean="0"/>
                        <a:t>Algemeen Voorkomen</a:t>
                      </a:r>
                      <a:endParaRPr lang="nl-NL" sz="2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600" dirty="0" smtClean="0"/>
                        <a:t>100%</a:t>
                      </a:r>
                      <a:endParaRPr lang="nl-NL" sz="2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600" dirty="0" smtClean="0"/>
                        <a:t>100%</a:t>
                      </a:r>
                      <a:endParaRPr lang="nl-NL" sz="26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37903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Exterieuruitslag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nl-NL" dirty="0" smtClean="0">
                <a:hlinkClick r:id="rId2"/>
              </a:rPr>
              <a:t>https</a:t>
            </a:r>
            <a:r>
              <a:rPr lang="nl-NL" dirty="0">
                <a:hlinkClick r:id="rId2"/>
              </a:rPr>
              <a:t>://</a:t>
            </a:r>
            <a:r>
              <a:rPr lang="nl-NL" dirty="0" smtClean="0">
                <a:hlinkClick r:id="rId2"/>
              </a:rPr>
              <a:t>veemanager.crv4all.nl/fokkerij/exterieuruitslag</a:t>
            </a:r>
            <a:r>
              <a:rPr lang="nl-NL" dirty="0" smtClean="0"/>
              <a:t> </a:t>
            </a:r>
          </a:p>
          <a:p>
            <a:r>
              <a:rPr lang="nl-NL" dirty="0" smtClean="0"/>
              <a:t>Bedrijfsoverzicht</a:t>
            </a:r>
          </a:p>
          <a:p>
            <a:r>
              <a:rPr lang="nl-NL" dirty="0" smtClean="0"/>
              <a:t>Dieroverzicht</a:t>
            </a:r>
            <a:endParaRPr lang="nl-NL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64089" y="1959759"/>
            <a:ext cx="3750794" cy="489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98764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nl-NL" sz="4400" dirty="0" smtClean="0"/>
              <a:t>Fokkerij en stierkeuze,</a:t>
            </a:r>
          </a:p>
          <a:p>
            <a:r>
              <a:rPr lang="nl-NL" sz="4400" dirty="0" smtClean="0"/>
              <a:t>deel III</a:t>
            </a:r>
            <a:endParaRPr lang="nl-NL" sz="4400" dirty="0"/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nl-NL" sz="6000" dirty="0" smtClean="0"/>
              <a:t>Fokkerij en voortplanting</a:t>
            </a:r>
            <a:endParaRPr lang="nl-NL" sz="6000" dirty="0"/>
          </a:p>
        </p:txBody>
      </p:sp>
    </p:spTree>
    <p:extLst>
      <p:ext uri="{BB962C8B-B14F-4D97-AF65-F5344CB8AC3E}">
        <p14:creationId xmlns:p14="http://schemas.microsoft.com/office/powerpoint/2010/main" val="481610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Links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nl-NL" dirty="0">
                <a:hlinkClick r:id="rId2"/>
              </a:rPr>
              <a:t>http://maken.wikiwijs.nl/30423/Arrangement_Fokkerij#!</a:t>
            </a:r>
            <a:r>
              <a:rPr lang="nl-NL" dirty="0" smtClean="0">
                <a:hlinkClick r:id="rId2"/>
              </a:rPr>
              <a:t>page-130630</a:t>
            </a:r>
            <a:endParaRPr lang="nl-NL" dirty="0" smtClean="0"/>
          </a:p>
          <a:p>
            <a:r>
              <a:rPr lang="nl-NL" dirty="0">
                <a:hlinkClick r:id="rId3"/>
              </a:rPr>
              <a:t>http://</a:t>
            </a:r>
            <a:r>
              <a:rPr lang="nl-NL" dirty="0" smtClean="0">
                <a:hlinkClick r:id="rId3"/>
              </a:rPr>
              <a:t>provisioning.ontwikkelcentrum.nl/objects/OC-28054-2.pdf</a:t>
            </a:r>
            <a:r>
              <a:rPr lang="nl-NL" dirty="0"/>
              <a:t> </a:t>
            </a:r>
            <a:r>
              <a:rPr lang="nl-NL" dirty="0">
                <a:hlinkClick r:id="rId4"/>
              </a:rPr>
              <a:t>http://</a:t>
            </a:r>
            <a:r>
              <a:rPr lang="nl-NL" dirty="0" smtClean="0">
                <a:hlinkClick r:id="rId4"/>
              </a:rPr>
              <a:t>provisioning.ontwikkelcentrum.nl/objects/OC-28054-1.pdf</a:t>
            </a:r>
            <a:r>
              <a:rPr lang="nl-NL" dirty="0" smtClean="0"/>
              <a:t> </a:t>
            </a:r>
          </a:p>
          <a:p>
            <a:r>
              <a:rPr lang="nl-NL" dirty="0">
                <a:hlinkClick r:id="rId5"/>
              </a:rPr>
              <a:t>http://</a:t>
            </a:r>
            <a:r>
              <a:rPr lang="nl-NL" dirty="0" smtClean="0">
                <a:hlinkClick r:id="rId5"/>
              </a:rPr>
              <a:t>provisioning.ontwikkelcentrum.nl/objects/OC-28054-a.pdf</a:t>
            </a:r>
            <a:r>
              <a:rPr lang="nl-NL" dirty="0" smtClean="0"/>
              <a:t> </a:t>
            </a:r>
          </a:p>
          <a:p>
            <a:r>
              <a:rPr lang="nl-NL" dirty="0">
                <a:hlinkClick r:id="rId6"/>
              </a:rPr>
              <a:t>http://</a:t>
            </a:r>
            <a:r>
              <a:rPr lang="nl-NL" dirty="0" smtClean="0">
                <a:hlinkClick r:id="rId6"/>
              </a:rPr>
              <a:t>www.eccgroen.nl/27792</a:t>
            </a:r>
            <a:r>
              <a:rPr lang="nl-NL" dirty="0" smtClean="0"/>
              <a:t> </a:t>
            </a:r>
          </a:p>
          <a:p>
            <a:r>
              <a:rPr lang="nl-NL" dirty="0">
                <a:hlinkClick r:id="rId7"/>
              </a:rPr>
              <a:t>http://</a:t>
            </a:r>
            <a:r>
              <a:rPr lang="nl-NL" dirty="0" smtClean="0">
                <a:hlinkClick r:id="rId7"/>
              </a:rPr>
              <a:t>provisioning.ontwikkelcentrum.nl/objects/OC-10371.pdf</a:t>
            </a:r>
            <a:r>
              <a:rPr lang="nl-NL" dirty="0" smtClean="0"/>
              <a:t>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255799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Fokkerij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nl-NL" dirty="0" smtClean="0"/>
              <a:t>Selecteren juiste ouderdieren</a:t>
            </a:r>
          </a:p>
          <a:p>
            <a:r>
              <a:rPr lang="nl-NL" dirty="0" smtClean="0"/>
              <a:t>Vele factoren spelen hierbij een rol</a:t>
            </a:r>
          </a:p>
          <a:p>
            <a:pPr lvl="1"/>
            <a:r>
              <a:rPr lang="nl-NL" dirty="0" smtClean="0"/>
              <a:t>Prestaties dier zelf</a:t>
            </a:r>
          </a:p>
          <a:p>
            <a:pPr lvl="1"/>
            <a:r>
              <a:rPr lang="nl-NL" dirty="0" smtClean="0"/>
              <a:t>Erfelijke aanleg</a:t>
            </a:r>
          </a:p>
          <a:p>
            <a:pPr marL="0" indent="0">
              <a:buNone/>
            </a:pPr>
            <a:endParaRPr lang="nl-NL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15816" y="3861048"/>
            <a:ext cx="6100763" cy="2486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29201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Prestaties dier zelf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nl-NL" dirty="0" smtClean="0"/>
              <a:t>Hoe produceert de koe t.o.v. haar stalgenoten? (lactatiewaarde)</a:t>
            </a:r>
          </a:p>
          <a:p>
            <a:r>
              <a:rPr lang="nl-NL" dirty="0" smtClean="0"/>
              <a:t>Heeft ze een functioneel exterieur? (score bedrijfsinspectie)</a:t>
            </a:r>
          </a:p>
          <a:p>
            <a:r>
              <a:rPr lang="nl-NL" dirty="0" smtClean="0"/>
              <a:t>Is ze gezond?</a:t>
            </a:r>
          </a:p>
          <a:p>
            <a:r>
              <a:rPr lang="nl-NL" dirty="0" smtClean="0"/>
              <a:t>Wordt ze snel drachtig?</a:t>
            </a:r>
          </a:p>
          <a:p>
            <a:r>
              <a:rPr lang="nl-NL" dirty="0" smtClean="0"/>
              <a:t>…</a:t>
            </a:r>
          </a:p>
          <a:p>
            <a:r>
              <a:rPr lang="nl-NL" dirty="0" smtClean="0"/>
              <a:t>…</a:t>
            </a:r>
          </a:p>
          <a:p>
            <a:r>
              <a:rPr lang="nl-NL" dirty="0" smtClean="0"/>
              <a:t>…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2306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Lijst met fokwaarden en indexen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nl-NL" dirty="0" smtClean="0"/>
              <a:t>Noteer de volledige naam van de fokwaarde</a:t>
            </a:r>
          </a:p>
          <a:p>
            <a:r>
              <a:rPr lang="nl-NL" dirty="0" smtClean="0"/>
              <a:t>Noteer waar het iets </a:t>
            </a:r>
            <a:r>
              <a:rPr lang="nl-NL" smtClean="0"/>
              <a:t>over zegt</a:t>
            </a:r>
            <a:endParaRPr lang="nl-NL"/>
          </a:p>
        </p:txBody>
      </p:sp>
      <p:pic>
        <p:nvPicPr>
          <p:cNvPr id="1026" name="Picture 2" descr="Bouw Finder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61463" y="-68263"/>
            <a:ext cx="9525" cy="9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Bouw Finder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13863" y="84137"/>
            <a:ext cx="9525" cy="9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Bouw Finder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66263" y="236537"/>
            <a:ext cx="9525" cy="9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923928" y="2420888"/>
            <a:ext cx="5044966" cy="41620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88713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NVI = Nederlands/ Vlaamse Index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nl-NL" dirty="0" err="1" smtClean="0"/>
              <a:t>Fokdoel</a:t>
            </a:r>
            <a:r>
              <a:rPr lang="nl-NL" dirty="0" smtClean="0"/>
              <a:t> veranderd van alleen melkproductie, naar aandacht voor productie, levensduur , gezondheidskenmerken en exterieur</a:t>
            </a:r>
          </a:p>
          <a:p>
            <a:r>
              <a:rPr lang="nl-NL" dirty="0" smtClean="0"/>
              <a:t>Type koe NVI = gezonde koe, </a:t>
            </a:r>
            <a:r>
              <a:rPr lang="nl-NL" dirty="0" err="1" smtClean="0"/>
              <a:t>efficiente</a:t>
            </a:r>
            <a:r>
              <a:rPr lang="nl-NL" dirty="0" smtClean="0"/>
              <a:t> productie, gelijkblijvende vruchtbaarheid, lange levensduur gecombineerd met goed beenwerk en functioneel exterieur</a:t>
            </a:r>
          </a:p>
          <a:p>
            <a:r>
              <a:rPr lang="nl-NL" dirty="0" smtClean="0"/>
              <a:t>NVI combineert informatie van fokwaarden</a:t>
            </a:r>
          </a:p>
          <a:p>
            <a:r>
              <a:rPr lang="nl-NL" dirty="0" smtClean="0"/>
              <a:t>NVI = totaalindex, opgebouwd uit indexen en fokwaarden voor</a:t>
            </a:r>
          </a:p>
          <a:p>
            <a:pPr lvl="1"/>
            <a:r>
              <a:rPr lang="nl-NL" dirty="0" smtClean="0"/>
              <a:t>Productie (</a:t>
            </a:r>
            <a:r>
              <a:rPr lang="nl-NL" dirty="0" err="1" smtClean="0"/>
              <a:t>inet</a:t>
            </a:r>
            <a:r>
              <a:rPr lang="nl-NL" dirty="0" smtClean="0"/>
              <a:t>)</a:t>
            </a:r>
          </a:p>
          <a:p>
            <a:pPr lvl="1"/>
            <a:r>
              <a:rPr lang="nl-NL" dirty="0" smtClean="0"/>
              <a:t>Vruchtbaarheid </a:t>
            </a:r>
          </a:p>
          <a:p>
            <a:pPr lvl="1"/>
            <a:r>
              <a:rPr lang="nl-NL" dirty="0" smtClean="0"/>
              <a:t>Levensduur</a:t>
            </a:r>
          </a:p>
          <a:p>
            <a:pPr lvl="1"/>
            <a:r>
              <a:rPr lang="nl-NL" dirty="0" err="1" smtClean="0"/>
              <a:t>Celgetal</a:t>
            </a:r>
            <a:endParaRPr lang="nl-NL" dirty="0" smtClean="0"/>
          </a:p>
          <a:p>
            <a:pPr lvl="1"/>
            <a:r>
              <a:rPr lang="nl-NL" dirty="0" smtClean="0"/>
              <a:t>Uier</a:t>
            </a:r>
          </a:p>
          <a:p>
            <a:pPr lvl="1"/>
            <a:r>
              <a:rPr lang="nl-NL" dirty="0" smtClean="0"/>
              <a:t>Beenwerk </a:t>
            </a:r>
            <a:endParaRPr lang="nl-NL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860032" y="3734695"/>
            <a:ext cx="4155081" cy="30201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29061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NVI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nl-NL" dirty="0"/>
              <a:t>NVI = 0,35 x </a:t>
            </a:r>
            <a:r>
              <a:rPr lang="nl-NL" dirty="0" err="1"/>
              <a:t>Inet</a:t>
            </a:r>
            <a:r>
              <a:rPr lang="nl-NL" dirty="0"/>
              <a:t> +0,09 x </a:t>
            </a:r>
            <a:r>
              <a:rPr lang="nl-NL" dirty="0" err="1"/>
              <a:t>lvd</a:t>
            </a:r>
            <a:r>
              <a:rPr lang="nl-NL" dirty="0"/>
              <a:t> + 5,2 x (UGH-100) + 5,2 x (VRU-100</a:t>
            </a:r>
            <a:r>
              <a:rPr lang="nl-NL" dirty="0" smtClean="0"/>
              <a:t>) + </a:t>
            </a:r>
            <a:r>
              <a:rPr lang="nl-NL" dirty="0"/>
              <a:t>5,2 x (Uier-100) +6 x (Beenwerk-100) + 2 x (Gin-100)</a:t>
            </a:r>
          </a:p>
          <a:p>
            <a:pPr lvl="1"/>
            <a:r>
              <a:rPr lang="nl-NL" dirty="0" err="1"/>
              <a:t>Inet</a:t>
            </a:r>
            <a:r>
              <a:rPr lang="nl-NL" dirty="0"/>
              <a:t> = 0,3 x kg lactose + 2,1 x kg vet + 4,1 x kg eiwit</a:t>
            </a:r>
          </a:p>
          <a:p>
            <a:pPr lvl="1"/>
            <a:r>
              <a:rPr lang="nl-NL" dirty="0"/>
              <a:t>UGH = 0,477 * [SCM-100) + 0,641 * (CM -100) +100</a:t>
            </a:r>
          </a:p>
          <a:p>
            <a:pPr lvl="1"/>
            <a:r>
              <a:rPr lang="nl-NL" dirty="0"/>
              <a:t>VRU = 0,52 x (IEL–100) + 0,52 x (TKT–100) + 100</a:t>
            </a:r>
          </a:p>
          <a:p>
            <a:pPr lvl="1"/>
            <a:r>
              <a:rPr lang="nl-NL" dirty="0"/>
              <a:t>Gin = 0,08 x (GEB-100) + 0,08 x (AFK-100) + 0,55 x (LVG-100) + 0,83 x (LVA-100) +100</a:t>
            </a:r>
          </a:p>
        </p:txBody>
      </p:sp>
      <p:pic>
        <p:nvPicPr>
          <p:cNvPr id="8194" name="Picture 2" descr="http://www.wwsires.nl/nieuwsfotos/1291195596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4886060"/>
            <a:ext cx="2771800" cy="19719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88636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INET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nl-NL" dirty="0" smtClean="0"/>
              <a:t>Index netto-</a:t>
            </a:r>
            <a:r>
              <a:rPr lang="nl-NL" dirty="0" err="1" smtClean="0"/>
              <a:t>melkgeld</a:t>
            </a:r>
            <a:endParaRPr lang="nl-NL" dirty="0" smtClean="0"/>
          </a:p>
          <a:p>
            <a:r>
              <a:rPr lang="nl-NL" dirty="0" smtClean="0"/>
              <a:t>Fokwaarden voor kilo’s vet, eiwit en lactose</a:t>
            </a:r>
          </a:p>
          <a:p>
            <a:r>
              <a:rPr lang="nl-NL" dirty="0" smtClean="0"/>
              <a:t>Economisch getal, uitgedrukt in euro’s</a:t>
            </a:r>
          </a:p>
          <a:p>
            <a:pPr marL="274320" lvl="1" indent="-274320">
              <a:spcBef>
                <a:spcPts val="580"/>
              </a:spcBef>
              <a:buClr>
                <a:schemeClr val="accent1"/>
              </a:buClr>
            </a:pPr>
            <a:r>
              <a:rPr lang="nl-NL" sz="2600" dirty="0" err="1"/>
              <a:t>Inet</a:t>
            </a:r>
            <a:r>
              <a:rPr lang="nl-NL" sz="2600" dirty="0"/>
              <a:t> = 0,3 x kg lactose + 2,1 x kg vet + 4,1 x kg </a:t>
            </a:r>
            <a:r>
              <a:rPr lang="nl-NL" sz="2600" dirty="0" smtClean="0"/>
              <a:t>eiwit</a:t>
            </a:r>
          </a:p>
          <a:p>
            <a:pPr marL="274320" lvl="1" indent="-274320">
              <a:spcBef>
                <a:spcPts val="580"/>
              </a:spcBef>
              <a:buClr>
                <a:schemeClr val="accent1"/>
              </a:buClr>
            </a:pPr>
            <a:r>
              <a:rPr lang="nl-NL" sz="2600" dirty="0" smtClean="0"/>
              <a:t>Bedrag = opbrengst lactose, vet en eiwit minus kosten die er voor nodig zijn om dat te produceren (opfok, voeding, gebouwen)</a:t>
            </a:r>
          </a:p>
          <a:p>
            <a:pPr marL="274320" lvl="1" indent="-274320">
              <a:spcBef>
                <a:spcPts val="580"/>
              </a:spcBef>
              <a:buClr>
                <a:schemeClr val="accent1"/>
              </a:buClr>
            </a:pPr>
            <a:r>
              <a:rPr lang="nl-NL" sz="2600" dirty="0" smtClean="0"/>
              <a:t>INET = hoeveel extra netto-opbrengsten per lactatie te verwachten zijn van een nakomeling</a:t>
            </a:r>
            <a:endParaRPr lang="nl-NL" sz="2600" dirty="0"/>
          </a:p>
          <a:p>
            <a:endParaRPr lang="nl-NL" dirty="0" smtClean="0"/>
          </a:p>
          <a:p>
            <a:endParaRPr lang="nl-NL" dirty="0"/>
          </a:p>
        </p:txBody>
      </p:sp>
      <p:pic>
        <p:nvPicPr>
          <p:cNvPr id="9218" name="Picture 2" descr="http://veeteelt.nl/sites/default/files/styles/gallery_fullsize/public/mpr_4.jpg?itok=bxqbDiY_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50950" y="116632"/>
            <a:ext cx="2877208" cy="19168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38767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ermogen">
  <a:themeElements>
    <a:clrScheme name="Vermogen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Vermogen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Vermogen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1170</TotalTime>
  <Words>1088</Words>
  <Application>Microsoft Office PowerPoint</Application>
  <PresentationFormat>Diavoorstelling (4:3)</PresentationFormat>
  <Paragraphs>260</Paragraphs>
  <Slides>29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29</vt:i4>
      </vt:variant>
    </vt:vector>
  </HeadingPairs>
  <TitlesOfParts>
    <vt:vector size="30" baseType="lpstr">
      <vt:lpstr>Vermogen</vt:lpstr>
      <vt:lpstr>Fokkerij en voortplanting</vt:lpstr>
      <vt:lpstr>Onderwerpen</vt:lpstr>
      <vt:lpstr>Links</vt:lpstr>
      <vt:lpstr>Fokkerij</vt:lpstr>
      <vt:lpstr>Prestaties dier zelf</vt:lpstr>
      <vt:lpstr>Lijst met fokwaarden en indexen</vt:lpstr>
      <vt:lpstr>NVI = Nederlands/ Vlaamse Index</vt:lpstr>
      <vt:lpstr>NVI</vt:lpstr>
      <vt:lpstr>INET</vt:lpstr>
      <vt:lpstr>Gezondheid en vruchtbaarheid</vt:lpstr>
      <vt:lpstr>PowerPoint-presentatie</vt:lpstr>
      <vt:lpstr>Gezondheid en vruchtbaarheid</vt:lpstr>
      <vt:lpstr>Gezondheid en vruchtbaarheid</vt:lpstr>
      <vt:lpstr>Gebruikskenmerken</vt:lpstr>
      <vt:lpstr>Levensduur</vt:lpstr>
      <vt:lpstr>Levensduur</vt:lpstr>
      <vt:lpstr>Exterieur</vt:lpstr>
      <vt:lpstr>Internationale fokwaarden</vt:lpstr>
      <vt:lpstr>Omrekenen naar een andere basis</vt:lpstr>
      <vt:lpstr>Bedrijfsinspectie</vt:lpstr>
      <vt:lpstr>Onderbalkkenmerken</vt:lpstr>
      <vt:lpstr>PowerPoint-presentatie</vt:lpstr>
      <vt:lpstr>Gebruikskenmerken</vt:lpstr>
      <vt:lpstr>Bovenbalkkenmerken</vt:lpstr>
      <vt:lpstr>Klassen exterieurscores bovenbalk</vt:lpstr>
      <vt:lpstr>Bovenbalkkenmerken</vt:lpstr>
      <vt:lpstr>Wegingsfactoren Algemeen Voorkomen</vt:lpstr>
      <vt:lpstr>Exterieuruitslag</vt:lpstr>
      <vt:lpstr>Fokkerij en voortplanting</vt:lpstr>
    </vt:vector>
  </TitlesOfParts>
  <Company>Wellantcollege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Fokkerij en voortplanting</dc:title>
  <dc:creator>steltmvander</dc:creator>
  <cp:lastModifiedBy>steltmvander</cp:lastModifiedBy>
  <cp:revision>50</cp:revision>
  <dcterms:created xsi:type="dcterms:W3CDTF">2016-01-03T18:58:11Z</dcterms:created>
  <dcterms:modified xsi:type="dcterms:W3CDTF">2016-02-16T12:50:04Z</dcterms:modified>
</cp:coreProperties>
</file>