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  <p:sldMasterId id="2147483649" r:id="rId2"/>
  </p:sldMasterIdLst>
  <p:notesMasterIdLst>
    <p:notesMasterId r:id="rId40"/>
  </p:notesMasterIdLst>
  <p:sldIdLst>
    <p:sldId id="256" r:id="rId3"/>
    <p:sldId id="264" r:id="rId4"/>
    <p:sldId id="290" r:id="rId5"/>
    <p:sldId id="265" r:id="rId6"/>
    <p:sldId id="291" r:id="rId7"/>
    <p:sldId id="266" r:id="rId8"/>
    <p:sldId id="267" r:id="rId9"/>
    <p:sldId id="292" r:id="rId10"/>
    <p:sldId id="295" r:id="rId11"/>
    <p:sldId id="297" r:id="rId12"/>
    <p:sldId id="296" r:id="rId13"/>
    <p:sldId id="268" r:id="rId14"/>
    <p:sldId id="269" r:id="rId15"/>
    <p:sldId id="270" r:id="rId16"/>
    <p:sldId id="271" r:id="rId17"/>
    <p:sldId id="272" r:id="rId18"/>
    <p:sldId id="298" r:id="rId19"/>
    <p:sldId id="273" r:id="rId20"/>
    <p:sldId id="299" r:id="rId21"/>
    <p:sldId id="274" r:id="rId22"/>
    <p:sldId id="275" r:id="rId23"/>
    <p:sldId id="293" r:id="rId24"/>
    <p:sldId id="276" r:id="rId25"/>
    <p:sldId id="294" r:id="rId26"/>
    <p:sldId id="277" r:id="rId27"/>
    <p:sldId id="278" r:id="rId28"/>
    <p:sldId id="279" r:id="rId29"/>
    <p:sldId id="280" r:id="rId30"/>
    <p:sldId id="289" r:id="rId31"/>
    <p:sldId id="281" r:id="rId32"/>
    <p:sldId id="282" r:id="rId33"/>
    <p:sldId id="283" r:id="rId34"/>
    <p:sldId id="284" r:id="rId35"/>
    <p:sldId id="285" r:id="rId36"/>
    <p:sldId id="286" r:id="rId37"/>
    <p:sldId id="287" r:id="rId38"/>
    <p:sldId id="288" r:id="rId39"/>
  </p:sldIdLst>
  <p:sldSz cx="9144000" cy="6858000" type="screen4x3"/>
  <p:notesSz cx="6858000" cy="9144000"/>
  <p:defaultTextStyle>
    <a:defPPr>
      <a:defRPr lang="en-GB"/>
    </a:defPPr>
    <a:lvl1pPr algn="l" defTabSz="449263" rtl="0" fontAlgn="base">
      <a:spcBef>
        <a:spcPct val="0"/>
      </a:spcBef>
      <a:spcAft>
        <a:spcPct val="0"/>
      </a:spcAft>
      <a:buClr>
        <a:srgbClr val="FFFFFF"/>
      </a:buClr>
      <a:buSzPct val="100000"/>
      <a:buFont typeface="Arial" charset="0"/>
      <a:defRPr kern="1200">
        <a:solidFill>
          <a:schemeClr val="bg1"/>
        </a:solidFill>
        <a:latin typeface="Arial" charset="0"/>
        <a:ea typeface="+mn-ea"/>
        <a:cs typeface="+mn-cs"/>
      </a:defRPr>
    </a:lvl1pPr>
    <a:lvl2pPr marL="457200" algn="l" defTabSz="449263" rtl="0" fontAlgn="base">
      <a:spcBef>
        <a:spcPct val="0"/>
      </a:spcBef>
      <a:spcAft>
        <a:spcPct val="0"/>
      </a:spcAft>
      <a:buClr>
        <a:srgbClr val="FFFFFF"/>
      </a:buClr>
      <a:buSzPct val="100000"/>
      <a:buFont typeface="Arial" charset="0"/>
      <a:defRPr kern="1200">
        <a:solidFill>
          <a:schemeClr val="bg1"/>
        </a:solidFill>
        <a:latin typeface="Arial" charset="0"/>
        <a:ea typeface="+mn-ea"/>
        <a:cs typeface="+mn-cs"/>
      </a:defRPr>
    </a:lvl2pPr>
    <a:lvl3pPr marL="914400" algn="l" defTabSz="449263" rtl="0" fontAlgn="base">
      <a:spcBef>
        <a:spcPct val="0"/>
      </a:spcBef>
      <a:spcAft>
        <a:spcPct val="0"/>
      </a:spcAft>
      <a:buClr>
        <a:srgbClr val="FFFFFF"/>
      </a:buClr>
      <a:buSzPct val="100000"/>
      <a:buFont typeface="Arial" charset="0"/>
      <a:defRPr kern="1200">
        <a:solidFill>
          <a:schemeClr val="bg1"/>
        </a:solidFill>
        <a:latin typeface="Arial" charset="0"/>
        <a:ea typeface="+mn-ea"/>
        <a:cs typeface="+mn-cs"/>
      </a:defRPr>
    </a:lvl3pPr>
    <a:lvl4pPr marL="1371600" algn="l" defTabSz="449263" rtl="0" fontAlgn="base">
      <a:spcBef>
        <a:spcPct val="0"/>
      </a:spcBef>
      <a:spcAft>
        <a:spcPct val="0"/>
      </a:spcAft>
      <a:buClr>
        <a:srgbClr val="FFFFFF"/>
      </a:buClr>
      <a:buSzPct val="100000"/>
      <a:buFont typeface="Arial" charset="0"/>
      <a:defRPr kern="1200">
        <a:solidFill>
          <a:schemeClr val="bg1"/>
        </a:solidFill>
        <a:latin typeface="Arial" charset="0"/>
        <a:ea typeface="+mn-ea"/>
        <a:cs typeface="+mn-cs"/>
      </a:defRPr>
    </a:lvl4pPr>
    <a:lvl5pPr marL="1828800" algn="l" defTabSz="449263" rtl="0" fontAlgn="base">
      <a:spcBef>
        <a:spcPct val="0"/>
      </a:spcBef>
      <a:spcAft>
        <a:spcPct val="0"/>
      </a:spcAft>
      <a:buClr>
        <a:srgbClr val="FFFFFF"/>
      </a:buClr>
      <a:buSzPct val="100000"/>
      <a:buFont typeface="Arial" charset="0"/>
      <a:defRPr kern="1200">
        <a:solidFill>
          <a:schemeClr val="bg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bg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bg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bg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bg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</p:showPr>
  <p:clrMru>
    <a:srgbClr val="FFCC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368" autoAdjust="0"/>
    <p:restoredTop sz="90032" autoAdjust="0"/>
  </p:normalViewPr>
  <p:slideViewPr>
    <p:cSldViewPr>
      <p:cViewPr>
        <p:scale>
          <a:sx n="66" d="100"/>
          <a:sy n="66" d="100"/>
        </p:scale>
        <p:origin x="-1470" y="132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AutoShape 1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36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nl-NL"/>
          </a:p>
        </p:txBody>
      </p:sp>
      <p:sp>
        <p:nvSpPr>
          <p:cNvPr id="3074" name="AutoShape 2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nl-NL"/>
          </a:p>
        </p:txBody>
      </p:sp>
      <p:sp>
        <p:nvSpPr>
          <p:cNvPr id="3075" name="Rectangle 3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-11798300" y="-11796713"/>
            <a:ext cx="11795125" cy="124888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sp>
      <p:sp>
        <p:nvSpPr>
          <p:cNvPr id="3076" name="Rectangle 4"/>
          <p:cNvSpPr>
            <a:spLocks noGrp="1" noChangeArrowheads="1"/>
          </p:cNvSpPr>
          <p:nvPr>
            <p:ph type="body"/>
          </p:nvPr>
        </p:nvSpPr>
        <p:spPr bwMode="auto">
          <a:xfrm>
            <a:off x="685800" y="4343400"/>
            <a:ext cx="5481638" cy="41100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nl-NL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Text Box 1"/>
          <p:cNvSpPr txBox="1">
            <a:spLocks noChangeArrowheads="1"/>
          </p:cNvSpPr>
          <p:nvPr/>
        </p:nvSpPr>
        <p:spPr bwMode="auto">
          <a:xfrm>
            <a:off x="2143125" y="695325"/>
            <a:ext cx="2571750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nl-NL"/>
          </a:p>
        </p:txBody>
      </p:sp>
      <p:sp>
        <p:nvSpPr>
          <p:cNvPr id="37890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685800" y="4343400"/>
            <a:ext cx="5483225" cy="411162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3" name="Text Box 1"/>
          <p:cNvSpPr txBox="1">
            <a:spLocks noChangeArrowheads="1"/>
          </p:cNvSpPr>
          <p:nvPr/>
        </p:nvSpPr>
        <p:spPr bwMode="auto">
          <a:xfrm>
            <a:off x="2143125" y="695325"/>
            <a:ext cx="2571750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nl-NL"/>
          </a:p>
        </p:txBody>
      </p:sp>
      <p:sp>
        <p:nvSpPr>
          <p:cNvPr id="54274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685800" y="4343400"/>
            <a:ext cx="5483225" cy="411162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Text Box 1"/>
          <p:cNvSpPr txBox="1">
            <a:spLocks noChangeArrowheads="1"/>
          </p:cNvSpPr>
          <p:nvPr/>
        </p:nvSpPr>
        <p:spPr bwMode="auto">
          <a:xfrm>
            <a:off x="2143125" y="695325"/>
            <a:ext cx="2571750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nl-NL"/>
          </a:p>
        </p:txBody>
      </p:sp>
      <p:sp>
        <p:nvSpPr>
          <p:cNvPr id="55298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685800" y="4343400"/>
            <a:ext cx="5483225" cy="411162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Text Box 1"/>
          <p:cNvSpPr txBox="1">
            <a:spLocks noChangeArrowheads="1"/>
          </p:cNvSpPr>
          <p:nvPr/>
        </p:nvSpPr>
        <p:spPr bwMode="auto">
          <a:xfrm>
            <a:off x="2143125" y="695325"/>
            <a:ext cx="2571750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nl-NL"/>
          </a:p>
        </p:txBody>
      </p:sp>
      <p:sp>
        <p:nvSpPr>
          <p:cNvPr id="56322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685800" y="4343400"/>
            <a:ext cx="5483225" cy="411162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Text Box 1"/>
          <p:cNvSpPr txBox="1">
            <a:spLocks noChangeArrowheads="1"/>
          </p:cNvSpPr>
          <p:nvPr/>
        </p:nvSpPr>
        <p:spPr bwMode="auto">
          <a:xfrm>
            <a:off x="2143125" y="695325"/>
            <a:ext cx="2571750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nl-NL"/>
          </a:p>
        </p:txBody>
      </p:sp>
      <p:sp>
        <p:nvSpPr>
          <p:cNvPr id="57346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685800" y="4343400"/>
            <a:ext cx="5483225" cy="411162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Text Box 1"/>
          <p:cNvSpPr txBox="1">
            <a:spLocks noChangeArrowheads="1"/>
          </p:cNvSpPr>
          <p:nvPr/>
        </p:nvSpPr>
        <p:spPr bwMode="auto">
          <a:xfrm>
            <a:off x="2143125" y="695325"/>
            <a:ext cx="2571750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nl-NL"/>
          </a:p>
        </p:txBody>
      </p:sp>
      <p:sp>
        <p:nvSpPr>
          <p:cNvPr id="58370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685800" y="4343400"/>
            <a:ext cx="5483225" cy="411162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Text Box 1"/>
          <p:cNvSpPr txBox="1">
            <a:spLocks noChangeArrowheads="1"/>
          </p:cNvSpPr>
          <p:nvPr/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nl-NL"/>
          </a:p>
        </p:txBody>
      </p:sp>
      <p:sp>
        <p:nvSpPr>
          <p:cNvPr id="59394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685800" y="4343400"/>
            <a:ext cx="5483225" cy="411162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7" name="Text Box 1"/>
          <p:cNvSpPr txBox="1">
            <a:spLocks noChangeArrowheads="1"/>
          </p:cNvSpPr>
          <p:nvPr/>
        </p:nvSpPr>
        <p:spPr bwMode="auto">
          <a:xfrm>
            <a:off x="2143125" y="695325"/>
            <a:ext cx="2571750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nl-NL"/>
          </a:p>
        </p:txBody>
      </p:sp>
      <p:sp>
        <p:nvSpPr>
          <p:cNvPr id="60418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685800" y="4343400"/>
            <a:ext cx="5483225" cy="411162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1" name="Text Box 1"/>
          <p:cNvSpPr txBox="1">
            <a:spLocks noChangeArrowheads="1"/>
          </p:cNvSpPr>
          <p:nvPr/>
        </p:nvSpPr>
        <p:spPr bwMode="auto">
          <a:xfrm>
            <a:off x="-11798300" y="-11796713"/>
            <a:ext cx="11798300" cy="1249203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nl-NL"/>
          </a:p>
        </p:txBody>
      </p:sp>
      <p:sp>
        <p:nvSpPr>
          <p:cNvPr id="61442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685800" y="4343400"/>
            <a:ext cx="5483225" cy="411162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5" name="Text Box 1"/>
          <p:cNvSpPr txBox="1">
            <a:spLocks noChangeArrowheads="1"/>
          </p:cNvSpPr>
          <p:nvPr/>
        </p:nvSpPr>
        <p:spPr bwMode="auto">
          <a:xfrm>
            <a:off x="-11798300" y="-11796713"/>
            <a:ext cx="11798300" cy="1249203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nl-NL"/>
          </a:p>
        </p:txBody>
      </p:sp>
      <p:sp>
        <p:nvSpPr>
          <p:cNvPr id="62466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685800" y="4343400"/>
            <a:ext cx="5483225" cy="411162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89" name="Text Box 1"/>
          <p:cNvSpPr txBox="1">
            <a:spLocks noChangeArrowheads="1"/>
          </p:cNvSpPr>
          <p:nvPr/>
        </p:nvSpPr>
        <p:spPr bwMode="auto">
          <a:xfrm>
            <a:off x="-11798300" y="-11796713"/>
            <a:ext cx="11798300" cy="1249203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nl-NL"/>
          </a:p>
        </p:txBody>
      </p:sp>
      <p:sp>
        <p:nvSpPr>
          <p:cNvPr id="63490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685800" y="4343400"/>
            <a:ext cx="5483225" cy="411162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Text Box 1"/>
          <p:cNvSpPr txBox="1">
            <a:spLocks noChangeArrowheads="1"/>
          </p:cNvSpPr>
          <p:nvPr/>
        </p:nvSpPr>
        <p:spPr bwMode="auto">
          <a:xfrm>
            <a:off x="2143125" y="695325"/>
            <a:ext cx="2571750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nl-NL"/>
          </a:p>
        </p:txBody>
      </p:sp>
      <p:sp>
        <p:nvSpPr>
          <p:cNvPr id="46082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685800" y="4343400"/>
            <a:ext cx="5483225" cy="411162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3" name="Text Box 1"/>
          <p:cNvSpPr txBox="1">
            <a:spLocks noChangeArrowheads="1"/>
          </p:cNvSpPr>
          <p:nvPr/>
        </p:nvSpPr>
        <p:spPr bwMode="auto">
          <a:xfrm>
            <a:off x="-11798300" y="-11796713"/>
            <a:ext cx="11798300" cy="1249203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nl-NL"/>
          </a:p>
        </p:txBody>
      </p:sp>
      <p:sp>
        <p:nvSpPr>
          <p:cNvPr id="64514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685800" y="4343400"/>
            <a:ext cx="5483225" cy="411162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7" name="Text Box 1"/>
          <p:cNvSpPr txBox="1">
            <a:spLocks noChangeArrowheads="1"/>
          </p:cNvSpPr>
          <p:nvPr/>
        </p:nvSpPr>
        <p:spPr bwMode="auto">
          <a:xfrm>
            <a:off x="-11798300" y="-11796713"/>
            <a:ext cx="11798300" cy="1249203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nl-NL"/>
          </a:p>
        </p:txBody>
      </p:sp>
      <p:sp>
        <p:nvSpPr>
          <p:cNvPr id="65538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685800" y="4343400"/>
            <a:ext cx="5483225" cy="411162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1" name="Text Box 1"/>
          <p:cNvSpPr txBox="1">
            <a:spLocks noChangeArrowheads="1"/>
          </p:cNvSpPr>
          <p:nvPr/>
        </p:nvSpPr>
        <p:spPr bwMode="auto">
          <a:xfrm>
            <a:off x="-11798300" y="-11796713"/>
            <a:ext cx="11798300" cy="1249203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nl-NL"/>
          </a:p>
        </p:txBody>
      </p:sp>
      <p:sp>
        <p:nvSpPr>
          <p:cNvPr id="66562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685800" y="4343400"/>
            <a:ext cx="5483225" cy="411162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5" name="Text Box 1"/>
          <p:cNvSpPr txBox="1">
            <a:spLocks noChangeArrowheads="1"/>
          </p:cNvSpPr>
          <p:nvPr/>
        </p:nvSpPr>
        <p:spPr bwMode="auto">
          <a:xfrm>
            <a:off x="-11798300" y="-11796713"/>
            <a:ext cx="11798300" cy="1249203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nl-NL"/>
          </a:p>
        </p:txBody>
      </p:sp>
      <p:sp>
        <p:nvSpPr>
          <p:cNvPr id="67586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685800" y="4343400"/>
            <a:ext cx="5483225" cy="411162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09" name="Text Box 1"/>
          <p:cNvSpPr txBox="1">
            <a:spLocks noChangeArrowheads="1"/>
          </p:cNvSpPr>
          <p:nvPr/>
        </p:nvSpPr>
        <p:spPr bwMode="auto">
          <a:xfrm>
            <a:off x="-11798300" y="-11796713"/>
            <a:ext cx="11798300" cy="1249203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nl-NL"/>
          </a:p>
        </p:txBody>
      </p:sp>
      <p:sp>
        <p:nvSpPr>
          <p:cNvPr id="68610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685800" y="4343400"/>
            <a:ext cx="5483225" cy="411162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3" name="Text Box 1"/>
          <p:cNvSpPr txBox="1">
            <a:spLocks noChangeArrowheads="1"/>
          </p:cNvSpPr>
          <p:nvPr/>
        </p:nvSpPr>
        <p:spPr bwMode="auto">
          <a:xfrm>
            <a:off x="-11798300" y="-11796713"/>
            <a:ext cx="11798300" cy="1249203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nl-NL"/>
          </a:p>
        </p:txBody>
      </p:sp>
      <p:sp>
        <p:nvSpPr>
          <p:cNvPr id="69634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685800" y="4343400"/>
            <a:ext cx="5483225" cy="411162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7" name="Text Box 1"/>
          <p:cNvSpPr txBox="1">
            <a:spLocks noChangeArrowheads="1"/>
          </p:cNvSpPr>
          <p:nvPr/>
        </p:nvSpPr>
        <p:spPr bwMode="auto">
          <a:xfrm>
            <a:off x="-11798300" y="-11796713"/>
            <a:ext cx="11798300" cy="1249203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nl-NL"/>
          </a:p>
        </p:txBody>
      </p:sp>
      <p:sp>
        <p:nvSpPr>
          <p:cNvPr id="70658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685800" y="4343400"/>
            <a:ext cx="5483225" cy="411162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Text Box 1"/>
          <p:cNvSpPr txBox="1">
            <a:spLocks noChangeArrowheads="1"/>
          </p:cNvSpPr>
          <p:nvPr/>
        </p:nvSpPr>
        <p:spPr bwMode="auto">
          <a:xfrm>
            <a:off x="2143125" y="695325"/>
            <a:ext cx="2571750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nl-NL"/>
          </a:p>
        </p:txBody>
      </p:sp>
      <p:sp>
        <p:nvSpPr>
          <p:cNvPr id="47106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685800" y="4343400"/>
            <a:ext cx="5483225" cy="411162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Text Box 1"/>
          <p:cNvSpPr txBox="1">
            <a:spLocks noChangeArrowheads="1"/>
          </p:cNvSpPr>
          <p:nvPr/>
        </p:nvSpPr>
        <p:spPr bwMode="auto">
          <a:xfrm>
            <a:off x="2143125" y="695325"/>
            <a:ext cx="2571750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nl-NL"/>
          </a:p>
        </p:txBody>
      </p:sp>
      <p:sp>
        <p:nvSpPr>
          <p:cNvPr id="48130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685800" y="4343400"/>
            <a:ext cx="5483225" cy="411162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Text Box 1"/>
          <p:cNvSpPr txBox="1">
            <a:spLocks noChangeArrowheads="1"/>
          </p:cNvSpPr>
          <p:nvPr/>
        </p:nvSpPr>
        <p:spPr bwMode="auto">
          <a:xfrm>
            <a:off x="2143125" y="695325"/>
            <a:ext cx="2571750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nl-NL"/>
          </a:p>
        </p:txBody>
      </p:sp>
      <p:sp>
        <p:nvSpPr>
          <p:cNvPr id="49154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685800" y="4343400"/>
            <a:ext cx="5483225" cy="411162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Text Box 1"/>
          <p:cNvSpPr txBox="1">
            <a:spLocks noChangeArrowheads="1"/>
          </p:cNvSpPr>
          <p:nvPr/>
        </p:nvSpPr>
        <p:spPr bwMode="auto">
          <a:xfrm>
            <a:off x="2143125" y="695325"/>
            <a:ext cx="2571750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nl-NL"/>
          </a:p>
        </p:txBody>
      </p:sp>
      <p:sp>
        <p:nvSpPr>
          <p:cNvPr id="50178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685800" y="4343400"/>
            <a:ext cx="5483225" cy="411162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nl-NL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Text Box 1"/>
          <p:cNvSpPr txBox="1">
            <a:spLocks noChangeArrowheads="1"/>
          </p:cNvSpPr>
          <p:nvPr/>
        </p:nvSpPr>
        <p:spPr bwMode="auto">
          <a:xfrm>
            <a:off x="2143125" y="695325"/>
            <a:ext cx="2571750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nl-NL"/>
          </a:p>
        </p:txBody>
      </p:sp>
      <p:sp>
        <p:nvSpPr>
          <p:cNvPr id="51202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685800" y="4343400"/>
            <a:ext cx="5483225" cy="411162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Text Box 1"/>
          <p:cNvSpPr txBox="1">
            <a:spLocks noChangeArrowheads="1"/>
          </p:cNvSpPr>
          <p:nvPr/>
        </p:nvSpPr>
        <p:spPr bwMode="auto">
          <a:xfrm>
            <a:off x="2143125" y="695325"/>
            <a:ext cx="2571750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nl-NL"/>
          </a:p>
        </p:txBody>
      </p:sp>
      <p:sp>
        <p:nvSpPr>
          <p:cNvPr id="52226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685800" y="4343400"/>
            <a:ext cx="5483225" cy="411162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49" name="Text Box 1"/>
          <p:cNvSpPr txBox="1">
            <a:spLocks noChangeArrowheads="1"/>
          </p:cNvSpPr>
          <p:nvPr/>
        </p:nvSpPr>
        <p:spPr bwMode="auto">
          <a:xfrm>
            <a:off x="2143125" y="695325"/>
            <a:ext cx="2571750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nl-NL"/>
          </a:p>
        </p:txBody>
      </p:sp>
      <p:sp>
        <p:nvSpPr>
          <p:cNvPr id="53250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685800" y="4343400"/>
            <a:ext cx="5483225" cy="411162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468D3FBF-B26F-45CC-B05C-F787DA6D932C}" type="slidenum">
              <a:rPr lang="en-GB"/>
              <a:pPr/>
              <a:t>‹nr.›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02D04906-E364-482B-B967-8748C48CFA18}" type="slidenum">
              <a:rPr lang="en-GB"/>
              <a:pPr/>
              <a:t>‹nr.›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6225" y="128588"/>
            <a:ext cx="2055813" cy="5962650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128588"/>
            <a:ext cx="6016625" cy="5962650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30BD284F-CAC9-4B0F-B49F-F8FE78652232}" type="slidenum">
              <a:rPr lang="en-GB"/>
              <a:pPr/>
              <a:t>‹nr.›</a:t>
            </a:fld>
            <a:endParaRPr lang="en-GB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el, tekst en 2 inhoudselemen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128588"/>
            <a:ext cx="8224838" cy="1433512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5425" cy="449103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quarter" idx="2"/>
          </p:nvPr>
        </p:nvSpPr>
        <p:spPr>
          <a:xfrm>
            <a:off x="4645025" y="1600200"/>
            <a:ext cx="4037013" cy="2168525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inhoud 4"/>
          <p:cNvSpPr>
            <a:spLocks noGrp="1"/>
          </p:cNvSpPr>
          <p:nvPr>
            <p:ph sz="quarter" idx="3"/>
          </p:nvPr>
        </p:nvSpPr>
        <p:spPr>
          <a:xfrm>
            <a:off x="4645025" y="3921125"/>
            <a:ext cx="4037013" cy="2170113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datum 5"/>
          <p:cNvSpPr>
            <a:spLocks noGrp="1"/>
          </p:cNvSpPr>
          <p:nvPr>
            <p:ph type="dt" idx="10"/>
          </p:nvPr>
        </p:nvSpPr>
        <p:spPr>
          <a:xfrm>
            <a:off x="457200" y="6248400"/>
            <a:ext cx="2128838" cy="452438"/>
          </a:xfr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Tijdelijke aanduiding voor voettekst 6"/>
          <p:cNvSpPr>
            <a:spLocks noGrp="1"/>
          </p:cNvSpPr>
          <p:nvPr>
            <p:ph type="ftr" idx="11"/>
          </p:nvPr>
        </p:nvSpPr>
        <p:spPr>
          <a:xfrm>
            <a:off x="3124200" y="6248400"/>
            <a:ext cx="2890838" cy="452438"/>
          </a:xfr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8" name="Tijdelijke aanduiding voor dianummer 7"/>
          <p:cNvSpPr>
            <a:spLocks noGrp="1"/>
          </p:cNvSpPr>
          <p:nvPr>
            <p:ph type="sldNum" idx="12"/>
          </p:nvPr>
        </p:nvSpPr>
        <p:spPr>
          <a:xfrm>
            <a:off x="6553200" y="6248400"/>
            <a:ext cx="2128838" cy="452438"/>
          </a:xfrm>
        </p:spPr>
        <p:txBody>
          <a:bodyPr/>
          <a:lstStyle>
            <a:lvl1pPr>
              <a:defRPr/>
            </a:lvl1pPr>
          </a:lstStyle>
          <a:p>
            <a:fld id="{6A32ADA0-11A9-4613-9127-DBDACF07F1F1}" type="slidenum">
              <a:rPr lang="en-GB"/>
              <a:pPr/>
              <a:t>‹nr.›</a:t>
            </a:fld>
            <a:endParaRPr lang="en-GB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el, tekst en inhou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128588"/>
            <a:ext cx="8224838" cy="1433512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5425" cy="449103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5025" y="1600200"/>
            <a:ext cx="4037013" cy="449103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idx="10"/>
          </p:nvPr>
        </p:nvSpPr>
        <p:spPr>
          <a:xfrm>
            <a:off x="457200" y="6248400"/>
            <a:ext cx="2128838" cy="452438"/>
          </a:xfr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idx="11"/>
          </p:nvPr>
        </p:nvSpPr>
        <p:spPr>
          <a:xfrm>
            <a:off x="3124200" y="6248400"/>
            <a:ext cx="2890838" cy="452438"/>
          </a:xfr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idx="12"/>
          </p:nvPr>
        </p:nvSpPr>
        <p:spPr>
          <a:xfrm>
            <a:off x="6553200" y="6248400"/>
            <a:ext cx="2128838" cy="452438"/>
          </a:xfrm>
        </p:spPr>
        <p:txBody>
          <a:bodyPr/>
          <a:lstStyle>
            <a:lvl1pPr>
              <a:defRPr/>
            </a:lvl1pPr>
          </a:lstStyle>
          <a:p>
            <a:fld id="{813F8119-5906-40DC-A253-1C6C2C17AACE}" type="slidenum">
              <a:rPr lang="en-GB"/>
              <a:pPr/>
              <a:t>‹nr.›</a:t>
            </a:fld>
            <a:endParaRPr lang="en-GB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 preserve="1">
  <p:cSld name="Titel en tekst bov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128588"/>
            <a:ext cx="8224838" cy="1433512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8224838" cy="2168525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3921125"/>
            <a:ext cx="8224838" cy="2170113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idx="10"/>
          </p:nvPr>
        </p:nvSpPr>
        <p:spPr>
          <a:xfrm>
            <a:off x="457200" y="6248400"/>
            <a:ext cx="2128838" cy="452438"/>
          </a:xfr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idx="11"/>
          </p:nvPr>
        </p:nvSpPr>
        <p:spPr>
          <a:xfrm>
            <a:off x="3124200" y="6248400"/>
            <a:ext cx="2890838" cy="452438"/>
          </a:xfr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idx="12"/>
          </p:nvPr>
        </p:nvSpPr>
        <p:spPr>
          <a:xfrm>
            <a:off x="6553200" y="6248400"/>
            <a:ext cx="2128838" cy="452438"/>
          </a:xfrm>
        </p:spPr>
        <p:txBody>
          <a:bodyPr/>
          <a:lstStyle>
            <a:lvl1pPr>
              <a:defRPr/>
            </a:lvl1pPr>
          </a:lstStyle>
          <a:p>
            <a:fld id="{E2B39156-E0C9-4CDA-AE2F-00031873BF74}" type="slidenum">
              <a:rPr lang="en-GB"/>
              <a:pPr/>
              <a:t>‹nr.›</a:t>
            </a:fld>
            <a:endParaRPr lang="en-GB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0DBAA5FE-02A7-4B09-BA6A-143A2B922209}" type="slidenum">
              <a:rPr lang="en-GB"/>
              <a:pPr/>
              <a:t>‹nr.›</a:t>
            </a:fld>
            <a:endParaRPr lang="en-GB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6D30FC1C-64E5-475E-93E6-D42591A48D1C}" type="slidenum">
              <a:rPr lang="en-GB"/>
              <a:pPr/>
              <a:t>‹nr.›</a:t>
            </a:fld>
            <a:endParaRPr lang="en-GB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3404982F-2D38-4F90-BC13-F79F5FD53BBD}" type="slidenum">
              <a:rPr lang="en-GB"/>
              <a:pPr/>
              <a:t>‹nr.›</a:t>
            </a:fld>
            <a:endParaRPr lang="en-GB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4963"/>
            <a:ext cx="4035425" cy="4521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5025" y="1604963"/>
            <a:ext cx="4037013" cy="4521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00F640F0-5A00-4195-B888-7C874D9357A4}" type="slidenum">
              <a:rPr lang="en-GB"/>
              <a:pPr/>
              <a:t>‹nr.›</a:t>
            </a:fld>
            <a:endParaRPr lang="en-GB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E8D55434-9716-4126-8443-3D44BEB544A7}" type="slidenum">
              <a:rPr lang="en-GB"/>
              <a:pPr/>
              <a:t>‹nr.›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31CA77D8-0098-4045-B887-DC2A56E1C0B2}" type="slidenum">
              <a:rPr lang="en-GB"/>
              <a:pPr/>
              <a:t>‹nr.›</a:t>
            </a:fld>
            <a:endParaRPr lang="en-GB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8DAE4D60-D52C-4D1E-BE04-95D36DBD0BED}" type="slidenum">
              <a:rPr lang="en-GB"/>
              <a:pPr/>
              <a:t>‹nr.›</a:t>
            </a:fld>
            <a:endParaRPr lang="en-GB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93325598-5A99-4B04-9DE6-038F1D71572B}" type="slidenum">
              <a:rPr lang="en-GB"/>
              <a:pPr/>
              <a:t>‹nr.›</a:t>
            </a:fld>
            <a:endParaRPr lang="en-GB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D70FCC5A-ADB5-4A8E-89D6-5CC7F53DBB75}" type="slidenum">
              <a:rPr lang="en-GB"/>
              <a:pPr/>
              <a:t>‹nr.›</a:t>
            </a:fld>
            <a:endParaRPr lang="en-GB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5E670584-5FE3-457E-9655-26C7E418652A}" type="slidenum">
              <a:rPr lang="en-GB"/>
              <a:pPr/>
              <a:t>‹nr.›</a:t>
            </a:fld>
            <a:endParaRPr lang="en-GB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E7D986D6-7122-4592-BD6F-193C7136FA99}" type="slidenum">
              <a:rPr lang="en-GB"/>
              <a:pPr/>
              <a:t>‹nr.›</a:t>
            </a:fld>
            <a:endParaRPr lang="en-GB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6225" y="1604963"/>
            <a:ext cx="2055813" cy="4521200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1604963"/>
            <a:ext cx="6016625" cy="4521200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B840AAC6-81B6-423E-91EC-A9D377F7D8F9}" type="slidenum">
              <a:rPr lang="en-GB"/>
              <a:pPr/>
              <a:t>‹nr.›</a:t>
            </a:fld>
            <a:endParaRPr lang="en-GB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angepaste indel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85800" y="1766888"/>
            <a:ext cx="7767638" cy="1731962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0"/>
          </p:nvPr>
        </p:nvSpPr>
        <p:spPr>
          <a:xfrm>
            <a:off x="457200" y="6248400"/>
            <a:ext cx="2128838" cy="452438"/>
          </a:xfr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idx="11"/>
          </p:nvPr>
        </p:nvSpPr>
        <p:spPr>
          <a:xfrm>
            <a:off x="3124200" y="6248400"/>
            <a:ext cx="2890838" cy="452438"/>
          </a:xfr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idx="12"/>
          </p:nvPr>
        </p:nvSpPr>
        <p:spPr>
          <a:xfrm>
            <a:off x="6553200" y="6248400"/>
            <a:ext cx="2128838" cy="452438"/>
          </a:xfrm>
        </p:spPr>
        <p:txBody>
          <a:bodyPr/>
          <a:lstStyle>
            <a:lvl1pPr>
              <a:defRPr/>
            </a:lvl1pPr>
          </a:lstStyle>
          <a:p>
            <a:fld id="{64039EBA-E6FF-4961-B912-F7C08F78428C}" type="slidenum">
              <a:rPr lang="en-GB"/>
              <a:pPr/>
              <a:t>‹nr.›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E81C1BE1-263D-41A4-8F69-36A51703B9EE}" type="slidenum">
              <a:rPr lang="en-GB"/>
              <a:pPr/>
              <a:t>‹nr.›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5425" cy="44910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5025" y="1600200"/>
            <a:ext cx="4037013" cy="44910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A416A0F6-AD83-4DF0-BFB5-09B7277B7B4C}" type="slidenum">
              <a:rPr lang="en-GB"/>
              <a:pPr/>
              <a:t>‹nr.›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FEE59027-6657-4541-BCC3-854C22F1A1CA}" type="slidenum">
              <a:rPr lang="en-GB"/>
              <a:pPr/>
              <a:t>‹nr.›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4FCF2211-608B-4273-B4E0-90BC48C473D5}" type="slidenum">
              <a:rPr lang="en-GB"/>
              <a:pPr/>
              <a:t>‹nr.›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0375919F-0EAA-449F-88EC-C49D85AA3CF2}" type="slidenum">
              <a:rPr lang="en-GB"/>
              <a:pPr/>
              <a:t>‹nr.›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C87257AE-356D-4568-A736-1425041E13D7}" type="slidenum">
              <a:rPr lang="en-GB"/>
              <a:pPr/>
              <a:t>‹nr.›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9134EBAA-C9CC-4AFD-8064-EC073DC50EF5}" type="slidenum">
              <a:rPr lang="en-GB"/>
              <a:pPr/>
              <a:t>‹nr.›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6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2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5" name="Group 1"/>
          <p:cNvGrpSpPr>
            <a:grpSpLocks/>
          </p:cNvGrpSpPr>
          <p:nvPr/>
        </p:nvGrpSpPr>
        <p:grpSpPr bwMode="auto">
          <a:xfrm>
            <a:off x="0" y="0"/>
            <a:ext cx="7240588" cy="1979613"/>
            <a:chOff x="0" y="0"/>
            <a:chExt cx="4561" cy="1247"/>
          </a:xfrm>
        </p:grpSpPr>
        <p:sp>
          <p:nvSpPr>
            <p:cNvPr id="1026" name="Freeform 2"/>
            <p:cNvSpPr>
              <a:spLocks noChangeArrowheads="1"/>
            </p:cNvSpPr>
            <p:nvPr/>
          </p:nvSpPr>
          <p:spPr bwMode="auto">
            <a:xfrm>
              <a:off x="0" y="583"/>
              <a:ext cx="4487" cy="665"/>
            </a:xfrm>
            <a:custGeom>
              <a:avLst/>
              <a:gdLst/>
              <a:ahLst/>
              <a:cxnLst>
                <a:cxn ang="0">
                  <a:pos x="4800" y="299"/>
                </a:cxn>
                <a:cxn ang="0">
                  <a:pos x="0" y="665"/>
                </a:cxn>
                <a:cxn ang="0">
                  <a:pos x="0" y="0"/>
                </a:cxn>
                <a:cxn ang="0">
                  <a:pos x="4806" y="1"/>
                </a:cxn>
                <a:cxn ang="0">
                  <a:pos x="4800" y="153"/>
                </a:cxn>
                <a:cxn ang="0">
                  <a:pos x="4800" y="299"/>
                </a:cxn>
              </a:cxnLst>
              <a:rect l="0" t="0" r="r" b="b"/>
              <a:pathLst>
                <a:path w="4806" h="665">
                  <a:moveTo>
                    <a:pt x="4800" y="299"/>
                  </a:moveTo>
                  <a:lnTo>
                    <a:pt x="0" y="665"/>
                  </a:lnTo>
                  <a:lnTo>
                    <a:pt x="0" y="0"/>
                  </a:lnTo>
                  <a:lnTo>
                    <a:pt x="4806" y="1"/>
                  </a:lnTo>
                  <a:lnTo>
                    <a:pt x="4800" y="153"/>
                  </a:lnTo>
                  <a:lnTo>
                    <a:pt x="4800" y="299"/>
                  </a:lnTo>
                  <a:close/>
                </a:path>
              </a:pathLst>
            </a:custGeom>
            <a:gradFill rotWithShape="0">
              <a:gsLst>
                <a:gs pos="0">
                  <a:srgbClr val="720000"/>
                </a:gs>
                <a:gs pos="100000">
                  <a:srgbClr val="6A0000"/>
                </a:gs>
              </a:gsLst>
              <a:lin ang="108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1027" name="Freeform 3"/>
            <p:cNvSpPr>
              <a:spLocks noChangeArrowheads="1"/>
            </p:cNvSpPr>
            <p:nvPr/>
          </p:nvSpPr>
          <p:spPr bwMode="auto">
            <a:xfrm>
              <a:off x="0" y="0"/>
              <a:ext cx="4562" cy="1199"/>
            </a:xfrm>
            <a:custGeom>
              <a:avLst/>
              <a:gdLst/>
              <a:ahLst/>
              <a:cxnLst>
                <a:cxn ang="0">
                  <a:pos x="4560" y="932"/>
                </a:cxn>
                <a:cxn ang="0">
                  <a:pos x="0" y="1199"/>
                </a:cxn>
                <a:cxn ang="0">
                  <a:pos x="0" y="0"/>
                </a:cxn>
                <a:cxn ang="0">
                  <a:pos x="4562" y="0"/>
                </a:cxn>
                <a:cxn ang="0">
                  <a:pos x="4560" y="932"/>
                </a:cxn>
                <a:cxn ang="0">
                  <a:pos x="4560" y="932"/>
                </a:cxn>
              </a:cxnLst>
              <a:rect l="0" t="0" r="r" b="b"/>
              <a:pathLst>
                <a:path w="4562" h="1199">
                  <a:moveTo>
                    <a:pt x="4560" y="932"/>
                  </a:moveTo>
                  <a:lnTo>
                    <a:pt x="0" y="1199"/>
                  </a:lnTo>
                  <a:lnTo>
                    <a:pt x="0" y="0"/>
                  </a:lnTo>
                  <a:lnTo>
                    <a:pt x="4562" y="0"/>
                  </a:lnTo>
                  <a:lnTo>
                    <a:pt x="4560" y="932"/>
                  </a:lnTo>
                  <a:lnTo>
                    <a:pt x="4560" y="932"/>
                  </a:lnTo>
                  <a:close/>
                </a:path>
              </a:pathLst>
            </a:custGeom>
            <a:gradFill rotWithShape="0">
              <a:gsLst>
                <a:gs pos="0">
                  <a:srgbClr val="720000"/>
                </a:gs>
                <a:gs pos="100000">
                  <a:srgbClr val="8C0000"/>
                </a:gs>
              </a:gsLst>
              <a:lin ang="108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nl-NL"/>
            </a:p>
          </p:txBody>
        </p:sp>
      </p:grpSp>
      <p:sp>
        <p:nvSpPr>
          <p:cNvPr id="1028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28588"/>
            <a:ext cx="8224838" cy="143351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Klik om de opmaak van de titeltekst te bewerken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4838" cy="44910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Klik om de opmaak van de overzichtstekst te bewerken</a:t>
            </a:r>
          </a:p>
          <a:p>
            <a:pPr lvl="1"/>
            <a:r>
              <a:rPr lang="en-GB" smtClean="0"/>
              <a:t>Tweede overzichtsniveau</a:t>
            </a:r>
          </a:p>
          <a:p>
            <a:pPr lvl="2"/>
            <a:r>
              <a:rPr lang="en-GB" smtClean="0"/>
              <a:t>Derde overzichtsniveau</a:t>
            </a:r>
          </a:p>
          <a:p>
            <a:pPr lvl="3"/>
            <a:r>
              <a:rPr lang="en-GB" smtClean="0"/>
              <a:t>Vierde overzichtsniveau</a:t>
            </a:r>
          </a:p>
          <a:p>
            <a:pPr lvl="4"/>
            <a:r>
              <a:rPr lang="en-GB" smtClean="0"/>
              <a:t>Vijfde overzichtsniveau</a:t>
            </a:r>
          </a:p>
          <a:p>
            <a:pPr lvl="4"/>
            <a:r>
              <a:rPr lang="en-GB" smtClean="0"/>
              <a:t>Zesde overzichtsniveau</a:t>
            </a:r>
          </a:p>
          <a:p>
            <a:pPr lvl="4"/>
            <a:r>
              <a:rPr lang="en-GB" smtClean="0"/>
              <a:t>Zevende overzichtsniveau</a:t>
            </a:r>
          </a:p>
          <a:p>
            <a:pPr lvl="4"/>
            <a:r>
              <a:rPr lang="en-GB" smtClean="0"/>
              <a:t>Achtste overzichtsniveau</a:t>
            </a:r>
          </a:p>
          <a:p>
            <a:pPr lvl="4"/>
            <a:r>
              <a:rPr lang="en-GB" smtClean="0"/>
              <a:t>Negende overzichtsniveau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dt"/>
          </p:nvPr>
        </p:nvSpPr>
        <p:spPr bwMode="auto">
          <a:xfrm>
            <a:off x="457200" y="6248400"/>
            <a:ext cx="2128838" cy="4524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>
              <a:buFont typeface="Tahoma" pitchFamily="34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Arial Unicode MS" pitchFamily="34" charset="-128"/>
                <a:cs typeface="Arial Unicode MS" pitchFamily="34" charset="-128"/>
              </a:defRPr>
            </a:lvl1pPr>
          </a:lstStyle>
          <a:p>
            <a:endParaRPr lang="en-GB"/>
          </a:p>
        </p:txBody>
      </p:sp>
      <p:sp>
        <p:nvSpPr>
          <p:cNvPr id="1031" name="Rectangle 7"/>
          <p:cNvSpPr>
            <a:spLocks noGrp="1" noChangeArrowheads="1"/>
          </p:cNvSpPr>
          <p:nvPr>
            <p:ph type="ftr"/>
          </p:nvPr>
        </p:nvSpPr>
        <p:spPr bwMode="auto">
          <a:xfrm>
            <a:off x="3124200" y="6248400"/>
            <a:ext cx="2890838" cy="4524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 algn="ctr">
              <a:buFont typeface="Tahoma" pitchFamily="34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Arial Unicode MS" pitchFamily="34" charset="-128"/>
                <a:cs typeface="Arial Unicode MS" pitchFamily="34" charset="-128"/>
              </a:defRPr>
            </a:lvl1pPr>
          </a:lstStyle>
          <a:p>
            <a:endParaRPr lang="en-GB"/>
          </a:p>
        </p:txBody>
      </p:sp>
      <p:sp>
        <p:nvSpPr>
          <p:cNvPr id="1032" name="Rectangle 8"/>
          <p:cNvSpPr>
            <a:spLocks noGrp="1" noChangeArrowheads="1"/>
          </p:cNvSpPr>
          <p:nvPr>
            <p:ph type="sldNum"/>
          </p:nvPr>
        </p:nvSpPr>
        <p:spPr bwMode="auto">
          <a:xfrm>
            <a:off x="6553200" y="6248400"/>
            <a:ext cx="2128838" cy="4524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 algn="r">
              <a:buFont typeface="Tahoma" pitchFamily="34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Arial Unicode MS" pitchFamily="34" charset="-128"/>
                <a:cs typeface="Arial Unicode MS" pitchFamily="34" charset="-128"/>
              </a:defRPr>
            </a:lvl1pPr>
          </a:lstStyle>
          <a:p>
            <a:fld id="{3838DA6A-C54C-4F2D-A2F3-473AA4EBD774}" type="slidenum">
              <a:rPr lang="en-GB"/>
              <a:pPr/>
              <a:t>‹nr.›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73" r:id="rId12"/>
    <p:sldLayoutId id="2147483674" r:id="rId13"/>
    <p:sldLayoutId id="2147483675" r:id="rId14"/>
  </p:sldLayoutIdLst>
  <p:txStyles>
    <p:titleStyle>
      <a:lvl1pPr algn="ctr" defTabSz="449263" rtl="0" fontAlgn="base">
        <a:spcBef>
          <a:spcPct val="0"/>
        </a:spcBef>
        <a:spcAft>
          <a:spcPct val="0"/>
        </a:spcAft>
        <a:buClr>
          <a:srgbClr val="FFFFCC"/>
        </a:buClr>
        <a:buSzPct val="100000"/>
        <a:buFont typeface="Tahoma" pitchFamily="34" charset="0"/>
        <a:defRPr sz="4400">
          <a:solidFill>
            <a:srgbClr val="FFFFCC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defTabSz="449263" rtl="0" fontAlgn="base">
        <a:spcBef>
          <a:spcPct val="0"/>
        </a:spcBef>
        <a:spcAft>
          <a:spcPct val="0"/>
        </a:spcAft>
        <a:buClr>
          <a:srgbClr val="FFFFCC"/>
        </a:buClr>
        <a:buSzPct val="100000"/>
        <a:buFont typeface="Tahoma" pitchFamily="34" charset="0"/>
        <a:defRPr sz="4400">
          <a:solidFill>
            <a:srgbClr val="FFFFCC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2pPr>
      <a:lvl3pPr algn="ctr" defTabSz="449263" rtl="0" fontAlgn="base">
        <a:spcBef>
          <a:spcPct val="0"/>
        </a:spcBef>
        <a:spcAft>
          <a:spcPct val="0"/>
        </a:spcAft>
        <a:buClr>
          <a:srgbClr val="FFFFCC"/>
        </a:buClr>
        <a:buSzPct val="100000"/>
        <a:buFont typeface="Tahoma" pitchFamily="34" charset="0"/>
        <a:defRPr sz="4400">
          <a:solidFill>
            <a:srgbClr val="FFFFCC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3pPr>
      <a:lvl4pPr algn="ctr" defTabSz="449263" rtl="0" fontAlgn="base">
        <a:spcBef>
          <a:spcPct val="0"/>
        </a:spcBef>
        <a:spcAft>
          <a:spcPct val="0"/>
        </a:spcAft>
        <a:buClr>
          <a:srgbClr val="FFFFCC"/>
        </a:buClr>
        <a:buSzPct val="100000"/>
        <a:buFont typeface="Tahoma" pitchFamily="34" charset="0"/>
        <a:defRPr sz="4400">
          <a:solidFill>
            <a:srgbClr val="FFFFCC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4pPr>
      <a:lvl5pPr algn="ctr" defTabSz="449263" rtl="0" fontAlgn="base">
        <a:spcBef>
          <a:spcPct val="0"/>
        </a:spcBef>
        <a:spcAft>
          <a:spcPct val="0"/>
        </a:spcAft>
        <a:buClr>
          <a:srgbClr val="FFFFCC"/>
        </a:buClr>
        <a:buSzPct val="100000"/>
        <a:buFont typeface="Tahoma" pitchFamily="34" charset="0"/>
        <a:defRPr sz="4400">
          <a:solidFill>
            <a:srgbClr val="FFFFCC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5pPr>
      <a:lvl6pPr marL="457200" algn="ctr" defTabSz="449263" rtl="0" fontAlgn="base">
        <a:spcBef>
          <a:spcPct val="0"/>
        </a:spcBef>
        <a:spcAft>
          <a:spcPct val="0"/>
        </a:spcAft>
        <a:buClr>
          <a:srgbClr val="FFFFCC"/>
        </a:buClr>
        <a:buSzPct val="100000"/>
        <a:buFont typeface="Tahoma" pitchFamily="34" charset="0"/>
        <a:defRPr sz="4400">
          <a:solidFill>
            <a:srgbClr val="FFFFCC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6pPr>
      <a:lvl7pPr marL="914400" algn="ctr" defTabSz="449263" rtl="0" fontAlgn="base">
        <a:spcBef>
          <a:spcPct val="0"/>
        </a:spcBef>
        <a:spcAft>
          <a:spcPct val="0"/>
        </a:spcAft>
        <a:buClr>
          <a:srgbClr val="FFFFCC"/>
        </a:buClr>
        <a:buSzPct val="100000"/>
        <a:buFont typeface="Tahoma" pitchFamily="34" charset="0"/>
        <a:defRPr sz="4400">
          <a:solidFill>
            <a:srgbClr val="FFFFCC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7pPr>
      <a:lvl8pPr marL="1371600" algn="ctr" defTabSz="449263" rtl="0" fontAlgn="base">
        <a:spcBef>
          <a:spcPct val="0"/>
        </a:spcBef>
        <a:spcAft>
          <a:spcPct val="0"/>
        </a:spcAft>
        <a:buClr>
          <a:srgbClr val="FFFFCC"/>
        </a:buClr>
        <a:buSzPct val="100000"/>
        <a:buFont typeface="Tahoma" pitchFamily="34" charset="0"/>
        <a:defRPr sz="4400">
          <a:solidFill>
            <a:srgbClr val="FFFFCC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8pPr>
      <a:lvl9pPr marL="1828800" algn="ctr" defTabSz="449263" rtl="0" fontAlgn="base">
        <a:spcBef>
          <a:spcPct val="0"/>
        </a:spcBef>
        <a:spcAft>
          <a:spcPct val="0"/>
        </a:spcAft>
        <a:buClr>
          <a:srgbClr val="FFFFCC"/>
        </a:buClr>
        <a:buSzPct val="100000"/>
        <a:buFont typeface="Tahoma" pitchFamily="34" charset="0"/>
        <a:defRPr sz="4400">
          <a:solidFill>
            <a:srgbClr val="FFFFCC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9pPr>
    </p:titleStyle>
    <p:bodyStyle>
      <a:lvl1pPr marL="338138" indent="-338138" algn="l" defTabSz="449263" rtl="0" fontAlgn="base">
        <a:spcBef>
          <a:spcPts val="800"/>
        </a:spcBef>
        <a:spcAft>
          <a:spcPct val="0"/>
        </a:spcAft>
        <a:buClr>
          <a:srgbClr val="FFCC66"/>
        </a:buClr>
        <a:buSzPct val="80000"/>
        <a:buFont typeface="Wingdings" pitchFamily="2" charset="2"/>
        <a:buChar char=""/>
        <a:defRPr sz="32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38188" indent="-280988" algn="l" defTabSz="449263" rtl="0" fontAlgn="base">
        <a:spcBef>
          <a:spcPts val="700"/>
        </a:spcBef>
        <a:spcAft>
          <a:spcPct val="0"/>
        </a:spcAft>
        <a:buClr>
          <a:srgbClr val="FFFFFF"/>
        </a:buClr>
        <a:buSzPct val="100000"/>
        <a:buFont typeface="Tahoma" pitchFamily="34" charset="0"/>
        <a:buChar char="–"/>
        <a:defRPr sz="28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defTabSz="449263" rtl="0" fontAlgn="base">
        <a:spcBef>
          <a:spcPts val="600"/>
        </a:spcBef>
        <a:spcAft>
          <a:spcPct val="0"/>
        </a:spcAft>
        <a:buClr>
          <a:srgbClr val="FFCC66"/>
        </a:buClr>
        <a:buSzPct val="100000"/>
        <a:buFont typeface="Wingdings" pitchFamily="2" charset="2"/>
        <a:buChar char=""/>
        <a:defRPr sz="24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defTabSz="449263" rtl="0" fontAlgn="base">
        <a:spcBef>
          <a:spcPts val="500"/>
        </a:spcBef>
        <a:spcAft>
          <a:spcPct val="0"/>
        </a:spcAft>
        <a:buClr>
          <a:srgbClr val="FFFFFF"/>
        </a:buClr>
        <a:buSzPct val="100000"/>
        <a:buFont typeface="Tahoma" pitchFamily="34" charset="0"/>
        <a:buChar char="–"/>
        <a:defRPr sz="20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defTabSz="449263" rtl="0" fontAlgn="base">
        <a:spcBef>
          <a:spcPts val="500"/>
        </a:spcBef>
        <a:spcAft>
          <a:spcPct val="0"/>
        </a:spcAft>
        <a:buClr>
          <a:srgbClr val="FFFFFF"/>
        </a:buClr>
        <a:buSzPct val="100000"/>
        <a:buFont typeface="Wingdings" pitchFamily="2" charset="2"/>
        <a:buChar char=""/>
        <a:defRPr sz="20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defTabSz="449263" rtl="0" fontAlgn="base">
        <a:spcBef>
          <a:spcPts val="500"/>
        </a:spcBef>
        <a:spcAft>
          <a:spcPct val="0"/>
        </a:spcAft>
        <a:buClr>
          <a:srgbClr val="FFFFFF"/>
        </a:buClr>
        <a:buSzPct val="100000"/>
        <a:buFont typeface="Wingdings" pitchFamily="2" charset="2"/>
        <a:buChar char=""/>
        <a:defRPr sz="20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defTabSz="449263" rtl="0" fontAlgn="base">
        <a:spcBef>
          <a:spcPts val="500"/>
        </a:spcBef>
        <a:spcAft>
          <a:spcPct val="0"/>
        </a:spcAft>
        <a:buClr>
          <a:srgbClr val="FFFFFF"/>
        </a:buClr>
        <a:buSzPct val="100000"/>
        <a:buFont typeface="Wingdings" pitchFamily="2" charset="2"/>
        <a:buChar char=""/>
        <a:defRPr sz="20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defTabSz="449263" rtl="0" fontAlgn="base">
        <a:spcBef>
          <a:spcPts val="500"/>
        </a:spcBef>
        <a:spcAft>
          <a:spcPct val="0"/>
        </a:spcAft>
        <a:buClr>
          <a:srgbClr val="FFFFFF"/>
        </a:buClr>
        <a:buSzPct val="100000"/>
        <a:buFont typeface="Wingdings" pitchFamily="2" charset="2"/>
        <a:buChar char=""/>
        <a:defRPr sz="20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defTabSz="449263" rtl="0" fontAlgn="base">
        <a:spcBef>
          <a:spcPts val="500"/>
        </a:spcBef>
        <a:spcAft>
          <a:spcPct val="0"/>
        </a:spcAft>
        <a:buClr>
          <a:srgbClr val="FFFFFF"/>
        </a:buClr>
        <a:buSzPct val="100000"/>
        <a:buFont typeface="Wingdings" pitchFamily="2" charset="2"/>
        <a:buChar char=""/>
        <a:defRPr sz="20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2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49" name="Group 1"/>
          <p:cNvGrpSpPr>
            <a:grpSpLocks/>
          </p:cNvGrpSpPr>
          <p:nvPr/>
        </p:nvGrpSpPr>
        <p:grpSpPr bwMode="auto">
          <a:xfrm>
            <a:off x="0" y="0"/>
            <a:ext cx="8456613" cy="5942013"/>
            <a:chOff x="0" y="0"/>
            <a:chExt cx="5327" cy="3743"/>
          </a:xfrm>
        </p:grpSpPr>
        <p:sp>
          <p:nvSpPr>
            <p:cNvPr id="2050" name="Freeform 2"/>
            <p:cNvSpPr>
              <a:spLocks noChangeArrowheads="1"/>
            </p:cNvSpPr>
            <p:nvPr/>
          </p:nvSpPr>
          <p:spPr bwMode="auto">
            <a:xfrm>
              <a:off x="0" y="1440"/>
              <a:ext cx="5155" cy="2304"/>
            </a:xfrm>
            <a:custGeom>
              <a:avLst/>
              <a:gdLst/>
              <a:ahLst/>
              <a:cxnLst>
                <a:cxn ang="0">
                  <a:pos x="5154" y="1769"/>
                </a:cxn>
                <a:cxn ang="0">
                  <a:pos x="0" y="2304"/>
                </a:cxn>
                <a:cxn ang="0">
                  <a:pos x="0" y="1252"/>
                </a:cxn>
                <a:cxn ang="0">
                  <a:pos x="5155" y="0"/>
                </a:cxn>
                <a:cxn ang="0">
                  <a:pos x="5155" y="1416"/>
                </a:cxn>
                <a:cxn ang="0">
                  <a:pos x="5154" y="1769"/>
                </a:cxn>
              </a:cxnLst>
              <a:rect l="0" t="0" r="r" b="b"/>
              <a:pathLst>
                <a:path w="5155" h="2304">
                  <a:moveTo>
                    <a:pt x="5154" y="1769"/>
                  </a:moveTo>
                  <a:lnTo>
                    <a:pt x="0" y="2304"/>
                  </a:lnTo>
                  <a:lnTo>
                    <a:pt x="0" y="1252"/>
                  </a:lnTo>
                  <a:lnTo>
                    <a:pt x="5155" y="0"/>
                  </a:lnTo>
                  <a:lnTo>
                    <a:pt x="5155" y="1416"/>
                  </a:lnTo>
                  <a:lnTo>
                    <a:pt x="5154" y="1769"/>
                  </a:lnTo>
                  <a:close/>
                </a:path>
              </a:pathLst>
            </a:custGeom>
            <a:gradFill rotWithShape="0">
              <a:gsLst>
                <a:gs pos="0">
                  <a:srgbClr val="720000"/>
                </a:gs>
                <a:gs pos="100000">
                  <a:srgbClr val="600000"/>
                </a:gs>
              </a:gsLst>
              <a:lin ang="108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2051" name="Freeform 3"/>
            <p:cNvSpPr>
              <a:spLocks noChangeArrowheads="1"/>
            </p:cNvSpPr>
            <p:nvPr/>
          </p:nvSpPr>
          <p:spPr bwMode="auto">
            <a:xfrm>
              <a:off x="0" y="0"/>
              <a:ext cx="5328" cy="3689"/>
            </a:xfrm>
            <a:custGeom>
              <a:avLst/>
              <a:gdLst/>
              <a:ahLst/>
              <a:cxnLst>
                <a:cxn ang="0">
                  <a:pos x="5311" y="3209"/>
                </a:cxn>
                <a:cxn ang="0">
                  <a:pos x="0" y="3689"/>
                </a:cxn>
                <a:cxn ang="0">
                  <a:pos x="0" y="9"/>
                </a:cxn>
                <a:cxn ang="0">
                  <a:pos x="5328" y="0"/>
                </a:cxn>
                <a:cxn ang="0">
                  <a:pos x="5311" y="3209"/>
                </a:cxn>
              </a:cxnLst>
              <a:rect l="0" t="0" r="r" b="b"/>
              <a:pathLst>
                <a:path w="5328" h="3689">
                  <a:moveTo>
                    <a:pt x="5311" y="3209"/>
                  </a:moveTo>
                  <a:lnTo>
                    <a:pt x="0" y="3689"/>
                  </a:lnTo>
                  <a:lnTo>
                    <a:pt x="0" y="9"/>
                  </a:lnTo>
                  <a:lnTo>
                    <a:pt x="5328" y="0"/>
                  </a:lnTo>
                  <a:lnTo>
                    <a:pt x="5311" y="3209"/>
                  </a:lnTo>
                  <a:close/>
                </a:path>
              </a:pathLst>
            </a:custGeom>
            <a:gradFill rotWithShape="0">
              <a:gsLst>
                <a:gs pos="0">
                  <a:srgbClr val="720000"/>
                </a:gs>
                <a:gs pos="100000">
                  <a:srgbClr val="8C0000"/>
                </a:gs>
              </a:gsLst>
              <a:lin ang="108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nl-NL"/>
            </a:p>
          </p:txBody>
        </p:sp>
      </p:grpSp>
      <p:sp>
        <p:nvSpPr>
          <p:cNvPr id="2052" name="Rectangle 4"/>
          <p:cNvSpPr>
            <a:spLocks noGrp="1" noChangeArrowheads="1"/>
          </p:cNvSpPr>
          <p:nvPr>
            <p:ph type="dt"/>
          </p:nvPr>
        </p:nvSpPr>
        <p:spPr bwMode="auto">
          <a:xfrm>
            <a:off x="457200" y="6248400"/>
            <a:ext cx="2128838" cy="4524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>
              <a:buFont typeface="Tahoma" pitchFamily="34" charset="0"/>
              <a:buNone/>
              <a:tabLst>
                <a:tab pos="723900" algn="l"/>
                <a:tab pos="1447800" algn="l"/>
              </a:tabLst>
              <a:defRPr sz="12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Arial Unicode MS" pitchFamily="34" charset="-128"/>
                <a:cs typeface="Arial Unicode MS" pitchFamily="34" charset="-128"/>
              </a:defRPr>
            </a:lvl1pPr>
          </a:lstStyle>
          <a:p>
            <a:endParaRPr lang="en-GB"/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ftr"/>
          </p:nvPr>
        </p:nvSpPr>
        <p:spPr bwMode="auto">
          <a:xfrm>
            <a:off x="3124200" y="6248400"/>
            <a:ext cx="2890838" cy="4524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 algn="ctr">
              <a:buFont typeface="Tahoma" pitchFamily="34" charset="0"/>
              <a:buNone/>
              <a:tabLst>
                <a:tab pos="723900" algn="l"/>
                <a:tab pos="1447800" algn="l"/>
                <a:tab pos="2171700" algn="l"/>
              </a:tabLst>
              <a:defRPr sz="12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Arial Unicode MS" pitchFamily="34" charset="-128"/>
                <a:cs typeface="Arial Unicode MS" pitchFamily="34" charset="-128"/>
              </a:defRPr>
            </a:lvl1pPr>
          </a:lstStyle>
          <a:p>
            <a:endParaRPr lang="en-GB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sldNum"/>
          </p:nvPr>
        </p:nvSpPr>
        <p:spPr bwMode="auto">
          <a:xfrm>
            <a:off x="6553200" y="6248400"/>
            <a:ext cx="2128838" cy="4524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 algn="r">
              <a:buFont typeface="Tahoma" pitchFamily="34" charset="0"/>
              <a:buNone/>
              <a:tabLst>
                <a:tab pos="723900" algn="l"/>
                <a:tab pos="1447800" algn="l"/>
              </a:tabLst>
              <a:defRPr sz="12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Arial Unicode MS" pitchFamily="34" charset="-128"/>
                <a:cs typeface="Arial Unicode MS" pitchFamily="34" charset="-128"/>
              </a:defRPr>
            </a:lvl1pPr>
          </a:lstStyle>
          <a:p>
            <a:fld id="{71FE7BDD-8BAD-40C4-B77A-6B1FF07FB622}" type="slidenum">
              <a:rPr lang="en-GB"/>
              <a:pPr/>
              <a:t>‹nr.›</a:t>
            </a:fld>
            <a:endParaRPr lang="en-GB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1766888"/>
            <a:ext cx="7767638" cy="173196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b" anchorCtr="1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Klik om de opmaak van de titeltekst te bewerken</a:t>
            </a:r>
          </a:p>
        </p:txBody>
      </p:sp>
      <p:sp>
        <p:nvSpPr>
          <p:cNvPr id="2056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4963"/>
            <a:ext cx="8224838" cy="4521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Klik om de opmaak van de overzichtstekst te bewerken</a:t>
            </a:r>
          </a:p>
          <a:p>
            <a:pPr lvl="1"/>
            <a:r>
              <a:rPr lang="en-GB" smtClean="0"/>
              <a:t>Tweede overzichtsniveau</a:t>
            </a:r>
          </a:p>
          <a:p>
            <a:pPr lvl="2"/>
            <a:r>
              <a:rPr lang="en-GB" smtClean="0"/>
              <a:t>Derde overzichtsniveau</a:t>
            </a:r>
          </a:p>
          <a:p>
            <a:pPr lvl="3"/>
            <a:r>
              <a:rPr lang="en-GB" smtClean="0"/>
              <a:t>Vierde overzichtsniveau</a:t>
            </a:r>
          </a:p>
          <a:p>
            <a:pPr lvl="4"/>
            <a:r>
              <a:rPr lang="en-GB" smtClean="0"/>
              <a:t>Vijfde overzichtsniveau</a:t>
            </a:r>
          </a:p>
          <a:p>
            <a:pPr lvl="4"/>
            <a:r>
              <a:rPr lang="en-GB" smtClean="0"/>
              <a:t>Zesde overzichtsniveau</a:t>
            </a:r>
          </a:p>
          <a:p>
            <a:pPr lvl="4"/>
            <a:r>
              <a:rPr lang="en-GB" smtClean="0"/>
              <a:t>Zevende overzichtsniveau</a:t>
            </a:r>
          </a:p>
          <a:p>
            <a:pPr lvl="4"/>
            <a:r>
              <a:rPr lang="en-GB" smtClean="0"/>
              <a:t>Achtste overzichtsniveau</a:t>
            </a:r>
          </a:p>
          <a:p>
            <a:pPr lvl="4"/>
            <a:r>
              <a:rPr lang="en-GB" smtClean="0"/>
              <a:t>Negende overzichtsniveau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defTabSz="449263" rtl="0" fontAlgn="base">
        <a:spcBef>
          <a:spcPct val="0"/>
        </a:spcBef>
        <a:spcAft>
          <a:spcPct val="0"/>
        </a:spcAft>
        <a:buClr>
          <a:srgbClr val="FFFFCC"/>
        </a:buClr>
        <a:buSzPct val="100000"/>
        <a:buFont typeface="Tahoma" pitchFamily="34" charset="0"/>
        <a:defRPr sz="4400">
          <a:solidFill>
            <a:srgbClr val="FFFFCC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defTabSz="449263" rtl="0" fontAlgn="base">
        <a:spcBef>
          <a:spcPct val="0"/>
        </a:spcBef>
        <a:spcAft>
          <a:spcPct val="0"/>
        </a:spcAft>
        <a:buClr>
          <a:srgbClr val="FFFFCC"/>
        </a:buClr>
        <a:buSzPct val="100000"/>
        <a:buFont typeface="Tahoma" pitchFamily="34" charset="0"/>
        <a:defRPr sz="4400">
          <a:solidFill>
            <a:srgbClr val="FFFFCC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2pPr>
      <a:lvl3pPr algn="ctr" defTabSz="449263" rtl="0" fontAlgn="base">
        <a:spcBef>
          <a:spcPct val="0"/>
        </a:spcBef>
        <a:spcAft>
          <a:spcPct val="0"/>
        </a:spcAft>
        <a:buClr>
          <a:srgbClr val="FFFFCC"/>
        </a:buClr>
        <a:buSzPct val="100000"/>
        <a:buFont typeface="Tahoma" pitchFamily="34" charset="0"/>
        <a:defRPr sz="4400">
          <a:solidFill>
            <a:srgbClr val="FFFFCC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3pPr>
      <a:lvl4pPr algn="ctr" defTabSz="449263" rtl="0" fontAlgn="base">
        <a:spcBef>
          <a:spcPct val="0"/>
        </a:spcBef>
        <a:spcAft>
          <a:spcPct val="0"/>
        </a:spcAft>
        <a:buClr>
          <a:srgbClr val="FFFFCC"/>
        </a:buClr>
        <a:buSzPct val="100000"/>
        <a:buFont typeface="Tahoma" pitchFamily="34" charset="0"/>
        <a:defRPr sz="4400">
          <a:solidFill>
            <a:srgbClr val="FFFFCC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4pPr>
      <a:lvl5pPr algn="ctr" defTabSz="449263" rtl="0" fontAlgn="base">
        <a:spcBef>
          <a:spcPct val="0"/>
        </a:spcBef>
        <a:spcAft>
          <a:spcPct val="0"/>
        </a:spcAft>
        <a:buClr>
          <a:srgbClr val="FFFFCC"/>
        </a:buClr>
        <a:buSzPct val="100000"/>
        <a:buFont typeface="Tahoma" pitchFamily="34" charset="0"/>
        <a:defRPr sz="4400">
          <a:solidFill>
            <a:srgbClr val="FFFFCC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5pPr>
      <a:lvl6pPr marL="457200" algn="ctr" defTabSz="449263" rtl="0" fontAlgn="base">
        <a:spcBef>
          <a:spcPct val="0"/>
        </a:spcBef>
        <a:spcAft>
          <a:spcPct val="0"/>
        </a:spcAft>
        <a:buClr>
          <a:srgbClr val="FFFFCC"/>
        </a:buClr>
        <a:buSzPct val="100000"/>
        <a:buFont typeface="Tahoma" pitchFamily="34" charset="0"/>
        <a:defRPr sz="4400">
          <a:solidFill>
            <a:srgbClr val="FFFFCC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6pPr>
      <a:lvl7pPr marL="914400" algn="ctr" defTabSz="449263" rtl="0" fontAlgn="base">
        <a:spcBef>
          <a:spcPct val="0"/>
        </a:spcBef>
        <a:spcAft>
          <a:spcPct val="0"/>
        </a:spcAft>
        <a:buClr>
          <a:srgbClr val="FFFFCC"/>
        </a:buClr>
        <a:buSzPct val="100000"/>
        <a:buFont typeface="Tahoma" pitchFamily="34" charset="0"/>
        <a:defRPr sz="4400">
          <a:solidFill>
            <a:srgbClr val="FFFFCC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7pPr>
      <a:lvl8pPr marL="1371600" algn="ctr" defTabSz="449263" rtl="0" fontAlgn="base">
        <a:spcBef>
          <a:spcPct val="0"/>
        </a:spcBef>
        <a:spcAft>
          <a:spcPct val="0"/>
        </a:spcAft>
        <a:buClr>
          <a:srgbClr val="FFFFCC"/>
        </a:buClr>
        <a:buSzPct val="100000"/>
        <a:buFont typeface="Tahoma" pitchFamily="34" charset="0"/>
        <a:defRPr sz="4400">
          <a:solidFill>
            <a:srgbClr val="FFFFCC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8pPr>
      <a:lvl9pPr marL="1828800" algn="ctr" defTabSz="449263" rtl="0" fontAlgn="base">
        <a:spcBef>
          <a:spcPct val="0"/>
        </a:spcBef>
        <a:spcAft>
          <a:spcPct val="0"/>
        </a:spcAft>
        <a:buClr>
          <a:srgbClr val="FFFFCC"/>
        </a:buClr>
        <a:buSzPct val="100000"/>
        <a:buFont typeface="Tahoma" pitchFamily="34" charset="0"/>
        <a:defRPr sz="4400">
          <a:solidFill>
            <a:srgbClr val="FFFFCC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9pPr>
    </p:titleStyle>
    <p:bodyStyle>
      <a:lvl1pPr marL="338138" indent="-338138" algn="l" defTabSz="449263" rtl="0" fontAlgn="base">
        <a:spcBef>
          <a:spcPts val="800"/>
        </a:spcBef>
        <a:spcAft>
          <a:spcPct val="0"/>
        </a:spcAft>
        <a:buClr>
          <a:srgbClr val="FFCC66"/>
        </a:buClr>
        <a:buSzPct val="80000"/>
        <a:buFont typeface="Wingdings" pitchFamily="2" charset="2"/>
        <a:buChar char=""/>
        <a:defRPr sz="32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38188" indent="-280988" algn="l" defTabSz="449263" rtl="0" fontAlgn="base">
        <a:spcBef>
          <a:spcPts val="700"/>
        </a:spcBef>
        <a:spcAft>
          <a:spcPct val="0"/>
        </a:spcAft>
        <a:buClr>
          <a:srgbClr val="FFFFFF"/>
        </a:buClr>
        <a:buSzPct val="100000"/>
        <a:buFont typeface="Tahoma" pitchFamily="34" charset="0"/>
        <a:buChar char="–"/>
        <a:defRPr sz="28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defTabSz="449263" rtl="0" fontAlgn="base">
        <a:spcBef>
          <a:spcPts val="600"/>
        </a:spcBef>
        <a:spcAft>
          <a:spcPct val="0"/>
        </a:spcAft>
        <a:buClr>
          <a:srgbClr val="FFCC66"/>
        </a:buClr>
        <a:buSzPct val="100000"/>
        <a:buFont typeface="Wingdings" pitchFamily="2" charset="2"/>
        <a:buChar char=""/>
        <a:defRPr sz="24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defTabSz="449263" rtl="0" fontAlgn="base">
        <a:spcBef>
          <a:spcPts val="500"/>
        </a:spcBef>
        <a:spcAft>
          <a:spcPct val="0"/>
        </a:spcAft>
        <a:buClr>
          <a:srgbClr val="FFFFFF"/>
        </a:buClr>
        <a:buSzPct val="100000"/>
        <a:buFont typeface="Tahoma" pitchFamily="34" charset="0"/>
        <a:buChar char="–"/>
        <a:defRPr sz="20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defTabSz="449263" rtl="0" fontAlgn="base">
        <a:spcBef>
          <a:spcPts val="500"/>
        </a:spcBef>
        <a:spcAft>
          <a:spcPct val="0"/>
        </a:spcAft>
        <a:buClr>
          <a:srgbClr val="FFFFFF"/>
        </a:buClr>
        <a:buSzPct val="100000"/>
        <a:buFont typeface="Wingdings" pitchFamily="2" charset="2"/>
        <a:buChar char=""/>
        <a:defRPr sz="20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defTabSz="449263" rtl="0" fontAlgn="base">
        <a:spcBef>
          <a:spcPts val="500"/>
        </a:spcBef>
        <a:spcAft>
          <a:spcPct val="0"/>
        </a:spcAft>
        <a:buClr>
          <a:srgbClr val="FFFFFF"/>
        </a:buClr>
        <a:buSzPct val="100000"/>
        <a:buFont typeface="Wingdings" pitchFamily="2" charset="2"/>
        <a:buChar char=""/>
        <a:defRPr sz="20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defTabSz="449263" rtl="0" fontAlgn="base">
        <a:spcBef>
          <a:spcPts val="500"/>
        </a:spcBef>
        <a:spcAft>
          <a:spcPct val="0"/>
        </a:spcAft>
        <a:buClr>
          <a:srgbClr val="FFFFFF"/>
        </a:buClr>
        <a:buSzPct val="100000"/>
        <a:buFont typeface="Wingdings" pitchFamily="2" charset="2"/>
        <a:buChar char=""/>
        <a:defRPr sz="20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defTabSz="449263" rtl="0" fontAlgn="base">
        <a:spcBef>
          <a:spcPts val="500"/>
        </a:spcBef>
        <a:spcAft>
          <a:spcPct val="0"/>
        </a:spcAft>
        <a:buClr>
          <a:srgbClr val="FFFFFF"/>
        </a:buClr>
        <a:buSzPct val="100000"/>
        <a:buFont typeface="Wingdings" pitchFamily="2" charset="2"/>
        <a:buChar char=""/>
        <a:defRPr sz="20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defTabSz="449263" rtl="0" fontAlgn="base">
        <a:spcBef>
          <a:spcPts val="500"/>
        </a:spcBef>
        <a:spcAft>
          <a:spcPct val="0"/>
        </a:spcAft>
        <a:buClr>
          <a:srgbClr val="FFFFFF"/>
        </a:buClr>
        <a:buSzPct val="100000"/>
        <a:buFont typeface="Wingdings" pitchFamily="2" charset="2"/>
        <a:buChar char=""/>
        <a:defRPr sz="20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3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bioplek.org/animaties/voortplanting/vrgesl5.html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5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2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hyperlink" Target="http://anjameulenbelt.sp.nl/images/huishouden2.jpg" TargetMode="External"/><Relationship Id="rId3" Type="http://schemas.openxmlformats.org/officeDocument/2006/relationships/hyperlink" Target="http://images.google.nl/imgres?imgurl=http://staff.science.uva.nl/~dcslob/lesbrieven/Schedel/geslacht2.jpg&amp;imgrefurl=http://staff.science.uva.nl/~dcslob/lesbrieven/Schedel/schedel.html&amp;h=606&amp;w=400&amp;sz=17&amp;hl=nl&amp;start=37&amp;usg=__cen1x1q0G_ENmlrT-atP1ARnem4=&amp;tbnid=lM9QlrwKJBZdRM:&amp;tbnh=136&amp;tbnw=90&amp;prev=/images?q=man+vrouw+verschillen&amp;start=36&amp;gbv=2&amp;ndsp=18&amp;hl=nl&amp;sa=N" TargetMode="External"/><Relationship Id="rId7" Type="http://schemas.openxmlformats.org/officeDocument/2006/relationships/image" Target="../media/image22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21.jpeg"/><Relationship Id="rId5" Type="http://schemas.openxmlformats.org/officeDocument/2006/relationships/hyperlink" Target="http://images.google.nl/imgres?imgurl=http://www.in10.nl/weblog/img/blogs/3371_manvrouw.jpg&amp;imgrefurl=http://www.in10.nl/weblog/posts/3371-man-versus-vrouw-clich-s-blijven-bestaan-op-internet&amp;h=258&amp;w=255&amp;sz=57&amp;hl=nl&amp;start=115&amp;usg=__573MgRqHtH3Jd6I1NK0YB5bxADc=&amp;tbnid=PIq4LAHbgukGlM:&amp;tbnh=112&amp;tbnw=111&amp;prev=/images?q=man+vrouw+verschillen&amp;start=112&amp;gbv=2&amp;ndsp=20&amp;hl=nl&amp;sa=N" TargetMode="External"/><Relationship Id="rId10" Type="http://schemas.openxmlformats.org/officeDocument/2006/relationships/image" Target="../media/image24.jpeg"/><Relationship Id="rId4" Type="http://schemas.openxmlformats.org/officeDocument/2006/relationships/image" Target="../media/image20.jpeg"/><Relationship Id="rId9" Type="http://schemas.openxmlformats.org/officeDocument/2006/relationships/image" Target="../media/image23.jpe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hyperlink" Target="http://images.google.nl/imgres?imgurl=http://82.197.222.58/foto/200706161182024780_63350.jpg&amp;imgrefurl=http://www.blikopnieuws.nl/bericht/59520&amp;h=302&amp;w=400&amp;sz=5&amp;hl=nl&amp;start=5&amp;usg=__-La2H421iQWIeNooemWiPNWZwK4=&amp;tbnid=yCRIeWn0QvaqXM:&amp;tbnh=94&amp;tbnw=124&amp;prev=/images?q=SOA's&amp;gbv=2&amp;hl=nl&amp;sa=G" TargetMode="Externa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26.jpeg"/><Relationship Id="rId4" Type="http://schemas.openxmlformats.org/officeDocument/2006/relationships/hyperlink" Target="http://mediaprovider.kennisnet.nl/MediaProvider/img/48276.jpeg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4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Relationship Id="rId4" Type="http://schemas.openxmlformats.org/officeDocument/2006/relationships/hyperlink" Target="http://www.bioplek.org/animaties/voortplanting/vrgesl5.html" TargetMode="Externa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Grp="1" noChangeArrowheads="1"/>
          </p:cNvSpPr>
          <p:nvPr>
            <p:ph type="title"/>
          </p:nvPr>
        </p:nvSpPr>
        <p:spPr>
          <a:xfrm>
            <a:off x="685800" y="836712"/>
            <a:ext cx="7772400" cy="2160239"/>
          </a:xfrm>
          <a:solidFill>
            <a:srgbClr val="C00000"/>
          </a:solidFill>
          <a:ln/>
        </p:spPr>
        <p:txBody>
          <a:bodyPr/>
          <a:lstStyle/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5400" dirty="0" smtClean="0"/>
              <a:t>Hst</a:t>
            </a:r>
            <a:r>
              <a:rPr lang="en-GB" sz="5400" dirty="0" smtClean="0"/>
              <a:t>.33: </a:t>
            </a:r>
            <a:r>
              <a:rPr lang="en-GB" sz="5400" dirty="0" err="1" smtClean="0"/>
              <a:t>Voortplanting</a:t>
            </a:r>
            <a:r>
              <a:rPr lang="en-GB" sz="5400" dirty="0" smtClean="0"/>
              <a:t/>
            </a:r>
            <a:br>
              <a:rPr lang="en-GB" sz="5400" dirty="0" smtClean="0"/>
            </a:br>
            <a:r>
              <a:rPr lang="en-GB" sz="5400" dirty="0" err="1" smtClean="0">
                <a:solidFill>
                  <a:srgbClr val="FFFF00"/>
                </a:solidFill>
              </a:rPr>
              <a:t>Hst</a:t>
            </a:r>
            <a:r>
              <a:rPr lang="en-GB" sz="5400" dirty="0" smtClean="0">
                <a:solidFill>
                  <a:srgbClr val="FFFF00"/>
                </a:solidFill>
              </a:rPr>
              <a:t>. </a:t>
            </a:r>
            <a:r>
              <a:rPr lang="en-GB" sz="5400" dirty="0" smtClean="0">
                <a:solidFill>
                  <a:srgbClr val="FFFF00"/>
                </a:solidFill>
              </a:rPr>
              <a:t>38:Hormonen</a:t>
            </a:r>
            <a:endParaRPr lang="en-GB" sz="5400" dirty="0">
              <a:solidFill>
                <a:srgbClr val="FFFF00"/>
              </a:solidFill>
            </a:endParaRPr>
          </a:p>
        </p:txBody>
      </p:sp>
      <p:sp>
        <p:nvSpPr>
          <p:cNvPr id="4098" name="Rectangle 2"/>
          <p:cNvSpPr>
            <a:spLocks noGrp="1" noChangeArrowheads="1"/>
          </p:cNvSpPr>
          <p:nvPr>
            <p:ph type="subTitle" idx="4294967295"/>
          </p:nvPr>
        </p:nvSpPr>
        <p:spPr bwMode="auto">
          <a:xfrm>
            <a:off x="1371600" y="3356992"/>
            <a:ext cx="6400800" cy="2952328"/>
          </a:xfrm>
          <a:prstGeom prst="rect">
            <a:avLst/>
          </a:prstGeom>
          <a:solidFill>
            <a:srgbClr val="0070C0"/>
          </a:solidFill>
          <a:ln/>
        </p:spPr>
        <p:txBody>
          <a:bodyPr lIns="90000" tIns="46800" rIns="90000" bIns="46800"/>
          <a:lstStyle/>
          <a:p>
            <a:pPr marL="0" indent="0" algn="ctr">
              <a:buFont typeface="Wingdings" pitchFamily="2" charset="2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b="1" dirty="0" smtClean="0"/>
              <a:t>33.5</a:t>
            </a:r>
            <a:r>
              <a:rPr lang="en-GB" dirty="0" smtClean="0"/>
              <a:t> </a:t>
            </a:r>
            <a:r>
              <a:rPr lang="en-GB" dirty="0" err="1" smtClean="0"/>
              <a:t>Hormonale</a:t>
            </a:r>
            <a:r>
              <a:rPr lang="en-GB" dirty="0" smtClean="0"/>
              <a:t> </a:t>
            </a:r>
            <a:r>
              <a:rPr lang="en-GB" dirty="0" err="1" smtClean="0"/>
              <a:t>regeling</a:t>
            </a:r>
            <a:endParaRPr lang="en-GB" dirty="0" smtClean="0"/>
          </a:p>
          <a:p>
            <a:pPr marL="0" indent="0" algn="ctr">
              <a:buFont typeface="Wingdings" pitchFamily="2" charset="2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dirty="0" err="1" smtClean="0"/>
              <a:t>bij</a:t>
            </a:r>
            <a:r>
              <a:rPr lang="en-GB" dirty="0" smtClean="0"/>
              <a:t> man en </a:t>
            </a:r>
            <a:r>
              <a:rPr lang="en-GB" dirty="0" err="1" smtClean="0"/>
              <a:t>vrouw</a:t>
            </a:r>
            <a:endParaRPr lang="en-GB" dirty="0" smtClean="0"/>
          </a:p>
          <a:p>
            <a:pPr marL="0" indent="0" algn="ctr">
              <a:buFont typeface="Wingdings" pitchFamily="2" charset="2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b="1" dirty="0" smtClean="0">
                <a:solidFill>
                  <a:srgbClr val="FFFF00"/>
                </a:solidFill>
              </a:rPr>
              <a:t>38.5 en 38.6</a:t>
            </a:r>
            <a:r>
              <a:rPr lang="en-GB" dirty="0" smtClean="0"/>
              <a:t>: </a:t>
            </a:r>
            <a:r>
              <a:rPr lang="en-GB" dirty="0" err="1" smtClean="0"/>
              <a:t>Vrouwelijke</a:t>
            </a:r>
            <a:r>
              <a:rPr lang="en-GB" dirty="0" smtClean="0"/>
              <a:t> </a:t>
            </a:r>
            <a:r>
              <a:rPr lang="en-GB" dirty="0" err="1" smtClean="0"/>
              <a:t>hormonen</a:t>
            </a:r>
            <a:r>
              <a:rPr lang="en-GB" dirty="0" smtClean="0"/>
              <a:t> en </a:t>
            </a:r>
            <a:r>
              <a:rPr lang="en-GB" dirty="0" err="1" smtClean="0"/>
              <a:t>mannelijke</a:t>
            </a:r>
            <a:r>
              <a:rPr lang="en-GB" dirty="0" smtClean="0"/>
              <a:t> </a:t>
            </a:r>
            <a:r>
              <a:rPr lang="en-GB" dirty="0" err="1" smtClean="0"/>
              <a:t>hormonen</a:t>
            </a:r>
            <a:endParaRPr lang="en-GB" dirty="0" smtClean="0"/>
          </a:p>
          <a:p>
            <a:pPr marL="0" indent="0" algn="ctr">
              <a:buFont typeface="Wingdings" pitchFamily="2" charset="2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en-GB" dirty="0"/>
          </a:p>
        </p:txBody>
      </p:sp>
    </p:spTree>
  </p:cSld>
  <p:clrMapOvr>
    <a:masterClrMapping/>
  </p:clrMapOvr>
  <p:transition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7" dur="2000" fill="hold"/>
                                        <p:tgtEl>
                                          <p:spTgt spid="40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  <p:tav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8" dur="2000" fill="hold"/>
                                        <p:tgtEl>
                                          <p:spTgt spid="40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30000">
                                          <p:val>
                                            <p:strVal val="#ppt_h"/>
                                          </p:val>
                                        </p:tav>
                                        <p:tav tm="40000">
                                          <p:val>
                                            <p:strVal val="#ppt_h/2"/>
                                          </p:val>
                                        </p:tav>
                                        <p:tav tm="50000">
                                          <p:val>
                                            <p:strVal val="#ppt_h"/>
                                          </p:val>
                                        </p:tav>
                                        <p:tav tm="60000">
                                          <p:val>
                                            <p:strVal val="#ppt_h/2"/>
                                          </p:val>
                                        </p:tav>
                                        <p:tav tm="69900">
                                          <p:val>
                                            <p:strVal val="#ppt_h"/>
                                          </p:val>
                                        </p:tav>
                                        <p:tav tm="80000">
                                          <p:val>
                                            <p:strVal val="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  <p:tav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9" dur="2000" fill="hold"/>
                                        <p:tgtEl>
                                          <p:spTgt spid="40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-.4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0" dur="2000" fill="hold"/>
                                        <p:tgtEl>
                                          <p:spTgt spid="40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20000">
                                          <p:val>
                                            <p:strVal val="#ppt_y-.5"/>
                                          </p:val>
                                        </p:tav>
                                        <p:tav tm="30000">
                                          <p:val>
                                            <p:strVal val="#ppt_y-.2"/>
                                          </p:val>
                                        </p:tav>
                                        <p:tav tm="40000">
                                          <p:val>
                                            <p:strVal val="#ppt_y"/>
                                          </p:val>
                                        </p:tav>
                                        <p:tav tm="50000">
                                          <p:val>
                                            <p:strVal val="#ppt_y-.15"/>
                                          </p:val>
                                        </p:tav>
                                        <p:tav tm="60000">
                                          <p:val>
                                            <p:strVal val="#ppt_y"/>
                                          </p:val>
                                        </p:tav>
                                        <p:tav tm="69900">
                                          <p:val>
                                            <p:strVal val="#ppt_y-.1"/>
                                          </p:val>
                                        </p:tav>
                                        <p:tav tm="8000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5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0" presetClass="entr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 additive="repl"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15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id="1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-.1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7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0" presetClass="entr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 additive="repl"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22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id="23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-.1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4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0" presetClass="entr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 additive="repl"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29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id="30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-.1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31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solidFill>
            <a:srgbClr val="C00000"/>
          </a:solidFill>
        </p:spPr>
        <p:txBody>
          <a:bodyPr/>
          <a:lstStyle/>
          <a:p>
            <a:r>
              <a:rPr lang="nl-NL" dirty="0" smtClean="0"/>
              <a:t>Hypofyse maakt LH en FSH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5076056" y="1556792"/>
            <a:ext cx="3600400" cy="834107"/>
          </a:xfrm>
          <a:ln>
            <a:solidFill>
              <a:srgbClr val="0070C0"/>
            </a:solidFill>
          </a:ln>
        </p:spPr>
        <p:txBody>
          <a:bodyPr/>
          <a:lstStyle/>
          <a:p>
            <a:r>
              <a:rPr lang="nl-NL" dirty="0" smtClean="0"/>
              <a:t>LH</a:t>
            </a:r>
            <a:r>
              <a:rPr lang="nl-NL" dirty="0" smtClean="0"/>
              <a:t>= </a:t>
            </a:r>
            <a:r>
              <a:rPr lang="nl-NL" sz="2400" dirty="0" err="1" smtClean="0"/>
              <a:t>Luteïniserend</a:t>
            </a:r>
            <a:r>
              <a:rPr lang="nl-NL" sz="2400" dirty="0" smtClean="0"/>
              <a:t> Hormoon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860032" y="2708920"/>
            <a:ext cx="4040188" cy="3705275"/>
          </a:xfrm>
        </p:spPr>
        <p:txBody>
          <a:bodyPr/>
          <a:lstStyle/>
          <a:p>
            <a:pPr>
              <a:buNone/>
            </a:pPr>
            <a:r>
              <a:rPr lang="nl-NL" dirty="0" smtClean="0"/>
              <a:t>LH </a:t>
            </a:r>
            <a:r>
              <a:rPr lang="nl-NL" dirty="0" err="1" smtClean="0"/>
              <a:t>beinvloedt</a:t>
            </a:r>
            <a:r>
              <a:rPr lang="nl-NL" dirty="0" smtClean="0"/>
              <a:t> eierstokken:</a:t>
            </a:r>
          </a:p>
          <a:p>
            <a:r>
              <a:rPr lang="nl-NL" dirty="0" smtClean="0"/>
              <a:t>Zorgt voor de ovulatie</a:t>
            </a:r>
            <a:endParaRPr lang="nl-NL" dirty="0" smtClean="0"/>
          </a:p>
          <a:p>
            <a:r>
              <a:rPr lang="nl-NL" sz="2400" dirty="0" smtClean="0"/>
              <a:t>Het (na ovulatie) overgebleven follikel verandert in een geel lichaam.</a:t>
            </a:r>
            <a:endParaRPr lang="nl-NL" sz="2400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1560" y="1628800"/>
            <a:ext cx="3393703" cy="546075"/>
          </a:xfrm>
          <a:ln>
            <a:solidFill>
              <a:srgbClr val="0070C0"/>
            </a:solidFill>
          </a:ln>
        </p:spPr>
        <p:txBody>
          <a:bodyPr/>
          <a:lstStyle/>
          <a:p>
            <a:r>
              <a:rPr lang="nl-NL" dirty="0" smtClean="0"/>
              <a:t>Oestrogeen:</a:t>
            </a:r>
            <a:endParaRPr lang="nl-NL" dirty="0"/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7544" y="2420888"/>
            <a:ext cx="4041775" cy="2448273"/>
          </a:xfrm>
        </p:spPr>
        <p:txBody>
          <a:bodyPr/>
          <a:lstStyle/>
          <a:p>
            <a:pPr>
              <a:buNone/>
            </a:pPr>
            <a:r>
              <a:rPr lang="nl-NL" dirty="0" smtClean="0"/>
              <a:t>Oestrogeen stimu</a:t>
            </a:r>
            <a:r>
              <a:rPr lang="nl-NL" dirty="0" smtClean="0"/>
              <a:t>leert</a:t>
            </a:r>
            <a:r>
              <a:rPr lang="nl-NL" dirty="0" smtClean="0"/>
              <a:t> de afgifte van LH door de hypofyse (LH piek)</a:t>
            </a:r>
          </a:p>
          <a:p>
            <a:pPr>
              <a:buNone/>
            </a:pPr>
            <a:r>
              <a:rPr lang="nl-NL" dirty="0" smtClean="0"/>
              <a:t>Want: Er moet een ovulatie komen. Na ovulatie moet het follikel een geel lichaam worden</a:t>
            </a:r>
            <a:endParaRPr lang="nl-NL" dirty="0" smtClean="0"/>
          </a:p>
          <a:p>
            <a:pPr>
              <a:buFont typeface="Wingdings" pitchFamily="2" charset="2"/>
              <a:buChar char="§"/>
            </a:pPr>
            <a:endParaRPr lang="nl-NL" dirty="0" smtClean="0"/>
          </a:p>
        </p:txBody>
      </p:sp>
      <p:pic>
        <p:nvPicPr>
          <p:cNvPr id="87042" name="Picture 2" descr="http://www.kennislink.nl/upload/113073_962_1087480491149-Follike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5153188"/>
            <a:ext cx="2808312" cy="1704812"/>
          </a:xfrm>
          <a:prstGeom prst="rect">
            <a:avLst/>
          </a:prstGeom>
          <a:noFill/>
        </p:spPr>
      </p:pic>
      <p:sp>
        <p:nvSpPr>
          <p:cNvPr id="8" name="Gekromde PIJL-OMHOOG 7"/>
          <p:cNvSpPr/>
          <p:nvPr/>
        </p:nvSpPr>
        <p:spPr bwMode="auto">
          <a:xfrm>
            <a:off x="3923928" y="2060848"/>
            <a:ext cx="1224136" cy="432048"/>
          </a:xfrm>
          <a:prstGeom prst="curvedUpArrow">
            <a:avLst>
              <a:gd name="adj1" fmla="val 25000"/>
              <a:gd name="adj2" fmla="val 50000"/>
              <a:gd name="adj3" fmla="val 25000"/>
            </a:avLst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Pct val="100000"/>
              <a:buFont typeface="Arial" charset="0"/>
              <a:buNone/>
              <a:tabLst/>
            </a:pPr>
            <a:endParaRPr kumimoji="0" lang="nl-NL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10" name="Tekstvak 9"/>
          <p:cNvSpPr txBox="1"/>
          <p:nvPr/>
        </p:nvSpPr>
        <p:spPr>
          <a:xfrm>
            <a:off x="4355976" y="2132856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>
                <a:solidFill>
                  <a:srgbClr val="00B0F0"/>
                </a:solidFill>
              </a:rPr>
              <a:t>+</a:t>
            </a:r>
            <a:endParaRPr lang="nl-NL" dirty="0">
              <a:solidFill>
                <a:srgbClr val="00B0F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128588"/>
            <a:ext cx="2458616" cy="1433512"/>
          </a:xfrm>
          <a:solidFill>
            <a:srgbClr val="C00000"/>
          </a:solidFill>
        </p:spPr>
        <p:txBody>
          <a:bodyPr/>
          <a:lstStyle/>
          <a:p>
            <a:r>
              <a:rPr lang="nl-NL" dirty="0" smtClean="0"/>
              <a:t>LH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5" name="Picture 3" descr="http://www.10voorbiologie.nl/afbfczw/H39%20Hormonen%20(havo)/410402cyclusVrouw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71161" y="0"/>
            <a:ext cx="5472839" cy="6858000"/>
          </a:xfrm>
          <a:prstGeom prst="rect">
            <a:avLst/>
          </a:prstGeom>
          <a:noFill/>
        </p:spPr>
      </p:pic>
      <p:pic>
        <p:nvPicPr>
          <p:cNvPr id="9113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1988840"/>
            <a:ext cx="3048000" cy="442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274638"/>
            <a:ext cx="8229600" cy="1143000"/>
          </a:xfrm>
          <a:solidFill>
            <a:srgbClr val="C00000"/>
          </a:solidFill>
          <a:ln/>
        </p:spPr>
        <p:txBody>
          <a:bodyPr/>
          <a:lstStyle/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dirty="0" err="1" smtClean="0"/>
              <a:t>Eierstokken</a:t>
            </a:r>
            <a:r>
              <a:rPr lang="en-GB" dirty="0" smtClean="0"/>
              <a:t> (</a:t>
            </a:r>
            <a:r>
              <a:rPr lang="en-GB" dirty="0" err="1" smtClean="0"/>
              <a:t>follikelcellen</a:t>
            </a:r>
            <a:r>
              <a:rPr lang="en-GB" dirty="0" smtClean="0"/>
              <a:t>)  </a:t>
            </a:r>
            <a:r>
              <a:rPr lang="en-GB" dirty="0" err="1" smtClean="0"/>
              <a:t>maken</a:t>
            </a:r>
            <a:r>
              <a:rPr lang="en-GB" dirty="0" smtClean="0"/>
              <a:t>  </a:t>
            </a:r>
            <a:r>
              <a:rPr lang="en-GB" dirty="0" err="1"/>
              <a:t>oestrogenen</a:t>
            </a:r>
            <a:r>
              <a:rPr lang="en-GB" dirty="0"/>
              <a:t> </a:t>
            </a:r>
          </a:p>
        </p:txBody>
      </p:sp>
      <p:sp>
        <p:nvSpPr>
          <p:cNvPr id="16386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251520" y="2004864"/>
            <a:ext cx="5616624" cy="4853136"/>
          </a:xfrm>
          <a:ln/>
        </p:spPr>
        <p:txBody>
          <a:bodyPr/>
          <a:lstStyle/>
          <a:p>
            <a:pPr>
              <a:spcBef>
                <a:spcPts val="600"/>
              </a:spcBef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sz="2400" dirty="0" smtClean="0"/>
              <a:t>EFFECT OESTROGEEN :</a:t>
            </a:r>
          </a:p>
          <a:p>
            <a:pPr>
              <a:spcBef>
                <a:spcPts val="60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sz="2400" b="1" dirty="0" err="1" smtClean="0"/>
              <a:t>Remt</a:t>
            </a:r>
            <a:r>
              <a:rPr lang="en-GB" sz="2400" dirty="0" smtClean="0"/>
              <a:t> </a:t>
            </a:r>
            <a:r>
              <a:rPr lang="en-GB" sz="2400" dirty="0" smtClean="0"/>
              <a:t>de </a:t>
            </a:r>
            <a:r>
              <a:rPr lang="en-GB" sz="2400" dirty="0" err="1" smtClean="0"/>
              <a:t>afgifte</a:t>
            </a:r>
            <a:r>
              <a:rPr lang="en-GB" sz="2400" dirty="0" smtClean="0"/>
              <a:t> van FSH </a:t>
            </a:r>
            <a:r>
              <a:rPr lang="en-GB" sz="2400" dirty="0" smtClean="0"/>
              <a:t>door </a:t>
            </a:r>
            <a:r>
              <a:rPr lang="en-GB" sz="2400" dirty="0" err="1" smtClean="0"/>
              <a:t>hypofyse</a:t>
            </a:r>
            <a:r>
              <a:rPr lang="en-GB" sz="2400" dirty="0" smtClean="0"/>
              <a:t> (</a:t>
            </a:r>
            <a:r>
              <a:rPr lang="en-GB" sz="2400" dirty="0" err="1" smtClean="0"/>
              <a:t>negatieve</a:t>
            </a:r>
            <a:r>
              <a:rPr lang="en-GB" sz="2400" dirty="0" smtClean="0"/>
              <a:t> </a:t>
            </a:r>
            <a:r>
              <a:rPr lang="en-GB" sz="2400" dirty="0" err="1" smtClean="0"/>
              <a:t>terugkoppeling</a:t>
            </a:r>
            <a:r>
              <a:rPr lang="en-GB" sz="2400" dirty="0" smtClean="0"/>
              <a:t>)</a:t>
            </a:r>
          </a:p>
          <a:p>
            <a:pPr>
              <a:spcBef>
                <a:spcPts val="60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sz="2400" b="1" dirty="0" err="1" smtClean="0"/>
              <a:t>Veel</a:t>
            </a:r>
            <a:r>
              <a:rPr lang="en-GB" sz="2400" dirty="0" smtClean="0"/>
              <a:t> </a:t>
            </a:r>
            <a:r>
              <a:rPr lang="en-GB" sz="2400" dirty="0" err="1" smtClean="0"/>
              <a:t>oestrogeen</a:t>
            </a:r>
            <a:r>
              <a:rPr lang="en-GB" sz="2400" dirty="0" smtClean="0"/>
              <a:t> </a:t>
            </a:r>
            <a:r>
              <a:rPr lang="en-GB" sz="2400" b="1" dirty="0" err="1" smtClean="0"/>
              <a:t>stimuleert</a:t>
            </a:r>
            <a:r>
              <a:rPr lang="en-GB" sz="2400" b="1" dirty="0" smtClean="0"/>
              <a:t> de </a:t>
            </a:r>
            <a:r>
              <a:rPr lang="en-GB" sz="2400" b="1" dirty="0" err="1" smtClean="0"/>
              <a:t>afgifte</a:t>
            </a:r>
            <a:r>
              <a:rPr lang="en-GB" sz="2400" b="1" dirty="0" smtClean="0"/>
              <a:t> van LH</a:t>
            </a:r>
            <a:r>
              <a:rPr lang="en-GB" sz="2400" dirty="0" smtClean="0"/>
              <a:t> door </a:t>
            </a:r>
            <a:r>
              <a:rPr lang="en-GB" sz="2400" dirty="0" err="1" smtClean="0"/>
              <a:t>hypofyse</a:t>
            </a:r>
            <a:endParaRPr lang="en-GB" sz="2400" dirty="0" smtClean="0"/>
          </a:p>
          <a:p>
            <a:pPr>
              <a:spcBef>
                <a:spcPts val="60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sz="2400" dirty="0" err="1" smtClean="0"/>
              <a:t>Maakt</a:t>
            </a:r>
            <a:r>
              <a:rPr lang="en-GB" sz="2400" dirty="0" smtClean="0"/>
              <a:t> </a:t>
            </a:r>
            <a:r>
              <a:rPr lang="en-GB" sz="2400" dirty="0" err="1" smtClean="0"/>
              <a:t>baarmoederslijmvlies</a:t>
            </a:r>
            <a:r>
              <a:rPr lang="en-GB" sz="2400" dirty="0" smtClean="0"/>
              <a:t> </a:t>
            </a:r>
            <a:r>
              <a:rPr lang="en-GB" sz="2400" dirty="0" err="1" smtClean="0"/>
              <a:t>dikker</a:t>
            </a:r>
            <a:r>
              <a:rPr lang="en-GB" sz="2400" dirty="0" smtClean="0"/>
              <a:t>.</a:t>
            </a:r>
          </a:p>
          <a:p>
            <a:pPr>
              <a:spcBef>
                <a:spcPts val="60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sz="2400" dirty="0" err="1" smtClean="0"/>
              <a:t>Ontwikkeling</a:t>
            </a:r>
            <a:r>
              <a:rPr lang="en-GB" sz="2400" dirty="0" smtClean="0"/>
              <a:t> </a:t>
            </a:r>
            <a:r>
              <a:rPr lang="en-GB" sz="2400" dirty="0"/>
              <a:t>van </a:t>
            </a:r>
            <a:r>
              <a:rPr lang="en-GB" sz="2400" dirty="0" err="1" smtClean="0"/>
              <a:t>primaire</a:t>
            </a:r>
            <a:r>
              <a:rPr lang="en-GB" sz="2400" dirty="0" smtClean="0"/>
              <a:t> + </a:t>
            </a:r>
            <a:r>
              <a:rPr lang="en-GB" sz="2400" dirty="0" err="1" smtClean="0"/>
              <a:t>secudaire</a:t>
            </a:r>
            <a:r>
              <a:rPr lang="en-GB" sz="2400" dirty="0" smtClean="0"/>
              <a:t> </a:t>
            </a:r>
            <a:r>
              <a:rPr lang="en-GB" sz="2400" dirty="0" err="1"/>
              <a:t>geslachtskenmerken</a:t>
            </a:r>
            <a:r>
              <a:rPr lang="en-GB" sz="2400" dirty="0"/>
              <a:t> </a:t>
            </a:r>
            <a:r>
              <a:rPr lang="en-GB" sz="2400" dirty="0" err="1"/>
              <a:t>bij</a:t>
            </a:r>
            <a:r>
              <a:rPr lang="en-GB" sz="2400" dirty="0"/>
              <a:t> de </a:t>
            </a:r>
            <a:r>
              <a:rPr lang="en-GB" sz="2400" dirty="0" err="1" smtClean="0"/>
              <a:t>vrouw</a:t>
            </a:r>
            <a:r>
              <a:rPr lang="en-GB" sz="2400" dirty="0" smtClean="0"/>
              <a:t>: </a:t>
            </a:r>
            <a:r>
              <a:rPr lang="en-GB" sz="1800" dirty="0" err="1" smtClean="0"/>
              <a:t>Ontwikkeling</a:t>
            </a:r>
            <a:r>
              <a:rPr lang="en-GB" sz="1800" dirty="0" smtClean="0"/>
              <a:t> </a:t>
            </a:r>
            <a:r>
              <a:rPr lang="en-GB" sz="1800" dirty="0"/>
              <a:t>van </a:t>
            </a:r>
            <a:r>
              <a:rPr lang="en-GB" sz="1800" dirty="0" err="1"/>
              <a:t>borsten</a:t>
            </a:r>
            <a:r>
              <a:rPr lang="en-GB" sz="1800" dirty="0"/>
              <a:t>. </a:t>
            </a:r>
            <a:r>
              <a:rPr lang="en-GB" sz="1800" dirty="0" err="1" smtClean="0"/>
              <a:t>bredere</a:t>
            </a:r>
            <a:r>
              <a:rPr lang="en-GB" sz="1800" dirty="0" smtClean="0"/>
              <a:t> </a:t>
            </a:r>
            <a:r>
              <a:rPr lang="en-GB" sz="1800" dirty="0" err="1" smtClean="0"/>
              <a:t>heupen</a:t>
            </a:r>
            <a:r>
              <a:rPr lang="en-GB" sz="1800" dirty="0" smtClean="0"/>
              <a:t>, </a:t>
            </a:r>
            <a:r>
              <a:rPr lang="en-GB" sz="1800" dirty="0" err="1" smtClean="0"/>
              <a:t>onderhuidse</a:t>
            </a:r>
            <a:r>
              <a:rPr lang="en-GB" sz="1800" dirty="0" smtClean="0"/>
              <a:t> </a:t>
            </a:r>
            <a:r>
              <a:rPr lang="en-GB" sz="1800" dirty="0" err="1" smtClean="0"/>
              <a:t>vetlaag</a:t>
            </a:r>
            <a:r>
              <a:rPr lang="en-GB" sz="1800" dirty="0" smtClean="0"/>
              <a:t>, </a:t>
            </a:r>
            <a:r>
              <a:rPr lang="en-GB" sz="1800" dirty="0" err="1" smtClean="0"/>
              <a:t>haargroei</a:t>
            </a:r>
            <a:r>
              <a:rPr lang="en-GB" sz="1800" dirty="0"/>
              <a:t>: </a:t>
            </a:r>
            <a:r>
              <a:rPr lang="en-GB" sz="1800" dirty="0" err="1"/>
              <a:t>oksel</a:t>
            </a:r>
            <a:r>
              <a:rPr lang="en-GB" sz="1800" dirty="0"/>
              <a:t>-, </a:t>
            </a:r>
            <a:r>
              <a:rPr lang="en-GB" sz="1800" dirty="0" err="1"/>
              <a:t>schaamhaar</a:t>
            </a:r>
            <a:r>
              <a:rPr lang="en-GB" sz="1800" dirty="0"/>
              <a:t>.</a:t>
            </a: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52120" y="1772816"/>
            <a:ext cx="3048000" cy="442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435280" cy="1143000"/>
          </a:xfrm>
          <a:solidFill>
            <a:srgbClr val="C00000"/>
          </a:solidFill>
          <a:ln/>
        </p:spPr>
        <p:txBody>
          <a:bodyPr/>
          <a:lstStyle/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4000" dirty="0" err="1" smtClean="0"/>
              <a:t>Menstruatie-cyclus</a:t>
            </a:r>
            <a:r>
              <a:rPr lang="en-GB" sz="4000" dirty="0"/>
              <a:t>: dag 1-12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half" idx="2"/>
          </p:nvPr>
        </p:nvSpPr>
        <p:spPr>
          <a:xfrm>
            <a:off x="0" y="2276872"/>
            <a:ext cx="4499992" cy="3705275"/>
          </a:xfrm>
        </p:spPr>
        <p:txBody>
          <a:bodyPr/>
          <a:lstStyle/>
          <a:p>
            <a:pPr>
              <a:lnSpc>
                <a:spcPct val="90000"/>
              </a:lnSpc>
              <a:spcBef>
                <a:spcPts val="50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i="1" dirty="0" smtClean="0"/>
              <a:t>Dag 1-13:</a:t>
            </a:r>
            <a:r>
              <a:rPr lang="en-GB" dirty="0" smtClean="0"/>
              <a:t> </a:t>
            </a:r>
          </a:p>
          <a:p>
            <a:pPr>
              <a:lnSpc>
                <a:spcPct val="90000"/>
              </a:lnSpc>
              <a:spcBef>
                <a:spcPts val="500"/>
              </a:spcBef>
              <a:buFont typeface="Tahoma" pitchFamily="34" charset="0"/>
              <a:buChar char="-"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b="1" u="sng" dirty="0" smtClean="0"/>
              <a:t>FSH</a:t>
            </a:r>
            <a:r>
              <a:rPr lang="en-GB" dirty="0" smtClean="0"/>
              <a:t>: </a:t>
            </a:r>
            <a:r>
              <a:rPr lang="en-GB" dirty="0" err="1" smtClean="0"/>
              <a:t>stimuleert</a:t>
            </a:r>
            <a:r>
              <a:rPr lang="en-GB" dirty="0" smtClean="0"/>
              <a:t> </a:t>
            </a:r>
            <a:endParaRPr lang="en-GB" dirty="0" smtClean="0"/>
          </a:p>
          <a:p>
            <a:pPr>
              <a:lnSpc>
                <a:spcPct val="90000"/>
              </a:lnSpc>
              <a:spcBef>
                <a:spcPts val="500"/>
              </a:spcBef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dirty="0" smtClean="0"/>
              <a:t>	</a:t>
            </a:r>
            <a:r>
              <a:rPr lang="en-GB" dirty="0" err="1" smtClean="0"/>
              <a:t>rijping</a:t>
            </a:r>
            <a:r>
              <a:rPr lang="en-GB" dirty="0" smtClean="0"/>
              <a:t> </a:t>
            </a:r>
            <a:r>
              <a:rPr lang="en-GB" dirty="0" smtClean="0"/>
              <a:t>van </a:t>
            </a:r>
            <a:r>
              <a:rPr lang="en-GB" dirty="0" err="1" smtClean="0"/>
              <a:t>follikels</a:t>
            </a:r>
            <a:endParaRPr lang="en-GB" dirty="0" smtClean="0"/>
          </a:p>
          <a:p>
            <a:pPr>
              <a:lnSpc>
                <a:spcPct val="90000"/>
              </a:lnSpc>
              <a:spcBef>
                <a:spcPts val="500"/>
              </a:spcBef>
              <a:buFont typeface="Tahoma" pitchFamily="34" charset="0"/>
              <a:buChar char="-"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b="1" u="sng" dirty="0" smtClean="0"/>
              <a:t>FSH</a:t>
            </a:r>
            <a:r>
              <a:rPr lang="en-GB" dirty="0" smtClean="0"/>
              <a:t>: </a:t>
            </a:r>
            <a:r>
              <a:rPr lang="en-GB" dirty="0" err="1" smtClean="0"/>
              <a:t>stimuleren</a:t>
            </a:r>
            <a:r>
              <a:rPr lang="en-GB" dirty="0" smtClean="0"/>
              <a:t> </a:t>
            </a:r>
            <a:r>
              <a:rPr lang="en-GB" dirty="0" err="1" smtClean="0"/>
              <a:t>oestrogeenproductie</a:t>
            </a:r>
            <a:r>
              <a:rPr lang="en-GB" dirty="0" smtClean="0"/>
              <a:t> </a:t>
            </a:r>
            <a:endParaRPr lang="en-GB" dirty="0" smtClean="0"/>
          </a:p>
          <a:p>
            <a:pPr>
              <a:lnSpc>
                <a:spcPct val="90000"/>
              </a:lnSpc>
              <a:spcBef>
                <a:spcPts val="500"/>
              </a:spcBef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dirty="0" smtClean="0"/>
              <a:t>	</a:t>
            </a:r>
            <a:r>
              <a:rPr lang="en-GB" dirty="0" smtClean="0"/>
              <a:t>door </a:t>
            </a:r>
            <a:r>
              <a:rPr lang="en-GB" dirty="0" err="1" smtClean="0"/>
              <a:t>rijpende</a:t>
            </a:r>
            <a:r>
              <a:rPr lang="en-GB" dirty="0" smtClean="0"/>
              <a:t> </a:t>
            </a:r>
            <a:r>
              <a:rPr lang="en-GB" dirty="0" err="1" smtClean="0"/>
              <a:t>follikels</a:t>
            </a:r>
            <a:endParaRPr lang="en-GB" dirty="0" smtClean="0"/>
          </a:p>
          <a:p>
            <a:pPr>
              <a:lnSpc>
                <a:spcPct val="90000"/>
              </a:lnSpc>
              <a:spcBef>
                <a:spcPts val="500"/>
              </a:spcBef>
              <a:buFont typeface="Tahoma" pitchFamily="34" charset="0"/>
              <a:buChar char="-"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b="1" u="sng" dirty="0" smtClean="0"/>
              <a:t>LH</a:t>
            </a:r>
            <a:r>
              <a:rPr lang="en-GB" dirty="0" smtClean="0"/>
              <a:t>: </a:t>
            </a:r>
            <a:r>
              <a:rPr lang="en-GB" dirty="0" err="1" smtClean="0"/>
              <a:t>toename</a:t>
            </a:r>
            <a:r>
              <a:rPr lang="en-GB" dirty="0" smtClean="0"/>
              <a:t> </a:t>
            </a:r>
            <a:r>
              <a:rPr lang="en-GB" dirty="0" err="1" smtClean="0"/>
              <a:t>leidt</a:t>
            </a:r>
            <a:r>
              <a:rPr lang="en-GB" dirty="0" smtClean="0"/>
              <a:t> tot </a:t>
            </a:r>
            <a:r>
              <a:rPr lang="en-GB" dirty="0" err="1" smtClean="0"/>
              <a:t>ovulatie</a:t>
            </a:r>
            <a:r>
              <a:rPr lang="en-GB" dirty="0" smtClean="0"/>
              <a:t> </a:t>
            </a:r>
            <a:endParaRPr lang="en-GB" dirty="0" smtClean="0"/>
          </a:p>
          <a:p>
            <a:pPr>
              <a:lnSpc>
                <a:spcPct val="90000"/>
              </a:lnSpc>
              <a:spcBef>
                <a:spcPts val="500"/>
              </a:spcBef>
              <a:buFont typeface="Tahoma" pitchFamily="34" charset="0"/>
              <a:buChar char="-"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b="1" u="sng" dirty="0" err="1" smtClean="0"/>
              <a:t>Oestrogenen</a:t>
            </a:r>
            <a:r>
              <a:rPr lang="en-GB" dirty="0" smtClean="0"/>
              <a:t>: </a:t>
            </a:r>
            <a:endParaRPr lang="en-GB" dirty="0" smtClean="0"/>
          </a:p>
          <a:p>
            <a:pPr>
              <a:lnSpc>
                <a:spcPct val="90000"/>
              </a:lnSpc>
              <a:spcBef>
                <a:spcPts val="500"/>
              </a:spcBef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dirty="0" smtClean="0"/>
              <a:t>	</a:t>
            </a:r>
            <a:r>
              <a:rPr lang="en-GB" dirty="0" err="1" smtClean="0"/>
              <a:t>zorgen</a:t>
            </a:r>
            <a:r>
              <a:rPr lang="en-GB" dirty="0" smtClean="0"/>
              <a:t> </a:t>
            </a:r>
            <a:r>
              <a:rPr lang="en-GB" dirty="0" err="1" smtClean="0"/>
              <a:t>voor</a:t>
            </a:r>
            <a:r>
              <a:rPr lang="en-GB" dirty="0" smtClean="0"/>
              <a:t> </a:t>
            </a:r>
            <a:r>
              <a:rPr lang="en-GB" dirty="0" err="1" smtClean="0"/>
              <a:t>dikkere</a:t>
            </a:r>
            <a:r>
              <a:rPr lang="en-GB" dirty="0" smtClean="0"/>
              <a:t> </a:t>
            </a:r>
            <a:r>
              <a:rPr lang="en-GB" dirty="0" err="1" smtClean="0"/>
              <a:t>baarmoederslijmvlieslaag</a:t>
            </a:r>
            <a:endParaRPr lang="en-GB" dirty="0" smtClean="0"/>
          </a:p>
          <a:p>
            <a:endParaRPr lang="nl-NL" dirty="0"/>
          </a:p>
        </p:txBody>
      </p:sp>
      <p:sp>
        <p:nvSpPr>
          <p:cNvPr id="7" name="Tijdelijke aanduiding voor tekst 6"/>
          <p:cNvSpPr>
            <a:spLocks noGrp="1"/>
          </p:cNvSpPr>
          <p:nvPr>
            <p:ph type="body" sz="quarter" idx="3"/>
          </p:nvPr>
        </p:nvSpPr>
        <p:spPr>
          <a:xfrm>
            <a:off x="611561" y="1412776"/>
            <a:ext cx="8075240" cy="762099"/>
          </a:xfrm>
          <a:solidFill>
            <a:schemeClr val="accent1">
              <a:lumMod val="50000"/>
            </a:schemeClr>
          </a:solidFill>
        </p:spPr>
        <p:txBody>
          <a:bodyPr/>
          <a:lstStyle/>
          <a:p>
            <a:pPr>
              <a:lnSpc>
                <a:spcPct val="90000"/>
              </a:lnSpc>
              <a:spcBef>
                <a:spcPts val="50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endParaRPr lang="en-GB" dirty="0" smtClean="0"/>
          </a:p>
          <a:p>
            <a:pPr>
              <a:lnSpc>
                <a:spcPct val="90000"/>
              </a:lnSpc>
              <a:spcBef>
                <a:spcPts val="50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endParaRPr lang="en-GB" dirty="0" smtClean="0"/>
          </a:p>
          <a:p>
            <a:pPr>
              <a:lnSpc>
                <a:spcPct val="90000"/>
              </a:lnSpc>
              <a:spcBef>
                <a:spcPts val="50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endParaRPr lang="en-GB" dirty="0" smtClean="0"/>
          </a:p>
          <a:p>
            <a:pPr>
              <a:lnSpc>
                <a:spcPct val="90000"/>
              </a:lnSpc>
              <a:spcBef>
                <a:spcPts val="50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endParaRPr lang="en-GB" dirty="0" smtClean="0"/>
          </a:p>
          <a:p>
            <a:pPr>
              <a:lnSpc>
                <a:spcPct val="90000"/>
              </a:lnSpc>
              <a:spcBef>
                <a:spcPts val="50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endParaRPr lang="en-GB" dirty="0" smtClean="0"/>
          </a:p>
          <a:p>
            <a:pPr>
              <a:lnSpc>
                <a:spcPct val="90000"/>
              </a:lnSpc>
              <a:spcBef>
                <a:spcPts val="50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endParaRPr lang="en-GB" dirty="0" smtClean="0"/>
          </a:p>
          <a:p>
            <a:pPr>
              <a:lnSpc>
                <a:spcPct val="90000"/>
              </a:lnSpc>
              <a:spcBef>
                <a:spcPts val="50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endParaRPr lang="en-GB" dirty="0" smtClean="0"/>
          </a:p>
          <a:p>
            <a:pPr>
              <a:lnSpc>
                <a:spcPct val="90000"/>
              </a:lnSpc>
              <a:spcBef>
                <a:spcPts val="50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endParaRPr lang="en-GB" dirty="0" smtClean="0"/>
          </a:p>
          <a:p>
            <a:pPr>
              <a:lnSpc>
                <a:spcPct val="90000"/>
              </a:lnSpc>
              <a:spcBef>
                <a:spcPts val="50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dirty="0" err="1" smtClean="0"/>
              <a:t>Menstruatie</a:t>
            </a:r>
            <a:r>
              <a:rPr lang="en-GB" dirty="0" smtClean="0"/>
              <a:t> </a:t>
            </a:r>
            <a:r>
              <a:rPr lang="en-GB" dirty="0" err="1" smtClean="0"/>
              <a:t>cyclus</a:t>
            </a:r>
            <a:r>
              <a:rPr lang="en-GB" dirty="0" smtClean="0"/>
              <a:t> </a:t>
            </a:r>
            <a:r>
              <a:rPr lang="en-GB" dirty="0" err="1" smtClean="0"/>
              <a:t>duurt</a:t>
            </a:r>
            <a:r>
              <a:rPr lang="en-GB" dirty="0" smtClean="0"/>
              <a:t> </a:t>
            </a:r>
            <a:r>
              <a:rPr lang="en-GB" u="sng" dirty="0" smtClean="0"/>
              <a:t>+</a:t>
            </a:r>
            <a:r>
              <a:rPr lang="en-GB" dirty="0" smtClean="0"/>
              <a:t> 28 </a:t>
            </a:r>
            <a:r>
              <a:rPr lang="en-GB" dirty="0" err="1" smtClean="0"/>
              <a:t>dagen</a:t>
            </a:r>
            <a:r>
              <a:rPr lang="en-GB" dirty="0" smtClean="0"/>
              <a:t>. </a:t>
            </a:r>
          </a:p>
          <a:p>
            <a:pPr>
              <a:lnSpc>
                <a:spcPct val="90000"/>
              </a:lnSpc>
              <a:spcBef>
                <a:spcPts val="50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dirty="0" smtClean="0"/>
              <a:t>    (</a:t>
            </a:r>
            <a:r>
              <a:rPr lang="en-GB" dirty="0" err="1" smtClean="0"/>
              <a:t>eerste</a:t>
            </a:r>
            <a:r>
              <a:rPr lang="en-GB" dirty="0" smtClean="0"/>
              <a:t> dag </a:t>
            </a:r>
            <a:r>
              <a:rPr lang="en-GB" dirty="0" err="1" smtClean="0"/>
              <a:t>menstruatie</a:t>
            </a:r>
            <a:r>
              <a:rPr lang="en-GB" dirty="0" smtClean="0"/>
              <a:t>= dag 1 van de </a:t>
            </a:r>
            <a:r>
              <a:rPr lang="en-GB" dirty="0" err="1" smtClean="0"/>
              <a:t>cyclus</a:t>
            </a:r>
            <a:r>
              <a:rPr lang="en-GB" dirty="0" smtClean="0"/>
              <a:t>)</a:t>
            </a:r>
            <a:r>
              <a:rPr lang="ar-SA" dirty="0" smtClean="0">
                <a:cs typeface="Arial" charset="0"/>
              </a:rPr>
              <a:t>‏</a:t>
            </a:r>
            <a:endParaRPr lang="nl-NL" dirty="0"/>
          </a:p>
        </p:txBody>
      </p:sp>
      <p:pic>
        <p:nvPicPr>
          <p:cNvPr id="1741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79913" y="2276871"/>
            <a:ext cx="5364088" cy="36239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190501"/>
            <a:ext cx="8229600" cy="1078260"/>
          </a:xfrm>
          <a:solidFill>
            <a:srgbClr val="C00000"/>
          </a:solidFill>
          <a:ln/>
        </p:spPr>
        <p:txBody>
          <a:bodyPr/>
          <a:lstStyle/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4000" dirty="0" err="1" smtClean="0"/>
              <a:t>menstruatiecyclus</a:t>
            </a:r>
            <a:r>
              <a:rPr lang="en-GB" sz="4000" dirty="0"/>
              <a:t>: </a:t>
            </a:r>
            <a:r>
              <a:rPr lang="en-GB" sz="4000" dirty="0" err="1"/>
              <a:t>rondom</a:t>
            </a:r>
            <a:r>
              <a:rPr lang="en-GB" sz="4000" dirty="0"/>
              <a:t> dag 14</a:t>
            </a:r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179512" y="1628800"/>
            <a:ext cx="4042792" cy="4205064"/>
          </a:xfrm>
          <a:ln/>
        </p:spPr>
        <p:txBody>
          <a:bodyPr/>
          <a:lstStyle/>
          <a:p>
            <a:pPr>
              <a:lnSpc>
                <a:spcPct val="90000"/>
              </a:lnSpc>
              <a:spcBef>
                <a:spcPts val="70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sz="2800" dirty="0" err="1"/>
              <a:t>Follikels</a:t>
            </a:r>
            <a:r>
              <a:rPr lang="en-GB" sz="2800" dirty="0"/>
              <a:t> </a:t>
            </a:r>
            <a:r>
              <a:rPr lang="en-GB" sz="2800" dirty="0" err="1" smtClean="0"/>
              <a:t>maken</a:t>
            </a:r>
            <a:r>
              <a:rPr lang="en-GB" sz="2800" dirty="0" smtClean="0"/>
              <a:t> </a:t>
            </a:r>
            <a:r>
              <a:rPr lang="en-GB" sz="2800" dirty="0" err="1"/>
              <a:t>veel</a:t>
            </a:r>
            <a:r>
              <a:rPr lang="en-GB" sz="2800" dirty="0"/>
              <a:t> </a:t>
            </a:r>
            <a:r>
              <a:rPr lang="en-GB" sz="2800" dirty="0" err="1"/>
              <a:t>oestrogeen</a:t>
            </a:r>
            <a:r>
              <a:rPr lang="en-GB" sz="2800" dirty="0"/>
              <a:t>&gt; </a:t>
            </a:r>
            <a:r>
              <a:rPr lang="en-GB" sz="2800" dirty="0" err="1"/>
              <a:t>hypofyse</a:t>
            </a:r>
            <a:r>
              <a:rPr lang="en-GB" sz="2800" dirty="0"/>
              <a:t> </a:t>
            </a:r>
            <a:r>
              <a:rPr lang="en-GB" sz="2800" dirty="0" err="1"/>
              <a:t>maakt</a:t>
            </a:r>
            <a:r>
              <a:rPr lang="en-GB" sz="2800" dirty="0"/>
              <a:t> </a:t>
            </a:r>
            <a:r>
              <a:rPr lang="en-GB" sz="2800" dirty="0" err="1"/>
              <a:t>daardoor</a:t>
            </a:r>
            <a:r>
              <a:rPr lang="en-GB" sz="2800" dirty="0"/>
              <a:t> </a:t>
            </a:r>
            <a:r>
              <a:rPr lang="en-GB" sz="2800" dirty="0" err="1"/>
              <a:t>veel</a:t>
            </a:r>
            <a:r>
              <a:rPr lang="en-GB" sz="2800" dirty="0"/>
              <a:t> </a:t>
            </a:r>
            <a:r>
              <a:rPr lang="en-GB" sz="2800" dirty="0" smtClean="0"/>
              <a:t>LH (LH </a:t>
            </a:r>
            <a:r>
              <a:rPr lang="en-GB" sz="2800" dirty="0" err="1" smtClean="0"/>
              <a:t>piek</a:t>
            </a:r>
            <a:r>
              <a:rPr lang="en-GB" sz="2800" dirty="0" smtClean="0"/>
              <a:t>)&gt; </a:t>
            </a:r>
            <a:r>
              <a:rPr lang="en-GB" sz="2800" dirty="0" err="1"/>
              <a:t>veel</a:t>
            </a:r>
            <a:r>
              <a:rPr lang="en-GB" sz="2800" dirty="0"/>
              <a:t> LH </a:t>
            </a:r>
            <a:r>
              <a:rPr lang="en-GB" sz="2800" dirty="0" err="1"/>
              <a:t>zorgt</a:t>
            </a:r>
            <a:r>
              <a:rPr lang="en-GB" sz="2800" dirty="0"/>
              <a:t> </a:t>
            </a:r>
            <a:r>
              <a:rPr lang="en-GB" sz="2800" dirty="0" err="1"/>
              <a:t>voor</a:t>
            </a:r>
            <a:r>
              <a:rPr lang="en-GB" sz="2800" dirty="0"/>
              <a:t> </a:t>
            </a:r>
            <a:r>
              <a:rPr lang="en-GB" sz="2800" dirty="0" err="1"/>
              <a:t>openbarsten</a:t>
            </a:r>
            <a:r>
              <a:rPr lang="en-GB" sz="2800" dirty="0"/>
              <a:t> </a:t>
            </a:r>
            <a:r>
              <a:rPr lang="en-GB" sz="2800" dirty="0" err="1"/>
              <a:t>rijp</a:t>
            </a:r>
            <a:r>
              <a:rPr lang="en-GB" sz="2800" dirty="0"/>
              <a:t> </a:t>
            </a:r>
            <a:r>
              <a:rPr lang="en-GB" sz="2800" dirty="0" err="1"/>
              <a:t>follikel</a:t>
            </a:r>
            <a:r>
              <a:rPr lang="en-GB" sz="2800" dirty="0"/>
              <a:t>: </a:t>
            </a:r>
            <a:r>
              <a:rPr lang="en-GB" sz="2800" dirty="0" err="1"/>
              <a:t>eicel</a:t>
            </a:r>
            <a:r>
              <a:rPr lang="en-GB" sz="2800" dirty="0"/>
              <a:t> </a:t>
            </a:r>
            <a:r>
              <a:rPr lang="en-GB" sz="2800" dirty="0" err="1"/>
              <a:t>komt</a:t>
            </a:r>
            <a:r>
              <a:rPr lang="en-GB" sz="2800" dirty="0"/>
              <a:t> </a:t>
            </a:r>
            <a:r>
              <a:rPr lang="en-GB" sz="2800" dirty="0" err="1"/>
              <a:t>vrij</a:t>
            </a:r>
            <a:r>
              <a:rPr lang="en-GB" sz="2800" dirty="0"/>
              <a:t> </a:t>
            </a:r>
            <a:r>
              <a:rPr lang="en-GB" sz="2800" b="1" dirty="0"/>
              <a:t>= </a:t>
            </a:r>
            <a:r>
              <a:rPr lang="en-GB" sz="2800" b="1" dirty="0" err="1" smtClean="0"/>
              <a:t>ovulatie</a:t>
            </a:r>
            <a:endParaRPr lang="en-GB" sz="2800" b="1" dirty="0" smtClean="0"/>
          </a:p>
          <a:p>
            <a:pPr>
              <a:lnSpc>
                <a:spcPct val="90000"/>
              </a:lnSpc>
              <a:spcBef>
                <a:spcPts val="700"/>
              </a:spcBef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endParaRPr lang="en-GB" sz="2800" dirty="0"/>
          </a:p>
          <a:p>
            <a:pPr>
              <a:lnSpc>
                <a:spcPct val="90000"/>
              </a:lnSpc>
              <a:spcBef>
                <a:spcPts val="70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sz="2800" dirty="0"/>
              <a:t>Dag 14 = </a:t>
            </a:r>
            <a:r>
              <a:rPr lang="en-GB" sz="2800" dirty="0" err="1"/>
              <a:t>ovulatie</a:t>
            </a:r>
            <a:endParaRPr lang="en-GB" sz="2800" dirty="0"/>
          </a:p>
          <a:p>
            <a:pPr>
              <a:lnSpc>
                <a:spcPct val="90000"/>
              </a:lnSpc>
              <a:spcBef>
                <a:spcPts val="70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endParaRPr lang="en-GB" sz="2800" dirty="0"/>
          </a:p>
          <a:p>
            <a:pPr>
              <a:lnSpc>
                <a:spcPct val="90000"/>
              </a:lnSpc>
              <a:spcBef>
                <a:spcPts val="70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endParaRPr lang="en-GB" sz="2800" dirty="0"/>
          </a:p>
          <a:p>
            <a:pPr>
              <a:lnSpc>
                <a:spcPct val="90000"/>
              </a:lnSpc>
              <a:spcBef>
                <a:spcPts val="700"/>
              </a:spcBef>
              <a:buFont typeface="Wingdings" pitchFamily="2" charset="2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endParaRPr lang="en-GB" sz="2800" dirty="0"/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96300" y="2060848"/>
            <a:ext cx="4847700" cy="327505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190501"/>
            <a:ext cx="8229600" cy="1006252"/>
          </a:xfrm>
          <a:solidFill>
            <a:srgbClr val="C00000"/>
          </a:solidFill>
          <a:ln/>
        </p:spPr>
        <p:txBody>
          <a:bodyPr/>
          <a:lstStyle/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4000" dirty="0" err="1" smtClean="0"/>
              <a:t>Menstruatiecyclus</a:t>
            </a:r>
            <a:r>
              <a:rPr lang="en-GB" sz="4000" dirty="0"/>
              <a:t>: </a:t>
            </a:r>
            <a:r>
              <a:rPr lang="en-GB" sz="4000" dirty="0" err="1" smtClean="0"/>
              <a:t>na</a:t>
            </a:r>
            <a:r>
              <a:rPr lang="en-GB" sz="4000" dirty="0" smtClean="0"/>
              <a:t> </a:t>
            </a:r>
            <a:r>
              <a:rPr lang="en-GB" sz="4000" dirty="0" err="1"/>
              <a:t>ovulatie</a:t>
            </a:r>
            <a:endParaRPr lang="en-GB" sz="4000" dirty="0"/>
          </a:p>
        </p:txBody>
      </p:sp>
      <p:sp>
        <p:nvSpPr>
          <p:cNvPr id="19458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600200"/>
            <a:ext cx="4038600" cy="4495800"/>
          </a:xfrm>
          <a:ln/>
        </p:spPr>
        <p:txBody>
          <a:bodyPr/>
          <a:lstStyle/>
          <a:p>
            <a:pPr>
              <a:spcBef>
                <a:spcPts val="70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sz="2800"/>
              <a:t>Na ovulatie (dag 14) zijn er twee mogelijkheden: </a:t>
            </a:r>
          </a:p>
          <a:p>
            <a:pPr>
              <a:spcBef>
                <a:spcPts val="70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sz="2800"/>
              <a:t>1: geen bevruchting (=ongesteld worden)</a:t>
            </a:r>
            <a:r>
              <a:rPr lang="ar-SA" sz="2800">
                <a:cs typeface="Arial" charset="0"/>
              </a:rPr>
              <a:t>‏</a:t>
            </a:r>
            <a:endParaRPr lang="en-GB" sz="2800"/>
          </a:p>
          <a:p>
            <a:pPr>
              <a:spcBef>
                <a:spcPts val="70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sz="2800"/>
              <a:t>2: wel bevruchting (=zwangerschap)</a:t>
            </a:r>
            <a:r>
              <a:rPr lang="ar-SA" sz="2800">
                <a:cs typeface="Arial" charset="0"/>
              </a:rPr>
              <a:t>‏</a:t>
            </a:r>
            <a:endParaRPr lang="en-GB" sz="2800"/>
          </a:p>
        </p:txBody>
      </p:sp>
      <p:pic>
        <p:nvPicPr>
          <p:cNvPr id="1945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64163" y="4221163"/>
            <a:ext cx="2232025" cy="19431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38916" name="Picture 4" descr="http://us.123rf.com/400wm/400/400/lenm/lenm0805/lenm080500190/3101629-meisje-hurting-buikpijn-dyspepsie-pms-etc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12160" y="1916832"/>
            <a:ext cx="2222468" cy="1800200"/>
          </a:xfrm>
          <a:prstGeom prst="rect">
            <a:avLst/>
          </a:prstGeo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251520" y="188640"/>
            <a:ext cx="5194920" cy="1312863"/>
          </a:xfrm>
          <a:solidFill>
            <a:srgbClr val="C00000"/>
          </a:solidFill>
          <a:ln/>
        </p:spPr>
        <p:txBody>
          <a:bodyPr/>
          <a:lstStyle/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4000" dirty="0"/>
              <a:t>Na </a:t>
            </a:r>
            <a:r>
              <a:rPr lang="en-GB" sz="4000" dirty="0" err="1"/>
              <a:t>ovulatie</a:t>
            </a:r>
            <a:r>
              <a:rPr lang="en-GB" sz="4000" dirty="0"/>
              <a:t>:</a:t>
            </a:r>
            <a:br>
              <a:rPr lang="en-GB" sz="4000" dirty="0"/>
            </a:br>
            <a:r>
              <a:rPr lang="en-GB" sz="4000" dirty="0" err="1" smtClean="0"/>
              <a:t>progesteron</a:t>
            </a:r>
            <a:r>
              <a:rPr lang="en-GB" sz="4000" dirty="0" smtClean="0"/>
              <a:t> </a:t>
            </a:r>
            <a:r>
              <a:rPr lang="en-GB" sz="4000" dirty="0" err="1" smtClean="0"/>
              <a:t>gevormd</a:t>
            </a:r>
            <a:endParaRPr lang="en-GB" sz="4000" dirty="0"/>
          </a:p>
        </p:txBody>
      </p:sp>
      <p:sp>
        <p:nvSpPr>
          <p:cNvPr id="20482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179512" y="1600200"/>
            <a:ext cx="5112568" cy="4924425"/>
          </a:xfrm>
          <a:ln/>
        </p:spPr>
        <p:txBody>
          <a:bodyPr/>
          <a:lstStyle/>
          <a:p>
            <a:pPr>
              <a:lnSpc>
                <a:spcPct val="80000"/>
              </a:lnSpc>
              <a:spcBef>
                <a:spcPts val="500"/>
              </a:spcBef>
              <a:buFont typeface="Wingdings" pitchFamily="2" charset="2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sz="2400" dirty="0" smtClean="0"/>
              <a:t>LH </a:t>
            </a:r>
            <a:r>
              <a:rPr lang="en-GB" sz="2400" dirty="0" err="1"/>
              <a:t>zorgt</a:t>
            </a:r>
            <a:r>
              <a:rPr lang="en-GB" sz="2400" dirty="0"/>
              <a:t> </a:t>
            </a:r>
            <a:r>
              <a:rPr lang="en-GB" sz="2400" dirty="0" err="1"/>
              <a:t>voor</a:t>
            </a:r>
            <a:r>
              <a:rPr lang="en-GB" sz="2400" dirty="0"/>
              <a:t> </a:t>
            </a:r>
            <a:r>
              <a:rPr lang="en-GB" sz="2400" dirty="0" err="1"/>
              <a:t>ontstaan</a:t>
            </a:r>
            <a:r>
              <a:rPr lang="en-GB" sz="2400" dirty="0"/>
              <a:t> van </a:t>
            </a:r>
            <a:r>
              <a:rPr lang="en-GB" sz="2400" dirty="0" err="1"/>
              <a:t>geel</a:t>
            </a:r>
            <a:r>
              <a:rPr lang="en-GB" sz="2400" dirty="0"/>
              <a:t> </a:t>
            </a:r>
            <a:r>
              <a:rPr lang="en-GB" sz="2400" dirty="0" err="1"/>
              <a:t>lichaam</a:t>
            </a:r>
            <a:r>
              <a:rPr lang="en-GB" sz="2400" dirty="0"/>
              <a:t> </a:t>
            </a:r>
            <a:r>
              <a:rPr lang="en-GB" sz="2400" dirty="0" smtClean="0"/>
              <a:t>(=corpus </a:t>
            </a:r>
            <a:r>
              <a:rPr lang="en-GB" sz="2400" dirty="0" err="1"/>
              <a:t>luteum</a:t>
            </a:r>
            <a:r>
              <a:rPr lang="en-GB" sz="2400" dirty="0"/>
              <a:t>)</a:t>
            </a:r>
            <a:r>
              <a:rPr lang="ar-SA" sz="2400" dirty="0">
                <a:cs typeface="Arial" charset="0"/>
              </a:rPr>
              <a:t>‏</a:t>
            </a:r>
            <a:endParaRPr lang="en-GB" sz="2400" dirty="0"/>
          </a:p>
          <a:p>
            <a:pPr>
              <a:lnSpc>
                <a:spcPct val="80000"/>
              </a:lnSpc>
              <a:spcBef>
                <a:spcPts val="500"/>
              </a:spcBef>
              <a:buFont typeface="Wingdings" pitchFamily="2" charset="2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sz="2400" dirty="0"/>
              <a:t>LH </a:t>
            </a:r>
            <a:r>
              <a:rPr lang="en-GB" sz="2400" dirty="0" err="1"/>
              <a:t>stimuleert</a:t>
            </a:r>
            <a:r>
              <a:rPr lang="en-GB" sz="2400" dirty="0"/>
              <a:t> </a:t>
            </a:r>
            <a:r>
              <a:rPr lang="en-GB" sz="2400" dirty="0" err="1"/>
              <a:t>vorming</a:t>
            </a:r>
            <a:r>
              <a:rPr lang="en-GB" sz="2400" dirty="0"/>
              <a:t> van </a:t>
            </a:r>
            <a:r>
              <a:rPr lang="en-GB" sz="2400" dirty="0" err="1"/>
              <a:t>oestrogenen</a:t>
            </a:r>
            <a:r>
              <a:rPr lang="en-GB" sz="2400" dirty="0"/>
              <a:t> en </a:t>
            </a:r>
            <a:r>
              <a:rPr lang="en-GB" sz="2400" dirty="0" err="1"/>
              <a:t>progesteron</a:t>
            </a:r>
            <a:r>
              <a:rPr lang="en-GB" sz="2400" dirty="0"/>
              <a:t> door het </a:t>
            </a:r>
            <a:r>
              <a:rPr lang="en-GB" sz="2400" dirty="0" err="1"/>
              <a:t>gele</a:t>
            </a:r>
            <a:r>
              <a:rPr lang="en-GB" sz="2400" dirty="0"/>
              <a:t> </a:t>
            </a:r>
            <a:r>
              <a:rPr lang="en-GB" sz="2400" dirty="0" err="1"/>
              <a:t>lichaam</a:t>
            </a:r>
            <a:r>
              <a:rPr lang="en-GB" sz="2400" dirty="0"/>
              <a:t>.</a:t>
            </a:r>
          </a:p>
          <a:p>
            <a:pPr>
              <a:lnSpc>
                <a:spcPct val="80000"/>
              </a:lnSpc>
              <a:spcBef>
                <a:spcPts val="500"/>
              </a:spcBef>
              <a:buFont typeface="Wingdings" pitchFamily="2" charset="2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endParaRPr lang="en-GB" sz="2800" dirty="0" smtClean="0"/>
          </a:p>
          <a:p>
            <a:pPr>
              <a:lnSpc>
                <a:spcPct val="80000"/>
              </a:lnSpc>
              <a:spcBef>
                <a:spcPts val="500"/>
              </a:spcBef>
              <a:buFont typeface="Wingdings" pitchFamily="2" charset="2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sz="2800" dirty="0" err="1" smtClean="0"/>
              <a:t>Progesteron</a:t>
            </a:r>
            <a:r>
              <a:rPr lang="en-GB" sz="2800" dirty="0" smtClean="0"/>
              <a:t> (+ </a:t>
            </a:r>
            <a:r>
              <a:rPr lang="en-GB" sz="2800" dirty="0" err="1" smtClean="0"/>
              <a:t>oestrogeen</a:t>
            </a:r>
            <a:r>
              <a:rPr lang="en-GB" sz="2800" dirty="0" smtClean="0"/>
              <a:t>) </a:t>
            </a:r>
            <a:r>
              <a:rPr lang="en-GB" sz="2800" dirty="0" err="1" smtClean="0"/>
              <a:t>remt</a:t>
            </a:r>
            <a:r>
              <a:rPr lang="en-GB" sz="2800" dirty="0" smtClean="0"/>
              <a:t> </a:t>
            </a:r>
            <a:r>
              <a:rPr lang="en-GB" sz="2800" dirty="0"/>
              <a:t>de LH en FSH </a:t>
            </a:r>
            <a:r>
              <a:rPr lang="en-GB" sz="2800" dirty="0" err="1"/>
              <a:t>productie</a:t>
            </a:r>
            <a:r>
              <a:rPr lang="en-GB" sz="2800" dirty="0"/>
              <a:t> in de </a:t>
            </a:r>
            <a:r>
              <a:rPr lang="en-GB" sz="2800" dirty="0" err="1" smtClean="0"/>
              <a:t>hypofyse</a:t>
            </a:r>
            <a:r>
              <a:rPr lang="en-GB" sz="2800" dirty="0" smtClean="0"/>
              <a:t>= </a:t>
            </a:r>
            <a:endParaRPr lang="en-GB" sz="2800" dirty="0" smtClean="0"/>
          </a:p>
          <a:p>
            <a:pPr>
              <a:lnSpc>
                <a:spcPct val="80000"/>
              </a:lnSpc>
              <a:spcBef>
                <a:spcPts val="500"/>
              </a:spcBef>
              <a:buFont typeface="Wingdings" pitchFamily="2" charset="2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sz="2400" b="1" dirty="0" smtClean="0"/>
              <a:t>NEGATIEVE TERUGKOPPELING</a:t>
            </a:r>
          </a:p>
          <a:p>
            <a:pPr>
              <a:lnSpc>
                <a:spcPct val="80000"/>
              </a:lnSpc>
              <a:spcBef>
                <a:spcPts val="500"/>
              </a:spcBef>
              <a:buFont typeface="Wingdings" pitchFamily="2" charset="2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endParaRPr lang="en-GB" sz="2400" b="1" dirty="0" smtClean="0"/>
          </a:p>
          <a:p>
            <a:pPr>
              <a:lnSpc>
                <a:spcPct val="80000"/>
              </a:lnSpc>
              <a:spcBef>
                <a:spcPts val="500"/>
              </a:spcBef>
              <a:buFont typeface="Wingdings" pitchFamily="2" charset="2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sz="2800" dirty="0" err="1" smtClean="0"/>
              <a:t>Progesteron</a:t>
            </a:r>
            <a:r>
              <a:rPr lang="en-GB" sz="2800" dirty="0" smtClean="0"/>
              <a:t> </a:t>
            </a:r>
            <a:r>
              <a:rPr lang="en-GB" sz="2800" dirty="0" err="1" smtClean="0"/>
              <a:t>onderhoudt</a:t>
            </a:r>
            <a:r>
              <a:rPr lang="en-GB" sz="2800" dirty="0" smtClean="0"/>
              <a:t> de </a:t>
            </a:r>
            <a:r>
              <a:rPr lang="en-GB" sz="2800" dirty="0" err="1" smtClean="0"/>
              <a:t>slijmvlieslaag</a:t>
            </a:r>
            <a:r>
              <a:rPr lang="en-GB" sz="2800" dirty="0" smtClean="0"/>
              <a:t> van de </a:t>
            </a:r>
            <a:r>
              <a:rPr lang="en-GB" sz="2800" dirty="0" err="1" smtClean="0"/>
              <a:t>baarmoeder</a:t>
            </a:r>
            <a:endParaRPr lang="en-GB" sz="2800" dirty="0"/>
          </a:p>
          <a:p>
            <a:pPr>
              <a:lnSpc>
                <a:spcPct val="80000"/>
              </a:lnSpc>
              <a:spcBef>
                <a:spcPts val="500"/>
              </a:spcBef>
              <a:buFont typeface="Wingdings" pitchFamily="2" charset="2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endParaRPr lang="en-GB" sz="2000" dirty="0" smtClean="0"/>
          </a:p>
          <a:p>
            <a:pPr>
              <a:lnSpc>
                <a:spcPct val="80000"/>
              </a:lnSpc>
              <a:spcBef>
                <a:spcPts val="500"/>
              </a:spcBef>
              <a:buFont typeface="Wingdings" pitchFamily="2" charset="2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endParaRPr lang="en-GB" sz="2000" dirty="0"/>
          </a:p>
          <a:p>
            <a:pPr>
              <a:lnSpc>
                <a:spcPct val="80000"/>
              </a:lnSpc>
              <a:spcBef>
                <a:spcPts val="500"/>
              </a:spcBef>
              <a:buFont typeface="Wingdings" pitchFamily="2" charset="2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endParaRPr lang="en-GB" sz="2000" dirty="0"/>
          </a:p>
        </p:txBody>
      </p:sp>
      <p:pic>
        <p:nvPicPr>
          <p:cNvPr id="3686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36096" y="980728"/>
            <a:ext cx="3497772" cy="55446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128588"/>
            <a:ext cx="3682752" cy="1433512"/>
          </a:xfrm>
          <a:solidFill>
            <a:srgbClr val="C00000"/>
          </a:solidFill>
        </p:spPr>
        <p:txBody>
          <a:bodyPr/>
          <a:lstStyle/>
          <a:p>
            <a:r>
              <a:rPr lang="nl-NL" dirty="0" smtClean="0"/>
              <a:t>Progesteron</a:t>
            </a:r>
            <a:endParaRPr lang="nl-NL" dirty="0"/>
          </a:p>
        </p:txBody>
      </p:sp>
      <p:pic>
        <p:nvPicPr>
          <p:cNvPr id="5" name="Picture 3" descr="http://www.10voorbiologie.nl/afbfczw/H39%20Hormonen%20(havo)/410402cyclusVrouw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11960" y="548680"/>
            <a:ext cx="4932040" cy="6180326"/>
          </a:xfrm>
          <a:prstGeom prst="rect">
            <a:avLst/>
          </a:prstGeom>
          <a:noFill/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3568" y="1541676"/>
            <a:ext cx="3353756" cy="5316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1"/>
          <p:cNvSpPr>
            <a:spLocks noGrp="1" noChangeArrowheads="1"/>
          </p:cNvSpPr>
          <p:nvPr>
            <p:ph type="title"/>
          </p:nvPr>
        </p:nvSpPr>
        <p:spPr>
          <a:solidFill>
            <a:srgbClr val="C00000"/>
          </a:solidFill>
          <a:ln/>
        </p:spPr>
        <p:txBody>
          <a:bodyPr/>
          <a:lstStyle/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4000" dirty="0" err="1"/>
              <a:t>Geen</a:t>
            </a:r>
            <a:r>
              <a:rPr lang="en-GB" sz="4000" dirty="0"/>
              <a:t> </a:t>
            </a:r>
            <a:r>
              <a:rPr lang="en-GB" sz="4000" dirty="0" err="1"/>
              <a:t>zwangerschap</a:t>
            </a:r>
            <a:r>
              <a:rPr lang="en-GB" sz="4000" dirty="0"/>
              <a:t>: </a:t>
            </a:r>
            <a:r>
              <a:rPr lang="en-GB" sz="4000" dirty="0" err="1"/>
              <a:t>menstruatiecyclus</a:t>
            </a:r>
            <a:r>
              <a:rPr lang="en-GB" sz="4000" dirty="0"/>
              <a:t> </a:t>
            </a:r>
            <a:r>
              <a:rPr lang="en-GB" sz="4000" dirty="0" err="1"/>
              <a:t>begint</a:t>
            </a:r>
            <a:r>
              <a:rPr lang="en-GB" sz="4000" dirty="0"/>
              <a:t> </a:t>
            </a:r>
            <a:r>
              <a:rPr lang="en-GB" sz="4000" dirty="0" err="1"/>
              <a:t>opnieuw</a:t>
            </a:r>
            <a:endParaRPr lang="en-GB" sz="4000" dirty="0"/>
          </a:p>
        </p:txBody>
      </p:sp>
      <p:sp>
        <p:nvSpPr>
          <p:cNvPr id="21506" name="Rectangle 2"/>
          <p:cNvSpPr>
            <a:spLocks noGrp="1" noChangeArrowheads="1"/>
          </p:cNvSpPr>
          <p:nvPr>
            <p:ph sz="half" idx="1"/>
          </p:nvPr>
        </p:nvSpPr>
        <p:spPr>
          <a:xfrm>
            <a:off x="467544" y="1772816"/>
            <a:ext cx="4978896" cy="4491038"/>
          </a:xfrm>
          <a:ln/>
        </p:spPr>
        <p:txBody>
          <a:bodyPr/>
          <a:lstStyle/>
          <a:p>
            <a:pPr>
              <a:lnSpc>
                <a:spcPct val="80000"/>
              </a:lnSpc>
              <a:buFont typeface="Wingdings" pitchFamily="2" charset="2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sz="2400" dirty="0" smtClean="0"/>
              <a:t>Door </a:t>
            </a:r>
            <a:r>
              <a:rPr lang="en-GB" sz="2400" dirty="0" err="1" smtClean="0"/>
              <a:t>negatieve</a:t>
            </a:r>
            <a:r>
              <a:rPr lang="en-GB" sz="2400" dirty="0" smtClean="0"/>
              <a:t> </a:t>
            </a:r>
            <a:r>
              <a:rPr lang="en-GB" sz="2400" dirty="0" err="1" smtClean="0"/>
              <a:t>terugkoppeling</a:t>
            </a:r>
            <a:r>
              <a:rPr lang="en-GB" sz="2400" dirty="0" smtClean="0"/>
              <a:t>: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sz="2400" dirty="0" smtClean="0"/>
              <a:t>Minder LH </a:t>
            </a:r>
            <a:r>
              <a:rPr lang="en-GB" sz="2400" dirty="0" smtClean="0">
                <a:sym typeface="Wingdings" pitchFamily="2" charset="2"/>
              </a:rPr>
              <a:t> </a:t>
            </a:r>
            <a:r>
              <a:rPr lang="en-GB" sz="2400" dirty="0" err="1" smtClean="0"/>
              <a:t>gele</a:t>
            </a:r>
            <a:r>
              <a:rPr lang="en-GB" sz="2400" dirty="0" smtClean="0"/>
              <a:t> </a:t>
            </a:r>
            <a:r>
              <a:rPr lang="en-GB" sz="2400" dirty="0" err="1" smtClean="0"/>
              <a:t>lichaam</a:t>
            </a:r>
            <a:r>
              <a:rPr lang="en-GB" sz="2400" dirty="0" smtClean="0"/>
              <a:t> </a:t>
            </a:r>
            <a:r>
              <a:rPr lang="en-GB" sz="2400" dirty="0" err="1" smtClean="0"/>
              <a:t>verdwijnt</a:t>
            </a:r>
            <a:r>
              <a:rPr lang="en-GB" sz="2400" dirty="0" smtClean="0"/>
              <a:t> (dag 25) </a:t>
            </a:r>
            <a:r>
              <a:rPr lang="en-GB" sz="2400" dirty="0" smtClean="0">
                <a:sym typeface="Wingdings" pitchFamily="2" charset="2"/>
              </a:rPr>
              <a:t></a:t>
            </a:r>
            <a:endParaRPr lang="en-GB" sz="2400" dirty="0" smtClean="0"/>
          </a:p>
          <a:p>
            <a:pPr>
              <a:lnSpc>
                <a:spcPct val="80000"/>
              </a:lnSpc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sz="2400" dirty="0" err="1" smtClean="0"/>
              <a:t>progesteronproductie</a:t>
            </a:r>
            <a:r>
              <a:rPr lang="en-GB" sz="2400" dirty="0" smtClean="0"/>
              <a:t> </a:t>
            </a:r>
            <a:r>
              <a:rPr lang="en-GB" sz="2400" dirty="0" err="1" smtClean="0"/>
              <a:t>stopt</a:t>
            </a:r>
            <a:r>
              <a:rPr lang="en-GB" sz="2400" dirty="0" smtClean="0"/>
              <a:t> </a:t>
            </a:r>
            <a:r>
              <a:rPr lang="en-GB" sz="2400" dirty="0" smtClean="0">
                <a:sym typeface="Wingdings" pitchFamily="2" charset="2"/>
              </a:rPr>
              <a:t> </a:t>
            </a:r>
            <a:r>
              <a:rPr lang="en-GB" sz="2400" dirty="0" err="1" smtClean="0">
                <a:sym typeface="Wingdings" pitchFamily="2" charset="2"/>
              </a:rPr>
              <a:t>g</a:t>
            </a:r>
            <a:r>
              <a:rPr lang="en-GB" sz="2400" dirty="0" err="1" smtClean="0"/>
              <a:t>een</a:t>
            </a:r>
            <a:r>
              <a:rPr lang="en-GB" sz="2400" dirty="0" smtClean="0"/>
              <a:t> </a:t>
            </a:r>
            <a:r>
              <a:rPr lang="en-GB" sz="2400" dirty="0" err="1" smtClean="0"/>
              <a:t>negatieve</a:t>
            </a:r>
            <a:r>
              <a:rPr lang="en-GB" sz="2400" dirty="0" smtClean="0"/>
              <a:t> </a:t>
            </a:r>
            <a:r>
              <a:rPr lang="en-GB" sz="2400" dirty="0" err="1" smtClean="0"/>
              <a:t>terugkoppeling</a:t>
            </a:r>
            <a:r>
              <a:rPr lang="en-GB" sz="2400" dirty="0" smtClean="0"/>
              <a:t> </a:t>
            </a:r>
            <a:r>
              <a:rPr lang="en-GB" sz="2400" dirty="0" err="1" smtClean="0"/>
              <a:t>meer</a:t>
            </a:r>
            <a:r>
              <a:rPr lang="en-GB" sz="2400" dirty="0" smtClean="0"/>
              <a:t>, </a:t>
            </a:r>
            <a:r>
              <a:rPr lang="en-GB" sz="2400" dirty="0" err="1" smtClean="0"/>
              <a:t>productie</a:t>
            </a:r>
            <a:r>
              <a:rPr lang="en-GB" sz="2400" dirty="0" smtClean="0"/>
              <a:t> van LH en FSH</a:t>
            </a:r>
          </a:p>
          <a:p>
            <a:pPr>
              <a:lnSpc>
                <a:spcPct val="80000"/>
              </a:lnSpc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sz="2400" dirty="0" smtClean="0"/>
              <a:t>	</a:t>
            </a:r>
            <a:r>
              <a:rPr lang="en-GB" sz="2400" dirty="0" err="1" smtClean="0"/>
              <a:t>komt</a:t>
            </a:r>
            <a:r>
              <a:rPr lang="en-GB" sz="2400" dirty="0" smtClean="0"/>
              <a:t> </a:t>
            </a:r>
            <a:r>
              <a:rPr lang="en-GB" sz="2400" dirty="0" err="1" smtClean="0"/>
              <a:t>weer</a:t>
            </a:r>
            <a:r>
              <a:rPr lang="en-GB" sz="2400" dirty="0" smtClean="0"/>
              <a:t> op gang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sz="2400" dirty="0" err="1" smtClean="0"/>
              <a:t>Gevolg</a:t>
            </a:r>
            <a:r>
              <a:rPr lang="en-GB" sz="2400" dirty="0" smtClean="0"/>
              <a:t>: </a:t>
            </a:r>
          </a:p>
          <a:p>
            <a:pPr>
              <a:lnSpc>
                <a:spcPct val="80000"/>
              </a:lnSpc>
              <a:buFont typeface="Arial" pitchFamily="34" charset="0"/>
              <a:buChar char="•"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sz="2400" dirty="0" err="1" smtClean="0"/>
              <a:t>Geen</a:t>
            </a:r>
            <a:r>
              <a:rPr lang="en-GB" sz="2400" dirty="0" smtClean="0"/>
              <a:t> </a:t>
            </a:r>
            <a:r>
              <a:rPr lang="en-GB" sz="2400" dirty="0" err="1" smtClean="0"/>
              <a:t>progesteron</a:t>
            </a:r>
            <a:r>
              <a:rPr lang="en-GB" sz="2400" dirty="0" smtClean="0"/>
              <a:t>: </a:t>
            </a:r>
            <a:r>
              <a:rPr lang="en-GB" sz="2400" dirty="0" err="1" smtClean="0"/>
              <a:t>baarmoederslijmvlieslaag</a:t>
            </a:r>
            <a:r>
              <a:rPr lang="en-GB" sz="2400" dirty="0" smtClean="0"/>
              <a:t> </a:t>
            </a:r>
            <a:r>
              <a:rPr lang="en-GB" sz="2400" dirty="0" err="1" smtClean="0"/>
              <a:t>wordt</a:t>
            </a:r>
            <a:r>
              <a:rPr lang="en-GB" sz="2400" dirty="0" smtClean="0"/>
              <a:t> </a:t>
            </a:r>
            <a:r>
              <a:rPr lang="en-GB" sz="2400" dirty="0" err="1" smtClean="0"/>
              <a:t>afgestoten</a:t>
            </a:r>
            <a:r>
              <a:rPr lang="en-GB" sz="2400" dirty="0" smtClean="0"/>
              <a:t> (dag 28)&gt; </a:t>
            </a:r>
            <a:r>
              <a:rPr lang="en-GB" sz="2400" b="1" dirty="0" err="1" smtClean="0"/>
              <a:t>menstruatie</a:t>
            </a:r>
            <a:r>
              <a:rPr lang="en-GB" sz="2400" b="1" dirty="0" smtClean="0"/>
              <a:t> </a:t>
            </a:r>
            <a:r>
              <a:rPr lang="en-GB" sz="2400" dirty="0" err="1" smtClean="0"/>
              <a:t>begint</a:t>
            </a:r>
            <a:r>
              <a:rPr lang="en-GB" sz="2400" dirty="0" smtClean="0"/>
              <a:t> (=dag 1)</a:t>
            </a:r>
            <a:r>
              <a:rPr lang="ar-SA" sz="2400" dirty="0" smtClean="0">
                <a:cs typeface="Arial" charset="0"/>
              </a:rPr>
              <a:t>‏</a:t>
            </a:r>
            <a:endParaRPr lang="en-GB" sz="2400" dirty="0" smtClean="0"/>
          </a:p>
          <a:p>
            <a:pPr>
              <a:lnSpc>
                <a:spcPct val="80000"/>
              </a:lnSpc>
              <a:buFont typeface="Arial" pitchFamily="34" charset="0"/>
              <a:buChar char="•"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sz="2400" dirty="0" smtClean="0"/>
              <a:t>Meer FSH: </a:t>
            </a:r>
            <a:r>
              <a:rPr lang="en-GB" sz="2400" b="1" dirty="0" err="1" smtClean="0"/>
              <a:t>nieuw</a:t>
            </a:r>
            <a:r>
              <a:rPr lang="en-GB" sz="2400" b="1" dirty="0" smtClean="0"/>
              <a:t> </a:t>
            </a:r>
            <a:r>
              <a:rPr lang="en-GB" sz="2400" b="1" dirty="0" err="1" smtClean="0"/>
              <a:t>follikel</a:t>
            </a:r>
            <a:r>
              <a:rPr lang="en-GB" sz="2400" b="1" dirty="0" smtClean="0"/>
              <a:t> </a:t>
            </a:r>
            <a:r>
              <a:rPr lang="en-GB" sz="2400" b="1" dirty="0" err="1" smtClean="0"/>
              <a:t>gaat</a:t>
            </a:r>
            <a:r>
              <a:rPr lang="en-GB" sz="2400" b="1" dirty="0" smtClean="0"/>
              <a:t> </a:t>
            </a:r>
            <a:r>
              <a:rPr lang="en-GB" sz="2400" b="1" dirty="0" err="1" smtClean="0"/>
              <a:t>rijpen</a:t>
            </a:r>
            <a:r>
              <a:rPr lang="en-GB" sz="2400" b="1" dirty="0" smtClean="0"/>
              <a:t> </a:t>
            </a:r>
            <a:r>
              <a:rPr lang="en-GB" sz="2400" dirty="0" err="1" smtClean="0"/>
              <a:t>enz</a:t>
            </a:r>
            <a:r>
              <a:rPr lang="en-GB" sz="2400" dirty="0" smtClean="0"/>
              <a:t>.</a:t>
            </a:r>
          </a:p>
          <a:p>
            <a:pPr>
              <a:lnSpc>
                <a:spcPct val="80000"/>
              </a:lnSpc>
              <a:buFont typeface="Tahoma" pitchFamily="34" charset="0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endParaRPr lang="en-GB" dirty="0"/>
          </a:p>
          <a:p>
            <a:pPr>
              <a:lnSpc>
                <a:spcPct val="80000"/>
              </a:lnSpc>
              <a:buFont typeface="Wingdings" pitchFamily="2" charset="2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endParaRPr lang="en-GB" dirty="0"/>
          </a:p>
          <a:p>
            <a:pPr>
              <a:lnSpc>
                <a:spcPct val="80000"/>
              </a:lnSpc>
              <a:buFont typeface="Wingdings" pitchFamily="2" charset="2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endParaRPr lang="en-GB" dirty="0"/>
          </a:p>
          <a:p>
            <a:pPr>
              <a:lnSpc>
                <a:spcPct val="80000"/>
              </a:lnSpc>
              <a:buFont typeface="Wingdings" pitchFamily="2" charset="2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endParaRPr lang="en-GB" dirty="0"/>
          </a:p>
        </p:txBody>
      </p:sp>
      <p:sp>
        <p:nvSpPr>
          <p:cNvPr id="5" name="Rechthoek 4"/>
          <p:cNvSpPr/>
          <p:nvPr/>
        </p:nvSpPr>
        <p:spPr>
          <a:xfrm>
            <a:off x="4572000" y="6211669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nl-NL" dirty="0" smtClean="0">
                <a:hlinkClick r:id="rId3"/>
              </a:rPr>
              <a:t>http://www.bioplek.org/animaties/voortplanting/vrgesl5.html</a:t>
            </a:r>
            <a:endParaRPr lang="nl-NL" dirty="0"/>
          </a:p>
        </p:txBody>
      </p:sp>
      <p:pic>
        <p:nvPicPr>
          <p:cNvPr id="34819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80112" y="1556792"/>
            <a:ext cx="3168352" cy="46979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128588"/>
            <a:ext cx="3754760" cy="1433512"/>
          </a:xfrm>
          <a:solidFill>
            <a:srgbClr val="C00000"/>
          </a:solidFill>
        </p:spPr>
        <p:txBody>
          <a:bodyPr/>
          <a:lstStyle/>
          <a:p>
            <a:r>
              <a:rPr lang="nl-NL" dirty="0" smtClean="0"/>
              <a:t>Geen zwangerschap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95536" y="1916832"/>
            <a:ext cx="3754760" cy="4464496"/>
          </a:xfrm>
        </p:spPr>
        <p:txBody>
          <a:bodyPr/>
          <a:lstStyle/>
          <a:p>
            <a:r>
              <a:rPr lang="nl-NL" sz="2800" dirty="0" smtClean="0"/>
              <a:t>Geen LH genoeg om het gele lichaam in stand te houden &gt; geen progesteron &gt; slijmvlieslaag baarmoeder verdwijnt &gt; de cyclus begint opnieuw</a:t>
            </a:r>
            <a:endParaRPr lang="nl-NL" sz="2800" dirty="0"/>
          </a:p>
        </p:txBody>
      </p:sp>
      <p:pic>
        <p:nvPicPr>
          <p:cNvPr id="4" name="Picture 3" descr="http://www.10voorbiologie.nl/afbfczw/H39%20Hormonen%20(havo)/410402cyclusVrouw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11960" y="260648"/>
            <a:ext cx="4932040" cy="618032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274638"/>
            <a:ext cx="8229600" cy="1143000"/>
          </a:xfrm>
          <a:solidFill>
            <a:srgbClr val="C00000"/>
          </a:solidFill>
          <a:ln/>
        </p:spPr>
        <p:txBody>
          <a:bodyPr/>
          <a:lstStyle/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dirty="0" err="1"/>
              <a:t>Regeling</a:t>
            </a:r>
            <a:r>
              <a:rPr lang="en-GB" dirty="0"/>
              <a:t> door </a:t>
            </a:r>
            <a:r>
              <a:rPr lang="en-GB" dirty="0" err="1"/>
              <a:t>hormonen</a:t>
            </a:r>
            <a:endParaRPr lang="en-GB" dirty="0"/>
          </a:p>
        </p:txBody>
      </p:sp>
      <p:sp>
        <p:nvSpPr>
          <p:cNvPr id="12290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467544" y="1628800"/>
            <a:ext cx="8229600" cy="4462463"/>
          </a:xfrm>
          <a:ln/>
        </p:spPr>
        <p:txBody>
          <a:bodyPr/>
          <a:lstStyle/>
          <a:p>
            <a:pPr>
              <a:lnSpc>
                <a:spcPct val="90000"/>
              </a:lnSpc>
              <a:spcBef>
                <a:spcPts val="70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sz="2800" dirty="0" err="1"/>
              <a:t>Hormoonklieren</a:t>
            </a:r>
            <a:r>
              <a:rPr lang="en-GB" sz="2800" dirty="0"/>
              <a:t> </a:t>
            </a:r>
            <a:r>
              <a:rPr lang="en-GB" sz="2800" dirty="0" err="1"/>
              <a:t>geven</a:t>
            </a:r>
            <a:r>
              <a:rPr lang="en-GB" sz="2800" dirty="0"/>
              <a:t> </a:t>
            </a:r>
            <a:r>
              <a:rPr lang="en-GB" sz="2800" dirty="0" err="1"/>
              <a:t>hormonen</a:t>
            </a:r>
            <a:r>
              <a:rPr lang="en-GB" sz="2800" dirty="0"/>
              <a:t> </a:t>
            </a:r>
            <a:r>
              <a:rPr lang="en-GB" sz="2800" dirty="0" err="1"/>
              <a:t>af</a:t>
            </a:r>
            <a:endParaRPr lang="en-GB" sz="2800" dirty="0"/>
          </a:p>
          <a:p>
            <a:pPr>
              <a:lnSpc>
                <a:spcPct val="90000"/>
              </a:lnSpc>
              <a:spcBef>
                <a:spcPts val="700"/>
              </a:spcBef>
              <a:buFont typeface="Wingdings" pitchFamily="2" charset="2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sz="2800" dirty="0"/>
              <a:t>   </a:t>
            </a:r>
            <a:r>
              <a:rPr lang="en-GB" sz="2800" dirty="0" err="1"/>
              <a:t>aan</a:t>
            </a:r>
            <a:r>
              <a:rPr lang="en-GB" sz="2800" dirty="0"/>
              <a:t> het </a:t>
            </a:r>
            <a:r>
              <a:rPr lang="en-GB" sz="2800" dirty="0" err="1"/>
              <a:t>bloed</a:t>
            </a:r>
            <a:r>
              <a:rPr lang="en-GB" sz="2800" dirty="0"/>
              <a:t> (</a:t>
            </a:r>
            <a:r>
              <a:rPr lang="en-GB" sz="2800" dirty="0" err="1"/>
              <a:t>secretie</a:t>
            </a:r>
            <a:r>
              <a:rPr lang="en-GB" sz="2800" dirty="0"/>
              <a:t>). </a:t>
            </a:r>
          </a:p>
          <a:p>
            <a:pPr>
              <a:lnSpc>
                <a:spcPct val="90000"/>
              </a:lnSpc>
              <a:spcBef>
                <a:spcPts val="70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sz="2800" dirty="0"/>
              <a:t>Op </a:t>
            </a:r>
            <a:r>
              <a:rPr lang="en-GB" sz="2800" dirty="0" err="1"/>
              <a:t>een</a:t>
            </a:r>
            <a:r>
              <a:rPr lang="en-GB" sz="2800" dirty="0"/>
              <a:t> </a:t>
            </a:r>
            <a:r>
              <a:rPr lang="en-GB" sz="2800" dirty="0" err="1"/>
              <a:t>andere</a:t>
            </a:r>
            <a:r>
              <a:rPr lang="en-GB" sz="2800" dirty="0"/>
              <a:t> </a:t>
            </a:r>
            <a:r>
              <a:rPr lang="en-GB" sz="2800" dirty="0" err="1"/>
              <a:t>plek</a:t>
            </a:r>
            <a:r>
              <a:rPr lang="en-GB" sz="2800" dirty="0"/>
              <a:t> in het </a:t>
            </a:r>
            <a:r>
              <a:rPr lang="en-GB" sz="2800" dirty="0" err="1"/>
              <a:t>lichaam</a:t>
            </a:r>
            <a:r>
              <a:rPr lang="en-GB" sz="2800" dirty="0"/>
              <a:t> </a:t>
            </a:r>
            <a:r>
              <a:rPr lang="en-GB" sz="2800" dirty="0" err="1"/>
              <a:t>worden</a:t>
            </a:r>
            <a:r>
              <a:rPr lang="en-GB" sz="2800" dirty="0"/>
              <a:t> de </a:t>
            </a:r>
            <a:r>
              <a:rPr lang="en-GB" sz="2800" dirty="0" err="1"/>
              <a:t>hormonen</a:t>
            </a:r>
            <a:r>
              <a:rPr lang="en-GB" sz="2800" dirty="0"/>
              <a:t> ‘</a:t>
            </a:r>
            <a:r>
              <a:rPr lang="en-GB" sz="2800" dirty="0" err="1"/>
              <a:t>opgevangen</a:t>
            </a:r>
            <a:r>
              <a:rPr lang="en-GB" sz="2800" dirty="0"/>
              <a:t>’ en </a:t>
            </a:r>
            <a:r>
              <a:rPr lang="en-GB" sz="2800" dirty="0" err="1"/>
              <a:t>zorgen</a:t>
            </a:r>
            <a:r>
              <a:rPr lang="en-GB" sz="2800" dirty="0"/>
              <a:t> </a:t>
            </a:r>
            <a:r>
              <a:rPr lang="en-GB" sz="2800" dirty="0" err="1"/>
              <a:t>daar</a:t>
            </a:r>
            <a:r>
              <a:rPr lang="en-GB" sz="2800" dirty="0"/>
              <a:t> </a:t>
            </a:r>
            <a:r>
              <a:rPr lang="en-GB" sz="2800" dirty="0" err="1"/>
              <a:t>voor</a:t>
            </a:r>
            <a:r>
              <a:rPr lang="en-GB" sz="2800" dirty="0"/>
              <a:t> </a:t>
            </a:r>
            <a:r>
              <a:rPr lang="en-GB" sz="2800" dirty="0" err="1"/>
              <a:t>een</a:t>
            </a:r>
            <a:r>
              <a:rPr lang="en-GB" sz="2800" dirty="0"/>
              <a:t> </a:t>
            </a:r>
            <a:r>
              <a:rPr lang="en-GB" sz="2800" dirty="0" err="1"/>
              <a:t>reactie</a:t>
            </a:r>
            <a:r>
              <a:rPr lang="en-GB" sz="2800" dirty="0"/>
              <a:t>.</a:t>
            </a:r>
          </a:p>
          <a:p>
            <a:pPr>
              <a:lnSpc>
                <a:spcPct val="90000"/>
              </a:lnSpc>
              <a:spcBef>
                <a:spcPts val="70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sz="2800" dirty="0" err="1"/>
              <a:t>Hormoonklieren</a:t>
            </a:r>
            <a:r>
              <a:rPr lang="en-GB" sz="2800" dirty="0"/>
              <a:t> die </a:t>
            </a:r>
            <a:r>
              <a:rPr lang="en-GB" sz="2800" dirty="0" err="1"/>
              <a:t>belangrijk</a:t>
            </a:r>
            <a:r>
              <a:rPr lang="en-GB" sz="2800" dirty="0"/>
              <a:t> </a:t>
            </a:r>
            <a:r>
              <a:rPr lang="en-GB" sz="2800" dirty="0" err="1"/>
              <a:t>zijn</a:t>
            </a:r>
            <a:r>
              <a:rPr lang="en-GB" sz="2800" dirty="0"/>
              <a:t> </a:t>
            </a:r>
            <a:r>
              <a:rPr lang="en-GB" sz="2800" dirty="0" err="1"/>
              <a:t>bij</a:t>
            </a:r>
            <a:r>
              <a:rPr lang="en-GB" sz="2800" dirty="0"/>
              <a:t> </a:t>
            </a:r>
            <a:r>
              <a:rPr lang="en-GB" sz="2800" dirty="0" err="1"/>
              <a:t>regelen</a:t>
            </a:r>
            <a:r>
              <a:rPr lang="en-GB" sz="2800" dirty="0"/>
              <a:t> van </a:t>
            </a:r>
            <a:r>
              <a:rPr lang="en-GB" sz="2800" dirty="0" err="1"/>
              <a:t>voortplanting</a:t>
            </a:r>
            <a:r>
              <a:rPr lang="en-GB" sz="2800" dirty="0"/>
              <a:t>:</a:t>
            </a:r>
          </a:p>
          <a:p>
            <a:pPr>
              <a:lnSpc>
                <a:spcPct val="90000"/>
              </a:lnSpc>
              <a:spcBef>
                <a:spcPts val="700"/>
              </a:spcBef>
              <a:buFont typeface="Wingdings" pitchFamily="2" charset="2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sz="2800" dirty="0"/>
              <a:t>   </a:t>
            </a:r>
            <a:r>
              <a:rPr lang="en-GB" sz="2800" dirty="0" err="1"/>
              <a:t>Hypofyse</a:t>
            </a:r>
            <a:r>
              <a:rPr lang="en-GB" sz="2800" dirty="0"/>
              <a:t>, </a:t>
            </a:r>
            <a:r>
              <a:rPr lang="en-GB" sz="2800" dirty="0" err="1"/>
              <a:t>cellen</a:t>
            </a:r>
            <a:r>
              <a:rPr lang="en-GB" sz="2800" dirty="0"/>
              <a:t> in testis, </a:t>
            </a:r>
            <a:r>
              <a:rPr lang="en-GB" sz="2800" dirty="0" err="1"/>
              <a:t>cellen</a:t>
            </a:r>
            <a:r>
              <a:rPr lang="en-GB" sz="2800" dirty="0"/>
              <a:t> in </a:t>
            </a:r>
            <a:r>
              <a:rPr lang="en-GB" sz="2800" dirty="0" err="1" smtClean="0"/>
              <a:t>ovarium</a:t>
            </a:r>
            <a:r>
              <a:rPr lang="en-GB" sz="2800" dirty="0" smtClean="0"/>
              <a:t>, </a:t>
            </a:r>
            <a:r>
              <a:rPr lang="en-GB" sz="2800" dirty="0" err="1" smtClean="0"/>
              <a:t>klieren</a:t>
            </a:r>
            <a:r>
              <a:rPr lang="en-GB" sz="2800" dirty="0" smtClean="0"/>
              <a:t> in placenta </a:t>
            </a:r>
          </a:p>
        </p:txBody>
      </p:sp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59563" y="1125538"/>
            <a:ext cx="1079500" cy="15113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1229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04248" y="5229200"/>
            <a:ext cx="1727200" cy="14414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190500"/>
            <a:ext cx="8229600" cy="1312863"/>
          </a:xfrm>
          <a:solidFill>
            <a:srgbClr val="C00000"/>
          </a:solidFill>
          <a:ln/>
        </p:spPr>
        <p:txBody>
          <a:bodyPr/>
          <a:lstStyle/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4000" dirty="0"/>
              <a:t>Na </a:t>
            </a:r>
            <a:r>
              <a:rPr lang="en-GB" sz="4000" dirty="0" err="1"/>
              <a:t>ovulatie</a:t>
            </a:r>
            <a:r>
              <a:rPr lang="en-GB" sz="4000" dirty="0"/>
              <a:t>:</a:t>
            </a:r>
            <a:br>
              <a:rPr lang="en-GB" sz="4000" dirty="0"/>
            </a:br>
            <a:r>
              <a:rPr lang="en-GB" sz="4000" dirty="0" err="1"/>
              <a:t>wel</a:t>
            </a:r>
            <a:r>
              <a:rPr lang="en-GB" sz="4000" dirty="0"/>
              <a:t> </a:t>
            </a:r>
            <a:r>
              <a:rPr lang="en-GB" sz="4000" dirty="0" err="1"/>
              <a:t>zwangerschap</a:t>
            </a:r>
            <a:endParaRPr lang="en-GB" sz="4000" dirty="0"/>
          </a:p>
        </p:txBody>
      </p:sp>
      <p:sp>
        <p:nvSpPr>
          <p:cNvPr id="22530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600201"/>
            <a:ext cx="4546848" cy="4925144"/>
          </a:xfrm>
          <a:ln/>
        </p:spPr>
        <p:txBody>
          <a:bodyPr/>
          <a:lstStyle/>
          <a:p>
            <a:pPr>
              <a:lnSpc>
                <a:spcPct val="90000"/>
              </a:lnSpc>
              <a:spcBef>
                <a:spcPts val="50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sz="2000" u="sng" dirty="0" err="1"/>
              <a:t>Wel</a:t>
            </a:r>
            <a:r>
              <a:rPr lang="en-GB" sz="2000" u="sng" dirty="0"/>
              <a:t> </a:t>
            </a:r>
            <a:r>
              <a:rPr lang="en-GB" sz="2000" u="sng" dirty="0" err="1"/>
              <a:t>zwangerschap</a:t>
            </a:r>
            <a:r>
              <a:rPr lang="en-GB" sz="2000" u="sng" dirty="0"/>
              <a:t>:</a:t>
            </a:r>
          </a:p>
          <a:p>
            <a:pPr>
              <a:lnSpc>
                <a:spcPct val="90000"/>
              </a:lnSpc>
              <a:spcBef>
                <a:spcPts val="400"/>
              </a:spcBef>
              <a:buFont typeface="Wingdings" pitchFamily="2" charset="2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sz="1600" dirty="0"/>
              <a:t>LH </a:t>
            </a:r>
            <a:r>
              <a:rPr lang="en-GB" sz="1600" dirty="0" err="1"/>
              <a:t>zorgt</a:t>
            </a:r>
            <a:r>
              <a:rPr lang="en-GB" sz="1600" dirty="0"/>
              <a:t> </a:t>
            </a:r>
            <a:r>
              <a:rPr lang="en-GB" sz="1600" dirty="0" err="1"/>
              <a:t>voor</a:t>
            </a:r>
            <a:r>
              <a:rPr lang="en-GB" sz="1600" dirty="0"/>
              <a:t> </a:t>
            </a:r>
            <a:r>
              <a:rPr lang="en-GB" sz="1600" dirty="0" err="1"/>
              <a:t>ontstaan</a:t>
            </a:r>
            <a:r>
              <a:rPr lang="en-GB" sz="1600" dirty="0"/>
              <a:t> van </a:t>
            </a:r>
            <a:r>
              <a:rPr lang="en-GB" sz="1600" dirty="0" err="1"/>
              <a:t>geel</a:t>
            </a:r>
            <a:r>
              <a:rPr lang="en-GB" sz="1600" dirty="0"/>
              <a:t> </a:t>
            </a:r>
            <a:r>
              <a:rPr lang="en-GB" sz="1600" dirty="0" err="1"/>
              <a:t>lichaam</a:t>
            </a:r>
            <a:r>
              <a:rPr lang="en-GB" sz="1600" dirty="0"/>
              <a:t> (corpus </a:t>
            </a:r>
            <a:r>
              <a:rPr lang="en-GB" sz="1600" dirty="0" err="1"/>
              <a:t>luteum</a:t>
            </a:r>
            <a:r>
              <a:rPr lang="en-GB" sz="1600" dirty="0"/>
              <a:t>)</a:t>
            </a:r>
            <a:r>
              <a:rPr lang="ar-SA" sz="1600" dirty="0">
                <a:cs typeface="Arial" charset="0"/>
              </a:rPr>
              <a:t>‏</a:t>
            </a:r>
            <a:endParaRPr lang="en-GB" sz="1600" dirty="0"/>
          </a:p>
          <a:p>
            <a:pPr>
              <a:lnSpc>
                <a:spcPct val="90000"/>
              </a:lnSpc>
              <a:spcBef>
                <a:spcPts val="400"/>
              </a:spcBef>
              <a:buFont typeface="Wingdings" pitchFamily="2" charset="2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sz="1600" dirty="0"/>
              <a:t>LH </a:t>
            </a:r>
            <a:r>
              <a:rPr lang="en-GB" sz="1600" dirty="0" err="1"/>
              <a:t>stimuleert</a:t>
            </a:r>
            <a:r>
              <a:rPr lang="en-GB" sz="1600" dirty="0"/>
              <a:t> </a:t>
            </a:r>
            <a:r>
              <a:rPr lang="en-GB" sz="1600" dirty="0" err="1"/>
              <a:t>vorming</a:t>
            </a:r>
            <a:r>
              <a:rPr lang="en-GB" sz="1600" dirty="0"/>
              <a:t> van </a:t>
            </a:r>
            <a:r>
              <a:rPr lang="en-GB" sz="1600" dirty="0" err="1"/>
              <a:t>oestrogenen</a:t>
            </a:r>
            <a:r>
              <a:rPr lang="en-GB" sz="1600" dirty="0"/>
              <a:t> en </a:t>
            </a:r>
            <a:r>
              <a:rPr lang="en-GB" sz="1600" dirty="0" err="1"/>
              <a:t>progesteron</a:t>
            </a:r>
            <a:r>
              <a:rPr lang="en-GB" sz="1600" dirty="0"/>
              <a:t> door het </a:t>
            </a:r>
            <a:r>
              <a:rPr lang="en-GB" sz="1600" dirty="0" err="1"/>
              <a:t>gele</a:t>
            </a:r>
            <a:r>
              <a:rPr lang="en-GB" sz="1600" dirty="0"/>
              <a:t> </a:t>
            </a:r>
            <a:r>
              <a:rPr lang="en-GB" sz="1600" dirty="0" err="1"/>
              <a:t>lichaam</a:t>
            </a:r>
            <a:r>
              <a:rPr lang="en-GB" sz="1600" dirty="0"/>
              <a:t>.</a:t>
            </a:r>
          </a:p>
          <a:p>
            <a:pPr>
              <a:lnSpc>
                <a:spcPct val="90000"/>
              </a:lnSpc>
              <a:spcBef>
                <a:spcPts val="450"/>
              </a:spcBef>
              <a:buFont typeface="Wingdings" pitchFamily="2" charset="2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sz="1600" dirty="0" err="1"/>
              <a:t>Progesteron</a:t>
            </a:r>
            <a:r>
              <a:rPr lang="en-GB" sz="1600" dirty="0"/>
              <a:t> </a:t>
            </a:r>
            <a:r>
              <a:rPr lang="en-GB" sz="1600" dirty="0" err="1"/>
              <a:t>remt</a:t>
            </a:r>
            <a:r>
              <a:rPr lang="en-GB" sz="1600" dirty="0"/>
              <a:t> de LH en FSH </a:t>
            </a:r>
            <a:r>
              <a:rPr lang="en-GB" sz="1600" dirty="0" err="1" smtClean="0"/>
              <a:t>productie</a:t>
            </a:r>
            <a:r>
              <a:rPr lang="en-GB" sz="1600" dirty="0" smtClean="0"/>
              <a:t> door </a:t>
            </a:r>
            <a:r>
              <a:rPr lang="en-GB" sz="1800" dirty="0" smtClean="0"/>
              <a:t>NEGATIEVE TERUGKOPPELING </a:t>
            </a:r>
            <a:r>
              <a:rPr lang="en-GB" sz="1800" dirty="0" smtClean="0">
                <a:sym typeface="Wingdings" pitchFamily="2" charset="2"/>
              </a:rPr>
              <a:t></a:t>
            </a:r>
            <a:endParaRPr lang="en-GB" sz="1800" dirty="0"/>
          </a:p>
          <a:p>
            <a:pPr>
              <a:lnSpc>
                <a:spcPct val="90000"/>
              </a:lnSpc>
              <a:spcBef>
                <a:spcPts val="500"/>
              </a:spcBef>
              <a:buFont typeface="Wingdings" pitchFamily="2" charset="2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sz="2000" dirty="0" err="1" smtClean="0"/>
              <a:t>Er</a:t>
            </a:r>
            <a:r>
              <a:rPr lang="en-GB" sz="2000" dirty="0" smtClean="0"/>
              <a:t> </a:t>
            </a:r>
            <a:r>
              <a:rPr lang="en-GB" sz="2000" dirty="0" err="1" smtClean="0"/>
              <a:t>komt</a:t>
            </a:r>
            <a:r>
              <a:rPr lang="en-GB" sz="2000" dirty="0" smtClean="0"/>
              <a:t> minder </a:t>
            </a:r>
            <a:r>
              <a:rPr lang="en-GB" sz="2000" dirty="0"/>
              <a:t>LH, </a:t>
            </a:r>
            <a:endParaRPr lang="en-GB" sz="2000" dirty="0" smtClean="0"/>
          </a:p>
          <a:p>
            <a:pPr>
              <a:lnSpc>
                <a:spcPct val="90000"/>
              </a:lnSpc>
              <a:spcBef>
                <a:spcPts val="500"/>
              </a:spcBef>
              <a:buFont typeface="Wingdings" pitchFamily="2" charset="2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sz="2000" b="1" dirty="0" smtClean="0">
                <a:solidFill>
                  <a:srgbClr val="FFCC00"/>
                </a:solidFill>
              </a:rPr>
              <a:t>MAAR </a:t>
            </a:r>
            <a:r>
              <a:rPr lang="en-GB" sz="2000" dirty="0">
                <a:solidFill>
                  <a:srgbClr val="FFCC00"/>
                </a:solidFill>
              </a:rPr>
              <a:t>de </a:t>
            </a:r>
            <a:r>
              <a:rPr lang="en-GB" sz="2000" dirty="0" err="1">
                <a:solidFill>
                  <a:srgbClr val="FFCC00"/>
                </a:solidFill>
              </a:rPr>
              <a:t>productie</a:t>
            </a:r>
            <a:r>
              <a:rPr lang="en-GB" sz="2000" dirty="0">
                <a:solidFill>
                  <a:srgbClr val="FFCC00"/>
                </a:solidFill>
              </a:rPr>
              <a:t> van </a:t>
            </a:r>
            <a:r>
              <a:rPr lang="en-GB" sz="2000" dirty="0" err="1">
                <a:solidFill>
                  <a:srgbClr val="FFCC00"/>
                </a:solidFill>
              </a:rPr>
              <a:t>progesteron</a:t>
            </a:r>
            <a:r>
              <a:rPr lang="en-GB" sz="2000" dirty="0">
                <a:solidFill>
                  <a:srgbClr val="FFCC00"/>
                </a:solidFill>
              </a:rPr>
              <a:t> </a:t>
            </a:r>
            <a:r>
              <a:rPr lang="en-GB" sz="2000" dirty="0" err="1">
                <a:solidFill>
                  <a:srgbClr val="FFCC00"/>
                </a:solidFill>
              </a:rPr>
              <a:t>blijft</a:t>
            </a:r>
            <a:r>
              <a:rPr lang="en-GB" sz="2000" dirty="0">
                <a:solidFill>
                  <a:srgbClr val="FFCC00"/>
                </a:solidFill>
              </a:rPr>
              <a:t> in stand </a:t>
            </a:r>
            <a:r>
              <a:rPr lang="en-GB" sz="2000" dirty="0" err="1">
                <a:solidFill>
                  <a:srgbClr val="FFCC00"/>
                </a:solidFill>
              </a:rPr>
              <a:t>omdat</a:t>
            </a:r>
            <a:r>
              <a:rPr lang="en-GB" sz="2000" dirty="0">
                <a:solidFill>
                  <a:srgbClr val="FFCC00"/>
                </a:solidFill>
              </a:rPr>
              <a:t> het embryo en </a:t>
            </a:r>
            <a:r>
              <a:rPr lang="en-GB" sz="2000" dirty="0" err="1">
                <a:solidFill>
                  <a:srgbClr val="FFCC00"/>
                </a:solidFill>
              </a:rPr>
              <a:t>daarna</a:t>
            </a:r>
            <a:r>
              <a:rPr lang="en-GB" sz="2000" dirty="0">
                <a:solidFill>
                  <a:srgbClr val="FFCC00"/>
                </a:solidFill>
              </a:rPr>
              <a:t> de placenta </a:t>
            </a:r>
            <a:r>
              <a:rPr lang="en-GB" sz="2000" b="1" dirty="0">
                <a:solidFill>
                  <a:srgbClr val="FFCC00"/>
                </a:solidFill>
              </a:rPr>
              <a:t>HCG</a:t>
            </a:r>
            <a:r>
              <a:rPr lang="en-GB" sz="2000" dirty="0">
                <a:solidFill>
                  <a:srgbClr val="FFCC00"/>
                </a:solidFill>
              </a:rPr>
              <a:t> </a:t>
            </a:r>
            <a:r>
              <a:rPr lang="en-GB" sz="2000" dirty="0" err="1">
                <a:solidFill>
                  <a:srgbClr val="FFCC00"/>
                </a:solidFill>
              </a:rPr>
              <a:t>maakt</a:t>
            </a:r>
            <a:endParaRPr lang="en-GB" sz="2000" dirty="0">
              <a:solidFill>
                <a:srgbClr val="FFCC00"/>
              </a:solidFill>
            </a:endParaRPr>
          </a:p>
          <a:p>
            <a:pPr>
              <a:lnSpc>
                <a:spcPct val="90000"/>
              </a:lnSpc>
              <a:spcBef>
                <a:spcPts val="500"/>
              </a:spcBef>
              <a:buFont typeface="Wingdings" pitchFamily="2" charset="2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sz="2000" b="1" dirty="0"/>
              <a:t>H</a:t>
            </a:r>
            <a:r>
              <a:rPr lang="en-GB" sz="2000" dirty="0"/>
              <a:t>uman </a:t>
            </a:r>
            <a:r>
              <a:rPr lang="en-GB" sz="2000" b="1" dirty="0" err="1"/>
              <a:t>C</a:t>
            </a:r>
            <a:r>
              <a:rPr lang="en-GB" sz="2000" dirty="0" err="1"/>
              <a:t>horion-</a:t>
            </a:r>
            <a:r>
              <a:rPr lang="en-GB" sz="2000" b="1" dirty="0" err="1"/>
              <a:t>G</a:t>
            </a:r>
            <a:r>
              <a:rPr lang="en-GB" sz="2000" dirty="0" err="1"/>
              <a:t>onadotropine</a:t>
            </a:r>
            <a:r>
              <a:rPr lang="en-GB" sz="2000" dirty="0"/>
              <a:t> </a:t>
            </a:r>
            <a:r>
              <a:rPr lang="en-GB" sz="2000" dirty="0" err="1"/>
              <a:t>houdt</a:t>
            </a:r>
            <a:r>
              <a:rPr lang="en-GB" sz="2000" dirty="0"/>
              <a:t> het </a:t>
            </a:r>
            <a:r>
              <a:rPr lang="en-GB" sz="2000" dirty="0" err="1"/>
              <a:t>gele</a:t>
            </a:r>
            <a:r>
              <a:rPr lang="en-GB" sz="2000" dirty="0"/>
              <a:t> </a:t>
            </a:r>
            <a:r>
              <a:rPr lang="en-GB" sz="2000" dirty="0" err="1"/>
              <a:t>lichaam</a:t>
            </a:r>
            <a:r>
              <a:rPr lang="en-GB" sz="2000" dirty="0"/>
              <a:t> 3 </a:t>
            </a:r>
            <a:r>
              <a:rPr lang="en-GB" sz="2000" dirty="0" err="1"/>
              <a:t>mnd</a:t>
            </a:r>
            <a:r>
              <a:rPr lang="en-GB" sz="2000" dirty="0"/>
              <a:t> in stand. </a:t>
            </a:r>
            <a:r>
              <a:rPr lang="en-GB" sz="2000" dirty="0" err="1"/>
              <a:t>Daarna</a:t>
            </a:r>
            <a:r>
              <a:rPr lang="en-GB" sz="2000" dirty="0"/>
              <a:t> </a:t>
            </a:r>
            <a:r>
              <a:rPr lang="en-GB" sz="2000" dirty="0" err="1"/>
              <a:t>maakt</a:t>
            </a:r>
            <a:r>
              <a:rPr lang="en-GB" sz="2000" dirty="0"/>
              <a:t> de placenta </a:t>
            </a:r>
            <a:r>
              <a:rPr lang="en-GB" sz="2000" dirty="0" err="1"/>
              <a:t>progesteron</a:t>
            </a:r>
            <a:r>
              <a:rPr lang="en-GB" sz="2000" dirty="0"/>
              <a:t>. </a:t>
            </a:r>
            <a:endParaRPr lang="en-GB" sz="2000" dirty="0" smtClean="0"/>
          </a:p>
          <a:p>
            <a:pPr>
              <a:lnSpc>
                <a:spcPct val="90000"/>
              </a:lnSpc>
              <a:spcBef>
                <a:spcPts val="500"/>
              </a:spcBef>
              <a:buFont typeface="Wingdings" pitchFamily="2" charset="2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sz="2000" dirty="0" err="1" smtClean="0"/>
              <a:t>Progesteron</a:t>
            </a:r>
            <a:r>
              <a:rPr lang="en-GB" sz="2000" dirty="0" smtClean="0"/>
              <a:t> </a:t>
            </a:r>
            <a:r>
              <a:rPr lang="en-GB" sz="2000" dirty="0" err="1"/>
              <a:t>houdt</a:t>
            </a:r>
            <a:r>
              <a:rPr lang="en-GB" sz="2000" dirty="0"/>
              <a:t> het </a:t>
            </a:r>
            <a:r>
              <a:rPr lang="en-GB" sz="2000" dirty="0" err="1"/>
              <a:t>baarmoederslijmvlies</a:t>
            </a:r>
            <a:r>
              <a:rPr lang="en-GB" sz="2000" dirty="0"/>
              <a:t> in stand</a:t>
            </a:r>
          </a:p>
          <a:p>
            <a:pPr>
              <a:lnSpc>
                <a:spcPct val="90000"/>
              </a:lnSpc>
              <a:spcBef>
                <a:spcPts val="500"/>
              </a:spcBef>
              <a:buFont typeface="Wingdings" pitchFamily="2" charset="2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endParaRPr lang="en-GB" sz="2000" dirty="0"/>
          </a:p>
          <a:p>
            <a:pPr>
              <a:lnSpc>
                <a:spcPct val="90000"/>
              </a:lnSpc>
              <a:spcBef>
                <a:spcPts val="500"/>
              </a:spcBef>
              <a:buFont typeface="Wingdings" pitchFamily="2" charset="2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endParaRPr lang="en-GB" sz="2000" dirty="0"/>
          </a:p>
        </p:txBody>
      </p:sp>
      <p:pic>
        <p:nvPicPr>
          <p:cNvPr id="3277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4048" y="1772816"/>
            <a:ext cx="3948608" cy="4608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Text Box 1"/>
          <p:cNvSpPr txBox="1">
            <a:spLocks noChangeArrowheads="1"/>
          </p:cNvSpPr>
          <p:nvPr/>
        </p:nvSpPr>
        <p:spPr bwMode="auto">
          <a:xfrm>
            <a:off x="457200" y="274638"/>
            <a:ext cx="8229600" cy="1143000"/>
          </a:xfrm>
          <a:prstGeom prst="rect">
            <a:avLst/>
          </a:prstGeom>
          <a:solidFill>
            <a:srgbClr val="C00000"/>
          </a:solidFill>
          <a:ln w="9525">
            <a:noFill/>
            <a:round/>
            <a:headEnd/>
            <a:tailEnd/>
          </a:ln>
          <a:effectLst/>
        </p:spPr>
        <p:txBody>
          <a:bodyPr lIns="90000" tIns="46800" rIns="90000" bIns="46800" anchor="ctr"/>
          <a:lstStyle/>
          <a:p>
            <a:pPr algn="ctr">
              <a:buClr>
                <a:srgbClr val="FFFFCC"/>
              </a:buClr>
              <a:buFont typeface="Tahoma" pitchFamily="34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4400" dirty="0" err="1">
                <a:solidFill>
                  <a:srgbClr val="FFFF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t>Werking</a:t>
            </a:r>
            <a:r>
              <a:rPr lang="en-GB" sz="4400" dirty="0">
                <a:solidFill>
                  <a:srgbClr val="FFFF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t> van </a:t>
            </a:r>
            <a:r>
              <a:rPr lang="en-GB" sz="4400" dirty="0" err="1">
                <a:solidFill>
                  <a:srgbClr val="FFFF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t>progesteron</a:t>
            </a:r>
            <a:endParaRPr lang="en-GB" sz="4400" dirty="0">
              <a:solidFill>
                <a:srgbClr val="FFFFCC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ahoma" pitchFamily="34" charset="0"/>
            </a:endParaRPr>
          </a:p>
        </p:txBody>
      </p:sp>
      <p:sp>
        <p:nvSpPr>
          <p:cNvPr id="23554" name="Text Box 2"/>
          <p:cNvSpPr txBox="1">
            <a:spLocks noChangeArrowheads="1"/>
          </p:cNvSpPr>
          <p:nvPr/>
        </p:nvSpPr>
        <p:spPr bwMode="auto">
          <a:xfrm>
            <a:off x="0" y="1600200"/>
            <a:ext cx="6012160" cy="5257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/>
          <a:lstStyle/>
          <a:p>
            <a:pPr marL="338138" indent="-338138">
              <a:lnSpc>
                <a:spcPct val="90000"/>
              </a:lnSpc>
              <a:spcBef>
                <a:spcPts val="700"/>
              </a:spcBef>
              <a:buClr>
                <a:srgbClr val="FFCC66"/>
              </a:buClr>
              <a:buSzPct val="80000"/>
              <a:buFont typeface="Wingdings" pitchFamily="2" charset="2"/>
              <a:buChar char=""/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</a:pPr>
            <a:r>
              <a:rPr lang="en-GB" sz="2800" dirty="0" err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t>Progesteron</a:t>
            </a:r>
            <a:r>
              <a:rPr lang="en-GB" sz="28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t> </a:t>
            </a:r>
            <a:r>
              <a:rPr lang="en-GB" sz="2800" dirty="0" err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t>wordt</a:t>
            </a:r>
            <a:r>
              <a:rPr lang="en-GB" sz="28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t> </a:t>
            </a:r>
            <a:r>
              <a:rPr lang="en-GB" sz="2800" dirty="0" err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t>eerst</a:t>
            </a:r>
            <a:r>
              <a:rPr lang="en-GB" sz="28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t> </a:t>
            </a:r>
            <a:r>
              <a:rPr lang="en-GB" sz="2800" dirty="0" err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t>gemaakt</a:t>
            </a:r>
            <a:r>
              <a:rPr lang="en-GB" sz="28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t> door het </a:t>
            </a:r>
            <a:r>
              <a:rPr lang="en-GB" sz="2800" dirty="0" err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t>gele</a:t>
            </a:r>
            <a:r>
              <a:rPr lang="en-GB" sz="28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t> </a:t>
            </a:r>
            <a:r>
              <a:rPr lang="en-GB" sz="2800" dirty="0" err="1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t>lichaam</a:t>
            </a:r>
            <a:r>
              <a:rPr lang="en-GB" sz="28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t>	 (</a:t>
            </a:r>
            <a:r>
              <a:rPr lang="en-GB" sz="2800" dirty="0" err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t>na</a:t>
            </a:r>
            <a:r>
              <a:rPr lang="en-GB" sz="28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t> 3 </a:t>
            </a:r>
            <a:r>
              <a:rPr lang="en-GB" sz="2800" dirty="0" err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t>mnd</a:t>
            </a:r>
            <a:r>
              <a:rPr lang="en-GB" sz="28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t>. </a:t>
            </a:r>
            <a:r>
              <a:rPr lang="en-GB" sz="2800" dirty="0" err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t>zwangerschap</a:t>
            </a:r>
            <a:r>
              <a:rPr lang="en-GB" sz="28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t> </a:t>
            </a:r>
            <a:r>
              <a:rPr lang="en-GB" sz="2800" dirty="0" err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t>neemt</a:t>
            </a:r>
            <a:r>
              <a:rPr lang="en-GB" sz="28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t> de placenta het over) </a:t>
            </a:r>
          </a:p>
          <a:p>
            <a:pPr marL="338138" indent="-338138">
              <a:lnSpc>
                <a:spcPct val="90000"/>
              </a:lnSpc>
              <a:spcBef>
                <a:spcPts val="700"/>
              </a:spcBef>
              <a:buClr>
                <a:srgbClr val="FFCC66"/>
              </a:buClr>
              <a:buSzPct val="80000"/>
              <a:buFontTx/>
              <a:buChar char="-"/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</a:pPr>
            <a:r>
              <a:rPr lang="en-GB" sz="2800" dirty="0" err="1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t>Remt</a:t>
            </a:r>
            <a:r>
              <a:rPr lang="en-GB" sz="28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t> </a:t>
            </a:r>
            <a:r>
              <a:rPr lang="en-GB" sz="28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t>de </a:t>
            </a:r>
            <a:r>
              <a:rPr lang="en-GB" sz="2800" dirty="0" err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t>productie</a:t>
            </a:r>
            <a:r>
              <a:rPr lang="en-GB" sz="28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t> van LH en FSH in de </a:t>
            </a:r>
            <a:r>
              <a:rPr lang="en-GB" sz="2800" dirty="0" err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t>hypofyse</a:t>
            </a:r>
            <a:r>
              <a:rPr lang="en-GB" sz="28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t> </a:t>
            </a:r>
            <a:r>
              <a:rPr lang="en-GB" sz="24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t>(</a:t>
            </a:r>
            <a:r>
              <a:rPr lang="en-GB" sz="2400" dirty="0" err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t>negatieve</a:t>
            </a:r>
            <a:r>
              <a:rPr lang="en-GB" sz="24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t> </a:t>
            </a:r>
            <a:r>
              <a:rPr lang="en-GB" sz="2400" dirty="0" err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t>terugkoppeling</a:t>
            </a:r>
            <a:r>
              <a:rPr lang="en-GB" sz="24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t>). </a:t>
            </a:r>
          </a:p>
          <a:p>
            <a:pPr marL="338138" indent="-338138">
              <a:lnSpc>
                <a:spcPct val="90000"/>
              </a:lnSpc>
              <a:spcBef>
                <a:spcPts val="700"/>
              </a:spcBef>
              <a:buClr>
                <a:srgbClr val="FFCC66"/>
              </a:buClr>
              <a:buSzPct val="80000"/>
              <a:buFontTx/>
              <a:buChar char="-"/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</a:pPr>
            <a:r>
              <a:rPr lang="en-GB" sz="2800" dirty="0" err="1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t>Maakt</a:t>
            </a:r>
            <a:r>
              <a:rPr lang="en-GB" sz="28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t> </a:t>
            </a:r>
            <a:r>
              <a:rPr lang="en-GB" sz="28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t>de </a:t>
            </a:r>
            <a:r>
              <a:rPr lang="en-GB" sz="2800" dirty="0" err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t>baarmoeder</a:t>
            </a:r>
            <a:r>
              <a:rPr lang="en-GB" sz="28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t>- </a:t>
            </a:r>
            <a:r>
              <a:rPr lang="en-GB" sz="2800" dirty="0" err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t>slijmvlieslaag</a:t>
            </a:r>
            <a:r>
              <a:rPr lang="en-GB" sz="28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t> </a:t>
            </a:r>
            <a:r>
              <a:rPr lang="en-GB" sz="2800" dirty="0" err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t>dikker</a:t>
            </a:r>
            <a:r>
              <a:rPr lang="en-GB" sz="28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t> en </a:t>
            </a:r>
            <a:r>
              <a:rPr lang="en-GB" sz="2800" dirty="0" err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t>houdt</a:t>
            </a:r>
            <a:r>
              <a:rPr lang="en-GB" sz="28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t> hem in stand</a:t>
            </a:r>
          </a:p>
          <a:p>
            <a:pPr marL="338138" indent="-338138">
              <a:lnSpc>
                <a:spcPct val="90000"/>
              </a:lnSpc>
              <a:spcBef>
                <a:spcPts val="700"/>
              </a:spcBef>
              <a:buClr>
                <a:srgbClr val="FFCC66"/>
              </a:buClr>
              <a:buSzPct val="80000"/>
              <a:buFont typeface="Tahoma" pitchFamily="34" charset="0"/>
              <a:buChar char="-"/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</a:pPr>
            <a:r>
              <a:rPr lang="en-GB" sz="2800" dirty="0" err="1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t>Zorgt</a:t>
            </a:r>
            <a:r>
              <a:rPr lang="en-GB" sz="28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t> </a:t>
            </a:r>
            <a:r>
              <a:rPr lang="en-GB" sz="2800" dirty="0" err="1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t>ervoor</a:t>
            </a:r>
            <a:r>
              <a:rPr lang="en-GB" sz="28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t> </a:t>
            </a:r>
            <a:r>
              <a:rPr lang="en-GB" sz="2800" dirty="0" err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t>dat</a:t>
            </a:r>
            <a:r>
              <a:rPr lang="en-GB" sz="28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t> de </a:t>
            </a:r>
            <a:r>
              <a:rPr lang="en-GB" sz="2800" dirty="0" err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t>melkklieren</a:t>
            </a:r>
            <a:r>
              <a:rPr lang="en-GB" sz="28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t> in de </a:t>
            </a:r>
            <a:r>
              <a:rPr lang="en-GB" sz="2800" dirty="0" err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t>borsten</a:t>
            </a:r>
            <a:r>
              <a:rPr lang="en-GB" sz="28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t> </a:t>
            </a:r>
            <a:r>
              <a:rPr lang="en-GB" sz="2800" dirty="0" err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t>zich</a:t>
            </a:r>
            <a:r>
              <a:rPr lang="en-GB" sz="28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t> </a:t>
            </a:r>
            <a:r>
              <a:rPr lang="en-GB" sz="2800" dirty="0" err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t>gaan</a:t>
            </a:r>
            <a:r>
              <a:rPr lang="en-GB" sz="28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t> </a:t>
            </a:r>
            <a:r>
              <a:rPr lang="en-GB" sz="2800" dirty="0" err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t>ontwikkelen</a:t>
            </a:r>
            <a:r>
              <a:rPr lang="en-GB" sz="28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t>.</a:t>
            </a:r>
          </a:p>
          <a:p>
            <a:pPr marL="338138" indent="-338138">
              <a:lnSpc>
                <a:spcPct val="90000"/>
              </a:lnSpc>
              <a:spcBef>
                <a:spcPts val="700"/>
              </a:spcBef>
              <a:buClr>
                <a:srgbClr val="FFCC66"/>
              </a:buClr>
              <a:buSzPct val="80000"/>
              <a:buFont typeface="Wingdings" pitchFamily="2" charset="2"/>
              <a:buNone/>
              <a:tabLst>
                <a:tab pos="338138" algn="l"/>
                <a:tab pos="785813" algn="l"/>
                <a:tab pos="1235075" algn="l"/>
                <a:tab pos="1684338" algn="l"/>
                <a:tab pos="2133600" algn="l"/>
                <a:tab pos="2582863" algn="l"/>
                <a:tab pos="3032125" algn="l"/>
                <a:tab pos="3481388" algn="l"/>
                <a:tab pos="3930650" algn="l"/>
                <a:tab pos="4379913" algn="l"/>
                <a:tab pos="4829175" algn="l"/>
                <a:tab pos="5278438" algn="l"/>
                <a:tab pos="5727700" algn="l"/>
                <a:tab pos="6176963" algn="l"/>
                <a:tab pos="6626225" algn="l"/>
                <a:tab pos="7075488" algn="l"/>
                <a:tab pos="7524750" algn="l"/>
                <a:tab pos="7974013" algn="l"/>
                <a:tab pos="8423275" algn="l"/>
                <a:tab pos="8872538" algn="l"/>
                <a:tab pos="9321800" algn="l"/>
              </a:tabLst>
            </a:pPr>
            <a:endParaRPr lang="en-GB" sz="2800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ahoma" pitchFamily="34" charset="0"/>
            </a:endParaRPr>
          </a:p>
        </p:txBody>
      </p:sp>
      <p:pic>
        <p:nvPicPr>
          <p:cNvPr id="30722" name="Picture 2" descr="http://mijn.bsl.nl/servlet/contentblob/2300994/articleExtraImg/58267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96025" y="2420888"/>
            <a:ext cx="2847975" cy="3400797"/>
          </a:xfrm>
          <a:prstGeom prst="rect">
            <a:avLst/>
          </a:prstGeo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5" name="Rectangle 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 </a:t>
            </a:r>
            <a:r>
              <a:rPr kumimoji="0" lang="nl-NL" sz="21100" b="0" i="0" u="none" strike="noStrike" cap="none" normalizeH="0" baseline="0" smtClean="0">
                <a:ln>
                  <a:noFill/>
                </a:ln>
                <a:solidFill>
                  <a:srgbClr val="800080"/>
                </a:solidFill>
                <a:effectLst/>
                <a:latin typeface="Arial" pitchFamily="34" charset="0"/>
                <a:cs typeface="Arial" pitchFamily="34" charset="0"/>
              </a:rPr>
              <a:t> </a:t>
            </a:r>
            <a:r>
              <a:rPr kumimoji="0" lang="nl-NL" sz="1800" b="1" i="0" u="none" strike="noStrike" cap="none" normalizeH="0" baseline="0" smtClean="0">
                <a:ln>
                  <a:noFill/>
                </a:ln>
                <a:solidFill>
                  <a:srgbClr val="800080"/>
                </a:solidFill>
                <a:effectLst/>
                <a:latin typeface="Arial" pitchFamily="34" charset="0"/>
                <a:cs typeface="Arial" pitchFamily="34" charset="0"/>
              </a:rPr>
              <a:t>H</a:t>
            </a:r>
            <a:r>
              <a:rPr kumimoji="0" lang="nl-N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</a:p>
        </p:txBody>
      </p:sp>
      <p:pic>
        <p:nvPicPr>
          <p:cNvPr id="88066" name="Picture 2" descr="http://www.nevenzel.com/04%20staringcollege/img/mencycl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688" y="1556792"/>
            <a:ext cx="6408631" cy="4865048"/>
          </a:xfrm>
          <a:prstGeom prst="rect">
            <a:avLst/>
          </a:prstGeom>
          <a:noFill/>
        </p:spPr>
      </p:pic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Overzicht </a:t>
            </a:r>
            <a:endParaRPr lang="nl-NL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274638"/>
            <a:ext cx="8229600" cy="1143000"/>
          </a:xfrm>
          <a:solidFill>
            <a:srgbClr val="C00000"/>
          </a:solidFill>
          <a:ln/>
        </p:spPr>
        <p:txBody>
          <a:bodyPr/>
          <a:lstStyle/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dirty="0" err="1"/>
              <a:t>Zwanger</a:t>
            </a:r>
            <a:r>
              <a:rPr lang="en-GB" dirty="0"/>
              <a:t>, of </a:t>
            </a:r>
            <a:r>
              <a:rPr lang="en-GB" dirty="0" err="1"/>
              <a:t>niet</a:t>
            </a:r>
            <a:r>
              <a:rPr lang="en-GB" dirty="0"/>
              <a:t>?</a:t>
            </a:r>
          </a:p>
        </p:txBody>
      </p:sp>
      <p:sp>
        <p:nvSpPr>
          <p:cNvPr id="24578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600200"/>
            <a:ext cx="8229600" cy="2171700"/>
          </a:xfrm>
          <a:ln/>
        </p:spPr>
        <p:txBody>
          <a:bodyPr/>
          <a:lstStyle/>
          <a:p>
            <a:pPr>
              <a:spcBef>
                <a:spcPts val="60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sz="2400"/>
              <a:t>Met een zwangerschapstest kun je zelf nagaan of je zwanger bent. </a:t>
            </a:r>
          </a:p>
          <a:p>
            <a:pPr>
              <a:spcBef>
                <a:spcPts val="60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sz="2400"/>
              <a:t>Een zwangerschapstest meet of er HCG in de urine zit. HCG is alleen tijdens de eerste maanden van de zwangerschap aanwezig in de urine. </a:t>
            </a:r>
          </a:p>
        </p:txBody>
      </p:sp>
      <p:pic>
        <p:nvPicPr>
          <p:cNvPr id="2457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24075" y="4508500"/>
            <a:ext cx="4838700" cy="11334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solidFill>
            <a:srgbClr val="C00000"/>
          </a:solidFill>
        </p:spPr>
        <p:txBody>
          <a:bodyPr/>
          <a:lstStyle/>
          <a:p>
            <a:r>
              <a:rPr lang="nl-NL" dirty="0" smtClean="0"/>
              <a:t>Zelf werken aan: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sz="half" idx="1"/>
          </p:nvPr>
        </p:nvSpPr>
        <p:spPr>
          <a:xfrm>
            <a:off x="457200" y="1600201"/>
            <a:ext cx="8224838" cy="1972816"/>
          </a:xfrm>
        </p:spPr>
        <p:txBody>
          <a:bodyPr/>
          <a:lstStyle/>
          <a:p>
            <a:r>
              <a:rPr lang="nl-NL" dirty="0" smtClean="0"/>
              <a:t>Lezen hst. 33.5 </a:t>
            </a:r>
          </a:p>
          <a:p>
            <a:r>
              <a:rPr lang="nl-NL" dirty="0" smtClean="0"/>
              <a:t>Maken werkboekje: t/m 33.5.3</a:t>
            </a:r>
          </a:p>
          <a:p>
            <a:r>
              <a:rPr lang="nl-NL" dirty="0" smtClean="0"/>
              <a:t>Maken toetsvragen bij 33.5 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solidFill>
            <a:srgbClr val="002060"/>
          </a:solidFill>
        </p:spPr>
        <p:txBody>
          <a:bodyPr/>
          <a:lstStyle/>
          <a:p>
            <a:r>
              <a:rPr lang="nl-NL" sz="2400" u="sng" dirty="0" smtClean="0"/>
              <a:t>Hulp bij het maken van de toetsvragen: </a:t>
            </a:r>
          </a:p>
          <a:p>
            <a:r>
              <a:rPr lang="nl-NL" sz="2400" dirty="0" smtClean="0"/>
              <a:t>Vraag 9 en 10: </a:t>
            </a:r>
            <a:r>
              <a:rPr lang="nl-NL" sz="2400" dirty="0" err="1" smtClean="0"/>
              <a:t>drachtigheidshormoon</a:t>
            </a:r>
            <a:r>
              <a:rPr lang="nl-NL" sz="2400" dirty="0" smtClean="0"/>
              <a:t> = zwangerschapshormoon (=progesteron)</a:t>
            </a:r>
          </a:p>
          <a:p>
            <a:r>
              <a:rPr lang="nl-NL" sz="2400" dirty="0" smtClean="0"/>
              <a:t>Vraag 12 t/m 15: progesteron zorgt voor de ontwikkeling van de melkklieren in borsten</a:t>
            </a:r>
            <a:endParaRPr lang="nl-NL" sz="2400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80963"/>
            <a:ext cx="8228013" cy="1528762"/>
          </a:xfrm>
          <a:ln/>
        </p:spPr>
        <p:txBody>
          <a:bodyPr/>
          <a:lstStyle/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/>
              <a:t>Waarom heb je sex?</a:t>
            </a:r>
          </a:p>
        </p:txBody>
      </p:sp>
      <p:sp>
        <p:nvSpPr>
          <p:cNvPr id="25602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600200"/>
            <a:ext cx="8228013" cy="4587875"/>
          </a:xfrm>
          <a:ln/>
        </p:spPr>
        <p:txBody>
          <a:bodyPr/>
          <a:lstStyle/>
          <a:p>
            <a:pPr>
              <a:spcBef>
                <a:spcPts val="70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sz="2800"/>
              <a:t>Omdat je een kind wil</a:t>
            </a:r>
          </a:p>
          <a:p>
            <a:pPr>
              <a:spcBef>
                <a:spcPts val="70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sz="2800"/>
              <a:t>Omdat het een fijn gevoel is</a:t>
            </a:r>
          </a:p>
          <a:p>
            <a:pPr>
              <a:spcBef>
                <a:spcPts val="70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sz="2800"/>
              <a:t>Omdat het goed is voor je relatie.</a:t>
            </a:r>
          </a:p>
          <a:p>
            <a:pPr>
              <a:spcBef>
                <a:spcPts val="700"/>
              </a:spcBef>
              <a:buFont typeface="Wingdings" pitchFamily="2" charset="2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endParaRPr lang="en-GB" sz="2800"/>
          </a:p>
          <a:p>
            <a:pPr algn="ctr">
              <a:spcBef>
                <a:spcPts val="1000"/>
              </a:spcBef>
              <a:buFont typeface="Wingdings" pitchFamily="2" charset="2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sz="4000">
                <a:solidFill>
                  <a:srgbClr val="FFFFCC"/>
                </a:solidFill>
              </a:rPr>
              <a:t>Hetero-, homo- of bisexueel</a:t>
            </a:r>
          </a:p>
          <a:p>
            <a:pPr>
              <a:spcBef>
                <a:spcPts val="700"/>
              </a:spcBef>
              <a:buFont typeface="Wingdings" pitchFamily="2" charset="2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sz="2800"/>
              <a:t>Tot welk geslacht voelt iemand zich aangetrokken?</a:t>
            </a:r>
          </a:p>
          <a:p>
            <a:pPr>
              <a:spcBef>
                <a:spcPts val="700"/>
              </a:spcBef>
              <a:buFont typeface="Wingdings" pitchFamily="2" charset="2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sz="2800"/>
              <a:t>Ongeveer 5% van de mensen is homosexueel.</a:t>
            </a:r>
          </a:p>
        </p:txBody>
      </p:sp>
      <p:sp>
        <p:nvSpPr>
          <p:cNvPr id="25603" name="Text Box 3"/>
          <p:cNvSpPr txBox="1">
            <a:spLocks noChangeArrowheads="1"/>
          </p:cNvSpPr>
          <p:nvPr/>
        </p:nvSpPr>
        <p:spPr bwMode="auto">
          <a:xfrm>
            <a:off x="5400675" y="2519363"/>
            <a:ext cx="2613025" cy="26479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5000" rIns="90000" bIns="45000"/>
          <a:lstStyle/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en-GB" sz="1200">
              <a:solidFill>
                <a:srgbClr val="FFFFFF"/>
              </a:solidFill>
            </a:endParaRPr>
          </a:p>
          <a:p>
            <a:pPr marL="1076325" lvl="4" indent="-215900" hangingPunct="0">
              <a:spcBef>
                <a:spcPts val="888"/>
              </a:spcBef>
              <a:spcAft>
                <a:spcPts val="888"/>
              </a:spcAft>
              <a:buSzPct val="45000"/>
              <a:buFont typeface="Wingdings" pitchFamily="2" charset="2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en-GB" sz="1200">
              <a:solidFill>
                <a:srgbClr val="FFFFFF"/>
              </a:solidFill>
            </a:endParaRPr>
          </a:p>
        </p:txBody>
      </p:sp>
      <p:sp>
        <p:nvSpPr>
          <p:cNvPr id="25604" name="Text Box 4"/>
          <p:cNvSpPr txBox="1">
            <a:spLocks noChangeArrowheads="1"/>
          </p:cNvSpPr>
          <p:nvPr/>
        </p:nvSpPr>
        <p:spPr bwMode="auto">
          <a:xfrm>
            <a:off x="3060700" y="2879725"/>
            <a:ext cx="1627188" cy="965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nl-NL"/>
          </a:p>
        </p:txBody>
      </p:sp>
      <p:sp>
        <p:nvSpPr>
          <p:cNvPr id="25605" name="Text Box 5"/>
          <p:cNvSpPr txBox="1">
            <a:spLocks noChangeArrowheads="1"/>
          </p:cNvSpPr>
          <p:nvPr/>
        </p:nvSpPr>
        <p:spPr bwMode="auto">
          <a:xfrm>
            <a:off x="4687888" y="1800225"/>
            <a:ext cx="2332037" cy="20462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nl-NL"/>
          </a:p>
        </p:txBody>
      </p:sp>
      <p:sp>
        <p:nvSpPr>
          <p:cNvPr id="25606" name="Text Box 6"/>
          <p:cNvSpPr txBox="1">
            <a:spLocks noChangeArrowheads="1"/>
          </p:cNvSpPr>
          <p:nvPr/>
        </p:nvSpPr>
        <p:spPr bwMode="auto">
          <a:xfrm>
            <a:off x="4506913" y="1800225"/>
            <a:ext cx="3773487" cy="19796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nl-NL"/>
          </a:p>
        </p:txBody>
      </p:sp>
      <p:sp>
        <p:nvSpPr>
          <p:cNvPr id="25607" name="Text Box 7"/>
          <p:cNvSpPr txBox="1">
            <a:spLocks noChangeArrowheads="1"/>
          </p:cNvSpPr>
          <p:nvPr/>
        </p:nvSpPr>
        <p:spPr bwMode="auto">
          <a:xfrm>
            <a:off x="4481513" y="3292475"/>
            <a:ext cx="180975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nl-NL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1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4000"/>
              <a:t>Verschillen tussen mannen en vrouwen</a:t>
            </a:r>
          </a:p>
        </p:txBody>
      </p:sp>
      <p:sp>
        <p:nvSpPr>
          <p:cNvPr id="26626" name="Rectangle 2"/>
          <p:cNvSpPr>
            <a:spLocks noGrp="1" noChangeArrowheads="1"/>
          </p:cNvSpPr>
          <p:nvPr>
            <p:ph type="body" sz="half" idx="1"/>
          </p:nvPr>
        </p:nvSpPr>
        <p:spPr>
          <a:ln/>
        </p:spPr>
        <p:txBody>
          <a:bodyPr/>
          <a:lstStyle/>
          <a:p>
            <a:pPr marL="342900" indent="-342900">
              <a:lnSpc>
                <a:spcPct val="80000"/>
              </a:lnSpc>
              <a:spcBef>
                <a:spcPct val="20000"/>
              </a:spcBef>
              <a:buClr>
                <a:srgbClr val="000000"/>
              </a:buClr>
              <a:buSzPct val="100000"/>
              <a:buFont typeface="Times New Roman" pitchFamily="18" charset="0"/>
              <a:buChar char="•"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sz="2800" dirty="0" err="1">
                <a:solidFill>
                  <a:schemeClr val="bg1"/>
                </a:solidFill>
                <a:effectLst/>
              </a:rPr>
              <a:t>Erfelijk</a:t>
            </a:r>
            <a:r>
              <a:rPr lang="en-GB" sz="2800" dirty="0">
                <a:solidFill>
                  <a:schemeClr val="bg1"/>
                </a:solidFill>
                <a:effectLst/>
              </a:rPr>
              <a:t> </a:t>
            </a:r>
            <a:r>
              <a:rPr lang="en-GB" sz="2800" dirty="0" err="1">
                <a:solidFill>
                  <a:schemeClr val="bg1"/>
                </a:solidFill>
                <a:effectLst/>
              </a:rPr>
              <a:t>bepaald</a:t>
            </a:r>
            <a:r>
              <a:rPr lang="en-GB" sz="2800" dirty="0">
                <a:solidFill>
                  <a:schemeClr val="bg1"/>
                </a:solidFill>
                <a:effectLst/>
              </a:rPr>
              <a:t>: 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sz="2800" dirty="0">
                <a:solidFill>
                  <a:schemeClr val="bg1"/>
                </a:solidFill>
                <a:effectLst/>
              </a:rPr>
              <a:t>	</a:t>
            </a:r>
            <a:r>
              <a:rPr lang="en-GB" sz="2800" dirty="0" err="1">
                <a:solidFill>
                  <a:schemeClr val="bg1"/>
                </a:solidFill>
                <a:effectLst/>
              </a:rPr>
              <a:t>o.a</a:t>
            </a:r>
            <a:r>
              <a:rPr lang="en-GB" sz="2800" dirty="0">
                <a:solidFill>
                  <a:schemeClr val="bg1"/>
                </a:solidFill>
                <a:effectLst/>
              </a:rPr>
              <a:t>. het </a:t>
            </a:r>
            <a:r>
              <a:rPr lang="en-GB" sz="2800" dirty="0" err="1">
                <a:solidFill>
                  <a:schemeClr val="bg1"/>
                </a:solidFill>
                <a:effectLst/>
              </a:rPr>
              <a:t>lichaam</a:t>
            </a:r>
            <a:r>
              <a:rPr lang="en-GB" sz="2800" dirty="0">
                <a:solidFill>
                  <a:schemeClr val="bg1"/>
                </a:solidFill>
                <a:effectLst/>
              </a:rPr>
              <a:t> van man en </a:t>
            </a:r>
            <a:r>
              <a:rPr lang="en-GB" sz="2800" dirty="0" err="1">
                <a:solidFill>
                  <a:schemeClr val="bg1"/>
                </a:solidFill>
                <a:effectLst/>
              </a:rPr>
              <a:t>vrouw</a:t>
            </a:r>
            <a:endParaRPr lang="en-GB" sz="2800" dirty="0">
              <a:solidFill>
                <a:schemeClr val="bg1"/>
              </a:solidFill>
              <a:effectLst/>
            </a:endParaRP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Clr>
                <a:srgbClr val="000000"/>
              </a:buClr>
              <a:buSzPct val="100000"/>
              <a:buFont typeface="Times New Roman" pitchFamily="18" charset="0"/>
              <a:buChar char="•"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sz="2800" dirty="0" err="1">
                <a:solidFill>
                  <a:schemeClr val="bg1"/>
                </a:solidFill>
                <a:effectLst/>
              </a:rPr>
              <a:t>Cultureel</a:t>
            </a:r>
            <a:r>
              <a:rPr lang="en-GB" sz="2800" dirty="0">
                <a:solidFill>
                  <a:schemeClr val="bg1"/>
                </a:solidFill>
                <a:effectLst/>
              </a:rPr>
              <a:t> </a:t>
            </a:r>
            <a:r>
              <a:rPr lang="en-GB" sz="2800" dirty="0" err="1">
                <a:solidFill>
                  <a:schemeClr val="bg1"/>
                </a:solidFill>
                <a:effectLst/>
              </a:rPr>
              <a:t>bepaald</a:t>
            </a:r>
            <a:r>
              <a:rPr lang="en-GB" sz="2800" dirty="0">
                <a:solidFill>
                  <a:schemeClr val="bg1"/>
                </a:solidFill>
                <a:effectLst/>
              </a:rPr>
              <a:t>: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sz="2800" dirty="0">
                <a:solidFill>
                  <a:schemeClr val="bg1"/>
                </a:solidFill>
                <a:effectLst/>
              </a:rPr>
              <a:t>	</a:t>
            </a:r>
            <a:r>
              <a:rPr lang="en-GB" sz="2800" dirty="0" err="1">
                <a:solidFill>
                  <a:schemeClr val="bg1"/>
                </a:solidFill>
                <a:effectLst/>
              </a:rPr>
              <a:t>meningen</a:t>
            </a:r>
            <a:r>
              <a:rPr lang="en-GB" sz="2800" dirty="0">
                <a:solidFill>
                  <a:schemeClr val="bg1"/>
                </a:solidFill>
                <a:effectLst/>
              </a:rPr>
              <a:t> over </a:t>
            </a:r>
            <a:r>
              <a:rPr lang="en-GB" sz="2800" dirty="0" err="1">
                <a:solidFill>
                  <a:schemeClr val="bg1"/>
                </a:solidFill>
                <a:effectLst/>
              </a:rPr>
              <a:t>verschillen</a:t>
            </a:r>
            <a:r>
              <a:rPr lang="en-GB" sz="2800" dirty="0">
                <a:solidFill>
                  <a:schemeClr val="bg1"/>
                </a:solidFill>
                <a:effectLst/>
              </a:rPr>
              <a:t> </a:t>
            </a:r>
            <a:r>
              <a:rPr lang="en-GB" sz="2800" dirty="0" err="1">
                <a:solidFill>
                  <a:schemeClr val="bg1"/>
                </a:solidFill>
                <a:effectLst/>
              </a:rPr>
              <a:t>tussen</a:t>
            </a:r>
            <a:r>
              <a:rPr lang="en-GB" sz="2800" dirty="0">
                <a:solidFill>
                  <a:schemeClr val="bg1"/>
                </a:solidFill>
                <a:effectLst/>
              </a:rPr>
              <a:t> man </a:t>
            </a:r>
            <a:r>
              <a:rPr lang="en-GB" sz="2800" dirty="0" smtClean="0">
                <a:solidFill>
                  <a:schemeClr val="bg1"/>
                </a:solidFill>
                <a:effectLst/>
              </a:rPr>
              <a:t>en </a:t>
            </a:r>
            <a:r>
              <a:rPr lang="en-GB" sz="2800" dirty="0" err="1">
                <a:solidFill>
                  <a:schemeClr val="bg1"/>
                </a:solidFill>
                <a:effectLst/>
              </a:rPr>
              <a:t>vrouw</a:t>
            </a:r>
            <a:r>
              <a:rPr lang="en-GB" sz="2800" dirty="0">
                <a:solidFill>
                  <a:schemeClr val="bg1"/>
                </a:solidFill>
                <a:effectLst/>
              </a:rPr>
              <a:t> </a:t>
            </a:r>
            <a:r>
              <a:rPr lang="en-GB" sz="2800" dirty="0" err="1">
                <a:solidFill>
                  <a:schemeClr val="bg1"/>
                </a:solidFill>
                <a:effectLst/>
              </a:rPr>
              <a:t>kunnen</a:t>
            </a:r>
            <a:r>
              <a:rPr lang="en-GB" sz="2800" dirty="0">
                <a:solidFill>
                  <a:schemeClr val="bg1"/>
                </a:solidFill>
                <a:effectLst/>
              </a:rPr>
              <a:t> </a:t>
            </a:r>
            <a:r>
              <a:rPr lang="en-GB" sz="2800" dirty="0" err="1">
                <a:solidFill>
                  <a:schemeClr val="bg1"/>
                </a:solidFill>
                <a:effectLst/>
              </a:rPr>
              <a:t>verschillen</a:t>
            </a:r>
            <a:r>
              <a:rPr lang="en-GB" sz="2800" dirty="0">
                <a:solidFill>
                  <a:schemeClr val="bg1"/>
                </a:solidFill>
                <a:effectLst/>
              </a:rPr>
              <a:t> per </a:t>
            </a:r>
            <a:r>
              <a:rPr lang="en-GB" sz="2800" dirty="0" err="1">
                <a:solidFill>
                  <a:schemeClr val="bg1"/>
                </a:solidFill>
                <a:effectLst/>
              </a:rPr>
              <a:t>persoon</a:t>
            </a:r>
            <a:r>
              <a:rPr lang="en-GB" sz="2800" dirty="0">
                <a:solidFill>
                  <a:schemeClr val="bg1"/>
                </a:solidFill>
                <a:effectLst/>
              </a:rPr>
              <a:t>, </a:t>
            </a:r>
            <a:r>
              <a:rPr lang="en-GB" sz="2800" dirty="0" err="1">
                <a:solidFill>
                  <a:schemeClr val="bg1"/>
                </a:solidFill>
                <a:effectLst/>
              </a:rPr>
              <a:t>groep</a:t>
            </a:r>
            <a:r>
              <a:rPr lang="en-GB" sz="2800" dirty="0">
                <a:solidFill>
                  <a:schemeClr val="bg1"/>
                </a:solidFill>
                <a:effectLst/>
              </a:rPr>
              <a:t>, land, </a:t>
            </a:r>
            <a:r>
              <a:rPr lang="en-GB" sz="2800" dirty="0" err="1">
                <a:solidFill>
                  <a:schemeClr val="bg1"/>
                </a:solidFill>
                <a:effectLst/>
              </a:rPr>
              <a:t>religie</a:t>
            </a:r>
            <a:r>
              <a:rPr lang="en-GB" sz="2800" dirty="0">
                <a:solidFill>
                  <a:schemeClr val="bg1"/>
                </a:solidFill>
                <a:effectLst/>
              </a:rPr>
              <a:t>, </a:t>
            </a:r>
            <a:r>
              <a:rPr lang="en-GB" sz="2800" dirty="0" err="1">
                <a:solidFill>
                  <a:schemeClr val="bg1"/>
                </a:solidFill>
                <a:effectLst/>
              </a:rPr>
              <a:t>enz</a:t>
            </a:r>
            <a:r>
              <a:rPr lang="en-GB" sz="2800" dirty="0">
                <a:solidFill>
                  <a:schemeClr val="bg1"/>
                </a:solidFill>
                <a:effectLst/>
              </a:rPr>
              <a:t>. en </a:t>
            </a:r>
            <a:r>
              <a:rPr lang="en-GB" sz="2800" dirty="0" err="1">
                <a:solidFill>
                  <a:schemeClr val="bg1"/>
                </a:solidFill>
                <a:effectLst/>
              </a:rPr>
              <a:t>kunnen</a:t>
            </a:r>
            <a:r>
              <a:rPr lang="en-GB" sz="2800" dirty="0">
                <a:solidFill>
                  <a:schemeClr val="bg1"/>
                </a:solidFill>
                <a:effectLst/>
              </a:rPr>
              <a:t> </a:t>
            </a:r>
            <a:r>
              <a:rPr lang="en-GB" sz="2800" dirty="0" err="1">
                <a:solidFill>
                  <a:schemeClr val="bg1"/>
                </a:solidFill>
                <a:effectLst/>
              </a:rPr>
              <a:t>veranderen</a:t>
            </a:r>
            <a:r>
              <a:rPr lang="en-GB" sz="2800" dirty="0">
                <a:solidFill>
                  <a:schemeClr val="bg1"/>
                </a:solidFill>
                <a:effectLst/>
              </a:rPr>
              <a:t> in de loop van de </a:t>
            </a:r>
            <a:r>
              <a:rPr lang="en-GB" sz="2800" dirty="0" err="1">
                <a:solidFill>
                  <a:schemeClr val="bg1"/>
                </a:solidFill>
                <a:effectLst/>
              </a:rPr>
              <a:t>tijd</a:t>
            </a:r>
            <a:r>
              <a:rPr lang="en-GB" sz="2800" dirty="0">
                <a:solidFill>
                  <a:schemeClr val="bg1"/>
                </a:solidFill>
                <a:effectLst/>
              </a:rPr>
              <a:t>.</a:t>
            </a:r>
          </a:p>
        </p:txBody>
      </p:sp>
      <p:sp>
        <p:nvSpPr>
          <p:cNvPr id="26627" name="Text Box 3"/>
          <p:cNvSpPr txBox="1">
            <a:spLocks noChangeArrowheads="1"/>
          </p:cNvSpPr>
          <p:nvPr/>
        </p:nvSpPr>
        <p:spPr bwMode="auto">
          <a:xfrm>
            <a:off x="7324725" y="1260475"/>
            <a:ext cx="774700" cy="12604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5000" rIns="90000" bIns="45000"/>
          <a:lstStyle/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en-GB" sz="1200">
              <a:solidFill>
                <a:srgbClr val="FFFFFF"/>
              </a:solidFill>
            </a:endParaRPr>
          </a:p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en-GB" sz="1200">
              <a:solidFill>
                <a:srgbClr val="FFFFFF"/>
              </a:solidFill>
            </a:endParaRPr>
          </a:p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en-GB" sz="1200">
              <a:solidFill>
                <a:srgbClr val="FFFFFF"/>
              </a:solidFill>
            </a:endParaRPr>
          </a:p>
        </p:txBody>
      </p:sp>
      <p:sp>
        <p:nvSpPr>
          <p:cNvPr id="26628" name="Text Box 4"/>
          <p:cNvSpPr txBox="1">
            <a:spLocks noChangeArrowheads="1"/>
          </p:cNvSpPr>
          <p:nvPr/>
        </p:nvSpPr>
        <p:spPr bwMode="auto">
          <a:xfrm>
            <a:off x="4210050" y="3833813"/>
            <a:ext cx="774700" cy="6381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5000" rIns="90000" bIns="45000"/>
          <a:lstStyle/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en-GB" sz="1200">
              <a:solidFill>
                <a:srgbClr val="FFFFFF"/>
              </a:solidFill>
            </a:endParaRPr>
          </a:p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en-GB" sz="1200">
              <a:solidFill>
                <a:srgbClr val="FFFFFF"/>
              </a:solidFill>
            </a:endParaRPr>
          </a:p>
        </p:txBody>
      </p:sp>
      <p:sp>
        <p:nvSpPr>
          <p:cNvPr id="26629" name="Text Box 5"/>
          <p:cNvSpPr txBox="1">
            <a:spLocks noChangeArrowheads="1"/>
          </p:cNvSpPr>
          <p:nvPr/>
        </p:nvSpPr>
        <p:spPr bwMode="auto">
          <a:xfrm>
            <a:off x="4489450" y="3295650"/>
            <a:ext cx="1809750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nl-NL"/>
          </a:p>
        </p:txBody>
      </p:sp>
      <p:sp>
        <p:nvSpPr>
          <p:cNvPr id="26630" name="Text Box 6"/>
          <p:cNvSpPr txBox="1">
            <a:spLocks noChangeArrowheads="1"/>
          </p:cNvSpPr>
          <p:nvPr/>
        </p:nvSpPr>
        <p:spPr bwMode="auto">
          <a:xfrm>
            <a:off x="4489450" y="3295650"/>
            <a:ext cx="180975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nl-NL"/>
          </a:p>
        </p:txBody>
      </p:sp>
      <p:sp>
        <p:nvSpPr>
          <p:cNvPr id="26631" name="Text Box 7"/>
          <p:cNvSpPr txBox="1">
            <a:spLocks noChangeArrowheads="1"/>
          </p:cNvSpPr>
          <p:nvPr/>
        </p:nvSpPr>
        <p:spPr bwMode="auto">
          <a:xfrm>
            <a:off x="4489450" y="3295650"/>
            <a:ext cx="180975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nl-NL"/>
          </a:p>
        </p:txBody>
      </p:sp>
      <p:sp>
        <p:nvSpPr>
          <p:cNvPr id="26632" name="Text Box 8"/>
          <p:cNvSpPr txBox="1">
            <a:spLocks noChangeArrowheads="1"/>
          </p:cNvSpPr>
          <p:nvPr/>
        </p:nvSpPr>
        <p:spPr bwMode="auto">
          <a:xfrm>
            <a:off x="4489450" y="3295650"/>
            <a:ext cx="4149725" cy="28241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nl-NL"/>
          </a:p>
        </p:txBody>
      </p:sp>
      <p:sp>
        <p:nvSpPr>
          <p:cNvPr id="26633" name="Text Box 9"/>
          <p:cNvSpPr txBox="1">
            <a:spLocks noChangeArrowheads="1"/>
          </p:cNvSpPr>
          <p:nvPr/>
        </p:nvSpPr>
        <p:spPr bwMode="auto">
          <a:xfrm>
            <a:off x="4489450" y="3295650"/>
            <a:ext cx="180975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nl-NL"/>
          </a:p>
        </p:txBody>
      </p:sp>
      <p:sp>
        <p:nvSpPr>
          <p:cNvPr id="26634" name="Text Box 10"/>
          <p:cNvSpPr txBox="1">
            <a:spLocks noChangeArrowheads="1"/>
          </p:cNvSpPr>
          <p:nvPr/>
        </p:nvSpPr>
        <p:spPr bwMode="auto">
          <a:xfrm>
            <a:off x="4489450" y="3295650"/>
            <a:ext cx="180975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nl-NL"/>
          </a:p>
        </p:txBody>
      </p:sp>
      <p:pic>
        <p:nvPicPr>
          <p:cNvPr id="26641" name="Picture 17" descr="geslacht2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76825" y="1628775"/>
            <a:ext cx="857250" cy="1295400"/>
          </a:xfrm>
          <a:prstGeom prst="rect">
            <a:avLst/>
          </a:prstGeom>
          <a:noFill/>
        </p:spPr>
      </p:pic>
      <p:pic>
        <p:nvPicPr>
          <p:cNvPr id="26643" name="Picture 19" descr="3371_manvrouw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372225" y="1412875"/>
            <a:ext cx="1057275" cy="1066800"/>
          </a:xfrm>
          <a:prstGeom prst="rect">
            <a:avLst/>
          </a:prstGeom>
          <a:noFill/>
        </p:spPr>
      </p:pic>
      <p:pic>
        <p:nvPicPr>
          <p:cNvPr id="26645" name="Picture 21" descr="“Is hier niemand?” - Het Parool: Opland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732588" y="2781300"/>
            <a:ext cx="2105025" cy="1895475"/>
          </a:xfrm>
          <a:prstGeom prst="rect">
            <a:avLst/>
          </a:prstGeom>
          <a:noFill/>
        </p:spPr>
      </p:pic>
      <p:pic>
        <p:nvPicPr>
          <p:cNvPr id="26647" name="Picture 23" descr="huishouden2">
            <a:hlinkClick r:id="rId8"/>
          </p:cNvPr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5148263" y="3357563"/>
            <a:ext cx="1133475" cy="819150"/>
          </a:xfrm>
          <a:prstGeom prst="rect">
            <a:avLst/>
          </a:prstGeom>
          <a:noFill/>
        </p:spPr>
      </p:pic>
      <p:pic>
        <p:nvPicPr>
          <p:cNvPr id="26649" name="Picture 25" descr="islamic_woman1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5292725" y="4797425"/>
            <a:ext cx="2381250" cy="1581150"/>
          </a:xfrm>
          <a:prstGeom prst="rect">
            <a:avLst/>
          </a:prstGeo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173038"/>
            <a:ext cx="8228013" cy="1344612"/>
          </a:xfrm>
          <a:ln/>
        </p:spPr>
        <p:txBody>
          <a:bodyPr lIns="0" tIns="0" rIns="0" bIns="0"/>
          <a:lstStyle/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/>
              <a:t>Seksueel geweld</a:t>
            </a:r>
          </a:p>
        </p:txBody>
      </p:sp>
      <p:sp>
        <p:nvSpPr>
          <p:cNvPr id="27650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600200"/>
            <a:ext cx="8228013" cy="4405313"/>
          </a:xfrm>
          <a:ln/>
        </p:spPr>
        <p:txBody>
          <a:bodyPr lIns="0" tIns="0" rIns="0" bIns="0"/>
          <a:lstStyle/>
          <a:p>
            <a:pPr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/>
              <a:t>Seksueel geweld komt voor in verschillende gradaties. Van hinderlijk (bv ongewenste intimiteit) tot een misdrijf (bv verkrachting).</a:t>
            </a:r>
          </a:p>
          <a:p>
            <a:pPr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/>
              <a:t>Het komt vaker voor dan je denkt.</a:t>
            </a:r>
          </a:p>
          <a:p>
            <a:pPr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/>
              <a:t>Probeer altijd hulp te vinden.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173038"/>
            <a:ext cx="8228013" cy="1344612"/>
          </a:xfrm>
          <a:ln/>
        </p:spPr>
        <p:txBody>
          <a:bodyPr lIns="0" tIns="0" rIns="0" bIns="0"/>
          <a:lstStyle/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/>
              <a:t>SOA'S</a:t>
            </a:r>
          </a:p>
        </p:txBody>
      </p:sp>
      <p:sp>
        <p:nvSpPr>
          <p:cNvPr id="28674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600200"/>
            <a:ext cx="8228013" cy="5281613"/>
          </a:xfrm>
          <a:ln/>
        </p:spPr>
        <p:txBody>
          <a:bodyPr lIns="0" tIns="0" rIns="0" bIns="0"/>
          <a:lstStyle/>
          <a:p>
            <a:pPr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/>
              <a:t>Sexueel Overdraagbare Aandoeningen (geslachtsziekten)</a:t>
            </a:r>
            <a:r>
              <a:rPr lang="ar-SA">
                <a:cs typeface="Arial" charset="0"/>
              </a:rPr>
              <a:t>‏</a:t>
            </a:r>
            <a:endParaRPr lang="en-GB"/>
          </a:p>
          <a:p>
            <a:pPr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/>
              <a:t>Hoe krijg je ze:		Contact met een besmet persoon, waarbij geslachtsorganen, mond of anus bij betrokken zijn.</a:t>
            </a:r>
          </a:p>
          <a:p>
            <a:pPr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/>
              <a:t>voorbeelden: gonorroe, syfilis en chlamydia  (bacterien), AIDS (virus)</a:t>
            </a:r>
            <a:r>
              <a:rPr lang="ar-SA">
                <a:cs typeface="Arial" charset="0"/>
              </a:rPr>
              <a:t>‏</a:t>
            </a:r>
            <a:endParaRPr lang="en-GB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SOA’s:</a:t>
            </a:r>
            <a:br>
              <a:rPr lang="nl-NL"/>
            </a:br>
            <a:r>
              <a:rPr lang="nl-NL"/>
              <a:t>hoe voorkom je ze?</a:t>
            </a:r>
          </a:p>
        </p:txBody>
      </p:sp>
      <p:sp>
        <p:nvSpPr>
          <p:cNvPr id="75783" name="Rectangle 7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marL="342900" indent="-342900">
              <a:spcBef>
                <a:spcPct val="20000"/>
              </a:spcBef>
              <a:buClr>
                <a:srgbClr val="FFCC00"/>
              </a:buClr>
              <a:buSzPct val="100000"/>
              <a:buFont typeface="Wingdings" pitchFamily="2" charset="2"/>
              <a:buChar char="§"/>
            </a:pPr>
            <a:r>
              <a:rPr lang="nl-NL">
                <a:solidFill>
                  <a:schemeClr val="bg1"/>
                </a:solidFill>
                <a:effectLst/>
              </a:rPr>
              <a:t>Gebruik een condoom</a:t>
            </a:r>
          </a:p>
          <a:p>
            <a:pPr marL="342900" indent="-342900">
              <a:spcBef>
                <a:spcPct val="20000"/>
              </a:spcBef>
              <a:buClr>
                <a:srgbClr val="FFCC00"/>
              </a:buClr>
              <a:buSzPct val="100000"/>
              <a:buFont typeface="Wingdings" pitchFamily="2" charset="2"/>
              <a:buChar char="§"/>
            </a:pPr>
            <a:r>
              <a:rPr lang="nl-NL">
                <a:solidFill>
                  <a:schemeClr val="bg1"/>
                </a:solidFill>
                <a:effectLst/>
              </a:rPr>
              <a:t>Bij twijfel geen risico nemen.</a:t>
            </a:r>
          </a:p>
          <a:p>
            <a:pPr marL="342900" indent="-342900">
              <a:spcBef>
                <a:spcPct val="20000"/>
              </a:spcBef>
              <a:buClr>
                <a:srgbClr val="FFCC00"/>
              </a:buClr>
              <a:buSzPct val="100000"/>
              <a:buFont typeface="Wingdings" pitchFamily="2" charset="2"/>
              <a:buChar char="§"/>
            </a:pPr>
            <a:r>
              <a:rPr lang="nl-NL">
                <a:solidFill>
                  <a:schemeClr val="bg1"/>
                </a:solidFill>
                <a:effectLst/>
              </a:rPr>
              <a:t>Laat je testen als je het nodig vindt.</a:t>
            </a:r>
          </a:p>
          <a:p>
            <a:pPr marL="342900" indent="-342900">
              <a:spcBef>
                <a:spcPct val="20000"/>
              </a:spcBef>
              <a:buClr>
                <a:srgbClr val="FFCC00"/>
              </a:buClr>
              <a:buSzPct val="100000"/>
              <a:buFont typeface="Wingdings" pitchFamily="2" charset="2"/>
              <a:buChar char="§"/>
            </a:pPr>
            <a:endParaRPr lang="nl-NL">
              <a:solidFill>
                <a:schemeClr val="bg1"/>
              </a:solidFill>
              <a:effectLst/>
            </a:endParaRPr>
          </a:p>
          <a:p>
            <a:pPr marL="342900" indent="-342900">
              <a:spcBef>
                <a:spcPct val="20000"/>
              </a:spcBef>
              <a:buClr>
                <a:srgbClr val="FFCC00"/>
              </a:buClr>
              <a:buSzPct val="100000"/>
              <a:buFont typeface="Times New Roman" pitchFamily="18" charset="0"/>
              <a:buNone/>
            </a:pPr>
            <a:endParaRPr lang="nl-NL">
              <a:solidFill>
                <a:schemeClr val="bg1"/>
              </a:solidFill>
              <a:effectLst/>
            </a:endParaRPr>
          </a:p>
        </p:txBody>
      </p:sp>
      <p:pic>
        <p:nvPicPr>
          <p:cNvPr id="75786" name="Picture 10" descr="200706161182024780_63350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32363" y="1773238"/>
            <a:ext cx="1181100" cy="895350"/>
          </a:xfrm>
          <a:prstGeom prst="rect">
            <a:avLst/>
          </a:prstGeom>
          <a:noFill/>
        </p:spPr>
      </p:pic>
      <p:pic>
        <p:nvPicPr>
          <p:cNvPr id="75788" name="Picture 12" descr="48276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356100" y="2708275"/>
            <a:ext cx="2039938" cy="30241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solidFill>
            <a:srgbClr val="C00000"/>
          </a:solidFill>
        </p:spPr>
        <p:txBody>
          <a:bodyPr/>
          <a:lstStyle/>
          <a:p>
            <a:r>
              <a:rPr lang="nl-NL" dirty="0" smtClean="0"/>
              <a:t>Schema hormonale regeling man en vrouw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nl-NL" sz="2400" dirty="0" smtClean="0"/>
              <a:t>Man en vrouw: enkele overeenkomsten, veel verschillen</a:t>
            </a:r>
            <a:endParaRPr lang="nl-NL" sz="2400" dirty="0"/>
          </a:p>
        </p:txBody>
      </p:sp>
      <p:pic>
        <p:nvPicPr>
          <p:cNvPr id="1025" name="Picture 1" descr="http://www.10voorbiologie.nl/afbfczw/H34%20Voortplanting%20(havo)/340301hormoonschem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2220863"/>
            <a:ext cx="7180868" cy="46371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173038"/>
            <a:ext cx="8228013" cy="1344612"/>
          </a:xfrm>
          <a:ln/>
        </p:spPr>
        <p:txBody>
          <a:bodyPr lIns="0" tIns="0" rIns="0" bIns="0"/>
          <a:lstStyle/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/>
              <a:t>Chlamydia</a:t>
            </a:r>
          </a:p>
        </p:txBody>
      </p:sp>
      <p:sp>
        <p:nvSpPr>
          <p:cNvPr id="29698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600200"/>
            <a:ext cx="8228013" cy="4406900"/>
          </a:xfrm>
          <a:ln/>
        </p:spPr>
        <p:txBody>
          <a:bodyPr lIns="0" tIns="0" rIns="0" bIns="0"/>
          <a:lstStyle/>
          <a:p>
            <a:pPr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/>
              <a:t>Chlamydia is de meest voorkomende SOA in Nederland.</a:t>
            </a:r>
          </a:p>
          <a:p>
            <a:pPr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/>
              <a:t>Bacterie zit in urinebuis en baarmoederhals</a:t>
            </a:r>
          </a:p>
          <a:p>
            <a:pPr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/>
              <a:t>Veroorzaakt vaak geen symptomen, maar is dan toch overdraagbaar (besmettelijk).</a:t>
            </a:r>
          </a:p>
          <a:p>
            <a:pPr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/>
              <a:t>Symptomen: ontsteking urinebuis of baar</a:t>
            </a:r>
          </a:p>
          <a:p>
            <a:pPr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/>
              <a:t>moederhals.</a:t>
            </a:r>
          </a:p>
          <a:p>
            <a:pPr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/>
              <a:t>Met penicilline kom je er vanaf.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173038"/>
            <a:ext cx="8228013" cy="1344612"/>
          </a:xfrm>
          <a:ln/>
        </p:spPr>
        <p:txBody>
          <a:bodyPr lIns="0" tIns="0" rIns="0" bIns="0"/>
          <a:lstStyle/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/>
              <a:t>AIDS</a:t>
            </a:r>
          </a:p>
        </p:txBody>
      </p:sp>
      <p:sp>
        <p:nvSpPr>
          <p:cNvPr id="30722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600200"/>
            <a:ext cx="8228013" cy="4405313"/>
          </a:xfrm>
          <a:ln/>
        </p:spPr>
        <p:txBody>
          <a:bodyPr lIns="0" tIns="0" rIns="0" bIns="0"/>
          <a:lstStyle/>
          <a:p>
            <a:pPr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/>
              <a:t>Acquired Immuno Deficiency Syndrome</a:t>
            </a:r>
          </a:p>
          <a:p>
            <a:pPr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/>
              <a:t>Immuunsysteem is aangetast, verschillende ziektes worden niet meer afgeweerd.</a:t>
            </a:r>
          </a:p>
          <a:p>
            <a:pPr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/>
              <a:t>AIDS wordt veroorzaakt door het HIV virus</a:t>
            </a:r>
          </a:p>
          <a:p>
            <a:pPr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/>
              <a:t>Seropositief: wel besmet met het HIV virus, maar (nog) geen symptomen van AIDS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128588"/>
            <a:ext cx="8228013" cy="1435100"/>
          </a:xfrm>
          <a:ln/>
        </p:spPr>
        <p:txBody>
          <a:bodyPr lIns="0" tIns="0" rIns="0" bIns="0"/>
          <a:lstStyle/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/>
              <a:t>Besmetting door AIDS</a:t>
            </a:r>
          </a:p>
        </p:txBody>
      </p:sp>
      <p:sp>
        <p:nvSpPr>
          <p:cNvPr id="31746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600200"/>
            <a:ext cx="8228013" cy="5078413"/>
          </a:xfrm>
          <a:ln/>
        </p:spPr>
        <p:txBody>
          <a:bodyPr lIns="0" tIns="0" rIns="0" bIns="0"/>
          <a:lstStyle/>
          <a:p>
            <a:pPr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/>
              <a:t>Het virus zit in </a:t>
            </a:r>
            <a:r>
              <a:rPr lang="en-GB" u="sng"/>
              <a:t>bloed, sperma</a:t>
            </a:r>
            <a:r>
              <a:rPr lang="en-GB"/>
              <a:t>, vaginaal vocht, voorvocht en moedermelk. </a:t>
            </a:r>
          </a:p>
          <a:p>
            <a:pPr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/>
              <a:t>Je kunt alleen besmet raken als je dit vocht binnenkrijgt.</a:t>
            </a:r>
          </a:p>
          <a:p>
            <a:pPr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/>
              <a:t>Meestal door onveilige seks, onveilige bloedtransfusie (soms in ontwikkelings landen), drugsgebruikers die elkaars naalden gebruiken, tijdens zwangerschap en bevalling en borstvoeding kan een besmette moeder het kind infecteren.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173038"/>
            <a:ext cx="8228013" cy="1344612"/>
          </a:xfrm>
          <a:ln/>
        </p:spPr>
        <p:txBody>
          <a:bodyPr lIns="0" tIns="0" rIns="0" bIns="0"/>
          <a:lstStyle/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/>
              <a:t>Gevaarlijke ziekte</a:t>
            </a:r>
          </a:p>
        </p:txBody>
      </p:sp>
      <p:sp>
        <p:nvSpPr>
          <p:cNvPr id="32770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600200"/>
            <a:ext cx="8228013" cy="4405313"/>
          </a:xfrm>
          <a:ln/>
        </p:spPr>
        <p:txBody>
          <a:bodyPr lIns="0" tIns="0" rIns="0" bIns="0"/>
          <a:lstStyle/>
          <a:p>
            <a:pPr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/>
              <a:t>HIV virus is moeilijk te bestrijden, want het veranderd steeds een beetje. </a:t>
            </a:r>
          </a:p>
          <a:p>
            <a:pPr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/>
              <a:t>Het beste werkt daarom een cocktail van verschillende medicijnen. </a:t>
            </a:r>
          </a:p>
          <a:p>
            <a:pPr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/>
              <a:t>Het slikken van die medicijnen is zwaar.</a:t>
            </a:r>
          </a:p>
          <a:p>
            <a:pPr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/>
              <a:t>De levensvooruitzichten worden langzaam wat beter, maar AIDS is nog steeds niet te genezen. 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173038"/>
            <a:ext cx="8228013" cy="1344612"/>
          </a:xfrm>
          <a:ln/>
        </p:spPr>
        <p:txBody>
          <a:bodyPr lIns="0" tIns="0" rIns="0" bIns="0"/>
          <a:lstStyle/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/>
              <a:t>Geboorteregeling </a:t>
            </a:r>
          </a:p>
        </p:txBody>
      </p:sp>
      <p:sp>
        <p:nvSpPr>
          <p:cNvPr id="33794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600200"/>
            <a:ext cx="8228013" cy="4406900"/>
          </a:xfrm>
          <a:ln/>
        </p:spPr>
        <p:txBody>
          <a:bodyPr lIns="0" tIns="0" rIns="0" bIns="0"/>
          <a:lstStyle/>
          <a:p>
            <a:pPr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/>
              <a:t>Anticonceptie = voorkomen van bevruchting</a:t>
            </a:r>
          </a:p>
          <a:p>
            <a:pPr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/>
              <a:t>Zonder hulpmiddelen: periodieke onthouding, coïtus interruptus. (onveilig!)</a:t>
            </a:r>
            <a:r>
              <a:rPr lang="ar-SA">
                <a:cs typeface="Arial" charset="0"/>
              </a:rPr>
              <a:t>‏</a:t>
            </a:r>
            <a:endParaRPr lang="en-GB"/>
          </a:p>
          <a:p>
            <a:pPr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/>
              <a:t>De pil (en andere hormonale middelen)</a:t>
            </a:r>
            <a:r>
              <a:rPr lang="ar-SA">
                <a:cs typeface="Arial" charset="0"/>
              </a:rPr>
              <a:t>‏</a:t>
            </a:r>
            <a:endParaRPr lang="en-GB"/>
          </a:p>
          <a:p>
            <a:pPr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/>
              <a:t>Het condoom</a:t>
            </a:r>
          </a:p>
          <a:p>
            <a:pPr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/>
              <a:t>Overige middelen: pessarium, spiraaltje</a:t>
            </a:r>
          </a:p>
          <a:p>
            <a:pPr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/>
              <a:t>sterilisatie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173038"/>
            <a:ext cx="8228013" cy="1344612"/>
          </a:xfrm>
          <a:ln/>
        </p:spPr>
        <p:txBody>
          <a:bodyPr lIns="0" tIns="0" rIns="0" bIns="0"/>
          <a:lstStyle/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/>
              <a:t>Onveilige methode 1</a:t>
            </a:r>
          </a:p>
        </p:txBody>
      </p:sp>
      <p:sp>
        <p:nvSpPr>
          <p:cNvPr id="34818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600200"/>
            <a:ext cx="8228013" cy="5667375"/>
          </a:xfrm>
          <a:ln/>
        </p:spPr>
        <p:txBody>
          <a:bodyPr lIns="0" tIns="0" rIns="0" bIns="0"/>
          <a:lstStyle/>
          <a:p>
            <a:pPr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u="sng"/>
              <a:t>Periodieke onthouding</a:t>
            </a:r>
            <a:r>
              <a:rPr lang="en-GB"/>
              <a:t>: Geen sex op vruchtbare dagen.</a:t>
            </a:r>
          </a:p>
          <a:p>
            <a:pPr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/>
              <a:t>Eicel blijft leven tot 12 uur na ovulatie. Zaadcel blijft leven tot 3 dagen na zaadlozing. </a:t>
            </a:r>
          </a:p>
          <a:p>
            <a:pPr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/>
              <a:t>Er is kans op bevruchting als je vrijt 3 dagen voor ovulatie en 1/2 dag erna. (vruchtbare periode).</a:t>
            </a:r>
          </a:p>
          <a:p>
            <a:pPr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/>
              <a:t>Moment van ovulatie is te bepalen door het meten van de lichaamstemperatuur. (niet erg betrouwbaar)</a:t>
            </a:r>
            <a:r>
              <a:rPr lang="ar-SA">
                <a:cs typeface="Arial" charset="0"/>
              </a:rPr>
              <a:t>‏</a:t>
            </a:r>
            <a:endParaRPr lang="en-GB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173038"/>
            <a:ext cx="8228013" cy="1344612"/>
          </a:xfrm>
          <a:ln/>
        </p:spPr>
        <p:txBody>
          <a:bodyPr lIns="0" tIns="0" rIns="0" bIns="0"/>
          <a:lstStyle/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/>
              <a:t>Onveilige methode 2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600200"/>
            <a:ext cx="8228013" cy="4405313"/>
          </a:xfrm>
          <a:ln/>
        </p:spPr>
        <p:txBody>
          <a:bodyPr lIns="0" tIns="0" rIns="0" bIns="0"/>
          <a:lstStyle/>
          <a:p>
            <a:pPr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u="sng"/>
              <a:t>Coïtus interruptus</a:t>
            </a:r>
            <a:r>
              <a:rPr lang="en-GB"/>
              <a:t>: terugtrekken voor de zaadlozing.</a:t>
            </a:r>
          </a:p>
          <a:p>
            <a:pPr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/>
              <a:t>Onveilig omdat voorvocht ook spermacellen bevat.</a:t>
            </a:r>
          </a:p>
          <a:p>
            <a:pPr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/>
              <a:t>Veel zelfbeheersing is noodzakelijk.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173038"/>
            <a:ext cx="8228013" cy="1344612"/>
          </a:xfrm>
          <a:ln/>
        </p:spPr>
        <p:txBody>
          <a:bodyPr lIns="0" tIns="0" rIns="0" bIns="0"/>
          <a:lstStyle/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/>
              <a:t>De pil</a:t>
            </a:r>
          </a:p>
        </p:txBody>
      </p:sp>
      <p:sp>
        <p:nvSpPr>
          <p:cNvPr id="36866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600200"/>
            <a:ext cx="8228013" cy="4405313"/>
          </a:xfrm>
          <a:ln/>
        </p:spPr>
        <p:txBody>
          <a:bodyPr lIns="0" tIns="0" rIns="0" bIns="0"/>
          <a:lstStyle/>
          <a:p>
            <a:endParaRPr lang="nl-NL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190500"/>
            <a:ext cx="8229600" cy="1312863"/>
          </a:xfrm>
          <a:solidFill>
            <a:srgbClr val="C00000"/>
          </a:solidFill>
          <a:ln/>
        </p:spPr>
        <p:txBody>
          <a:bodyPr/>
          <a:lstStyle/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4000" dirty="0" err="1" smtClean="0"/>
              <a:t>Regeling</a:t>
            </a:r>
            <a:r>
              <a:rPr lang="en-GB" sz="4000" dirty="0" smtClean="0"/>
              <a:t> </a:t>
            </a:r>
            <a:r>
              <a:rPr lang="en-GB" sz="4000" dirty="0"/>
              <a:t>van </a:t>
            </a:r>
            <a:r>
              <a:rPr lang="en-GB" sz="4000" dirty="0" err="1"/>
              <a:t>voortplanting</a:t>
            </a:r>
            <a:r>
              <a:rPr lang="en-GB" sz="4000" dirty="0"/>
              <a:t> door </a:t>
            </a:r>
            <a:r>
              <a:rPr lang="en-GB" sz="4000" dirty="0" err="1"/>
              <a:t>hormonen</a:t>
            </a:r>
            <a:r>
              <a:rPr lang="en-GB" sz="4000" dirty="0"/>
              <a:t>: </a:t>
            </a:r>
            <a:r>
              <a:rPr lang="en-GB" sz="4000" dirty="0" err="1"/>
              <a:t>bij</a:t>
            </a:r>
            <a:r>
              <a:rPr lang="en-GB" sz="4000" dirty="0"/>
              <a:t> de man</a:t>
            </a:r>
          </a:p>
        </p:txBody>
      </p:sp>
      <p:sp>
        <p:nvSpPr>
          <p:cNvPr id="13314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600200"/>
            <a:ext cx="4038600" cy="4859338"/>
          </a:xfrm>
          <a:ln/>
        </p:spPr>
        <p:txBody>
          <a:bodyPr/>
          <a:lstStyle/>
          <a:p>
            <a:pPr>
              <a:lnSpc>
                <a:spcPct val="80000"/>
              </a:lnSpc>
              <a:spcBef>
                <a:spcPts val="60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sz="2400" dirty="0"/>
              <a:t>De </a:t>
            </a:r>
            <a:r>
              <a:rPr lang="en-GB" sz="2400" dirty="0" err="1"/>
              <a:t>hypofyse</a:t>
            </a:r>
            <a:r>
              <a:rPr lang="en-GB" sz="2400" dirty="0"/>
              <a:t> </a:t>
            </a:r>
            <a:r>
              <a:rPr lang="en-GB" sz="2400" dirty="0" err="1"/>
              <a:t>maakt</a:t>
            </a:r>
            <a:r>
              <a:rPr lang="en-GB" sz="2400" dirty="0"/>
              <a:t> FSH en LH</a:t>
            </a:r>
          </a:p>
          <a:p>
            <a:pPr>
              <a:lnSpc>
                <a:spcPct val="80000"/>
              </a:lnSpc>
              <a:spcBef>
                <a:spcPts val="60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sz="2400" b="1" u="sng" dirty="0"/>
              <a:t>FSH</a:t>
            </a:r>
            <a:r>
              <a:rPr lang="en-GB" sz="2400" dirty="0"/>
              <a:t>: </a:t>
            </a:r>
            <a:r>
              <a:rPr lang="en-GB" sz="2400" dirty="0" err="1"/>
              <a:t>stimuleert</a:t>
            </a:r>
            <a:r>
              <a:rPr lang="en-GB" sz="2400" dirty="0"/>
              <a:t> </a:t>
            </a:r>
            <a:r>
              <a:rPr lang="en-GB" sz="2400" dirty="0" err="1"/>
              <a:t>vorming</a:t>
            </a:r>
            <a:r>
              <a:rPr lang="en-GB" sz="2400" dirty="0"/>
              <a:t> van </a:t>
            </a:r>
            <a:r>
              <a:rPr lang="en-GB" sz="2400" dirty="0" err="1"/>
              <a:t>zaadcellen</a:t>
            </a:r>
            <a:r>
              <a:rPr lang="en-GB" sz="2400" dirty="0"/>
              <a:t> in testis</a:t>
            </a:r>
          </a:p>
          <a:p>
            <a:pPr>
              <a:lnSpc>
                <a:spcPct val="80000"/>
              </a:lnSpc>
              <a:spcBef>
                <a:spcPts val="60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sz="2400" b="1" u="sng" dirty="0"/>
              <a:t>LH</a:t>
            </a:r>
            <a:r>
              <a:rPr lang="en-GB" sz="2400" dirty="0"/>
              <a:t>: </a:t>
            </a:r>
            <a:r>
              <a:rPr lang="en-GB" sz="2400" dirty="0" err="1"/>
              <a:t>stimuleert</a:t>
            </a:r>
            <a:r>
              <a:rPr lang="en-GB" sz="2400" dirty="0"/>
              <a:t> </a:t>
            </a:r>
            <a:r>
              <a:rPr lang="en-GB" sz="2400" dirty="0" err="1"/>
              <a:t>vorming</a:t>
            </a:r>
            <a:r>
              <a:rPr lang="en-GB" sz="2400" dirty="0"/>
              <a:t> van </a:t>
            </a:r>
            <a:r>
              <a:rPr lang="en-GB" sz="2400" dirty="0" err="1"/>
              <a:t>testosteron</a:t>
            </a:r>
            <a:r>
              <a:rPr lang="en-GB" sz="2400" dirty="0"/>
              <a:t> in testis (door </a:t>
            </a:r>
            <a:r>
              <a:rPr lang="en-GB" sz="2400" dirty="0" err="1"/>
              <a:t>cellen</a:t>
            </a:r>
            <a:r>
              <a:rPr lang="en-GB" sz="2400" dirty="0"/>
              <a:t> van </a:t>
            </a:r>
            <a:r>
              <a:rPr lang="en-GB" sz="2400" dirty="0" err="1"/>
              <a:t>Leydig</a:t>
            </a:r>
            <a:r>
              <a:rPr lang="en-GB" sz="2400" dirty="0"/>
              <a:t>). </a:t>
            </a:r>
            <a:endParaRPr lang="en-GB" sz="2400" dirty="0" smtClean="0"/>
          </a:p>
          <a:p>
            <a:pPr>
              <a:lnSpc>
                <a:spcPct val="80000"/>
              </a:lnSpc>
              <a:spcBef>
                <a:spcPts val="60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endParaRPr lang="en-GB" sz="2400" dirty="0" smtClean="0"/>
          </a:p>
          <a:p>
            <a:pPr>
              <a:lnSpc>
                <a:spcPct val="80000"/>
              </a:lnSpc>
              <a:spcBef>
                <a:spcPts val="60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sz="2400" i="1" dirty="0" err="1" smtClean="0"/>
              <a:t>Veel</a:t>
            </a:r>
            <a:r>
              <a:rPr lang="en-GB" sz="2400" i="1" dirty="0" smtClean="0"/>
              <a:t> </a:t>
            </a:r>
            <a:r>
              <a:rPr lang="en-GB" sz="2400" i="1" dirty="0" err="1" smtClean="0"/>
              <a:t>testosteron</a:t>
            </a:r>
            <a:r>
              <a:rPr lang="en-GB" sz="2400" i="1" dirty="0" smtClean="0"/>
              <a:t> </a:t>
            </a:r>
            <a:r>
              <a:rPr lang="en-GB" sz="2400" i="1" dirty="0" err="1" smtClean="0"/>
              <a:t>remt</a:t>
            </a:r>
            <a:r>
              <a:rPr lang="en-GB" sz="2400" i="1" dirty="0" smtClean="0"/>
              <a:t> de </a:t>
            </a:r>
            <a:r>
              <a:rPr lang="en-GB" sz="2400" i="1" dirty="0" err="1" smtClean="0"/>
              <a:t>afgifte</a:t>
            </a:r>
            <a:r>
              <a:rPr lang="en-GB" sz="2400" i="1" dirty="0" smtClean="0"/>
              <a:t> van LH in de </a:t>
            </a:r>
            <a:r>
              <a:rPr lang="en-GB" sz="2400" i="1" dirty="0" err="1" smtClean="0"/>
              <a:t>hypofyse</a:t>
            </a:r>
            <a:r>
              <a:rPr lang="en-GB" sz="2400" i="1" dirty="0" smtClean="0"/>
              <a:t> =</a:t>
            </a:r>
          </a:p>
          <a:p>
            <a:pPr>
              <a:lnSpc>
                <a:spcPct val="80000"/>
              </a:lnSpc>
              <a:spcBef>
                <a:spcPts val="600"/>
              </a:spcBef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endParaRPr lang="en-GB" sz="2400" dirty="0" smtClean="0"/>
          </a:p>
          <a:p>
            <a:pPr>
              <a:lnSpc>
                <a:spcPct val="80000"/>
              </a:lnSpc>
              <a:spcBef>
                <a:spcPts val="60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sz="2400" b="1" u="sng" dirty="0" smtClean="0"/>
              <a:t>NEGATIEVE TERUGKOPPELING</a:t>
            </a:r>
          </a:p>
          <a:p>
            <a:pPr>
              <a:lnSpc>
                <a:spcPct val="80000"/>
              </a:lnSpc>
              <a:spcBef>
                <a:spcPts val="60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endParaRPr lang="en-GB" sz="2400" dirty="0"/>
          </a:p>
          <a:p>
            <a:pPr>
              <a:lnSpc>
                <a:spcPct val="80000"/>
              </a:lnSpc>
              <a:spcBef>
                <a:spcPts val="600"/>
              </a:spcBef>
              <a:buFont typeface="Wingdings" pitchFamily="2" charset="2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endParaRPr lang="en-GB" sz="2400" b="1" u="sng" dirty="0"/>
          </a:p>
        </p:txBody>
      </p:sp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81575" y="1600200"/>
            <a:ext cx="3747864" cy="499715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solidFill>
            <a:srgbClr val="C00000"/>
          </a:solidFill>
        </p:spPr>
        <p:txBody>
          <a:bodyPr/>
          <a:lstStyle/>
          <a:p>
            <a:r>
              <a:rPr lang="nl-NL" dirty="0" smtClean="0"/>
              <a:t>Effect van </a:t>
            </a:r>
            <a:br>
              <a:rPr lang="nl-NL" dirty="0" smtClean="0"/>
            </a:br>
            <a:r>
              <a:rPr lang="nl-NL" dirty="0" smtClean="0"/>
              <a:t>negatieve terugkoppeling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sz="half" idx="1"/>
          </p:nvPr>
        </p:nvSpPr>
        <p:spPr>
          <a:xfrm>
            <a:off x="467544" y="1772816"/>
            <a:ext cx="5400600" cy="3096344"/>
          </a:xfrm>
        </p:spPr>
        <p:txBody>
          <a:bodyPr/>
          <a:lstStyle/>
          <a:p>
            <a:pPr>
              <a:lnSpc>
                <a:spcPct val="80000"/>
              </a:lnSpc>
              <a:spcBef>
                <a:spcPts val="60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dirty="0" err="1" smtClean="0"/>
              <a:t>Veel</a:t>
            </a:r>
            <a:r>
              <a:rPr lang="en-GB" dirty="0" smtClean="0"/>
              <a:t> </a:t>
            </a:r>
            <a:r>
              <a:rPr lang="en-GB" dirty="0" err="1" smtClean="0"/>
              <a:t>testosteron</a:t>
            </a:r>
            <a:r>
              <a:rPr lang="en-GB" dirty="0" smtClean="0"/>
              <a:t> </a:t>
            </a:r>
            <a:r>
              <a:rPr lang="en-GB" dirty="0" err="1" smtClean="0"/>
              <a:t>remt</a:t>
            </a:r>
            <a:r>
              <a:rPr lang="en-GB" dirty="0" smtClean="0"/>
              <a:t> de </a:t>
            </a:r>
            <a:r>
              <a:rPr lang="en-GB" dirty="0" err="1" smtClean="0"/>
              <a:t>afgifte</a:t>
            </a:r>
            <a:r>
              <a:rPr lang="en-GB" dirty="0" smtClean="0"/>
              <a:t> van LH in de </a:t>
            </a:r>
            <a:r>
              <a:rPr lang="en-GB" dirty="0" err="1" smtClean="0"/>
              <a:t>hypofyse</a:t>
            </a:r>
            <a:r>
              <a:rPr lang="en-GB" dirty="0" smtClean="0"/>
              <a:t>:</a:t>
            </a:r>
          </a:p>
          <a:p>
            <a:pPr>
              <a:lnSpc>
                <a:spcPct val="80000"/>
              </a:lnSpc>
              <a:spcBef>
                <a:spcPts val="60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endParaRPr lang="en-GB" dirty="0" smtClean="0"/>
          </a:p>
          <a:p>
            <a:pPr>
              <a:lnSpc>
                <a:spcPct val="80000"/>
              </a:lnSpc>
              <a:spcBef>
                <a:spcPts val="60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sz="2400" dirty="0" err="1" smtClean="0"/>
              <a:t>Veel</a:t>
            </a:r>
            <a:r>
              <a:rPr lang="en-GB" sz="2400" dirty="0" smtClean="0"/>
              <a:t> </a:t>
            </a:r>
            <a:r>
              <a:rPr lang="en-GB" sz="2400" dirty="0" err="1" smtClean="0"/>
              <a:t>testosteron</a:t>
            </a:r>
            <a:r>
              <a:rPr lang="en-GB" sz="2400" dirty="0" smtClean="0"/>
              <a:t> </a:t>
            </a:r>
            <a:r>
              <a:rPr lang="en-GB" sz="2400" dirty="0" smtClean="0">
                <a:sym typeface="Wingdings" pitchFamily="2" charset="2"/>
              </a:rPr>
              <a:t> minder LH </a:t>
            </a:r>
            <a:r>
              <a:rPr lang="en-GB" sz="2400" dirty="0" err="1" smtClean="0">
                <a:sym typeface="Wingdings" pitchFamily="2" charset="2"/>
              </a:rPr>
              <a:t>afgifte</a:t>
            </a:r>
            <a:r>
              <a:rPr lang="en-GB" sz="2400" dirty="0" smtClean="0">
                <a:sym typeface="Wingdings" pitchFamily="2" charset="2"/>
              </a:rPr>
              <a:t>  minder </a:t>
            </a:r>
            <a:r>
              <a:rPr lang="en-GB" sz="2400" dirty="0" err="1" smtClean="0">
                <a:sym typeface="Wingdings" pitchFamily="2" charset="2"/>
              </a:rPr>
              <a:t>testosteron</a:t>
            </a:r>
            <a:r>
              <a:rPr lang="en-GB" sz="2400" dirty="0" smtClean="0">
                <a:sym typeface="Wingdings" pitchFamily="2" charset="2"/>
              </a:rPr>
              <a:t>  </a:t>
            </a:r>
            <a:r>
              <a:rPr lang="en-GB" sz="2400" dirty="0" err="1" smtClean="0">
                <a:sym typeface="Wingdings" pitchFamily="2" charset="2"/>
              </a:rPr>
              <a:t>meer</a:t>
            </a:r>
            <a:r>
              <a:rPr lang="en-GB" sz="2400" dirty="0" smtClean="0">
                <a:sym typeface="Wingdings" pitchFamily="2" charset="2"/>
              </a:rPr>
              <a:t> LH </a:t>
            </a:r>
            <a:r>
              <a:rPr lang="en-GB" sz="2400" dirty="0" err="1" smtClean="0">
                <a:sym typeface="Wingdings" pitchFamily="2" charset="2"/>
              </a:rPr>
              <a:t>afgifte</a:t>
            </a:r>
            <a:r>
              <a:rPr lang="en-GB" sz="2400" dirty="0" smtClean="0">
                <a:sym typeface="Wingdings" pitchFamily="2" charset="2"/>
              </a:rPr>
              <a:t>  </a:t>
            </a:r>
            <a:r>
              <a:rPr lang="en-GB" sz="2400" dirty="0" err="1" smtClean="0">
                <a:sym typeface="Wingdings" pitchFamily="2" charset="2"/>
              </a:rPr>
              <a:t>meer</a:t>
            </a:r>
            <a:r>
              <a:rPr lang="en-GB" sz="2400" dirty="0" smtClean="0">
                <a:sym typeface="Wingdings" pitchFamily="2" charset="2"/>
              </a:rPr>
              <a:t> </a:t>
            </a:r>
            <a:r>
              <a:rPr lang="en-GB" sz="2400" dirty="0" err="1" smtClean="0">
                <a:sym typeface="Wingdings" pitchFamily="2" charset="2"/>
              </a:rPr>
              <a:t>testosteron</a:t>
            </a:r>
            <a:r>
              <a:rPr lang="en-GB" sz="2400" dirty="0" smtClean="0">
                <a:sym typeface="Wingdings" pitchFamily="2" charset="2"/>
              </a:rPr>
              <a:t>  </a:t>
            </a:r>
            <a:r>
              <a:rPr lang="en-GB" sz="2400" dirty="0" err="1" smtClean="0">
                <a:sym typeface="Wingdings" pitchFamily="2" charset="2"/>
              </a:rPr>
              <a:t>enz</a:t>
            </a:r>
            <a:r>
              <a:rPr lang="en-GB" sz="2400" dirty="0" smtClean="0">
                <a:sym typeface="Wingdings" pitchFamily="2" charset="2"/>
              </a:rPr>
              <a:t>.</a:t>
            </a:r>
            <a:endParaRPr lang="en-GB" sz="2400" dirty="0" smtClean="0"/>
          </a:p>
          <a:p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395536" y="5059858"/>
            <a:ext cx="8070478" cy="1609502"/>
          </a:xfrm>
          <a:solidFill>
            <a:schemeClr val="accent6">
              <a:lumMod val="50000"/>
            </a:schemeClr>
          </a:solidFill>
        </p:spPr>
        <p:txBody>
          <a:bodyPr/>
          <a:lstStyle/>
          <a:p>
            <a:r>
              <a:rPr lang="nl-NL" b="1" dirty="0" smtClean="0"/>
              <a:t>Gevolg:</a:t>
            </a:r>
            <a:r>
              <a:rPr lang="nl-NL" dirty="0" smtClean="0"/>
              <a:t> de hoeveelheid testosteron in het bloed schommelt tussen vaste waarden, blijft dus in evenwicht.</a:t>
            </a:r>
            <a:endParaRPr lang="nl-NL" dirty="0"/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56176" y="1772816"/>
            <a:ext cx="2501255" cy="333500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395288" y="260350"/>
            <a:ext cx="8229600" cy="1143000"/>
          </a:xfrm>
          <a:solidFill>
            <a:srgbClr val="C00000"/>
          </a:solidFill>
          <a:ln/>
        </p:spPr>
        <p:txBody>
          <a:bodyPr/>
          <a:lstStyle/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dirty="0" err="1"/>
              <a:t>Invloed</a:t>
            </a:r>
            <a:r>
              <a:rPr lang="en-GB" dirty="0"/>
              <a:t> van </a:t>
            </a:r>
            <a:r>
              <a:rPr lang="en-GB" dirty="0" err="1"/>
              <a:t>testosteron</a:t>
            </a:r>
            <a:endParaRPr lang="en-GB" dirty="0"/>
          </a:p>
        </p:txBody>
      </p:sp>
      <p:sp>
        <p:nvSpPr>
          <p:cNvPr id="14338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600200"/>
            <a:ext cx="4038600" cy="4714875"/>
          </a:xfrm>
          <a:ln/>
        </p:spPr>
        <p:txBody>
          <a:bodyPr/>
          <a:lstStyle/>
          <a:p>
            <a:pPr>
              <a:lnSpc>
                <a:spcPct val="90000"/>
              </a:lnSpc>
              <a:spcBef>
                <a:spcPts val="50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sz="2000" dirty="0"/>
              <a:t>1: </a:t>
            </a:r>
            <a:r>
              <a:rPr lang="en-GB" sz="2000" dirty="0" err="1"/>
              <a:t>stimuleert</a:t>
            </a:r>
            <a:r>
              <a:rPr lang="en-GB" sz="2000" dirty="0"/>
              <a:t> </a:t>
            </a:r>
            <a:r>
              <a:rPr lang="en-GB" sz="2000" dirty="0" err="1" smtClean="0"/>
              <a:t>aanmaak</a:t>
            </a:r>
            <a:r>
              <a:rPr lang="en-GB" sz="2000" dirty="0" smtClean="0"/>
              <a:t> van </a:t>
            </a:r>
            <a:r>
              <a:rPr lang="en-GB" sz="2000" dirty="0" err="1"/>
              <a:t>zaadcellen</a:t>
            </a:r>
            <a:r>
              <a:rPr lang="en-GB" sz="2000" dirty="0"/>
              <a:t> in de testis</a:t>
            </a:r>
          </a:p>
          <a:p>
            <a:pPr>
              <a:lnSpc>
                <a:spcPct val="90000"/>
              </a:lnSpc>
              <a:spcBef>
                <a:spcPts val="500"/>
              </a:spcBef>
              <a:buFont typeface="Wingdings" pitchFamily="2" charset="2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endParaRPr lang="en-GB" sz="2000" dirty="0"/>
          </a:p>
          <a:p>
            <a:pPr>
              <a:lnSpc>
                <a:spcPct val="90000"/>
              </a:lnSpc>
              <a:spcBef>
                <a:spcPts val="50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sz="2000" dirty="0"/>
              <a:t>2: </a:t>
            </a:r>
            <a:r>
              <a:rPr lang="en-GB" sz="2000" dirty="0" err="1"/>
              <a:t>Negatieve</a:t>
            </a:r>
            <a:r>
              <a:rPr lang="en-GB" sz="2000" dirty="0"/>
              <a:t> </a:t>
            </a:r>
            <a:r>
              <a:rPr lang="en-GB" sz="2000" dirty="0" err="1"/>
              <a:t>terugkoppeling</a:t>
            </a:r>
            <a:r>
              <a:rPr lang="en-GB" sz="2000" dirty="0"/>
              <a:t> (</a:t>
            </a:r>
            <a:r>
              <a:rPr lang="en-GB" sz="2000" dirty="0" err="1"/>
              <a:t>remt</a:t>
            </a:r>
            <a:r>
              <a:rPr lang="en-GB" sz="2000" dirty="0"/>
              <a:t> LH </a:t>
            </a:r>
            <a:r>
              <a:rPr lang="en-GB" sz="2000" dirty="0" err="1"/>
              <a:t>productie</a:t>
            </a:r>
            <a:r>
              <a:rPr lang="en-GB" sz="2000" dirty="0"/>
              <a:t> in </a:t>
            </a:r>
            <a:r>
              <a:rPr lang="en-GB" sz="2000" dirty="0" err="1"/>
              <a:t>hypofyse</a:t>
            </a:r>
            <a:r>
              <a:rPr lang="en-GB" sz="2000" dirty="0"/>
              <a:t>)</a:t>
            </a:r>
            <a:r>
              <a:rPr lang="ar-SA" sz="2000" dirty="0">
                <a:cs typeface="Arial" charset="0"/>
              </a:rPr>
              <a:t>‏</a:t>
            </a:r>
            <a:endParaRPr lang="en-GB" sz="2000" dirty="0"/>
          </a:p>
          <a:p>
            <a:pPr>
              <a:lnSpc>
                <a:spcPct val="90000"/>
              </a:lnSpc>
              <a:spcBef>
                <a:spcPts val="500"/>
              </a:spcBef>
              <a:buFont typeface="Wingdings" pitchFamily="2" charset="2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endParaRPr lang="en-GB" sz="2000" dirty="0"/>
          </a:p>
          <a:p>
            <a:pPr>
              <a:lnSpc>
                <a:spcPct val="90000"/>
              </a:lnSpc>
              <a:spcBef>
                <a:spcPts val="50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sz="2000" dirty="0"/>
              <a:t>3</a:t>
            </a:r>
            <a:r>
              <a:rPr lang="en-GB" sz="2000" dirty="0" smtClean="0"/>
              <a:t>: </a:t>
            </a:r>
            <a:r>
              <a:rPr lang="en-GB" sz="2000" dirty="0" err="1"/>
              <a:t>zorgt</a:t>
            </a:r>
            <a:r>
              <a:rPr lang="en-GB" sz="2000" dirty="0"/>
              <a:t> </a:t>
            </a:r>
            <a:r>
              <a:rPr lang="en-GB" sz="2000" dirty="0" err="1"/>
              <a:t>voor</a:t>
            </a:r>
            <a:r>
              <a:rPr lang="en-GB" sz="2000" dirty="0"/>
              <a:t> de </a:t>
            </a:r>
            <a:r>
              <a:rPr lang="en-GB" sz="2000" dirty="0" err="1"/>
              <a:t>ontwikkling</a:t>
            </a:r>
            <a:r>
              <a:rPr lang="en-GB" sz="2000" dirty="0"/>
              <a:t> van </a:t>
            </a:r>
            <a:r>
              <a:rPr lang="en-GB" sz="2000" dirty="0" err="1"/>
              <a:t>secundaire</a:t>
            </a:r>
            <a:r>
              <a:rPr lang="en-GB" sz="2000" dirty="0"/>
              <a:t> </a:t>
            </a:r>
            <a:r>
              <a:rPr lang="en-GB" sz="2000" dirty="0" err="1"/>
              <a:t>geslachtskenmeren</a:t>
            </a:r>
            <a:r>
              <a:rPr lang="en-GB" sz="2000" dirty="0"/>
              <a:t>:</a:t>
            </a:r>
          </a:p>
          <a:p>
            <a:pPr>
              <a:lnSpc>
                <a:spcPct val="90000"/>
              </a:lnSpc>
              <a:spcBef>
                <a:spcPts val="500"/>
              </a:spcBef>
              <a:buFont typeface="Tahoma" pitchFamily="34" charset="0"/>
              <a:buChar char="-"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sz="1600" dirty="0" err="1"/>
              <a:t>Zwaardere</a:t>
            </a:r>
            <a:r>
              <a:rPr lang="en-GB" sz="1600" dirty="0"/>
              <a:t> </a:t>
            </a:r>
            <a:r>
              <a:rPr lang="en-GB" sz="1600" dirty="0" err="1"/>
              <a:t>spieren</a:t>
            </a:r>
            <a:r>
              <a:rPr lang="en-GB" sz="1600" dirty="0"/>
              <a:t> en </a:t>
            </a:r>
            <a:r>
              <a:rPr lang="en-GB" sz="1600" dirty="0" err="1"/>
              <a:t>botten</a:t>
            </a:r>
            <a:endParaRPr lang="en-GB" sz="1600" dirty="0"/>
          </a:p>
          <a:p>
            <a:pPr>
              <a:lnSpc>
                <a:spcPct val="90000"/>
              </a:lnSpc>
              <a:spcBef>
                <a:spcPts val="500"/>
              </a:spcBef>
              <a:buFont typeface="Tahoma" pitchFamily="34" charset="0"/>
              <a:buChar char="-"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sz="1600" dirty="0" err="1"/>
              <a:t>Zware</a:t>
            </a:r>
            <a:r>
              <a:rPr lang="en-GB" sz="1600" dirty="0"/>
              <a:t> stem</a:t>
            </a:r>
          </a:p>
          <a:p>
            <a:pPr>
              <a:lnSpc>
                <a:spcPct val="90000"/>
              </a:lnSpc>
              <a:spcBef>
                <a:spcPts val="500"/>
              </a:spcBef>
              <a:buFont typeface="Tahoma" pitchFamily="34" charset="0"/>
              <a:buChar char="-"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sz="1600" dirty="0" err="1"/>
              <a:t>Haargroei</a:t>
            </a:r>
            <a:r>
              <a:rPr lang="en-GB" sz="1600" dirty="0"/>
              <a:t> (</a:t>
            </a:r>
            <a:r>
              <a:rPr lang="en-GB" sz="1600" dirty="0" err="1"/>
              <a:t>baard</a:t>
            </a:r>
            <a:r>
              <a:rPr lang="en-GB" sz="1600" dirty="0"/>
              <a:t>, </a:t>
            </a:r>
            <a:r>
              <a:rPr lang="en-GB" sz="1600" dirty="0" err="1"/>
              <a:t>oksel</a:t>
            </a:r>
            <a:r>
              <a:rPr lang="en-GB" sz="1600" dirty="0"/>
              <a:t>, </a:t>
            </a:r>
            <a:r>
              <a:rPr lang="en-GB" sz="1600" dirty="0" err="1"/>
              <a:t>borst</a:t>
            </a:r>
            <a:r>
              <a:rPr lang="en-GB" sz="1600" dirty="0"/>
              <a:t>, </a:t>
            </a:r>
            <a:r>
              <a:rPr lang="en-GB" sz="1600" dirty="0" err="1"/>
              <a:t>schaamhaar</a:t>
            </a:r>
            <a:r>
              <a:rPr lang="en-GB" sz="1600" dirty="0" smtClean="0"/>
              <a:t>)</a:t>
            </a:r>
          </a:p>
          <a:p>
            <a:pPr>
              <a:lnSpc>
                <a:spcPct val="90000"/>
              </a:lnSpc>
              <a:spcBef>
                <a:spcPts val="500"/>
              </a:spcBef>
              <a:buFont typeface="Tahoma" pitchFamily="34" charset="0"/>
              <a:buChar char="-"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sz="1600" dirty="0" err="1" smtClean="0">
                <a:cs typeface="Arial" charset="0"/>
              </a:rPr>
              <a:t>Snellere</a:t>
            </a:r>
            <a:r>
              <a:rPr lang="en-GB" sz="1600" dirty="0" smtClean="0">
                <a:cs typeface="Arial" charset="0"/>
              </a:rPr>
              <a:t> </a:t>
            </a:r>
            <a:r>
              <a:rPr lang="en-GB" sz="1600" dirty="0" err="1" smtClean="0">
                <a:cs typeface="Arial" charset="0"/>
              </a:rPr>
              <a:t>stofwisseling</a:t>
            </a:r>
            <a:r>
              <a:rPr lang="ar-SA" sz="1600" dirty="0" smtClean="0">
                <a:cs typeface="Arial" charset="0"/>
              </a:rPr>
              <a:t>‏</a:t>
            </a:r>
            <a:endParaRPr lang="en-GB" sz="1600" dirty="0"/>
          </a:p>
          <a:p>
            <a:pPr>
              <a:lnSpc>
                <a:spcPct val="90000"/>
              </a:lnSpc>
              <a:spcBef>
                <a:spcPts val="500"/>
              </a:spcBef>
              <a:buFont typeface="Tahoma" pitchFamily="34" charset="0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endParaRPr lang="en-GB" sz="2000" dirty="0"/>
          </a:p>
        </p:txBody>
      </p:sp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19700" y="1628775"/>
            <a:ext cx="2857500" cy="26289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14340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08625" y="4437063"/>
            <a:ext cx="2374900" cy="165576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274638"/>
            <a:ext cx="8229600" cy="1143000"/>
          </a:xfrm>
          <a:solidFill>
            <a:srgbClr val="C00000"/>
          </a:solidFill>
          <a:ln/>
        </p:spPr>
        <p:txBody>
          <a:bodyPr/>
          <a:lstStyle/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4000" dirty="0" err="1" smtClean="0"/>
              <a:t>Hormonale</a:t>
            </a:r>
            <a:r>
              <a:rPr lang="en-GB" sz="4000" dirty="0" smtClean="0"/>
              <a:t> </a:t>
            </a:r>
            <a:r>
              <a:rPr lang="en-GB" sz="4000" dirty="0" err="1" smtClean="0"/>
              <a:t>regeling</a:t>
            </a:r>
            <a:r>
              <a:rPr lang="en-GB" sz="4000" dirty="0" smtClean="0"/>
              <a:t> </a:t>
            </a:r>
            <a:br>
              <a:rPr lang="en-GB" sz="4000" dirty="0" smtClean="0"/>
            </a:br>
            <a:r>
              <a:rPr lang="en-GB" sz="4000" dirty="0" err="1" smtClean="0"/>
              <a:t>bij</a:t>
            </a:r>
            <a:r>
              <a:rPr lang="en-GB" sz="4000" dirty="0" smtClean="0"/>
              <a:t> de </a:t>
            </a:r>
            <a:r>
              <a:rPr lang="en-GB" sz="4000" dirty="0" err="1" smtClean="0"/>
              <a:t>vrouw</a:t>
            </a:r>
            <a:endParaRPr lang="en-GB" sz="4000" dirty="0"/>
          </a:p>
        </p:txBody>
      </p:sp>
      <p:sp>
        <p:nvSpPr>
          <p:cNvPr id="15362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600200"/>
            <a:ext cx="4038600" cy="4495800"/>
          </a:xfrm>
          <a:ln/>
        </p:spPr>
        <p:txBody>
          <a:bodyPr/>
          <a:lstStyle/>
          <a:p>
            <a:pPr>
              <a:lnSpc>
                <a:spcPct val="90000"/>
              </a:lnSpc>
              <a:spcBef>
                <a:spcPts val="500"/>
              </a:spcBef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sz="2000" dirty="0" smtClean="0"/>
              <a:t>WELKE HORMONEN</a:t>
            </a:r>
            <a:r>
              <a:rPr lang="en-GB" sz="2000" dirty="0" smtClean="0"/>
              <a:t>?</a:t>
            </a:r>
            <a:endParaRPr lang="en-GB" sz="2000" dirty="0" smtClean="0"/>
          </a:p>
        </p:txBody>
      </p:sp>
      <p:pic>
        <p:nvPicPr>
          <p:cNvPr id="47106" name="Picture 2" descr="http://www.10voorbiologie.nl/afbfczw/H34%20Voortplanting%20(havo)/340301hormoonschema.jpg"/>
          <p:cNvPicPr>
            <a:picLocks noChangeAspect="1" noChangeArrowheads="1"/>
          </p:cNvPicPr>
          <p:nvPr/>
        </p:nvPicPr>
        <p:blipFill>
          <a:blip r:embed="rId3" cstate="print"/>
          <a:srcRect r="50000"/>
          <a:stretch>
            <a:fillRect/>
          </a:stretch>
        </p:blipFill>
        <p:spPr bwMode="auto">
          <a:xfrm>
            <a:off x="5652120" y="1628800"/>
            <a:ext cx="3096344" cy="3999007"/>
          </a:xfrm>
          <a:prstGeom prst="rect">
            <a:avLst/>
          </a:prstGeom>
          <a:noFill/>
        </p:spPr>
      </p:pic>
      <p:sp>
        <p:nvSpPr>
          <p:cNvPr id="5" name="Tekstvak 4"/>
          <p:cNvSpPr txBox="1"/>
          <p:nvPr/>
        </p:nvSpPr>
        <p:spPr>
          <a:xfrm>
            <a:off x="5076056" y="5996226"/>
            <a:ext cx="4067944" cy="861774"/>
          </a:xfrm>
          <a:prstGeom prst="rect">
            <a:avLst/>
          </a:prstGeom>
          <a:solidFill>
            <a:schemeClr val="accent2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r>
              <a:rPr lang="nl-NL" dirty="0" smtClean="0">
                <a:hlinkClick r:id="rId4"/>
              </a:rPr>
              <a:t>Zie ook </a:t>
            </a:r>
            <a:r>
              <a:rPr lang="nl-NL" dirty="0" err="1" smtClean="0">
                <a:hlinkClick r:id="rId4"/>
              </a:rPr>
              <a:t>bioplek</a:t>
            </a:r>
            <a:r>
              <a:rPr lang="nl-NL" dirty="0" smtClean="0">
                <a:hlinkClick r:id="rId4"/>
              </a:rPr>
              <a:t>: </a:t>
            </a:r>
            <a:r>
              <a:rPr lang="nl-NL" sz="1600" dirty="0" smtClean="0">
                <a:hlinkClick r:id="rId4"/>
              </a:rPr>
              <a:t>http://</a:t>
            </a:r>
            <a:r>
              <a:rPr lang="nl-NL" sz="1600" dirty="0" smtClean="0">
                <a:hlinkClick r:id="rId4"/>
              </a:rPr>
              <a:t>www.bioplek.org/animaties/voortplanting/vrgesl5.html</a:t>
            </a:r>
            <a:endParaRPr lang="nl-NL" dirty="0"/>
          </a:p>
        </p:txBody>
      </p:sp>
      <p:graphicFrame>
        <p:nvGraphicFramePr>
          <p:cNvPr id="6" name="Tabel 5"/>
          <p:cNvGraphicFramePr>
            <a:graphicFrameLocks noGrp="1"/>
          </p:cNvGraphicFramePr>
          <p:nvPr/>
        </p:nvGraphicFramePr>
        <p:xfrm>
          <a:off x="179512" y="1916832"/>
          <a:ext cx="4824536" cy="4424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23649"/>
                <a:gridCol w="3000887"/>
              </a:tblGrid>
              <a:tr h="365760">
                <a:tc>
                  <a:txBody>
                    <a:bodyPr/>
                    <a:lstStyle/>
                    <a:p>
                      <a:r>
                        <a:rPr lang="nl-NL" dirty="0" smtClean="0">
                          <a:solidFill>
                            <a:schemeClr val="tx1"/>
                          </a:solidFill>
                        </a:rPr>
                        <a:t>Hormoon</a:t>
                      </a:r>
                      <a:endParaRPr lang="nl-NL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nl-NL" dirty="0" smtClean="0">
                          <a:solidFill>
                            <a:schemeClr val="tx1"/>
                          </a:solidFill>
                        </a:rPr>
                        <a:t>Gemaakt in:</a:t>
                      </a:r>
                      <a:endParaRPr lang="nl-NL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FSH</a:t>
                      </a:r>
                    </a:p>
                    <a:p>
                      <a:r>
                        <a:rPr lang="nl-NL" sz="1400" dirty="0" smtClean="0"/>
                        <a:t>(Follikel Stimulerend</a:t>
                      </a:r>
                      <a:r>
                        <a:rPr lang="nl-NL" sz="1400" baseline="0" dirty="0" smtClean="0"/>
                        <a:t> Hormoon)</a:t>
                      </a:r>
                      <a:endParaRPr lang="nl-NL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Hypofyse</a:t>
                      </a:r>
                      <a:endParaRPr lang="nl-NL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LH</a:t>
                      </a:r>
                    </a:p>
                    <a:p>
                      <a:r>
                        <a:rPr lang="nl-NL" sz="1400" dirty="0" smtClean="0"/>
                        <a:t>(</a:t>
                      </a:r>
                      <a:r>
                        <a:rPr lang="nl-NL" sz="1400" dirty="0" err="1" smtClean="0"/>
                        <a:t>Luteïniserend</a:t>
                      </a:r>
                      <a:r>
                        <a:rPr lang="nl-NL" sz="1400" dirty="0" smtClean="0"/>
                        <a:t> Hormoon)</a:t>
                      </a:r>
                      <a:endParaRPr lang="nl-NL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Hypofyse</a:t>
                      </a:r>
                      <a:endParaRPr lang="nl-NL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Oestrogeen</a:t>
                      </a:r>
                      <a:endParaRPr lang="nl-NL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Follikelcellen in eierstok</a:t>
                      </a:r>
                      <a:endParaRPr lang="nl-NL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Progesteron</a:t>
                      </a:r>
                      <a:endParaRPr lang="nl-NL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-Gele lichaam in eierstok (dus na ovulatie)</a:t>
                      </a:r>
                    </a:p>
                    <a:p>
                      <a:r>
                        <a:rPr lang="nl-NL" dirty="0" smtClean="0"/>
                        <a:t>-Na 3 </a:t>
                      </a:r>
                      <a:r>
                        <a:rPr lang="nl-NL" dirty="0" err="1" smtClean="0"/>
                        <a:t>mnd</a:t>
                      </a:r>
                      <a:r>
                        <a:rPr lang="nl-NL" dirty="0" smtClean="0"/>
                        <a:t>. zwangerschap: in placenta</a:t>
                      </a:r>
                      <a:endParaRPr lang="nl-NL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HCG</a:t>
                      </a:r>
                      <a:endParaRPr lang="nl-NL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Bevruchte eicel</a:t>
                      </a:r>
                      <a:r>
                        <a:rPr lang="nl-NL" baseline="0" dirty="0" smtClean="0"/>
                        <a:t>/ embryo (dus alleen bij zwangerschap</a:t>
                      </a:r>
                      <a:endParaRPr lang="nl-NL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solidFill>
            <a:srgbClr val="C00000"/>
          </a:solidFill>
        </p:spPr>
        <p:txBody>
          <a:bodyPr/>
          <a:lstStyle/>
          <a:p>
            <a:r>
              <a:rPr lang="nl-NL" dirty="0" smtClean="0"/>
              <a:t>Hypofyse maakt LH en FSH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67544" y="1556792"/>
            <a:ext cx="3600400" cy="834107"/>
          </a:xfrm>
          <a:ln>
            <a:solidFill>
              <a:srgbClr val="0070C0"/>
            </a:solidFill>
          </a:ln>
        </p:spPr>
        <p:txBody>
          <a:bodyPr/>
          <a:lstStyle/>
          <a:p>
            <a:r>
              <a:rPr lang="nl-NL" dirty="0" smtClean="0"/>
              <a:t>FSH= </a:t>
            </a:r>
            <a:r>
              <a:rPr lang="nl-NL" sz="2400" dirty="0" smtClean="0"/>
              <a:t>Follikel Stimulerend Hormoon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420887"/>
            <a:ext cx="4040188" cy="3705275"/>
          </a:xfrm>
        </p:spPr>
        <p:txBody>
          <a:bodyPr/>
          <a:lstStyle/>
          <a:p>
            <a:pPr>
              <a:buNone/>
            </a:pPr>
            <a:r>
              <a:rPr lang="nl-NL" dirty="0" smtClean="0"/>
              <a:t>FSH </a:t>
            </a:r>
            <a:r>
              <a:rPr lang="nl-NL" dirty="0" err="1" smtClean="0"/>
              <a:t>beinvloedt</a:t>
            </a:r>
            <a:r>
              <a:rPr lang="nl-NL" dirty="0" smtClean="0"/>
              <a:t> eierstokken:</a:t>
            </a:r>
          </a:p>
          <a:p>
            <a:r>
              <a:rPr lang="nl-NL" dirty="0" smtClean="0"/>
              <a:t>ontwikkeling van de follikels  en eicelrijping</a:t>
            </a:r>
          </a:p>
          <a:p>
            <a:r>
              <a:rPr lang="nl-NL" sz="2400" dirty="0" smtClean="0"/>
              <a:t>productie van oestrogeen</a:t>
            </a:r>
            <a:endParaRPr lang="nl-NL" sz="2400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5076056" y="1556792"/>
            <a:ext cx="3393703" cy="546075"/>
          </a:xfrm>
          <a:ln>
            <a:solidFill>
              <a:srgbClr val="0070C0"/>
            </a:solidFill>
          </a:ln>
        </p:spPr>
        <p:txBody>
          <a:bodyPr/>
          <a:lstStyle/>
          <a:p>
            <a:r>
              <a:rPr lang="nl-NL" dirty="0" smtClean="0"/>
              <a:t>Oestrogeen:</a:t>
            </a:r>
            <a:endParaRPr lang="nl-NL" dirty="0"/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788024" y="2132856"/>
            <a:ext cx="4041775" cy="2448273"/>
          </a:xfrm>
        </p:spPr>
        <p:txBody>
          <a:bodyPr/>
          <a:lstStyle/>
          <a:p>
            <a:pPr>
              <a:buNone/>
            </a:pPr>
            <a:r>
              <a:rPr lang="nl-NL" dirty="0" smtClean="0"/>
              <a:t>Oestrogeen remt de afgifte van FSH door de hypofyse</a:t>
            </a:r>
          </a:p>
          <a:p>
            <a:pPr>
              <a:buNone/>
            </a:pPr>
            <a:r>
              <a:rPr lang="nl-NL" dirty="0" smtClean="0"/>
              <a:t>Want: Er hoeven niet nog meer eicellen tot ontwikkeling te komen.</a:t>
            </a:r>
            <a:endParaRPr lang="nl-NL" dirty="0" smtClean="0"/>
          </a:p>
          <a:p>
            <a:pPr>
              <a:buFont typeface="Wingdings" pitchFamily="2" charset="2"/>
              <a:buChar char="§"/>
            </a:pPr>
            <a:endParaRPr lang="nl-NL" dirty="0" smtClean="0"/>
          </a:p>
        </p:txBody>
      </p:sp>
      <p:pic>
        <p:nvPicPr>
          <p:cNvPr id="87042" name="Picture 2" descr="http://www.kennislink.nl/upload/113073_962_1087480491149-Follike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4725144"/>
            <a:ext cx="2987824" cy="1813786"/>
          </a:xfrm>
          <a:prstGeom prst="rect">
            <a:avLst/>
          </a:prstGeom>
          <a:noFill/>
        </p:spPr>
      </p:pic>
      <p:sp>
        <p:nvSpPr>
          <p:cNvPr id="8" name="Gekromde PIJL-OMHOOG 7"/>
          <p:cNvSpPr/>
          <p:nvPr/>
        </p:nvSpPr>
        <p:spPr bwMode="auto">
          <a:xfrm>
            <a:off x="3923928" y="2060848"/>
            <a:ext cx="1224136" cy="432048"/>
          </a:xfrm>
          <a:prstGeom prst="curvedUpArrow">
            <a:avLst>
              <a:gd name="adj1" fmla="val 25000"/>
              <a:gd name="adj2" fmla="val 50000"/>
              <a:gd name="adj3" fmla="val 25000"/>
            </a:avLst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Pct val="100000"/>
              <a:buFont typeface="Arial" charset="0"/>
              <a:buNone/>
              <a:tabLst/>
            </a:pPr>
            <a:endParaRPr kumimoji="0" lang="nl-NL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9" name="Gekromde PIJL-OMHOOG 8"/>
          <p:cNvSpPr/>
          <p:nvPr/>
        </p:nvSpPr>
        <p:spPr bwMode="auto">
          <a:xfrm flipH="1" flipV="1">
            <a:off x="3851920" y="1412776"/>
            <a:ext cx="1296144" cy="368424"/>
          </a:xfrm>
          <a:prstGeom prst="curvedUpArrow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Pct val="100000"/>
              <a:buFont typeface="Arial" charset="0"/>
              <a:buNone/>
              <a:tabLst/>
            </a:pPr>
            <a:endParaRPr kumimoji="0" lang="nl-NL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10" name="Tekstvak 9"/>
          <p:cNvSpPr txBox="1"/>
          <p:nvPr/>
        </p:nvSpPr>
        <p:spPr>
          <a:xfrm>
            <a:off x="4355976" y="2132856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>
                <a:solidFill>
                  <a:srgbClr val="00B0F0"/>
                </a:solidFill>
              </a:rPr>
              <a:t>+</a:t>
            </a:r>
            <a:endParaRPr lang="nl-NL" dirty="0">
              <a:solidFill>
                <a:srgbClr val="00B0F0"/>
              </a:solidFill>
            </a:endParaRPr>
          </a:p>
        </p:txBody>
      </p:sp>
      <p:sp>
        <p:nvSpPr>
          <p:cNvPr id="12" name="Tekstvak 11"/>
          <p:cNvSpPr txBox="1"/>
          <p:nvPr/>
        </p:nvSpPr>
        <p:spPr>
          <a:xfrm>
            <a:off x="4355976" y="1484784"/>
            <a:ext cx="4320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 smtClean="0">
                <a:solidFill>
                  <a:srgbClr val="00B0F0"/>
                </a:solidFill>
              </a:rPr>
              <a:t>-</a:t>
            </a:r>
            <a:endParaRPr lang="nl-NL" sz="2400" dirty="0">
              <a:solidFill>
                <a:srgbClr val="00B0F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128588"/>
            <a:ext cx="2746648" cy="1433512"/>
          </a:xfrm>
          <a:solidFill>
            <a:srgbClr val="C00000"/>
          </a:solidFill>
        </p:spPr>
        <p:txBody>
          <a:bodyPr/>
          <a:lstStyle/>
          <a:p>
            <a:r>
              <a:rPr lang="nl-NL" dirty="0" smtClean="0"/>
              <a:t>FSH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nl-NL" dirty="0" smtClean="0"/>
              <a:t/>
            </a:r>
            <a:br>
              <a:rPr lang="nl-NL" dirty="0" smtClean="0"/>
            </a:br>
            <a:endParaRPr lang="nl-NL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772816"/>
            <a:ext cx="2904628" cy="47530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 descr="http://www.10voorbiologie.nl/afbfczw/H39%20Hormonen%20(havo)/410402cyclusVrouw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71161" y="0"/>
            <a:ext cx="5472839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Standaardontwerp">
  <a:themeElements>
    <a:clrScheme name="Standaardontwerp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Standaardontwerp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FFFFFF"/>
          </a:buClr>
          <a:buSzPct val="100000"/>
          <a:buFont typeface="Arial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FFFFFF"/>
          </a:buClr>
          <a:buSzPct val="100000"/>
          <a:buFont typeface="Arial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Standaardontwerp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Standaardontwerp">
  <a:themeElements>
    <a:clrScheme name="Standaardontwerp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Standaardontwerp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FFFFFF"/>
          </a:buClr>
          <a:buSzPct val="100000"/>
          <a:buFont typeface="Arial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FFFFFF"/>
          </a:buClr>
          <a:buSzPct val="100000"/>
          <a:buFont typeface="Arial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Standaardontwerp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-th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721</TotalTime>
  <Words>1337</Words>
  <Application>Microsoft Office PowerPoint</Application>
  <PresentationFormat>Diavoorstelling (4:3)</PresentationFormat>
  <Paragraphs>222</Paragraphs>
  <Slides>37</Slides>
  <Notes>26</Notes>
  <HiddenSlides>0</HiddenSlides>
  <MMClips>0</MMClips>
  <ScaleCrop>false</ScaleCrop>
  <HeadingPairs>
    <vt:vector size="4" baseType="variant">
      <vt:variant>
        <vt:lpstr>Thema</vt:lpstr>
      </vt:variant>
      <vt:variant>
        <vt:i4>2</vt:i4>
      </vt:variant>
      <vt:variant>
        <vt:lpstr>Diatitels</vt:lpstr>
      </vt:variant>
      <vt:variant>
        <vt:i4>37</vt:i4>
      </vt:variant>
    </vt:vector>
  </HeadingPairs>
  <TitlesOfParts>
    <vt:vector size="39" baseType="lpstr">
      <vt:lpstr>Standaardontwerp</vt:lpstr>
      <vt:lpstr>Standaardontwerp</vt:lpstr>
      <vt:lpstr>Hst.33: Voortplanting Hst. 38:Hormonen</vt:lpstr>
      <vt:lpstr>Regeling door hormonen</vt:lpstr>
      <vt:lpstr>Schema hormonale regeling man en vrouw</vt:lpstr>
      <vt:lpstr>Regeling van voortplanting door hormonen: bij de man</vt:lpstr>
      <vt:lpstr>Effect van  negatieve terugkoppeling</vt:lpstr>
      <vt:lpstr>Invloed van testosteron</vt:lpstr>
      <vt:lpstr>Hormonale regeling  bij de vrouw</vt:lpstr>
      <vt:lpstr>Hypofyse maakt LH en FSH</vt:lpstr>
      <vt:lpstr>FSH</vt:lpstr>
      <vt:lpstr>Hypofyse maakt LH en FSH</vt:lpstr>
      <vt:lpstr>LH</vt:lpstr>
      <vt:lpstr>Eierstokken (follikelcellen)  maken  oestrogenen </vt:lpstr>
      <vt:lpstr>Menstruatie-cyclus: dag 1-12</vt:lpstr>
      <vt:lpstr>menstruatiecyclus: rondom dag 14</vt:lpstr>
      <vt:lpstr>Menstruatiecyclus: na ovulatie</vt:lpstr>
      <vt:lpstr>Na ovulatie: progesteron gevormd</vt:lpstr>
      <vt:lpstr>Progesteron</vt:lpstr>
      <vt:lpstr>Geen zwangerschap: menstruatiecyclus begint opnieuw</vt:lpstr>
      <vt:lpstr>Geen zwangerschap</vt:lpstr>
      <vt:lpstr>Na ovulatie: wel zwangerschap</vt:lpstr>
      <vt:lpstr>Dia 21</vt:lpstr>
      <vt:lpstr>Overzicht </vt:lpstr>
      <vt:lpstr>Zwanger, of niet?</vt:lpstr>
      <vt:lpstr>Zelf werken aan:</vt:lpstr>
      <vt:lpstr>Waarom heb je sex?</vt:lpstr>
      <vt:lpstr>Verschillen tussen mannen en vrouwen</vt:lpstr>
      <vt:lpstr>Seksueel geweld</vt:lpstr>
      <vt:lpstr>SOA'S</vt:lpstr>
      <vt:lpstr>SOA’s: hoe voorkom je ze?</vt:lpstr>
      <vt:lpstr>Chlamydia</vt:lpstr>
      <vt:lpstr>AIDS</vt:lpstr>
      <vt:lpstr>Besmetting door AIDS</vt:lpstr>
      <vt:lpstr>Gevaarlijke ziekte</vt:lpstr>
      <vt:lpstr>Geboorteregeling </vt:lpstr>
      <vt:lpstr>Onveilige methode 1</vt:lpstr>
      <vt:lpstr>Onveilige methode 2</vt:lpstr>
      <vt:lpstr>De pil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HOOFDSTUK 2</dc:title>
  <dc:creator>sloot</dc:creator>
  <cp:lastModifiedBy>Sandra Sloot</cp:lastModifiedBy>
  <cp:revision>57</cp:revision>
  <dcterms:modified xsi:type="dcterms:W3CDTF">2013-11-08T15:07:48Z</dcterms:modified>
</cp:coreProperties>
</file>