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2E1F1-A5BF-4460-8709-9E11DA362B42}" type="datetimeFigureOut">
              <a:rPr lang="nl-NL" smtClean="0"/>
              <a:t>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F5CD4-318A-4BB8-BEF2-C218FB3079F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&amp;esrc=s&amp;frm=1&amp;source=images&amp;cd=&amp;cad=rja&amp;docid=zOwm86RtiHHHAM&amp;tbnid=n9S_AF-PDx9xRM:&amp;ved=0CAUQjRw&amp;url=http%3A%2F%2Fnl.wikipedia.org%2Fwiki%2FEdward_Gibbon&amp;ei=r2F7Uqi7Eeic0QWJ6IDoDA&amp;bvm=bv.56146854,d.d2k&amp;psig=AFQjCNHLzKNOSTq3bLLVVKPMRcTRRN-jOQ&amp;ust=1383904044897821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cad=rja&amp;docid=FIexCYSeL4sPmM&amp;tbnid=QKHCNHCgTuW90M:&amp;ved=0CAUQjRw&amp;url=http%3A%2F%2Fwww.christies.com%2Flotfinder%2Fbooks-manuscripts%2Fgibbon-edward-the-history-of-the-decline-5351344-details.aspx&amp;ei=qGR7UvCtGOeq0QWIxIDACA&amp;bvm=bv.56146854,d.d2k&amp;psig=AFQjCNF7PeAgy5luaf9ARPlOM4Vt85ffwA&amp;ust=1383904801918524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Ondergang van het Romeinse rijk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ym typeface="Wingdings" pitchFamily="2" charset="2"/>
              </a:rPr>
              <a:t> Beginpunt van een nieuw tijdvak in de West-Europese geschiedenis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sz="3600" dirty="0" smtClean="0"/>
              <a:t>Edward Gibbon (publicatie 1776 - 1788 ‘The </a:t>
            </a:r>
            <a:r>
              <a:rPr lang="nl-NL" sz="3600" dirty="0" err="1" smtClean="0"/>
              <a:t>History</a:t>
            </a:r>
            <a:r>
              <a:rPr lang="nl-NL" sz="3600" dirty="0" smtClean="0"/>
              <a:t> of the </a:t>
            </a:r>
            <a:r>
              <a:rPr lang="nl-NL" sz="3600" dirty="0" err="1" smtClean="0"/>
              <a:t>Decline</a:t>
            </a:r>
            <a:r>
              <a:rPr lang="nl-NL" sz="3600" dirty="0" smtClean="0"/>
              <a:t> and </a:t>
            </a:r>
            <a:r>
              <a:rPr lang="nl-NL" sz="3600" dirty="0" err="1" smtClean="0"/>
              <a:t>Fall</a:t>
            </a:r>
            <a:r>
              <a:rPr lang="nl-NL" sz="3600" dirty="0" smtClean="0"/>
              <a:t> of the Roman Empire’</a:t>
            </a:r>
            <a:endParaRPr lang="nl-NL" sz="3600" dirty="0"/>
          </a:p>
        </p:txBody>
      </p:sp>
      <p:pic>
        <p:nvPicPr>
          <p:cNvPr id="1028" name="Picture 4" descr="http://upload.wikimedia.org/wikipedia/commons/0/05/Edward_Gibbon_by_Henry_Walton_cleane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84784"/>
            <a:ext cx="4083190" cy="5229200"/>
          </a:xfrm>
          <a:prstGeom prst="rect">
            <a:avLst/>
          </a:prstGeom>
          <a:noFill/>
        </p:spPr>
      </p:pic>
      <p:sp>
        <p:nvSpPr>
          <p:cNvPr id="7" name="Ovale toelichting 6"/>
          <p:cNvSpPr/>
          <p:nvPr/>
        </p:nvSpPr>
        <p:spPr>
          <a:xfrm>
            <a:off x="0" y="1340768"/>
            <a:ext cx="4788024" cy="5184576"/>
          </a:xfrm>
          <a:prstGeom prst="wedgeEllipseCallout">
            <a:avLst>
              <a:gd name="adj1" fmla="val 71909"/>
              <a:gd name="adj2" fmla="val -70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rgbClr val="FFFF00"/>
                </a:solidFill>
              </a:rPr>
              <a:t>Oorzaken van de terugloop en val van het Romeinse rijk in West Europa:</a:t>
            </a:r>
          </a:p>
          <a:p>
            <a:pPr marL="342900" indent="-342900" algn="ctr">
              <a:buAutoNum type="arabicPeriod"/>
            </a:pPr>
            <a:r>
              <a:rPr lang="nl-NL" sz="1500" dirty="0" smtClean="0"/>
              <a:t>De lange periode van vrede: genialiteit en militaire discipline verdwenen.</a:t>
            </a:r>
          </a:p>
          <a:p>
            <a:pPr marL="342900" indent="-342900" algn="ctr">
              <a:buAutoNum type="arabicPeriod"/>
            </a:pPr>
            <a:r>
              <a:rPr lang="nl-NL" sz="1500" dirty="0" smtClean="0"/>
              <a:t>Moreel verval (iedereen was te veel bezig met zijn eigen luxe leven)</a:t>
            </a:r>
          </a:p>
          <a:p>
            <a:pPr marL="342900" indent="-342900" algn="ctr">
              <a:buAutoNum type="arabicPeriod"/>
            </a:pPr>
            <a:r>
              <a:rPr lang="nl-NL" sz="1500" dirty="0" smtClean="0"/>
              <a:t>Hoge belastingdruk waar met name de armen onder gebukt gingen. </a:t>
            </a:r>
            <a:endParaRPr lang="nl-NL" sz="1500" dirty="0"/>
          </a:p>
          <a:p>
            <a:pPr marL="342900" indent="-342900" algn="ctr">
              <a:buAutoNum type="arabicPeriod"/>
            </a:pPr>
            <a:r>
              <a:rPr lang="nl-NL" sz="1500" dirty="0" smtClean="0"/>
              <a:t>Christelijk geloof </a:t>
            </a:r>
            <a:r>
              <a:rPr lang="nl-NL" sz="1500" dirty="0" smtClean="0">
                <a:sym typeface="Wingdings" pitchFamily="2" charset="2"/>
              </a:rPr>
              <a:t> mensen waren te veel gericht op hun leven na de dood  ondermijning van militaire en politieke kracht. </a:t>
            </a:r>
            <a:endParaRPr lang="nl-NL" sz="1500" dirty="0" smtClean="0"/>
          </a:p>
          <a:p>
            <a:pPr marL="342900" indent="-342900" algn="ctr">
              <a:buAutoNum type="arabicPeriod"/>
            </a:pPr>
            <a:endParaRPr lang="nl-NL" sz="1500" dirty="0" smtClean="0"/>
          </a:p>
          <a:p>
            <a:pPr marL="342900" indent="-342900" algn="ctr"/>
            <a:r>
              <a:rPr lang="nl-NL" sz="1500" dirty="0" smtClean="0"/>
              <a:t>Hoofdoorzaak: invallen van de Germanen en veroveringen van de </a:t>
            </a:r>
            <a:r>
              <a:rPr lang="nl-NL" sz="1500" dirty="0" err="1" smtClean="0"/>
              <a:t>Ottomanen</a:t>
            </a:r>
            <a:endParaRPr lang="nl-NL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Maar er zijn wellicht ook nog een heleboel andere oorzaken…..</a:t>
            </a:r>
            <a:endParaRPr lang="nl-NL" dirty="0"/>
          </a:p>
        </p:txBody>
      </p:sp>
      <p:sp>
        <p:nvSpPr>
          <p:cNvPr id="3" name="Liggende oorkonde 2"/>
          <p:cNvSpPr/>
          <p:nvPr/>
        </p:nvSpPr>
        <p:spPr>
          <a:xfrm>
            <a:off x="1187624" y="1556792"/>
            <a:ext cx="6624736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In de literatuur zijn wel </a:t>
            </a:r>
            <a:r>
              <a:rPr lang="nl-NL" u="sng" dirty="0" smtClean="0"/>
              <a:t>tweehonderd factoren </a:t>
            </a:r>
            <a:r>
              <a:rPr lang="nl-NL" dirty="0" smtClean="0"/>
              <a:t>genoemd die zouden hebben bijgedragen aan de ondergang van het </a:t>
            </a:r>
            <a:r>
              <a:rPr lang="nl-NL" dirty="0" err="1" smtClean="0"/>
              <a:t>West-Romeinse</a:t>
            </a:r>
            <a:r>
              <a:rPr lang="nl-NL" dirty="0" smtClean="0"/>
              <a:t> rijk. </a:t>
            </a:r>
            <a:endParaRPr lang="nl-NL" dirty="0"/>
          </a:p>
        </p:txBody>
      </p:sp>
      <p:sp>
        <p:nvSpPr>
          <p:cNvPr id="4" name="Ovale toelichting 3"/>
          <p:cNvSpPr/>
          <p:nvPr/>
        </p:nvSpPr>
        <p:spPr>
          <a:xfrm>
            <a:off x="395536" y="4365104"/>
            <a:ext cx="1872208" cy="2160240"/>
          </a:xfrm>
          <a:prstGeom prst="wedgeEllipseCallout">
            <a:avLst>
              <a:gd name="adj1" fmla="val 36863"/>
              <a:gd name="adj2" fmla="val -653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‘Brood en spelen’ maakten het Romeinse volk lui. </a:t>
            </a:r>
            <a:endParaRPr lang="nl-NL" dirty="0"/>
          </a:p>
        </p:txBody>
      </p:sp>
      <p:sp>
        <p:nvSpPr>
          <p:cNvPr id="6" name="Ovale toelichting 5"/>
          <p:cNvSpPr/>
          <p:nvPr/>
        </p:nvSpPr>
        <p:spPr>
          <a:xfrm>
            <a:off x="2267744" y="4077072"/>
            <a:ext cx="2232248" cy="1224136"/>
          </a:xfrm>
          <a:prstGeom prst="wedgeEllipseCallout">
            <a:avLst>
              <a:gd name="adj1" fmla="val -6204"/>
              <a:gd name="adj2" fmla="val -1491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Rijk zou verzwakt zijn door epidemieën </a:t>
            </a:r>
            <a:endParaRPr lang="nl-NL" dirty="0"/>
          </a:p>
        </p:txBody>
      </p:sp>
      <p:sp>
        <p:nvSpPr>
          <p:cNvPr id="7" name="Ovale toelichting 6"/>
          <p:cNvSpPr/>
          <p:nvPr/>
        </p:nvSpPr>
        <p:spPr>
          <a:xfrm>
            <a:off x="5148064" y="4005064"/>
            <a:ext cx="2448272" cy="1656184"/>
          </a:xfrm>
          <a:prstGeom prst="wedgeEllipseCallout">
            <a:avLst>
              <a:gd name="adj1" fmla="val -22596"/>
              <a:gd name="adj2" fmla="val -1077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Romeinen deden teveel aan geboortecontrole</a:t>
            </a:r>
            <a:endParaRPr lang="nl-NL" dirty="0"/>
          </a:p>
        </p:txBody>
      </p:sp>
      <p:sp>
        <p:nvSpPr>
          <p:cNvPr id="8" name="Ovale toelichting 7"/>
          <p:cNvSpPr/>
          <p:nvPr/>
        </p:nvSpPr>
        <p:spPr>
          <a:xfrm>
            <a:off x="6804248" y="3212976"/>
            <a:ext cx="1800200" cy="864096"/>
          </a:xfrm>
          <a:prstGeom prst="wedgeEllipseCallout">
            <a:avLst>
              <a:gd name="adj1" fmla="val -8228"/>
              <a:gd name="adj2" fmla="val -937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Romeinen trouwden met slaven</a:t>
            </a:r>
            <a:endParaRPr lang="nl-NL" dirty="0"/>
          </a:p>
        </p:txBody>
      </p:sp>
      <p:sp>
        <p:nvSpPr>
          <p:cNvPr id="9" name="Ovale toelichting 8"/>
          <p:cNvSpPr/>
          <p:nvPr/>
        </p:nvSpPr>
        <p:spPr>
          <a:xfrm>
            <a:off x="179512" y="3212976"/>
            <a:ext cx="2592288" cy="720080"/>
          </a:xfrm>
          <a:prstGeom prst="wedgeEllipseCallout">
            <a:avLst>
              <a:gd name="adj1" fmla="val 34445"/>
              <a:gd name="adj2" fmla="val -1045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loodvergiftiging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5362" name="Picture 2" descr="http://www.christies.com/lotfinderimages/D53513/gibbon_edward_the_history_of_the_decline_and_fall_of_the_roman_empire_d5351344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916832"/>
            <a:ext cx="5115509" cy="4513684"/>
          </a:xfrm>
          <a:prstGeom prst="rect">
            <a:avLst/>
          </a:prstGeom>
          <a:noFill/>
        </p:spPr>
      </p:pic>
      <p:sp>
        <p:nvSpPr>
          <p:cNvPr id="5" name="PIJL-LINKS 4"/>
          <p:cNvSpPr/>
          <p:nvPr/>
        </p:nvSpPr>
        <p:spPr>
          <a:xfrm>
            <a:off x="5004048" y="2276872"/>
            <a:ext cx="3456384" cy="3888432"/>
          </a:xfrm>
          <a:prstGeom prst="leftArrow">
            <a:avLst>
              <a:gd name="adj1" fmla="val 50000"/>
              <a:gd name="adj2" fmla="val 266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Boeken van Gibbon over de ondergang van het Romeinse rijk: klassiek werk.</a:t>
            </a:r>
          </a:p>
          <a:p>
            <a:pPr algn="ctr"/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Typisch product van de ‘Verlichting’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191</Words>
  <Application>Microsoft Office PowerPoint</Application>
  <PresentationFormat>Diavoorstelling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Ondergang van het Romeinse rijk</vt:lpstr>
      <vt:lpstr>Edward Gibbon (publicatie 1776 - 1788 ‘The History of the Decline and Fall of the Roman Empire’</vt:lpstr>
      <vt:lpstr>Maar er zijn wellicht ook nog een heleboel andere oorzaken…..</vt:lpstr>
      <vt:lpstr>Dia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Ondergang van het Romeinse rijk</dc:title>
  <dc:creator>Kristel Biemans</dc:creator>
  <cp:lastModifiedBy>Kristel Biemans</cp:lastModifiedBy>
  <cp:revision>10</cp:revision>
  <dcterms:created xsi:type="dcterms:W3CDTF">2013-11-07T09:36:14Z</dcterms:created>
  <dcterms:modified xsi:type="dcterms:W3CDTF">2013-11-07T11:07:01Z</dcterms:modified>
</cp:coreProperties>
</file>