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2" r:id="rId5"/>
    <p:sldId id="259" r:id="rId6"/>
    <p:sldId id="266" r:id="rId7"/>
    <p:sldId id="267" r:id="rId8"/>
    <p:sldId id="268" r:id="rId9"/>
    <p:sldId id="269" r:id="rId10"/>
    <p:sldId id="270" r:id="rId11"/>
    <p:sldId id="257" r:id="rId12"/>
    <p:sldId id="264" r:id="rId13"/>
    <p:sldId id="260" r:id="rId14"/>
    <p:sldId id="261" r:id="rId15"/>
    <p:sldId id="265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12376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5543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5359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929984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08718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84784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869341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310327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606803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49068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729122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GB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GB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77D57-E3F1-4C60-9812-FC405A17DCC5}" type="datetimeFigureOut">
              <a:rPr lang="en-GB" smtClean="0"/>
              <a:pPr/>
              <a:t>10/11/2013</a:t>
            </a:fld>
            <a:endParaRPr lang="en-GB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3AE6-D32B-4850-88A1-9FDE61427A1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742727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fJCZ8qED0o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MCYXX-8PNB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qf-HmEegvhA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ooltv.nl/beeldbank/clippopup/20110701_jeruzalem0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ooltv.nl/beeldbank/clippopup/20060906_wereldgodsdiensten01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hooltv.nl/beeldbank/clippopup/20040315_islam07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Paragraaf 3.1</a:t>
            </a:r>
            <a:br>
              <a:rPr lang="nl-NL" dirty="0" smtClean="0"/>
            </a:br>
            <a:r>
              <a:rPr lang="nl-NL" dirty="0" smtClean="0"/>
              <a:t>De opkomst van de islam</a:t>
            </a:r>
            <a:endParaRPr lang="en-GB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Het ontstaan en de verspreiding van de islam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1403804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 smtClean="0"/>
              <a:t>Zuil 5: de pelgrimstocht naar Mekka (Hadj)</a:t>
            </a:r>
            <a:endParaRPr lang="en-GB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42" name="Picture 2" descr="http://www.hadj.nl/assets/images/Kaaba_mek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64" y="1554290"/>
            <a:ext cx="7620000" cy="5095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Rechte verbindingslijn met pijl 4"/>
          <p:cNvCxnSpPr/>
          <p:nvPr/>
        </p:nvCxnSpPr>
        <p:spPr>
          <a:xfrm flipH="1">
            <a:off x="5364088" y="2420888"/>
            <a:ext cx="1800200" cy="1080120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hoek 7"/>
          <p:cNvSpPr/>
          <p:nvPr/>
        </p:nvSpPr>
        <p:spPr>
          <a:xfrm>
            <a:off x="7236296" y="20465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Ka’ba</a:t>
            </a:r>
            <a:endParaRPr lang="en-GB" dirty="0"/>
          </a:p>
        </p:txBody>
      </p:sp>
      <p:sp>
        <p:nvSpPr>
          <p:cNvPr id="9" name="Rechthoek 8"/>
          <p:cNvSpPr/>
          <p:nvPr/>
        </p:nvSpPr>
        <p:spPr>
          <a:xfrm>
            <a:off x="2051720" y="58772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hlinkClick r:id="rId3"/>
              </a:rPr>
              <a:t>http://www.youtube.com/watch?v=YfJCZ8qED0o</a:t>
            </a:r>
            <a:endParaRPr lang="en-GB" dirty="0"/>
          </a:p>
        </p:txBody>
      </p:sp>
      <p:sp>
        <p:nvSpPr>
          <p:cNvPr id="10" name="Rechthoek 9"/>
          <p:cNvSpPr/>
          <p:nvPr/>
        </p:nvSpPr>
        <p:spPr>
          <a:xfrm>
            <a:off x="2081131" y="523094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 smtClean="0">
                <a:hlinkClick r:id="rId4"/>
              </a:rPr>
              <a:t>http://www.youtube.com/watch?v=MCYXX-8PNBg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39120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3/31/Islam_by_countr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628800"/>
            <a:ext cx="9252520" cy="4265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De verspreiding van de Islam </a:t>
            </a:r>
            <a:endParaRPr lang="en-GB" b="1" dirty="0"/>
          </a:p>
        </p:txBody>
      </p:sp>
      <p:sp>
        <p:nvSpPr>
          <p:cNvPr id="9" name="Rechthoek 8"/>
          <p:cNvSpPr/>
          <p:nvPr/>
        </p:nvSpPr>
        <p:spPr>
          <a:xfrm>
            <a:off x="701316" y="1772816"/>
            <a:ext cx="7632848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610 Mohammed krijgt eerste visioen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622 Mohammed verdreven uit Mekka naar Medina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630 Mohammed verovert Mekka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/>
              <a:t>632 Mohammed sterft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>
                <a:sym typeface="Wingdings" pitchFamily="2" charset="2"/>
              </a:rPr>
              <a:t>632 – 650 verovering van Perzische rijk (Irak en Iran) en Byzantijnse rijk (</a:t>
            </a:r>
            <a:r>
              <a:rPr lang="nl-NL" dirty="0" err="1" smtClean="0">
                <a:sym typeface="Wingdings" pitchFamily="2" charset="2"/>
              </a:rPr>
              <a:t>Syrie</a:t>
            </a:r>
            <a:r>
              <a:rPr lang="nl-NL" dirty="0" smtClean="0">
                <a:sym typeface="Wingdings" pitchFamily="2" charset="2"/>
              </a:rPr>
              <a:t>, Palestina, Egypte)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>
                <a:sym typeface="Wingdings" pitchFamily="2" charset="2"/>
              </a:rPr>
              <a:t>660 Verdere verovering tot aan Centraal Azië en verovering geheel Noord-Afrika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>
                <a:sym typeface="Wingdings" pitchFamily="2" charset="2"/>
              </a:rPr>
              <a:t>711 Verovering van deel van het Frankische rijk (Spanje)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>
                <a:sym typeface="Wingdings" pitchFamily="2" charset="2"/>
              </a:rPr>
              <a:t>732 Slag bij Poitiers Franken (christenen)  vs. Moren (Moslims)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>
                <a:sym typeface="Wingdings" pitchFamily="2" charset="2"/>
              </a:rPr>
              <a:t>1453 Turken (Moslims) veroveren </a:t>
            </a:r>
            <a:r>
              <a:rPr lang="nl-NL" dirty="0" err="1" smtClean="0">
                <a:sym typeface="Wingdings" pitchFamily="2" charset="2"/>
              </a:rPr>
              <a:t>Constantinopel</a:t>
            </a:r>
            <a:r>
              <a:rPr lang="nl-NL" dirty="0" smtClean="0">
                <a:sym typeface="Wingdings" pitchFamily="2" charset="2"/>
              </a:rPr>
              <a:t>  christendom weg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nl-NL" dirty="0" smtClean="0">
                <a:sym typeface="Wingdings" pitchFamily="2" charset="2"/>
              </a:rPr>
              <a:t>1492 Moren definitief verdreven uit Spanje  islam weg</a:t>
            </a:r>
          </a:p>
        </p:txBody>
      </p:sp>
    </p:spTree>
    <p:extLst>
      <p:ext uri="{BB962C8B-B14F-4D97-AF65-F5344CB8AC3E}">
        <p14:creationId xmlns="" xmlns:p14="http://schemas.microsoft.com/office/powerpoint/2010/main" val="395961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5175"/>
            <a:ext cx="3816350" cy="1760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033713" y="184150"/>
            <a:ext cx="26971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nl-NL" sz="2400" u="sng"/>
              <a:t>Monothe</a:t>
            </a:r>
            <a:r>
              <a:rPr lang="en-US" sz="2400" u="sng"/>
              <a:t>ï</a:t>
            </a:r>
            <a:r>
              <a:rPr lang="nl-NL" sz="2400" u="sng"/>
              <a:t>smen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4984750" y="1262063"/>
            <a:ext cx="27749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sz="1400"/>
              <a:t>Verspreiding van de islam</a:t>
            </a:r>
          </a:p>
          <a:p>
            <a:r>
              <a:rPr lang="nl-NL" sz="1400"/>
              <a:t>1,2 miljard aanhangers</a:t>
            </a:r>
          </a:p>
        </p:txBody>
      </p:sp>
      <p:pic>
        <p:nvPicPr>
          <p:cNvPr id="57354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708275"/>
            <a:ext cx="3609975" cy="16684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519113" y="3135313"/>
            <a:ext cx="2814637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sz="1400"/>
              <a:t>Verspreiding katholicisme</a:t>
            </a:r>
          </a:p>
          <a:p>
            <a:r>
              <a:rPr lang="nl-NL" sz="1400"/>
              <a:t>Aanhangers christendom: </a:t>
            </a:r>
          </a:p>
          <a:p>
            <a:r>
              <a:rPr lang="nl-NL" sz="1400"/>
              <a:t>2 miljard (Kath, prot., </a:t>
            </a:r>
          </a:p>
          <a:p>
            <a:r>
              <a:rPr lang="nl-NL" sz="1400"/>
              <a:t>Anglicanen enz.)</a:t>
            </a:r>
          </a:p>
        </p:txBody>
      </p:sp>
      <p:pic>
        <p:nvPicPr>
          <p:cNvPr id="57357" name="Picture 13" descr="Voor de Tweede Wereldoorlog woonden de meeste joden in Europa. Vandaag de dag woont het overgrote deel van de joden in de Verenigde Staten en Israël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581525"/>
            <a:ext cx="3744913" cy="1911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358" name="Text Box 14"/>
          <p:cNvSpPr txBox="1">
            <a:spLocks noChangeArrowheads="1"/>
          </p:cNvSpPr>
          <p:nvPr/>
        </p:nvSpPr>
        <p:spPr bwMode="auto">
          <a:xfrm>
            <a:off x="4572000" y="5445125"/>
            <a:ext cx="2514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sz="1400"/>
              <a:t>Verspreiding jodendom</a:t>
            </a:r>
          </a:p>
        </p:txBody>
      </p:sp>
    </p:spTree>
    <p:extLst>
      <p:ext uri="{BB962C8B-B14F-4D97-AF65-F5344CB8AC3E}">
        <p14:creationId xmlns="" xmlns:p14="http://schemas.microsoft.com/office/powerpoint/2010/main" val="264073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5" grpId="0"/>
      <p:bldP spid="573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 descr="http://home.kpn.nl/maat0003/mslm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2113"/>
            <a:ext cx="5913909" cy="66450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1765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home.deds.nl/~dennisbode/1595_p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452320" cy="60661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3683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nl-NL" b="1" dirty="0" smtClean="0"/>
              <a:t>Succes van de veroveringen van de Arabieren</a:t>
            </a:r>
            <a:endParaRPr lang="en-GB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nl-NL" dirty="0" smtClean="0"/>
              <a:t>Succesvol dankzij </a:t>
            </a:r>
            <a:r>
              <a:rPr lang="nl-NL" u="sng" dirty="0" smtClean="0"/>
              <a:t>verbondenheid met geloof </a:t>
            </a:r>
            <a:r>
              <a:rPr lang="nl-NL" dirty="0" smtClean="0"/>
              <a:t>= islam, dit in tegenstelling tot andere nomadische volkeren zoals Hunnen en Mongolen. </a:t>
            </a:r>
          </a:p>
          <a:p>
            <a:pPr marL="514350" indent="-514350">
              <a:buFont typeface="+mj-lt"/>
              <a:buAutoNum type="arabicPeriod"/>
            </a:pPr>
            <a:r>
              <a:rPr lang="nl-NL" u="sng" dirty="0" smtClean="0"/>
              <a:t>Overnemen/accepteren van bestaande cultuur </a:t>
            </a:r>
            <a:r>
              <a:rPr lang="nl-NL" dirty="0" smtClean="0"/>
              <a:t>(vermenging) </a:t>
            </a:r>
            <a:r>
              <a:rPr lang="nl-NL" dirty="0" smtClean="0">
                <a:sym typeface="Wingdings" pitchFamily="2" charset="2"/>
              </a:rPr>
              <a:t> culturele bloei (op filosofisch, wetenschappelijk, bouwkundig en literair terrein) soort van milde tolerantie (volkeren van het boek waren oké)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smtClean="0">
                <a:sym typeface="Wingdings" pitchFamily="2" charset="2"/>
              </a:rPr>
              <a:t>Arabieren maakten gebruik van </a:t>
            </a:r>
            <a:r>
              <a:rPr lang="nl-NL" u="sng" dirty="0" smtClean="0">
                <a:sym typeface="Wingdings" pitchFamily="2" charset="2"/>
              </a:rPr>
              <a:t>bestaande </a:t>
            </a:r>
            <a:r>
              <a:rPr lang="nl-NL" u="sng" dirty="0" err="1" smtClean="0">
                <a:sym typeface="Wingdings" pitchFamily="2" charset="2"/>
              </a:rPr>
              <a:t>bestuursinstellingen</a:t>
            </a:r>
            <a:endParaRPr lang="nl-NL" u="sng" dirty="0" smtClean="0">
              <a:sym typeface="Wingdings" pitchFamily="2" charset="2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u="sng" dirty="0" smtClean="0">
                <a:sym typeface="Wingdings" pitchFamily="2" charset="2"/>
              </a:rPr>
              <a:t>Economische expansie</a:t>
            </a:r>
            <a:r>
              <a:rPr lang="nl-NL" dirty="0" smtClean="0">
                <a:sym typeface="Wingdings" pitchFamily="2" charset="2"/>
              </a:rPr>
              <a:t> (handelssteden groeiden)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1026" name="Picture 2" descr="http://sphotos-a.xx.fbcdn.net/hphotos-snc7/417140_382913181791102_1935632875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708920"/>
            <a:ext cx="5715000" cy="3371851"/>
          </a:xfrm>
          <a:prstGeom prst="rect">
            <a:avLst/>
          </a:prstGeom>
          <a:noFill/>
        </p:spPr>
      </p:pic>
      <p:sp>
        <p:nvSpPr>
          <p:cNvPr id="4" name="Rechthoek 3"/>
          <p:cNvSpPr/>
          <p:nvPr/>
        </p:nvSpPr>
        <p:spPr>
          <a:xfrm>
            <a:off x="2051720" y="299695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 smtClean="0">
                <a:hlinkClick r:id="rId3"/>
              </a:rPr>
              <a:t>http://www.youtube.com/watch?v=qf-HmEegvhA</a:t>
            </a:r>
            <a:endParaRPr lang="nl-NL" dirty="0"/>
          </a:p>
        </p:txBody>
      </p:sp>
      <p:pic>
        <p:nvPicPr>
          <p:cNvPr id="1028" name="Picture 4" descr="http://farm5.staticflickr.com/4120/4890679368_737a9fb4bb_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636912"/>
            <a:ext cx="5238750" cy="3495675"/>
          </a:xfrm>
          <a:prstGeom prst="rect">
            <a:avLst/>
          </a:prstGeom>
          <a:noFill/>
        </p:spPr>
      </p:pic>
      <p:pic>
        <p:nvPicPr>
          <p:cNvPr id="1030" name="Picture 6" descr="http://www.rdg.ac.uk/lxx/images/fragment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996952"/>
            <a:ext cx="2247900" cy="2628900"/>
          </a:xfrm>
          <a:prstGeom prst="rect">
            <a:avLst/>
          </a:prstGeom>
          <a:noFill/>
        </p:spPr>
      </p:pic>
      <p:pic>
        <p:nvPicPr>
          <p:cNvPr id="1032" name="Picture 8" descr="http://sara.theellisschool.org/worldciv/museum2007/elizabethc/images/HistoryOfNumerals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2708920"/>
            <a:ext cx="5250791" cy="309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95330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tzorafolk.com/genealogy/history/places/Cordova-Mezquit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331024" cy="5238726"/>
          </a:xfrm>
          <a:prstGeom prst="rect">
            <a:avLst/>
          </a:prstGeom>
          <a:noFill/>
        </p:spPr>
      </p:pic>
      <p:sp>
        <p:nvSpPr>
          <p:cNvPr id="5" name="Rechthoek 4"/>
          <p:cNvSpPr/>
          <p:nvPr/>
        </p:nvSpPr>
        <p:spPr>
          <a:xfrm>
            <a:off x="755576" y="548680"/>
            <a:ext cx="295232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Mezquita</a:t>
            </a:r>
            <a:r>
              <a:rPr lang="nl-NL" dirty="0" smtClean="0"/>
              <a:t> Cordoba (Spanje)</a:t>
            </a:r>
            <a:endParaRPr lang="nl-NL" dirty="0"/>
          </a:p>
        </p:txBody>
      </p:sp>
      <p:pic>
        <p:nvPicPr>
          <p:cNvPr id="28676" name="Picture 4" descr="http://www.viajo.org/wp-content/uploads/2008/01/la-mezquita-en-cordob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4762500" cy="3190876"/>
          </a:xfrm>
          <a:prstGeom prst="rect">
            <a:avLst/>
          </a:prstGeom>
          <a:noFill/>
        </p:spPr>
      </p:pic>
      <p:pic>
        <p:nvPicPr>
          <p:cNvPr id="28678" name="Picture 6" descr="http://jonkepa.files.wordpress.com/2012/04/la-mezquita-de-cordob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0208" y="1700808"/>
            <a:ext cx="4223792" cy="31678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modemworld.files.wordpress.com/2011/12/alham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772816"/>
            <a:ext cx="2657872" cy="2159521"/>
          </a:xfrm>
          <a:prstGeom prst="rect">
            <a:avLst/>
          </a:prstGeom>
          <a:noFill/>
        </p:spPr>
      </p:pic>
      <p:sp>
        <p:nvSpPr>
          <p:cNvPr id="3" name="Rechthoek 2"/>
          <p:cNvSpPr/>
          <p:nvPr/>
        </p:nvSpPr>
        <p:spPr>
          <a:xfrm>
            <a:off x="683568" y="620688"/>
            <a:ext cx="3024336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Alhambra</a:t>
            </a:r>
            <a:r>
              <a:rPr lang="nl-NL" dirty="0" smtClean="0"/>
              <a:t>, </a:t>
            </a:r>
            <a:r>
              <a:rPr lang="nl-NL" dirty="0" err="1" smtClean="0"/>
              <a:t>Granada</a:t>
            </a:r>
            <a:r>
              <a:rPr lang="nl-NL" dirty="0" smtClean="0"/>
              <a:t> (Spanje)</a:t>
            </a:r>
            <a:endParaRPr lang="nl-NL" dirty="0"/>
          </a:p>
        </p:txBody>
      </p:sp>
      <p:pic>
        <p:nvPicPr>
          <p:cNvPr id="29700" name="Picture 4" descr="http://reizen.daveverzijl.nl/wp-content/uploads/Alhamb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72816"/>
            <a:ext cx="6124575" cy="4057650"/>
          </a:xfrm>
          <a:prstGeom prst="rect">
            <a:avLst/>
          </a:prstGeom>
          <a:noFill/>
        </p:spPr>
      </p:pic>
      <p:pic>
        <p:nvPicPr>
          <p:cNvPr id="29702" name="Picture 6" descr="http://www.shunya.net/Pictures/Spain/Granada/Alhambra-annex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1772816"/>
            <a:ext cx="6120680" cy="4206007"/>
          </a:xfrm>
          <a:prstGeom prst="rect">
            <a:avLst/>
          </a:prstGeom>
          <a:noFill/>
        </p:spPr>
      </p:pic>
      <p:pic>
        <p:nvPicPr>
          <p:cNvPr id="29704" name="Picture 8" descr="http://upload.wikimedia.org/wikipedia/commons/f/fe/Alhambra_-_Patio_de_los_Leones_in_the_morning_sun_-_July_2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700808"/>
            <a:ext cx="7056784" cy="4741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guide-martine.com/Yonetim/uploads/blue-mo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7308304" cy="5481228"/>
          </a:xfrm>
          <a:prstGeom prst="rect">
            <a:avLst/>
          </a:prstGeom>
          <a:noFill/>
        </p:spPr>
      </p:pic>
      <p:sp>
        <p:nvSpPr>
          <p:cNvPr id="3" name="Rechthoek 2"/>
          <p:cNvSpPr/>
          <p:nvPr/>
        </p:nvSpPr>
        <p:spPr>
          <a:xfrm>
            <a:off x="5148064" y="188640"/>
            <a:ext cx="3744416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Blauwe Moskee, </a:t>
            </a:r>
            <a:r>
              <a:rPr lang="nl-NL" dirty="0" err="1" smtClean="0"/>
              <a:t>Istanbul</a:t>
            </a:r>
            <a:endParaRPr lang="nl-NL" dirty="0"/>
          </a:p>
        </p:txBody>
      </p:sp>
      <p:pic>
        <p:nvPicPr>
          <p:cNvPr id="30724" name="Picture 4" descr="http://www.deviantart.com/download/182041923/blue_mosk_7_by_geroldfebis-d30dsg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8284815" cy="55146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oezbekistan.nl/1023/images/samarkand_bibi_khonim_mosqu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052736"/>
            <a:ext cx="8065740" cy="5528935"/>
          </a:xfrm>
          <a:prstGeom prst="rect">
            <a:avLst/>
          </a:prstGeom>
          <a:noFill/>
        </p:spPr>
      </p:pic>
      <p:sp>
        <p:nvSpPr>
          <p:cNvPr id="3" name="Rechthoek 2"/>
          <p:cNvSpPr/>
          <p:nvPr/>
        </p:nvSpPr>
        <p:spPr>
          <a:xfrm>
            <a:off x="971600" y="404664"/>
            <a:ext cx="561662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Samarkand</a:t>
            </a:r>
            <a:r>
              <a:rPr lang="nl-NL" dirty="0" smtClean="0"/>
              <a:t>, Oezbekistan</a:t>
            </a:r>
            <a:endParaRPr lang="nl-NL" dirty="0"/>
          </a:p>
        </p:txBody>
      </p:sp>
      <p:pic>
        <p:nvPicPr>
          <p:cNvPr id="31748" name="Picture 4" descr="http://uploads8.wikipaintings.org/images/vasily-vereshchagin/shir-dor-madrasah-in-registan-square-in-samarkand-18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8892480" cy="62371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u="sng" dirty="0" smtClean="0"/>
              <a:t>Het Arabisch schiereiland</a:t>
            </a:r>
            <a:endParaRPr lang="en-GB" b="1" u="sng" dirty="0"/>
          </a:p>
        </p:txBody>
      </p:sp>
      <p:pic>
        <p:nvPicPr>
          <p:cNvPr id="2052" name="Picture 4" descr="http://vliegreizen.planeet.biz/vliegreizen/middenoost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4939210" cy="59731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Rechte verbindingslijn met pijl 3"/>
          <p:cNvCxnSpPr/>
          <p:nvPr/>
        </p:nvCxnSpPr>
        <p:spPr>
          <a:xfrm>
            <a:off x="1259632" y="3645024"/>
            <a:ext cx="2592288" cy="151216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/>
          <p:cNvSpPr txBox="1"/>
          <p:nvPr/>
        </p:nvSpPr>
        <p:spPr>
          <a:xfrm>
            <a:off x="467544" y="3212976"/>
            <a:ext cx="812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smtClean="0"/>
              <a:t>Mekka</a:t>
            </a:r>
            <a:endParaRPr lang="en-GB" dirty="0"/>
          </a:p>
        </p:txBody>
      </p:sp>
      <p:sp>
        <p:nvSpPr>
          <p:cNvPr id="8" name="Vrije vorm 7"/>
          <p:cNvSpPr/>
          <p:nvPr/>
        </p:nvSpPr>
        <p:spPr>
          <a:xfrm>
            <a:off x="3156857" y="3156372"/>
            <a:ext cx="3822737" cy="3527457"/>
          </a:xfrm>
          <a:custGeom>
            <a:avLst/>
            <a:gdLst>
              <a:gd name="connsiteX0" fmla="*/ 2231572 w 3822737"/>
              <a:gd name="connsiteY0" fmla="*/ 141999 h 3527457"/>
              <a:gd name="connsiteX1" fmla="*/ 2144486 w 3822737"/>
              <a:gd name="connsiteY1" fmla="*/ 131114 h 3527457"/>
              <a:gd name="connsiteX2" fmla="*/ 2068286 w 3822737"/>
              <a:gd name="connsiteY2" fmla="*/ 98457 h 3527457"/>
              <a:gd name="connsiteX3" fmla="*/ 1948543 w 3822737"/>
              <a:gd name="connsiteY3" fmla="*/ 76685 h 3527457"/>
              <a:gd name="connsiteX4" fmla="*/ 1872343 w 3822737"/>
              <a:gd name="connsiteY4" fmla="*/ 54914 h 3527457"/>
              <a:gd name="connsiteX5" fmla="*/ 1785257 w 3822737"/>
              <a:gd name="connsiteY5" fmla="*/ 44028 h 3527457"/>
              <a:gd name="connsiteX6" fmla="*/ 1709057 w 3822737"/>
              <a:gd name="connsiteY6" fmla="*/ 33142 h 3527457"/>
              <a:gd name="connsiteX7" fmla="*/ 1676400 w 3822737"/>
              <a:gd name="connsiteY7" fmla="*/ 22257 h 3527457"/>
              <a:gd name="connsiteX8" fmla="*/ 1643743 w 3822737"/>
              <a:gd name="connsiteY8" fmla="*/ 485 h 3527457"/>
              <a:gd name="connsiteX9" fmla="*/ 1534886 w 3822737"/>
              <a:gd name="connsiteY9" fmla="*/ 11371 h 3527457"/>
              <a:gd name="connsiteX10" fmla="*/ 1436914 w 3822737"/>
              <a:gd name="connsiteY10" fmla="*/ 11371 h 3527457"/>
              <a:gd name="connsiteX11" fmla="*/ 1088572 w 3822737"/>
              <a:gd name="connsiteY11" fmla="*/ 22257 h 3527457"/>
              <a:gd name="connsiteX12" fmla="*/ 1045029 w 3822737"/>
              <a:gd name="connsiteY12" fmla="*/ 44028 h 3527457"/>
              <a:gd name="connsiteX13" fmla="*/ 979714 w 3822737"/>
              <a:gd name="connsiteY13" fmla="*/ 54914 h 3527457"/>
              <a:gd name="connsiteX14" fmla="*/ 947057 w 3822737"/>
              <a:gd name="connsiteY14" fmla="*/ 65799 h 3527457"/>
              <a:gd name="connsiteX15" fmla="*/ 751114 w 3822737"/>
              <a:gd name="connsiteY15" fmla="*/ 54914 h 3527457"/>
              <a:gd name="connsiteX16" fmla="*/ 598714 w 3822737"/>
              <a:gd name="connsiteY16" fmla="*/ 33142 h 3527457"/>
              <a:gd name="connsiteX17" fmla="*/ 435429 w 3822737"/>
              <a:gd name="connsiteY17" fmla="*/ 44028 h 3527457"/>
              <a:gd name="connsiteX18" fmla="*/ 381000 w 3822737"/>
              <a:gd name="connsiteY18" fmla="*/ 87571 h 3527457"/>
              <a:gd name="connsiteX19" fmla="*/ 348343 w 3822737"/>
              <a:gd name="connsiteY19" fmla="*/ 98457 h 3527457"/>
              <a:gd name="connsiteX20" fmla="*/ 315686 w 3822737"/>
              <a:gd name="connsiteY20" fmla="*/ 131114 h 3527457"/>
              <a:gd name="connsiteX21" fmla="*/ 250372 w 3822737"/>
              <a:gd name="connsiteY21" fmla="*/ 239971 h 3527457"/>
              <a:gd name="connsiteX22" fmla="*/ 206829 w 3822737"/>
              <a:gd name="connsiteY22" fmla="*/ 305285 h 3527457"/>
              <a:gd name="connsiteX23" fmla="*/ 174172 w 3822737"/>
              <a:gd name="connsiteY23" fmla="*/ 414142 h 3527457"/>
              <a:gd name="connsiteX24" fmla="*/ 152400 w 3822737"/>
              <a:gd name="connsiteY24" fmla="*/ 435914 h 3527457"/>
              <a:gd name="connsiteX25" fmla="*/ 130629 w 3822737"/>
              <a:gd name="connsiteY25" fmla="*/ 577428 h 3527457"/>
              <a:gd name="connsiteX26" fmla="*/ 97972 w 3822737"/>
              <a:gd name="connsiteY26" fmla="*/ 740714 h 3527457"/>
              <a:gd name="connsiteX27" fmla="*/ 54429 w 3822737"/>
              <a:gd name="connsiteY27" fmla="*/ 838685 h 3527457"/>
              <a:gd name="connsiteX28" fmla="*/ 43543 w 3822737"/>
              <a:gd name="connsiteY28" fmla="*/ 882228 h 3527457"/>
              <a:gd name="connsiteX29" fmla="*/ 21772 w 3822737"/>
              <a:gd name="connsiteY29" fmla="*/ 947542 h 3527457"/>
              <a:gd name="connsiteX30" fmla="*/ 0 w 3822737"/>
              <a:gd name="connsiteY30" fmla="*/ 1012857 h 3527457"/>
              <a:gd name="connsiteX31" fmla="*/ 10886 w 3822737"/>
              <a:gd name="connsiteY31" fmla="*/ 1274114 h 3527457"/>
              <a:gd name="connsiteX32" fmla="*/ 21772 w 3822737"/>
              <a:gd name="connsiteY32" fmla="*/ 1306771 h 3527457"/>
              <a:gd name="connsiteX33" fmla="*/ 65314 w 3822737"/>
              <a:gd name="connsiteY33" fmla="*/ 1339428 h 3527457"/>
              <a:gd name="connsiteX34" fmla="*/ 130629 w 3822737"/>
              <a:gd name="connsiteY34" fmla="*/ 1372085 h 3527457"/>
              <a:gd name="connsiteX35" fmla="*/ 141514 w 3822737"/>
              <a:gd name="connsiteY35" fmla="*/ 1720428 h 3527457"/>
              <a:gd name="connsiteX36" fmla="*/ 152400 w 3822737"/>
              <a:gd name="connsiteY36" fmla="*/ 1872828 h 3527457"/>
              <a:gd name="connsiteX37" fmla="*/ 174172 w 3822737"/>
              <a:gd name="connsiteY37" fmla="*/ 1927257 h 3527457"/>
              <a:gd name="connsiteX38" fmla="*/ 185057 w 3822737"/>
              <a:gd name="connsiteY38" fmla="*/ 1959914 h 3527457"/>
              <a:gd name="connsiteX39" fmla="*/ 228600 w 3822737"/>
              <a:gd name="connsiteY39" fmla="*/ 2046999 h 3527457"/>
              <a:gd name="connsiteX40" fmla="*/ 250372 w 3822737"/>
              <a:gd name="connsiteY40" fmla="*/ 2155857 h 3527457"/>
              <a:gd name="connsiteX41" fmla="*/ 293914 w 3822737"/>
              <a:gd name="connsiteY41" fmla="*/ 2264714 h 3527457"/>
              <a:gd name="connsiteX42" fmla="*/ 315686 w 3822737"/>
              <a:gd name="connsiteY42" fmla="*/ 2351799 h 3527457"/>
              <a:gd name="connsiteX43" fmla="*/ 348343 w 3822737"/>
              <a:gd name="connsiteY43" fmla="*/ 2417114 h 3527457"/>
              <a:gd name="connsiteX44" fmla="*/ 381000 w 3822737"/>
              <a:gd name="connsiteY44" fmla="*/ 2504199 h 3527457"/>
              <a:gd name="connsiteX45" fmla="*/ 424543 w 3822737"/>
              <a:gd name="connsiteY45" fmla="*/ 2591285 h 3527457"/>
              <a:gd name="connsiteX46" fmla="*/ 478972 w 3822737"/>
              <a:gd name="connsiteY46" fmla="*/ 2721914 h 3527457"/>
              <a:gd name="connsiteX47" fmla="*/ 489857 w 3822737"/>
              <a:gd name="connsiteY47" fmla="*/ 2787228 h 3527457"/>
              <a:gd name="connsiteX48" fmla="*/ 533400 w 3822737"/>
              <a:gd name="connsiteY48" fmla="*/ 2830771 h 3527457"/>
              <a:gd name="connsiteX49" fmla="*/ 555172 w 3822737"/>
              <a:gd name="connsiteY49" fmla="*/ 2852542 h 3527457"/>
              <a:gd name="connsiteX50" fmla="*/ 576943 w 3822737"/>
              <a:gd name="connsiteY50" fmla="*/ 2896085 h 3527457"/>
              <a:gd name="connsiteX51" fmla="*/ 598714 w 3822737"/>
              <a:gd name="connsiteY51" fmla="*/ 2917857 h 3527457"/>
              <a:gd name="connsiteX52" fmla="*/ 620486 w 3822737"/>
              <a:gd name="connsiteY52" fmla="*/ 2961399 h 3527457"/>
              <a:gd name="connsiteX53" fmla="*/ 653143 w 3822737"/>
              <a:gd name="connsiteY53" fmla="*/ 3004942 h 3527457"/>
              <a:gd name="connsiteX54" fmla="*/ 740229 w 3822737"/>
              <a:gd name="connsiteY54" fmla="*/ 3113799 h 3527457"/>
              <a:gd name="connsiteX55" fmla="*/ 772886 w 3822737"/>
              <a:gd name="connsiteY55" fmla="*/ 3157342 h 3527457"/>
              <a:gd name="connsiteX56" fmla="*/ 816429 w 3822737"/>
              <a:gd name="connsiteY56" fmla="*/ 3200885 h 3527457"/>
              <a:gd name="connsiteX57" fmla="*/ 838200 w 3822737"/>
              <a:gd name="connsiteY57" fmla="*/ 3222657 h 3527457"/>
              <a:gd name="connsiteX58" fmla="*/ 859972 w 3822737"/>
              <a:gd name="connsiteY58" fmla="*/ 3244428 h 3527457"/>
              <a:gd name="connsiteX59" fmla="*/ 947057 w 3822737"/>
              <a:gd name="connsiteY59" fmla="*/ 3342399 h 3527457"/>
              <a:gd name="connsiteX60" fmla="*/ 979714 w 3822737"/>
              <a:gd name="connsiteY60" fmla="*/ 3364171 h 3527457"/>
              <a:gd name="connsiteX61" fmla="*/ 1034143 w 3822737"/>
              <a:gd name="connsiteY61" fmla="*/ 3418599 h 3527457"/>
              <a:gd name="connsiteX62" fmla="*/ 1066800 w 3822737"/>
              <a:gd name="connsiteY62" fmla="*/ 3462142 h 3527457"/>
              <a:gd name="connsiteX63" fmla="*/ 1099457 w 3822737"/>
              <a:gd name="connsiteY63" fmla="*/ 3473028 h 3527457"/>
              <a:gd name="connsiteX64" fmla="*/ 1175657 w 3822737"/>
              <a:gd name="connsiteY64" fmla="*/ 3516571 h 3527457"/>
              <a:gd name="connsiteX65" fmla="*/ 1240972 w 3822737"/>
              <a:gd name="connsiteY65" fmla="*/ 3494799 h 3527457"/>
              <a:gd name="connsiteX66" fmla="*/ 1447800 w 3822737"/>
              <a:gd name="connsiteY66" fmla="*/ 3505685 h 3527457"/>
              <a:gd name="connsiteX67" fmla="*/ 1480457 w 3822737"/>
              <a:gd name="connsiteY67" fmla="*/ 3527457 h 3527457"/>
              <a:gd name="connsiteX68" fmla="*/ 1698172 w 3822737"/>
              <a:gd name="connsiteY68" fmla="*/ 3516571 h 3527457"/>
              <a:gd name="connsiteX69" fmla="*/ 1774372 w 3822737"/>
              <a:gd name="connsiteY69" fmla="*/ 3494799 h 3527457"/>
              <a:gd name="connsiteX70" fmla="*/ 1807029 w 3822737"/>
              <a:gd name="connsiteY70" fmla="*/ 3473028 h 3527457"/>
              <a:gd name="connsiteX71" fmla="*/ 1839686 w 3822737"/>
              <a:gd name="connsiteY71" fmla="*/ 3462142 h 3527457"/>
              <a:gd name="connsiteX72" fmla="*/ 1883229 w 3822737"/>
              <a:gd name="connsiteY72" fmla="*/ 3440371 h 3527457"/>
              <a:gd name="connsiteX73" fmla="*/ 1926772 w 3822737"/>
              <a:gd name="connsiteY73" fmla="*/ 3429485 h 3527457"/>
              <a:gd name="connsiteX74" fmla="*/ 2057400 w 3822737"/>
              <a:gd name="connsiteY74" fmla="*/ 3353285 h 3527457"/>
              <a:gd name="connsiteX75" fmla="*/ 2220686 w 3822737"/>
              <a:gd name="connsiteY75" fmla="*/ 3233542 h 3527457"/>
              <a:gd name="connsiteX76" fmla="*/ 2264229 w 3822737"/>
              <a:gd name="connsiteY76" fmla="*/ 3200885 h 3527457"/>
              <a:gd name="connsiteX77" fmla="*/ 2296886 w 3822737"/>
              <a:gd name="connsiteY77" fmla="*/ 3189999 h 3527457"/>
              <a:gd name="connsiteX78" fmla="*/ 2383972 w 3822737"/>
              <a:gd name="connsiteY78" fmla="*/ 3146457 h 3527457"/>
              <a:gd name="connsiteX79" fmla="*/ 2427514 w 3822737"/>
              <a:gd name="connsiteY79" fmla="*/ 3135571 h 3527457"/>
              <a:gd name="connsiteX80" fmla="*/ 2481943 w 3822737"/>
              <a:gd name="connsiteY80" fmla="*/ 3113799 h 3527457"/>
              <a:gd name="connsiteX81" fmla="*/ 2579914 w 3822737"/>
              <a:gd name="connsiteY81" fmla="*/ 3081142 h 3527457"/>
              <a:gd name="connsiteX82" fmla="*/ 2667000 w 3822737"/>
              <a:gd name="connsiteY82" fmla="*/ 3026714 h 3527457"/>
              <a:gd name="connsiteX83" fmla="*/ 2754086 w 3822737"/>
              <a:gd name="connsiteY83" fmla="*/ 2983171 h 3527457"/>
              <a:gd name="connsiteX84" fmla="*/ 2852057 w 3822737"/>
              <a:gd name="connsiteY84" fmla="*/ 2939628 h 3527457"/>
              <a:gd name="connsiteX85" fmla="*/ 2928257 w 3822737"/>
              <a:gd name="connsiteY85" fmla="*/ 2906971 h 3527457"/>
              <a:gd name="connsiteX86" fmla="*/ 3048000 w 3822737"/>
              <a:gd name="connsiteY86" fmla="*/ 2841657 h 3527457"/>
              <a:gd name="connsiteX87" fmla="*/ 3091543 w 3822737"/>
              <a:gd name="connsiteY87" fmla="*/ 2830771 h 3527457"/>
              <a:gd name="connsiteX88" fmla="*/ 3156857 w 3822737"/>
              <a:gd name="connsiteY88" fmla="*/ 2798114 h 3527457"/>
              <a:gd name="connsiteX89" fmla="*/ 3243943 w 3822737"/>
              <a:gd name="connsiteY89" fmla="*/ 2765457 h 3527457"/>
              <a:gd name="connsiteX90" fmla="*/ 3341914 w 3822737"/>
              <a:gd name="connsiteY90" fmla="*/ 2602171 h 3527457"/>
              <a:gd name="connsiteX91" fmla="*/ 3472543 w 3822737"/>
              <a:gd name="connsiteY91" fmla="*/ 2449771 h 3527457"/>
              <a:gd name="connsiteX92" fmla="*/ 3559629 w 3822737"/>
              <a:gd name="connsiteY92" fmla="*/ 2319142 h 3527457"/>
              <a:gd name="connsiteX93" fmla="*/ 3614057 w 3822737"/>
              <a:gd name="connsiteY93" fmla="*/ 2232057 h 3527457"/>
              <a:gd name="connsiteX94" fmla="*/ 3635829 w 3822737"/>
              <a:gd name="connsiteY94" fmla="*/ 2177628 h 3527457"/>
              <a:gd name="connsiteX95" fmla="*/ 3668486 w 3822737"/>
              <a:gd name="connsiteY95" fmla="*/ 2090542 h 3527457"/>
              <a:gd name="connsiteX96" fmla="*/ 3701143 w 3822737"/>
              <a:gd name="connsiteY96" fmla="*/ 2036114 h 3527457"/>
              <a:gd name="connsiteX97" fmla="*/ 3722914 w 3822737"/>
              <a:gd name="connsiteY97" fmla="*/ 1970799 h 3527457"/>
              <a:gd name="connsiteX98" fmla="*/ 3744686 w 3822737"/>
              <a:gd name="connsiteY98" fmla="*/ 1938142 h 3527457"/>
              <a:gd name="connsiteX99" fmla="*/ 3788229 w 3822737"/>
              <a:gd name="connsiteY99" fmla="*/ 1840171 h 3527457"/>
              <a:gd name="connsiteX100" fmla="*/ 3799114 w 3822737"/>
              <a:gd name="connsiteY100" fmla="*/ 1796628 h 3527457"/>
              <a:gd name="connsiteX101" fmla="*/ 3820886 w 3822737"/>
              <a:gd name="connsiteY101" fmla="*/ 1774857 h 3527457"/>
              <a:gd name="connsiteX102" fmla="*/ 3810000 w 3822737"/>
              <a:gd name="connsiteY102" fmla="*/ 1578914 h 3527457"/>
              <a:gd name="connsiteX103" fmla="*/ 3766457 w 3822737"/>
              <a:gd name="connsiteY103" fmla="*/ 1535371 h 3527457"/>
              <a:gd name="connsiteX104" fmla="*/ 3614057 w 3822737"/>
              <a:gd name="connsiteY104" fmla="*/ 1459171 h 3527457"/>
              <a:gd name="connsiteX105" fmla="*/ 3516086 w 3822737"/>
              <a:gd name="connsiteY105" fmla="*/ 1426514 h 3527457"/>
              <a:gd name="connsiteX106" fmla="*/ 3450772 w 3822737"/>
              <a:gd name="connsiteY106" fmla="*/ 1393857 h 3527457"/>
              <a:gd name="connsiteX107" fmla="*/ 3429000 w 3822737"/>
              <a:gd name="connsiteY107" fmla="*/ 1372085 h 3527457"/>
              <a:gd name="connsiteX108" fmla="*/ 3374572 w 3822737"/>
              <a:gd name="connsiteY108" fmla="*/ 1350314 h 3527457"/>
              <a:gd name="connsiteX109" fmla="*/ 3331029 w 3822737"/>
              <a:gd name="connsiteY109" fmla="*/ 1328542 h 3527457"/>
              <a:gd name="connsiteX110" fmla="*/ 3233057 w 3822737"/>
              <a:gd name="connsiteY110" fmla="*/ 1306771 h 3527457"/>
              <a:gd name="connsiteX111" fmla="*/ 3167743 w 3822737"/>
              <a:gd name="connsiteY111" fmla="*/ 1274114 h 3527457"/>
              <a:gd name="connsiteX112" fmla="*/ 3080657 w 3822737"/>
              <a:gd name="connsiteY112" fmla="*/ 1230571 h 3527457"/>
              <a:gd name="connsiteX113" fmla="*/ 3048000 w 3822737"/>
              <a:gd name="connsiteY113" fmla="*/ 1197914 h 3527457"/>
              <a:gd name="connsiteX114" fmla="*/ 3015343 w 3822737"/>
              <a:gd name="connsiteY114" fmla="*/ 1187028 h 3527457"/>
              <a:gd name="connsiteX115" fmla="*/ 2841172 w 3822737"/>
              <a:gd name="connsiteY115" fmla="*/ 1165257 h 3527457"/>
              <a:gd name="connsiteX116" fmla="*/ 2754086 w 3822737"/>
              <a:gd name="connsiteY116" fmla="*/ 1176142 h 3527457"/>
              <a:gd name="connsiteX117" fmla="*/ 2743200 w 3822737"/>
              <a:gd name="connsiteY117" fmla="*/ 980199 h 3527457"/>
              <a:gd name="connsiteX118" fmla="*/ 2721429 w 3822737"/>
              <a:gd name="connsiteY118" fmla="*/ 936657 h 3527457"/>
              <a:gd name="connsiteX119" fmla="*/ 2699657 w 3822737"/>
              <a:gd name="connsiteY119" fmla="*/ 871342 h 3527457"/>
              <a:gd name="connsiteX120" fmla="*/ 2667000 w 3822737"/>
              <a:gd name="connsiteY120" fmla="*/ 827799 h 3527457"/>
              <a:gd name="connsiteX121" fmla="*/ 2645229 w 3822737"/>
              <a:gd name="connsiteY121" fmla="*/ 795142 h 3527457"/>
              <a:gd name="connsiteX122" fmla="*/ 2612572 w 3822737"/>
              <a:gd name="connsiteY122" fmla="*/ 762485 h 3527457"/>
              <a:gd name="connsiteX123" fmla="*/ 2590800 w 3822737"/>
              <a:gd name="connsiteY123" fmla="*/ 697171 h 3527457"/>
              <a:gd name="connsiteX124" fmla="*/ 2492829 w 3822737"/>
              <a:gd name="connsiteY124" fmla="*/ 544771 h 3527457"/>
              <a:gd name="connsiteX125" fmla="*/ 2449286 w 3822737"/>
              <a:gd name="connsiteY125" fmla="*/ 457685 h 3527457"/>
              <a:gd name="connsiteX126" fmla="*/ 2405743 w 3822737"/>
              <a:gd name="connsiteY126" fmla="*/ 392371 h 3527457"/>
              <a:gd name="connsiteX127" fmla="*/ 2362200 w 3822737"/>
              <a:gd name="connsiteY127" fmla="*/ 337942 h 3527457"/>
              <a:gd name="connsiteX128" fmla="*/ 2318657 w 3822737"/>
              <a:gd name="connsiteY128" fmla="*/ 272628 h 3527457"/>
              <a:gd name="connsiteX129" fmla="*/ 2307772 w 3822737"/>
              <a:gd name="connsiteY129" fmla="*/ 239971 h 3527457"/>
              <a:gd name="connsiteX130" fmla="*/ 2286000 w 3822737"/>
              <a:gd name="connsiteY130" fmla="*/ 218199 h 3527457"/>
              <a:gd name="connsiteX131" fmla="*/ 2220686 w 3822737"/>
              <a:gd name="connsiteY131" fmla="*/ 196428 h 3527457"/>
              <a:gd name="connsiteX132" fmla="*/ 2231572 w 3822737"/>
              <a:gd name="connsiteY132" fmla="*/ 141999 h 352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822737" h="3527457">
                <a:moveTo>
                  <a:pt x="2231572" y="141999"/>
                </a:moveTo>
                <a:cubicBezTo>
                  <a:pt x="2218872" y="131113"/>
                  <a:pt x="2173269" y="136347"/>
                  <a:pt x="2144486" y="131114"/>
                </a:cubicBezTo>
                <a:cubicBezTo>
                  <a:pt x="2109509" y="124755"/>
                  <a:pt x="2103602" y="111701"/>
                  <a:pt x="2068286" y="98457"/>
                </a:cubicBezTo>
                <a:cubicBezTo>
                  <a:pt x="2036699" y="86612"/>
                  <a:pt x="1976360" y="80659"/>
                  <a:pt x="1948543" y="76685"/>
                </a:cubicBezTo>
                <a:cubicBezTo>
                  <a:pt x="1922655" y="68055"/>
                  <a:pt x="1899687" y="59471"/>
                  <a:pt x="1872343" y="54914"/>
                </a:cubicBezTo>
                <a:cubicBezTo>
                  <a:pt x="1843486" y="50105"/>
                  <a:pt x="1814255" y="47894"/>
                  <a:pt x="1785257" y="44028"/>
                </a:cubicBezTo>
                <a:lnTo>
                  <a:pt x="1709057" y="33142"/>
                </a:lnTo>
                <a:cubicBezTo>
                  <a:pt x="1698171" y="29514"/>
                  <a:pt x="1686663" y="27389"/>
                  <a:pt x="1676400" y="22257"/>
                </a:cubicBezTo>
                <a:cubicBezTo>
                  <a:pt x="1664698" y="16406"/>
                  <a:pt x="1656788" y="1488"/>
                  <a:pt x="1643743" y="485"/>
                </a:cubicBezTo>
                <a:cubicBezTo>
                  <a:pt x="1607384" y="-2312"/>
                  <a:pt x="1571172" y="7742"/>
                  <a:pt x="1534886" y="11371"/>
                </a:cubicBezTo>
                <a:cubicBezTo>
                  <a:pt x="1485955" y="60300"/>
                  <a:pt x="1544807" y="14137"/>
                  <a:pt x="1436914" y="11371"/>
                </a:cubicBezTo>
                <a:lnTo>
                  <a:pt x="1088572" y="22257"/>
                </a:lnTo>
                <a:cubicBezTo>
                  <a:pt x="1074058" y="29514"/>
                  <a:pt x="1060572" y="39365"/>
                  <a:pt x="1045029" y="44028"/>
                </a:cubicBezTo>
                <a:cubicBezTo>
                  <a:pt x="1023888" y="50370"/>
                  <a:pt x="1001260" y="50126"/>
                  <a:pt x="979714" y="54914"/>
                </a:cubicBezTo>
                <a:cubicBezTo>
                  <a:pt x="968513" y="57403"/>
                  <a:pt x="957943" y="62171"/>
                  <a:pt x="947057" y="65799"/>
                </a:cubicBezTo>
                <a:lnTo>
                  <a:pt x="751114" y="54914"/>
                </a:lnTo>
                <a:cubicBezTo>
                  <a:pt x="630834" y="46619"/>
                  <a:pt x="666276" y="55663"/>
                  <a:pt x="598714" y="33142"/>
                </a:cubicBezTo>
                <a:cubicBezTo>
                  <a:pt x="544286" y="36771"/>
                  <a:pt x="488349" y="30798"/>
                  <a:pt x="435429" y="44028"/>
                </a:cubicBezTo>
                <a:cubicBezTo>
                  <a:pt x="412888" y="49663"/>
                  <a:pt x="400703" y="75257"/>
                  <a:pt x="381000" y="87571"/>
                </a:cubicBezTo>
                <a:cubicBezTo>
                  <a:pt x="371270" y="93653"/>
                  <a:pt x="359229" y="94828"/>
                  <a:pt x="348343" y="98457"/>
                </a:cubicBezTo>
                <a:cubicBezTo>
                  <a:pt x="337457" y="109343"/>
                  <a:pt x="325137" y="118962"/>
                  <a:pt x="315686" y="131114"/>
                </a:cubicBezTo>
                <a:cubicBezTo>
                  <a:pt x="245465" y="221397"/>
                  <a:pt x="294807" y="165913"/>
                  <a:pt x="250372" y="239971"/>
                </a:cubicBezTo>
                <a:cubicBezTo>
                  <a:pt x="236910" y="262408"/>
                  <a:pt x="221343" y="283514"/>
                  <a:pt x="206829" y="305285"/>
                </a:cubicBezTo>
                <a:cubicBezTo>
                  <a:pt x="198058" y="357912"/>
                  <a:pt x="202297" y="371954"/>
                  <a:pt x="174172" y="414142"/>
                </a:cubicBezTo>
                <a:cubicBezTo>
                  <a:pt x="168479" y="422682"/>
                  <a:pt x="159657" y="428657"/>
                  <a:pt x="152400" y="435914"/>
                </a:cubicBezTo>
                <a:cubicBezTo>
                  <a:pt x="145921" y="481267"/>
                  <a:pt x="139256" y="532136"/>
                  <a:pt x="130629" y="577428"/>
                </a:cubicBezTo>
                <a:cubicBezTo>
                  <a:pt x="120243" y="631954"/>
                  <a:pt x="122796" y="691068"/>
                  <a:pt x="97972" y="740714"/>
                </a:cubicBezTo>
                <a:cubicBezTo>
                  <a:pt x="79003" y="778652"/>
                  <a:pt x="68329" y="796985"/>
                  <a:pt x="54429" y="838685"/>
                </a:cubicBezTo>
                <a:cubicBezTo>
                  <a:pt x="49698" y="852878"/>
                  <a:pt x="47842" y="867898"/>
                  <a:pt x="43543" y="882228"/>
                </a:cubicBezTo>
                <a:cubicBezTo>
                  <a:pt x="36949" y="904209"/>
                  <a:pt x="29029" y="925771"/>
                  <a:pt x="21772" y="947542"/>
                </a:cubicBezTo>
                <a:lnTo>
                  <a:pt x="0" y="1012857"/>
                </a:lnTo>
                <a:cubicBezTo>
                  <a:pt x="3629" y="1099943"/>
                  <a:pt x="4447" y="1187191"/>
                  <a:pt x="10886" y="1274114"/>
                </a:cubicBezTo>
                <a:cubicBezTo>
                  <a:pt x="11734" y="1285557"/>
                  <a:pt x="14426" y="1297956"/>
                  <a:pt x="21772" y="1306771"/>
                </a:cubicBezTo>
                <a:cubicBezTo>
                  <a:pt x="33387" y="1320709"/>
                  <a:pt x="50551" y="1328883"/>
                  <a:pt x="65314" y="1339428"/>
                </a:cubicBezTo>
                <a:cubicBezTo>
                  <a:pt x="102241" y="1365804"/>
                  <a:pt x="90190" y="1358605"/>
                  <a:pt x="130629" y="1372085"/>
                </a:cubicBezTo>
                <a:cubicBezTo>
                  <a:pt x="134257" y="1488199"/>
                  <a:pt x="136468" y="1604367"/>
                  <a:pt x="141514" y="1720428"/>
                </a:cubicBezTo>
                <a:cubicBezTo>
                  <a:pt x="143726" y="1771309"/>
                  <a:pt x="144457" y="1822522"/>
                  <a:pt x="152400" y="1872828"/>
                </a:cubicBezTo>
                <a:cubicBezTo>
                  <a:pt x="155448" y="1892130"/>
                  <a:pt x="167311" y="1908960"/>
                  <a:pt x="174172" y="1927257"/>
                </a:cubicBezTo>
                <a:cubicBezTo>
                  <a:pt x="178201" y="1938001"/>
                  <a:pt x="182274" y="1948782"/>
                  <a:pt x="185057" y="1959914"/>
                </a:cubicBezTo>
                <a:cubicBezTo>
                  <a:pt x="203596" y="2034072"/>
                  <a:pt x="179004" y="1997403"/>
                  <a:pt x="228600" y="2046999"/>
                </a:cubicBezTo>
                <a:cubicBezTo>
                  <a:pt x="235857" y="2083285"/>
                  <a:pt x="239739" y="2120413"/>
                  <a:pt x="250372" y="2155857"/>
                </a:cubicBezTo>
                <a:cubicBezTo>
                  <a:pt x="261602" y="2193290"/>
                  <a:pt x="284435" y="2226800"/>
                  <a:pt x="293914" y="2264714"/>
                </a:cubicBezTo>
                <a:cubicBezTo>
                  <a:pt x="301171" y="2293742"/>
                  <a:pt x="305622" y="2323620"/>
                  <a:pt x="315686" y="2351799"/>
                </a:cubicBezTo>
                <a:cubicBezTo>
                  <a:pt x="323873" y="2374722"/>
                  <a:pt x="338754" y="2394741"/>
                  <a:pt x="348343" y="2417114"/>
                </a:cubicBezTo>
                <a:cubicBezTo>
                  <a:pt x="360555" y="2445610"/>
                  <a:pt x="368574" y="2475796"/>
                  <a:pt x="381000" y="2504199"/>
                </a:cubicBezTo>
                <a:cubicBezTo>
                  <a:pt x="394009" y="2533933"/>
                  <a:pt x="411225" y="2561689"/>
                  <a:pt x="424543" y="2591285"/>
                </a:cubicBezTo>
                <a:cubicBezTo>
                  <a:pt x="443901" y="2634302"/>
                  <a:pt x="478972" y="2721914"/>
                  <a:pt x="478972" y="2721914"/>
                </a:cubicBezTo>
                <a:cubicBezTo>
                  <a:pt x="482600" y="2743685"/>
                  <a:pt x="479986" y="2767487"/>
                  <a:pt x="489857" y="2787228"/>
                </a:cubicBezTo>
                <a:cubicBezTo>
                  <a:pt x="499037" y="2805587"/>
                  <a:pt x="518886" y="2816257"/>
                  <a:pt x="533400" y="2830771"/>
                </a:cubicBezTo>
                <a:lnTo>
                  <a:pt x="555172" y="2852542"/>
                </a:lnTo>
                <a:cubicBezTo>
                  <a:pt x="562429" y="2867056"/>
                  <a:pt x="567942" y="2882583"/>
                  <a:pt x="576943" y="2896085"/>
                </a:cubicBezTo>
                <a:cubicBezTo>
                  <a:pt x="582636" y="2904625"/>
                  <a:pt x="593021" y="2909318"/>
                  <a:pt x="598714" y="2917857"/>
                </a:cubicBezTo>
                <a:cubicBezTo>
                  <a:pt x="607715" y="2931359"/>
                  <a:pt x="611885" y="2947638"/>
                  <a:pt x="620486" y="2961399"/>
                </a:cubicBezTo>
                <a:cubicBezTo>
                  <a:pt x="630102" y="2976784"/>
                  <a:pt x="642257" y="2990428"/>
                  <a:pt x="653143" y="3004942"/>
                </a:cubicBezTo>
                <a:cubicBezTo>
                  <a:pt x="676806" y="3075929"/>
                  <a:pt x="651477" y="3016172"/>
                  <a:pt x="740229" y="3113799"/>
                </a:cubicBezTo>
                <a:cubicBezTo>
                  <a:pt x="752433" y="3127224"/>
                  <a:pt x="760939" y="3143688"/>
                  <a:pt x="772886" y="3157342"/>
                </a:cubicBezTo>
                <a:cubicBezTo>
                  <a:pt x="786403" y="3172790"/>
                  <a:pt x="801915" y="3186371"/>
                  <a:pt x="816429" y="3200885"/>
                </a:cubicBezTo>
                <a:lnTo>
                  <a:pt x="838200" y="3222657"/>
                </a:lnTo>
                <a:cubicBezTo>
                  <a:pt x="845457" y="3229914"/>
                  <a:pt x="853154" y="3236757"/>
                  <a:pt x="859972" y="3244428"/>
                </a:cubicBezTo>
                <a:cubicBezTo>
                  <a:pt x="889000" y="3277085"/>
                  <a:pt x="916161" y="3311503"/>
                  <a:pt x="947057" y="3342399"/>
                </a:cubicBezTo>
                <a:cubicBezTo>
                  <a:pt x="956308" y="3351650"/>
                  <a:pt x="969868" y="3355556"/>
                  <a:pt x="979714" y="3364171"/>
                </a:cubicBezTo>
                <a:cubicBezTo>
                  <a:pt x="999024" y="3381067"/>
                  <a:pt x="1018748" y="3398073"/>
                  <a:pt x="1034143" y="3418599"/>
                </a:cubicBezTo>
                <a:cubicBezTo>
                  <a:pt x="1045029" y="3433113"/>
                  <a:pt x="1052862" y="3450527"/>
                  <a:pt x="1066800" y="3462142"/>
                </a:cubicBezTo>
                <a:cubicBezTo>
                  <a:pt x="1075615" y="3469488"/>
                  <a:pt x="1088571" y="3469399"/>
                  <a:pt x="1099457" y="3473028"/>
                </a:cubicBezTo>
                <a:cubicBezTo>
                  <a:pt x="1111482" y="3482047"/>
                  <a:pt x="1151528" y="3519252"/>
                  <a:pt x="1175657" y="3516571"/>
                </a:cubicBezTo>
                <a:cubicBezTo>
                  <a:pt x="1198466" y="3514037"/>
                  <a:pt x="1240972" y="3494799"/>
                  <a:pt x="1240972" y="3494799"/>
                </a:cubicBezTo>
                <a:cubicBezTo>
                  <a:pt x="1309915" y="3498428"/>
                  <a:pt x="1379395" y="3496357"/>
                  <a:pt x="1447800" y="3505685"/>
                </a:cubicBezTo>
                <a:cubicBezTo>
                  <a:pt x="1460763" y="3507453"/>
                  <a:pt x="1467386" y="3526889"/>
                  <a:pt x="1480457" y="3527457"/>
                </a:cubicBezTo>
                <a:lnTo>
                  <a:pt x="1698172" y="3516571"/>
                </a:lnTo>
                <a:cubicBezTo>
                  <a:pt x="1712123" y="3513083"/>
                  <a:pt x="1758756" y="3502607"/>
                  <a:pt x="1774372" y="3494799"/>
                </a:cubicBezTo>
                <a:cubicBezTo>
                  <a:pt x="1786074" y="3488948"/>
                  <a:pt x="1795327" y="3478879"/>
                  <a:pt x="1807029" y="3473028"/>
                </a:cubicBezTo>
                <a:cubicBezTo>
                  <a:pt x="1817292" y="3467896"/>
                  <a:pt x="1829139" y="3466662"/>
                  <a:pt x="1839686" y="3462142"/>
                </a:cubicBezTo>
                <a:cubicBezTo>
                  <a:pt x="1854601" y="3455750"/>
                  <a:pt x="1868035" y="3446069"/>
                  <a:pt x="1883229" y="3440371"/>
                </a:cubicBezTo>
                <a:cubicBezTo>
                  <a:pt x="1897237" y="3435118"/>
                  <a:pt x="1912764" y="3434738"/>
                  <a:pt x="1926772" y="3429485"/>
                </a:cubicBezTo>
                <a:cubicBezTo>
                  <a:pt x="1960610" y="3416796"/>
                  <a:pt x="2041615" y="3364861"/>
                  <a:pt x="2057400" y="3353285"/>
                </a:cubicBezTo>
                <a:lnTo>
                  <a:pt x="2220686" y="3233542"/>
                </a:lnTo>
                <a:cubicBezTo>
                  <a:pt x="2235292" y="3222780"/>
                  <a:pt x="2247017" y="3206622"/>
                  <a:pt x="2264229" y="3200885"/>
                </a:cubicBezTo>
                <a:cubicBezTo>
                  <a:pt x="2275115" y="3197256"/>
                  <a:pt x="2286623" y="3195131"/>
                  <a:pt x="2296886" y="3189999"/>
                </a:cubicBezTo>
                <a:cubicBezTo>
                  <a:pt x="2376888" y="3149998"/>
                  <a:pt x="2270966" y="3184126"/>
                  <a:pt x="2383972" y="3146457"/>
                </a:cubicBezTo>
                <a:cubicBezTo>
                  <a:pt x="2398165" y="3141726"/>
                  <a:pt x="2413321" y="3140302"/>
                  <a:pt x="2427514" y="3135571"/>
                </a:cubicBezTo>
                <a:cubicBezTo>
                  <a:pt x="2446052" y="3129392"/>
                  <a:pt x="2463541" y="3120371"/>
                  <a:pt x="2481943" y="3113799"/>
                </a:cubicBezTo>
                <a:cubicBezTo>
                  <a:pt x="2514361" y="3102221"/>
                  <a:pt x="2548767" y="3095799"/>
                  <a:pt x="2579914" y="3081142"/>
                </a:cubicBezTo>
                <a:cubicBezTo>
                  <a:pt x="2610888" y="3066566"/>
                  <a:pt x="2635217" y="3039428"/>
                  <a:pt x="2667000" y="3026714"/>
                </a:cubicBezTo>
                <a:cubicBezTo>
                  <a:pt x="2855346" y="2951374"/>
                  <a:pt x="2623643" y="3048393"/>
                  <a:pt x="2754086" y="2983171"/>
                </a:cubicBezTo>
                <a:cubicBezTo>
                  <a:pt x="2786050" y="2967189"/>
                  <a:pt x="2820093" y="2955610"/>
                  <a:pt x="2852057" y="2939628"/>
                </a:cubicBezTo>
                <a:cubicBezTo>
                  <a:pt x="2927232" y="2902041"/>
                  <a:pt x="2837636" y="2929627"/>
                  <a:pt x="2928257" y="2906971"/>
                </a:cubicBezTo>
                <a:cubicBezTo>
                  <a:pt x="2966946" y="2883758"/>
                  <a:pt x="3005882" y="2858504"/>
                  <a:pt x="3048000" y="2841657"/>
                </a:cubicBezTo>
                <a:cubicBezTo>
                  <a:pt x="3061891" y="2836101"/>
                  <a:pt x="3077652" y="2836327"/>
                  <a:pt x="3091543" y="2830771"/>
                </a:cubicBezTo>
                <a:cubicBezTo>
                  <a:pt x="3114143" y="2821731"/>
                  <a:pt x="3134484" y="2807702"/>
                  <a:pt x="3156857" y="2798114"/>
                </a:cubicBezTo>
                <a:cubicBezTo>
                  <a:pt x="3185353" y="2785902"/>
                  <a:pt x="3214914" y="2776343"/>
                  <a:pt x="3243943" y="2765457"/>
                </a:cubicBezTo>
                <a:cubicBezTo>
                  <a:pt x="3285030" y="2683282"/>
                  <a:pt x="3284409" y="2673206"/>
                  <a:pt x="3341914" y="2602171"/>
                </a:cubicBezTo>
                <a:cubicBezTo>
                  <a:pt x="3384012" y="2550167"/>
                  <a:pt x="3435429" y="2505442"/>
                  <a:pt x="3472543" y="2449771"/>
                </a:cubicBezTo>
                <a:cubicBezTo>
                  <a:pt x="3501572" y="2406228"/>
                  <a:pt x="3531109" y="2363020"/>
                  <a:pt x="3559629" y="2319142"/>
                </a:cubicBezTo>
                <a:cubicBezTo>
                  <a:pt x="3578285" y="2290441"/>
                  <a:pt x="3601344" y="2263840"/>
                  <a:pt x="3614057" y="2232057"/>
                </a:cubicBezTo>
                <a:cubicBezTo>
                  <a:pt x="3621314" y="2213914"/>
                  <a:pt x="3628968" y="2195925"/>
                  <a:pt x="3635829" y="2177628"/>
                </a:cubicBezTo>
                <a:cubicBezTo>
                  <a:pt x="3649965" y="2139933"/>
                  <a:pt x="3647439" y="2132635"/>
                  <a:pt x="3668486" y="2090542"/>
                </a:cubicBezTo>
                <a:cubicBezTo>
                  <a:pt x="3677948" y="2071618"/>
                  <a:pt x="3692388" y="2055375"/>
                  <a:pt x="3701143" y="2036114"/>
                </a:cubicBezTo>
                <a:cubicBezTo>
                  <a:pt x="3710639" y="2015222"/>
                  <a:pt x="3713593" y="1991770"/>
                  <a:pt x="3722914" y="1970799"/>
                </a:cubicBezTo>
                <a:cubicBezTo>
                  <a:pt x="3728228" y="1958844"/>
                  <a:pt x="3739372" y="1950097"/>
                  <a:pt x="3744686" y="1938142"/>
                </a:cubicBezTo>
                <a:cubicBezTo>
                  <a:pt x="3796504" y="1821553"/>
                  <a:pt x="3738956" y="1914078"/>
                  <a:pt x="3788229" y="1840171"/>
                </a:cubicBezTo>
                <a:cubicBezTo>
                  <a:pt x="3791857" y="1825657"/>
                  <a:pt x="3792423" y="1810009"/>
                  <a:pt x="3799114" y="1796628"/>
                </a:cubicBezTo>
                <a:cubicBezTo>
                  <a:pt x="3803704" y="1787448"/>
                  <a:pt x="3820373" y="1785107"/>
                  <a:pt x="3820886" y="1774857"/>
                </a:cubicBezTo>
                <a:cubicBezTo>
                  <a:pt x="3824153" y="1709524"/>
                  <a:pt x="3824497" y="1642702"/>
                  <a:pt x="3810000" y="1578914"/>
                </a:cubicBezTo>
                <a:cubicBezTo>
                  <a:pt x="3805451" y="1558898"/>
                  <a:pt x="3782878" y="1547687"/>
                  <a:pt x="3766457" y="1535371"/>
                </a:cubicBezTo>
                <a:cubicBezTo>
                  <a:pt x="3661714" y="1456814"/>
                  <a:pt x="3715164" y="1476022"/>
                  <a:pt x="3614057" y="1459171"/>
                </a:cubicBezTo>
                <a:cubicBezTo>
                  <a:pt x="3581400" y="1448285"/>
                  <a:pt x="3546875" y="1441909"/>
                  <a:pt x="3516086" y="1426514"/>
                </a:cubicBezTo>
                <a:cubicBezTo>
                  <a:pt x="3494315" y="1415628"/>
                  <a:pt x="3471413" y="1406758"/>
                  <a:pt x="3450772" y="1393857"/>
                </a:cubicBezTo>
                <a:cubicBezTo>
                  <a:pt x="3442069" y="1388417"/>
                  <a:pt x="3437911" y="1377177"/>
                  <a:pt x="3429000" y="1372085"/>
                </a:cubicBezTo>
                <a:cubicBezTo>
                  <a:pt x="3412034" y="1362390"/>
                  <a:pt x="3392428" y="1358250"/>
                  <a:pt x="3374572" y="1350314"/>
                </a:cubicBezTo>
                <a:cubicBezTo>
                  <a:pt x="3359743" y="1343723"/>
                  <a:pt x="3345945" y="1334934"/>
                  <a:pt x="3331029" y="1328542"/>
                </a:cubicBezTo>
                <a:cubicBezTo>
                  <a:pt x="3296926" y="1313927"/>
                  <a:pt x="3272193" y="1313294"/>
                  <a:pt x="3233057" y="1306771"/>
                </a:cubicBezTo>
                <a:cubicBezTo>
                  <a:pt x="3150973" y="1279409"/>
                  <a:pt x="3252152" y="1316318"/>
                  <a:pt x="3167743" y="1274114"/>
                </a:cubicBezTo>
                <a:cubicBezTo>
                  <a:pt x="3117727" y="1249106"/>
                  <a:pt x="3118485" y="1262094"/>
                  <a:pt x="3080657" y="1230571"/>
                </a:cubicBezTo>
                <a:cubicBezTo>
                  <a:pt x="3068830" y="1220716"/>
                  <a:pt x="3060809" y="1206453"/>
                  <a:pt x="3048000" y="1197914"/>
                </a:cubicBezTo>
                <a:cubicBezTo>
                  <a:pt x="3038453" y="1191549"/>
                  <a:pt x="3026544" y="1189517"/>
                  <a:pt x="3015343" y="1187028"/>
                </a:cubicBezTo>
                <a:cubicBezTo>
                  <a:pt x="2960093" y="1174750"/>
                  <a:pt x="2895933" y="1170733"/>
                  <a:pt x="2841172" y="1165257"/>
                </a:cubicBezTo>
                <a:cubicBezTo>
                  <a:pt x="2812143" y="1168885"/>
                  <a:pt x="2767774" y="1201997"/>
                  <a:pt x="2754086" y="1176142"/>
                </a:cubicBezTo>
                <a:cubicBezTo>
                  <a:pt x="2723479" y="1118329"/>
                  <a:pt x="2752038" y="1045014"/>
                  <a:pt x="2743200" y="980199"/>
                </a:cubicBezTo>
                <a:cubicBezTo>
                  <a:pt x="2741008" y="964121"/>
                  <a:pt x="2727456" y="951724"/>
                  <a:pt x="2721429" y="936657"/>
                </a:cubicBezTo>
                <a:cubicBezTo>
                  <a:pt x="2712906" y="915349"/>
                  <a:pt x="2713427" y="889702"/>
                  <a:pt x="2699657" y="871342"/>
                </a:cubicBezTo>
                <a:cubicBezTo>
                  <a:pt x="2688771" y="856828"/>
                  <a:pt x="2677545" y="842563"/>
                  <a:pt x="2667000" y="827799"/>
                </a:cubicBezTo>
                <a:cubicBezTo>
                  <a:pt x="2659396" y="817153"/>
                  <a:pt x="2653604" y="805193"/>
                  <a:pt x="2645229" y="795142"/>
                </a:cubicBezTo>
                <a:cubicBezTo>
                  <a:pt x="2635374" y="783315"/>
                  <a:pt x="2623458" y="773371"/>
                  <a:pt x="2612572" y="762485"/>
                </a:cubicBezTo>
                <a:cubicBezTo>
                  <a:pt x="2605315" y="740714"/>
                  <a:pt x="2603530" y="716266"/>
                  <a:pt x="2590800" y="697171"/>
                </a:cubicBezTo>
                <a:cubicBezTo>
                  <a:pt x="2570028" y="666013"/>
                  <a:pt x="2506492" y="572098"/>
                  <a:pt x="2492829" y="544771"/>
                </a:cubicBezTo>
                <a:cubicBezTo>
                  <a:pt x="2478315" y="515742"/>
                  <a:pt x="2467289" y="484689"/>
                  <a:pt x="2449286" y="457685"/>
                </a:cubicBezTo>
                <a:cubicBezTo>
                  <a:pt x="2434772" y="435914"/>
                  <a:pt x="2414018" y="417194"/>
                  <a:pt x="2405743" y="392371"/>
                </a:cubicBezTo>
                <a:cubicBezTo>
                  <a:pt x="2390720" y="347302"/>
                  <a:pt x="2404404" y="366079"/>
                  <a:pt x="2362200" y="337942"/>
                </a:cubicBezTo>
                <a:cubicBezTo>
                  <a:pt x="2347686" y="316171"/>
                  <a:pt x="2326931" y="297451"/>
                  <a:pt x="2318657" y="272628"/>
                </a:cubicBezTo>
                <a:cubicBezTo>
                  <a:pt x="2315029" y="261742"/>
                  <a:pt x="2313675" y="249810"/>
                  <a:pt x="2307772" y="239971"/>
                </a:cubicBezTo>
                <a:cubicBezTo>
                  <a:pt x="2302492" y="231170"/>
                  <a:pt x="2295180" y="222789"/>
                  <a:pt x="2286000" y="218199"/>
                </a:cubicBezTo>
                <a:cubicBezTo>
                  <a:pt x="2265474" y="207936"/>
                  <a:pt x="2220686" y="196428"/>
                  <a:pt x="2220686" y="196428"/>
                </a:cubicBezTo>
                <a:cubicBezTo>
                  <a:pt x="2196348" y="123417"/>
                  <a:pt x="2244272" y="152885"/>
                  <a:pt x="2231572" y="141999"/>
                </a:cubicBez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33978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heritagetraveller.com/wp-content/uploads/2011/09/Cairo-Skyline-2-700x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908720"/>
            <a:ext cx="7680176" cy="5760132"/>
          </a:xfrm>
          <a:prstGeom prst="rect">
            <a:avLst/>
          </a:prstGeom>
          <a:noFill/>
        </p:spPr>
      </p:pic>
      <p:sp>
        <p:nvSpPr>
          <p:cNvPr id="3" name="Rechthoek 2"/>
          <p:cNvSpPr/>
          <p:nvPr/>
        </p:nvSpPr>
        <p:spPr>
          <a:xfrm>
            <a:off x="827584" y="188640"/>
            <a:ext cx="2808312" cy="7647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Cairo, Egypte</a:t>
            </a:r>
            <a:endParaRPr lang="nl-N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146" name="Picture 2" descr="http://c481901.r1.cf2.rackcdn.com/wp-content/uploads/2012/05/temple_mou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6611"/>
            <a:ext cx="8735342" cy="65515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683568" y="548680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>
                <a:solidFill>
                  <a:schemeClr val="bg1"/>
                </a:solidFill>
              </a:rPr>
              <a:t>Tempelberg Jeruzalem,</a:t>
            </a:r>
          </a:p>
          <a:p>
            <a:r>
              <a:rPr lang="nl-NL" dirty="0" smtClean="0">
                <a:solidFill>
                  <a:schemeClr val="bg1"/>
                </a:solidFill>
              </a:rPr>
              <a:t>Belangrijke heilige plek voor joden, christenen en moslims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" name="Rechthoek 4"/>
          <p:cNvSpPr/>
          <p:nvPr/>
        </p:nvSpPr>
        <p:spPr>
          <a:xfrm>
            <a:off x="323528" y="6381328"/>
            <a:ext cx="4572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100" dirty="0" smtClean="0">
                <a:hlinkClick r:id="rId3"/>
              </a:rPr>
              <a:t>http://www.schooltv.nl/beeldbank/clippopup/20110701_jeruzalem01</a:t>
            </a:r>
            <a:endParaRPr lang="nl-NL" sz="1100" dirty="0"/>
          </a:p>
        </p:txBody>
      </p:sp>
    </p:spTree>
    <p:extLst>
      <p:ext uri="{BB962C8B-B14F-4D97-AF65-F5344CB8AC3E}">
        <p14:creationId xmlns="" xmlns:p14="http://schemas.microsoft.com/office/powerpoint/2010/main" val="199615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nl-NL" dirty="0" smtClean="0"/>
              <a:t>Verwantschap met andere monotheïstische godsdiensten volgens Koran </a:t>
            </a:r>
            <a:endParaRPr lang="en-GB" dirty="0"/>
          </a:p>
        </p:txBody>
      </p:sp>
      <p:pic>
        <p:nvPicPr>
          <p:cNvPr id="5122" name="Picture 2" descr="http://ivarfjeld.files.wordpress.com/2012/10/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63444"/>
            <a:ext cx="2886075" cy="411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hoek 2"/>
          <p:cNvSpPr/>
          <p:nvPr/>
        </p:nvSpPr>
        <p:spPr>
          <a:xfrm>
            <a:off x="3635896" y="3645024"/>
            <a:ext cx="151216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Abraham = </a:t>
            </a:r>
            <a:r>
              <a:rPr lang="nl-NL" dirty="0" err="1" smtClean="0"/>
              <a:t>Ibrahim</a:t>
            </a:r>
            <a:endParaRPr lang="en-GB" dirty="0"/>
          </a:p>
        </p:txBody>
      </p:sp>
      <p:sp>
        <p:nvSpPr>
          <p:cNvPr id="5" name="Rechthoek 4"/>
          <p:cNvSpPr/>
          <p:nvPr/>
        </p:nvSpPr>
        <p:spPr>
          <a:xfrm>
            <a:off x="6157664" y="2420888"/>
            <a:ext cx="914400" cy="639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Izak</a:t>
            </a:r>
            <a:endParaRPr lang="en-GB" dirty="0"/>
          </a:p>
        </p:txBody>
      </p:sp>
      <p:sp>
        <p:nvSpPr>
          <p:cNvPr id="6" name="Rechthoek 5"/>
          <p:cNvSpPr/>
          <p:nvPr/>
        </p:nvSpPr>
        <p:spPr>
          <a:xfrm>
            <a:off x="6203032" y="5292824"/>
            <a:ext cx="914400" cy="639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err="1" smtClean="0"/>
              <a:t>Ismail</a:t>
            </a:r>
            <a:endParaRPr lang="en-GB" dirty="0"/>
          </a:p>
        </p:txBody>
      </p:sp>
      <p:sp>
        <p:nvSpPr>
          <p:cNvPr id="7" name="Rechthoek 6"/>
          <p:cNvSpPr/>
          <p:nvPr/>
        </p:nvSpPr>
        <p:spPr>
          <a:xfrm>
            <a:off x="7884368" y="2410070"/>
            <a:ext cx="914400" cy="639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Joden</a:t>
            </a:r>
            <a:endParaRPr lang="en-GB" dirty="0"/>
          </a:p>
        </p:txBody>
      </p:sp>
      <p:sp>
        <p:nvSpPr>
          <p:cNvPr id="8" name="Rechthoek 7"/>
          <p:cNvSpPr/>
          <p:nvPr/>
        </p:nvSpPr>
        <p:spPr>
          <a:xfrm>
            <a:off x="7884368" y="5292824"/>
            <a:ext cx="1080120" cy="6396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Moslims</a:t>
            </a:r>
            <a:endParaRPr lang="en-GB" dirty="0"/>
          </a:p>
        </p:txBody>
      </p:sp>
      <p:cxnSp>
        <p:nvCxnSpPr>
          <p:cNvPr id="9" name="Rechte verbindingslijn met pijl 8"/>
          <p:cNvCxnSpPr/>
          <p:nvPr/>
        </p:nvCxnSpPr>
        <p:spPr>
          <a:xfrm flipV="1">
            <a:off x="5220072" y="3049758"/>
            <a:ext cx="720080" cy="595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Rechte verbindingslijn met pijl 10"/>
          <p:cNvCxnSpPr/>
          <p:nvPr/>
        </p:nvCxnSpPr>
        <p:spPr>
          <a:xfrm>
            <a:off x="5220072" y="4559424"/>
            <a:ext cx="720080" cy="7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/>
          <p:nvPr/>
        </p:nvCxnSpPr>
        <p:spPr>
          <a:xfrm>
            <a:off x="7117432" y="2729914"/>
            <a:ext cx="5509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>
          <a:xfrm>
            <a:off x="7236296" y="561266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hoek 13"/>
          <p:cNvSpPr/>
          <p:nvPr/>
        </p:nvSpPr>
        <p:spPr>
          <a:xfrm>
            <a:off x="251520" y="6427113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100" dirty="0" smtClean="0">
                <a:hlinkClick r:id="rId3"/>
              </a:rPr>
              <a:t>http://www.schooltv.nl/beeldbank/clippopup/20060906_wereldgodsdiensten01</a:t>
            </a:r>
            <a:endParaRPr lang="nl-NL" sz="1100" dirty="0"/>
          </a:p>
        </p:txBody>
      </p:sp>
    </p:spTree>
    <p:extLst>
      <p:ext uri="{BB962C8B-B14F-4D97-AF65-F5344CB8AC3E}">
        <p14:creationId xmlns="" xmlns:p14="http://schemas.microsoft.com/office/powerpoint/2010/main" val="32236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Jodendom, christendom en islam</a:t>
            </a:r>
            <a:endParaRPr lang="en-GB" b="1" dirty="0"/>
          </a:p>
        </p:txBody>
      </p:sp>
      <p:sp>
        <p:nvSpPr>
          <p:cNvPr id="7" name="Rechthoek 6"/>
          <p:cNvSpPr/>
          <p:nvPr/>
        </p:nvSpPr>
        <p:spPr>
          <a:xfrm>
            <a:off x="323528" y="1556792"/>
            <a:ext cx="2520280" cy="496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Jodendom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±1750 v Chr.</a:t>
            </a:r>
          </a:p>
          <a:p>
            <a:pPr algn="ctr"/>
            <a:endParaRPr lang="nl-NL" dirty="0"/>
          </a:p>
          <a:p>
            <a:pPr algn="ctr"/>
            <a:r>
              <a:rPr lang="nl-NL" dirty="0" err="1" smtClean="0"/>
              <a:t>Jaweh</a:t>
            </a:r>
            <a:endParaRPr lang="nl-NL" dirty="0" smtClean="0"/>
          </a:p>
          <a:p>
            <a:pPr algn="ctr"/>
            <a:endParaRPr lang="nl-NL" dirty="0"/>
          </a:p>
          <a:p>
            <a:pPr algn="ctr"/>
            <a:r>
              <a:rPr lang="nl-NL" dirty="0" smtClean="0"/>
              <a:t>Abraham</a:t>
            </a:r>
          </a:p>
          <a:p>
            <a:pPr algn="ctr"/>
            <a:endParaRPr lang="nl-NL" dirty="0"/>
          </a:p>
          <a:p>
            <a:pPr algn="ctr"/>
            <a:r>
              <a:rPr lang="nl-NL" dirty="0" err="1" smtClean="0"/>
              <a:t>Tenach</a:t>
            </a:r>
            <a:endParaRPr lang="nl-NL" dirty="0" smtClean="0"/>
          </a:p>
          <a:p>
            <a:pPr algn="ctr"/>
            <a:endParaRPr lang="nl-NL" dirty="0"/>
          </a:p>
          <a:p>
            <a:pPr algn="ctr"/>
            <a:r>
              <a:rPr lang="nl-NL" dirty="0" err="1" smtClean="0"/>
              <a:t>Torah</a:t>
            </a:r>
            <a:r>
              <a:rPr lang="nl-NL" dirty="0" smtClean="0"/>
              <a:t> + tien geboden</a:t>
            </a:r>
            <a:endParaRPr lang="en-GB" dirty="0"/>
          </a:p>
        </p:txBody>
      </p:sp>
      <p:sp>
        <p:nvSpPr>
          <p:cNvPr id="8" name="Rechthoek 7"/>
          <p:cNvSpPr/>
          <p:nvPr/>
        </p:nvSpPr>
        <p:spPr>
          <a:xfrm>
            <a:off x="3203848" y="1556792"/>
            <a:ext cx="2520280" cy="496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Christendom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±30 n Chr.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God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Jezus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Bijbel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Tien geboden</a:t>
            </a:r>
            <a:endParaRPr lang="en-GB" dirty="0"/>
          </a:p>
        </p:txBody>
      </p:sp>
      <p:sp>
        <p:nvSpPr>
          <p:cNvPr id="9" name="Rechthoek 8"/>
          <p:cNvSpPr/>
          <p:nvPr/>
        </p:nvSpPr>
        <p:spPr>
          <a:xfrm>
            <a:off x="6012160" y="1556792"/>
            <a:ext cx="2520280" cy="49685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dirty="0" smtClean="0"/>
              <a:t>Islam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± 610 n Chr.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Allah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Mohammed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Koran</a:t>
            </a:r>
          </a:p>
          <a:p>
            <a:pPr algn="ctr"/>
            <a:endParaRPr lang="nl-NL" dirty="0"/>
          </a:p>
          <a:p>
            <a:pPr algn="ctr"/>
            <a:r>
              <a:rPr lang="nl-NL" dirty="0" smtClean="0"/>
              <a:t>Vijf zuilen</a:t>
            </a:r>
            <a:endParaRPr lang="en-GB" dirty="0"/>
          </a:p>
        </p:txBody>
      </p:sp>
      <p:sp>
        <p:nvSpPr>
          <p:cNvPr id="10" name="Ovaal 9"/>
          <p:cNvSpPr/>
          <p:nvPr/>
        </p:nvSpPr>
        <p:spPr>
          <a:xfrm>
            <a:off x="5148064" y="2492896"/>
            <a:ext cx="3888432" cy="24985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Font typeface="+mj-lt"/>
              <a:buAutoNum type="arabicPeriod"/>
            </a:pPr>
            <a:r>
              <a:rPr lang="en-GB" sz="1200" dirty="0">
                <a:solidFill>
                  <a:srgbClr val="FFFF00"/>
                </a:solidFill>
              </a:rPr>
              <a:t>De </a:t>
            </a:r>
            <a:r>
              <a:rPr lang="en-GB" sz="1200" dirty="0" err="1">
                <a:solidFill>
                  <a:srgbClr val="FFFF00"/>
                </a:solidFill>
              </a:rPr>
              <a:t>geloofsbelijdenis</a:t>
            </a:r>
            <a:r>
              <a:rPr lang="en-GB" sz="1200" dirty="0">
                <a:solidFill>
                  <a:srgbClr val="FFFF00"/>
                </a:solidFill>
              </a:rPr>
              <a:t> (</a:t>
            </a:r>
            <a:r>
              <a:rPr lang="en-GB" sz="1200" i="1" dirty="0" err="1">
                <a:solidFill>
                  <a:srgbClr val="FFFF00"/>
                </a:solidFill>
              </a:rPr>
              <a:t>sjahada</a:t>
            </a:r>
            <a:r>
              <a:rPr lang="en-GB" sz="1200" dirty="0">
                <a:solidFill>
                  <a:srgbClr val="FFFF00"/>
                </a:solidFill>
              </a:rPr>
              <a:t>)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200" dirty="0">
                <a:solidFill>
                  <a:srgbClr val="FFFF00"/>
                </a:solidFill>
              </a:rPr>
              <a:t>De </a:t>
            </a:r>
            <a:r>
              <a:rPr lang="en-GB" sz="1200" dirty="0" err="1">
                <a:solidFill>
                  <a:srgbClr val="FFFF00"/>
                </a:solidFill>
              </a:rPr>
              <a:t>rituele</a:t>
            </a:r>
            <a:r>
              <a:rPr lang="en-GB" sz="1200" dirty="0">
                <a:solidFill>
                  <a:srgbClr val="FFFF00"/>
                </a:solidFill>
              </a:rPr>
              <a:t> </a:t>
            </a:r>
            <a:r>
              <a:rPr lang="en-GB" sz="1200" dirty="0" err="1">
                <a:solidFill>
                  <a:srgbClr val="FFFF00"/>
                </a:solidFill>
              </a:rPr>
              <a:t>gebeden</a:t>
            </a:r>
            <a:r>
              <a:rPr lang="en-GB" sz="1200" dirty="0">
                <a:solidFill>
                  <a:srgbClr val="FFFF00"/>
                </a:solidFill>
              </a:rPr>
              <a:t> (</a:t>
            </a:r>
            <a:r>
              <a:rPr lang="en-GB" sz="1200" i="1" dirty="0" err="1">
                <a:solidFill>
                  <a:srgbClr val="FFFF00"/>
                </a:solidFill>
              </a:rPr>
              <a:t>salat</a:t>
            </a:r>
            <a:r>
              <a:rPr lang="en-GB" sz="1200" dirty="0">
                <a:solidFill>
                  <a:srgbClr val="FFFF00"/>
                </a:solidFill>
              </a:rPr>
              <a:t> of </a:t>
            </a:r>
            <a:r>
              <a:rPr lang="en-GB" sz="1200" i="1" dirty="0" err="1">
                <a:solidFill>
                  <a:srgbClr val="FFFF00"/>
                </a:solidFill>
              </a:rPr>
              <a:t>salah</a:t>
            </a:r>
            <a:r>
              <a:rPr lang="en-GB" sz="1200" dirty="0">
                <a:solidFill>
                  <a:srgbClr val="FFFF00"/>
                </a:solidFill>
              </a:rPr>
              <a:t>)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200" dirty="0">
                <a:solidFill>
                  <a:srgbClr val="FFFF00"/>
                </a:solidFill>
              </a:rPr>
              <a:t>Het </a:t>
            </a:r>
            <a:r>
              <a:rPr lang="en-GB" sz="1200" dirty="0" err="1" smtClean="0">
                <a:solidFill>
                  <a:srgbClr val="FFFF00"/>
                </a:solidFill>
              </a:rPr>
              <a:t>vasten</a:t>
            </a:r>
            <a:r>
              <a:rPr lang="en-GB" sz="1200" dirty="0">
                <a:solidFill>
                  <a:srgbClr val="FFFF00"/>
                </a:solidFill>
              </a:rPr>
              <a:t> </a:t>
            </a:r>
            <a:r>
              <a:rPr lang="en-GB" sz="1200" dirty="0" err="1" smtClean="0">
                <a:solidFill>
                  <a:srgbClr val="FFFF00"/>
                </a:solidFill>
              </a:rPr>
              <a:t>tijdens</a:t>
            </a:r>
            <a:r>
              <a:rPr lang="en-GB" sz="1200" dirty="0">
                <a:solidFill>
                  <a:srgbClr val="FFFF00"/>
                </a:solidFill>
              </a:rPr>
              <a:t> </a:t>
            </a:r>
            <a:r>
              <a:rPr lang="en-GB" sz="1200" dirty="0" err="1">
                <a:solidFill>
                  <a:srgbClr val="FFFF00"/>
                </a:solidFill>
              </a:rPr>
              <a:t>ramadan</a:t>
            </a:r>
            <a:r>
              <a:rPr lang="en-GB" sz="1200" dirty="0">
                <a:solidFill>
                  <a:srgbClr val="FFFF00"/>
                </a:solidFill>
              </a:rPr>
              <a:t> (</a:t>
            </a:r>
            <a:r>
              <a:rPr lang="en-GB" sz="1200" i="1" dirty="0" err="1">
                <a:solidFill>
                  <a:srgbClr val="FFFF00"/>
                </a:solidFill>
              </a:rPr>
              <a:t>saum</a:t>
            </a:r>
            <a:r>
              <a:rPr lang="en-GB" sz="1200" i="1" dirty="0">
                <a:solidFill>
                  <a:srgbClr val="FFFF00"/>
                </a:solidFill>
              </a:rPr>
              <a:t>/</a:t>
            </a:r>
            <a:r>
              <a:rPr lang="en-GB" sz="1200" i="1" dirty="0" err="1">
                <a:solidFill>
                  <a:srgbClr val="FFFF00"/>
                </a:solidFill>
              </a:rPr>
              <a:t>sawm</a:t>
            </a:r>
            <a:r>
              <a:rPr lang="en-GB" sz="1200" dirty="0">
                <a:solidFill>
                  <a:srgbClr val="FFFF00"/>
                </a:solidFill>
              </a:rPr>
              <a:t> of </a:t>
            </a:r>
            <a:r>
              <a:rPr lang="en-GB" sz="1200" i="1" dirty="0" err="1" smtClean="0">
                <a:solidFill>
                  <a:srgbClr val="FFFF00"/>
                </a:solidFill>
              </a:rPr>
              <a:t>siy</a:t>
            </a:r>
            <a:r>
              <a:rPr lang="en-GB" sz="1200" dirty="0" smtClean="0">
                <a:solidFill>
                  <a:srgbClr val="FFFF00"/>
                </a:solidFill>
              </a:rPr>
              <a:t>)</a:t>
            </a:r>
            <a:endParaRPr lang="en-GB" sz="1200" dirty="0">
              <a:solidFill>
                <a:srgbClr val="FFFF00"/>
              </a:soli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>
                <a:solidFill>
                  <a:srgbClr val="FFFF00"/>
                </a:solidFill>
              </a:rPr>
              <a:t>Het </a:t>
            </a:r>
            <a:r>
              <a:rPr lang="en-GB" sz="1200" dirty="0" err="1">
                <a:solidFill>
                  <a:srgbClr val="FFFF00"/>
                </a:solidFill>
              </a:rPr>
              <a:t>geven</a:t>
            </a:r>
            <a:r>
              <a:rPr lang="en-GB" sz="1200" dirty="0">
                <a:solidFill>
                  <a:srgbClr val="FFFF00"/>
                </a:solidFill>
              </a:rPr>
              <a:t> van </a:t>
            </a:r>
            <a:r>
              <a:rPr lang="en-GB" sz="1200" dirty="0" err="1">
                <a:solidFill>
                  <a:srgbClr val="FFFF00"/>
                </a:solidFill>
              </a:rPr>
              <a:t>aalmoezen</a:t>
            </a:r>
            <a:r>
              <a:rPr lang="en-GB" sz="1200" dirty="0">
                <a:solidFill>
                  <a:srgbClr val="FFFF00"/>
                </a:solidFill>
              </a:rPr>
              <a:t> (</a:t>
            </a:r>
            <a:r>
              <a:rPr lang="en-GB" sz="1200" i="1" dirty="0">
                <a:solidFill>
                  <a:srgbClr val="FFFF00"/>
                </a:solidFill>
              </a:rPr>
              <a:t>zakat</a:t>
            </a:r>
            <a:r>
              <a:rPr lang="en-GB" sz="1200" dirty="0">
                <a:solidFill>
                  <a:srgbClr val="FFFF00"/>
                </a:solidFill>
              </a:rPr>
              <a:t> of </a:t>
            </a:r>
            <a:r>
              <a:rPr lang="en-GB" sz="1200" i="1" dirty="0" err="1">
                <a:solidFill>
                  <a:srgbClr val="FFFF00"/>
                </a:solidFill>
              </a:rPr>
              <a:t>zakah</a:t>
            </a:r>
            <a:r>
              <a:rPr lang="en-GB" sz="1200" dirty="0">
                <a:solidFill>
                  <a:srgbClr val="FFFF00"/>
                </a:solidFill>
              </a:rPr>
              <a:t>)</a:t>
            </a:r>
          </a:p>
          <a:p>
            <a:pPr marL="228600" indent="-228600">
              <a:buFont typeface="+mj-lt"/>
              <a:buAutoNum type="arabicPeriod"/>
            </a:pPr>
            <a:r>
              <a:rPr lang="en-GB" sz="1200" dirty="0">
                <a:solidFill>
                  <a:srgbClr val="FFFF00"/>
                </a:solidFill>
              </a:rPr>
              <a:t>De </a:t>
            </a:r>
            <a:r>
              <a:rPr lang="en-GB" sz="1200" dirty="0" err="1">
                <a:solidFill>
                  <a:srgbClr val="FFFF00"/>
                </a:solidFill>
              </a:rPr>
              <a:t>pelgrimstocht</a:t>
            </a:r>
            <a:r>
              <a:rPr lang="en-GB" sz="1200" dirty="0">
                <a:solidFill>
                  <a:srgbClr val="FFFF00"/>
                </a:solidFill>
              </a:rPr>
              <a:t> </a:t>
            </a:r>
            <a:r>
              <a:rPr lang="en-GB" sz="1200" dirty="0" err="1">
                <a:solidFill>
                  <a:srgbClr val="FFFF00"/>
                </a:solidFill>
              </a:rPr>
              <a:t>naar</a:t>
            </a:r>
            <a:r>
              <a:rPr lang="en-GB" sz="1200" dirty="0">
                <a:solidFill>
                  <a:srgbClr val="FFFF00"/>
                </a:solidFill>
              </a:rPr>
              <a:t> </a:t>
            </a:r>
            <a:r>
              <a:rPr lang="en-GB" sz="1200" dirty="0" err="1">
                <a:solidFill>
                  <a:srgbClr val="FFFF00"/>
                </a:solidFill>
              </a:rPr>
              <a:t>Mekka</a:t>
            </a:r>
            <a:r>
              <a:rPr lang="en-GB" sz="1200" dirty="0">
                <a:solidFill>
                  <a:srgbClr val="FFFF00"/>
                </a:solidFill>
              </a:rPr>
              <a:t> (</a:t>
            </a:r>
            <a:r>
              <a:rPr lang="en-GB" sz="1200" i="1" dirty="0" err="1">
                <a:solidFill>
                  <a:srgbClr val="FFFF00"/>
                </a:solidFill>
              </a:rPr>
              <a:t>hadj</a:t>
            </a:r>
            <a:r>
              <a:rPr lang="en-GB" sz="1200" dirty="0">
                <a:solidFill>
                  <a:srgbClr val="FFFF00"/>
                </a:solidFill>
              </a:rPr>
              <a:t>, </a:t>
            </a:r>
            <a:r>
              <a:rPr lang="en-GB" sz="1200" i="1" dirty="0">
                <a:solidFill>
                  <a:srgbClr val="FFFF00"/>
                </a:solidFill>
              </a:rPr>
              <a:t>hajj</a:t>
            </a:r>
            <a:r>
              <a:rPr lang="en-GB" sz="1200" dirty="0">
                <a:solidFill>
                  <a:srgbClr val="FFFF00"/>
                </a:solidFill>
              </a:rPr>
              <a:t> of </a:t>
            </a:r>
            <a:r>
              <a:rPr lang="en-GB" sz="1200" i="1" dirty="0">
                <a:solidFill>
                  <a:srgbClr val="FFFF00"/>
                </a:solidFill>
              </a:rPr>
              <a:t>haj</a:t>
            </a:r>
            <a:r>
              <a:rPr lang="en-GB" sz="1200" dirty="0">
                <a:solidFill>
                  <a:srgbClr val="FFFF00"/>
                </a:solidFill>
              </a:rPr>
              <a:t>)</a:t>
            </a:r>
          </a:p>
        </p:txBody>
      </p:sp>
      <p:sp>
        <p:nvSpPr>
          <p:cNvPr id="11" name="Rechthoek 10"/>
          <p:cNvSpPr/>
          <p:nvPr/>
        </p:nvSpPr>
        <p:spPr>
          <a:xfrm>
            <a:off x="395536" y="6381328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200" dirty="0" smtClean="0">
                <a:hlinkClick r:id="rId2"/>
              </a:rPr>
              <a:t>http://www.schooltv.nl/beeldbank/clippopup/20040315_islam07</a:t>
            </a:r>
            <a:endParaRPr lang="nl-NL" sz="1200" dirty="0"/>
          </a:p>
        </p:txBody>
      </p:sp>
    </p:spTree>
    <p:extLst>
      <p:ext uri="{BB962C8B-B14F-4D97-AF65-F5344CB8AC3E}">
        <p14:creationId xmlns="" xmlns:p14="http://schemas.microsoft.com/office/powerpoint/2010/main" val="194670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 smtClean="0"/>
              <a:t>Zuil 1: de geloofsbelijdenis (</a:t>
            </a:r>
            <a:r>
              <a:rPr lang="nl-NL" b="1" dirty="0" err="1" smtClean="0"/>
              <a:t>Sjahada</a:t>
            </a:r>
            <a:r>
              <a:rPr lang="nl-NL" b="1" dirty="0"/>
              <a:t>)</a:t>
            </a:r>
            <a:endParaRPr lang="en-GB" b="1" dirty="0"/>
          </a:p>
        </p:txBody>
      </p:sp>
      <p:sp>
        <p:nvSpPr>
          <p:cNvPr id="3" name="Rechthoek 2"/>
          <p:cNvSpPr/>
          <p:nvPr/>
        </p:nvSpPr>
        <p:spPr>
          <a:xfrm>
            <a:off x="1043608" y="1772816"/>
            <a:ext cx="7560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i="1" dirty="0">
                <a:latin typeface="Constantia" pitchFamily="18" charset="0"/>
              </a:rPr>
              <a:t>"Ik getuig dat (er) geen godheid is (dan) alleen God en ik getuig dat Mohammed de gezant van God is</a:t>
            </a:r>
            <a:r>
              <a:rPr lang="nl-NL" sz="3600" i="1" dirty="0" smtClean="0">
                <a:latin typeface="Constantia" pitchFamily="18" charset="0"/>
              </a:rPr>
              <a:t>."</a:t>
            </a:r>
            <a:endParaRPr lang="en-GB" sz="3600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349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Zuil 2: de rituele gebeden (</a:t>
            </a:r>
            <a:r>
              <a:rPr lang="nl-NL" b="1" dirty="0" err="1" smtClean="0"/>
              <a:t>Salat</a:t>
            </a:r>
            <a:r>
              <a:rPr lang="nl-NL" b="1" dirty="0" smtClean="0"/>
              <a:t>)</a:t>
            </a:r>
            <a:endParaRPr lang="en-GB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b="1" dirty="0" smtClean="0"/>
              <a:t>Vijf keer </a:t>
            </a:r>
            <a:r>
              <a:rPr lang="nl-NL" dirty="0" smtClean="0"/>
              <a:t>per dag bidden:</a:t>
            </a:r>
          </a:p>
          <a:p>
            <a:pPr marL="0" indent="0">
              <a:buNone/>
            </a:pPr>
            <a:r>
              <a:rPr lang="nl-NL" dirty="0" smtClean="0"/>
              <a:t>(1) ochtend, (2) middag (hoogste punt van de zon), (3) namiddag, (4) zonsondergang, (5) nacht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7172" name="Picture 4" descr="http://upload.wikimedia.org/wikipedia/commons/a/a4/Salattim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84621"/>
            <a:ext cx="3080817" cy="30808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237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Zuil 3: het vasten (</a:t>
            </a:r>
            <a:r>
              <a:rPr lang="nl-NL" b="1" dirty="0"/>
              <a:t>R</a:t>
            </a:r>
            <a:r>
              <a:rPr lang="nl-NL" b="1" dirty="0" smtClean="0"/>
              <a:t>amadan)</a:t>
            </a:r>
            <a:endParaRPr lang="en-GB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Een maand van inkeer: voor zonsopgang tot zonsondergang mag er niet gegeten worden. </a:t>
            </a:r>
            <a:endParaRPr lang="en-GB" dirty="0"/>
          </a:p>
        </p:txBody>
      </p:sp>
      <p:pic>
        <p:nvPicPr>
          <p:cNvPr id="8194" name="Picture 2" descr="http://www.xead.nl/resize/500-500/upload/839aa0a43bca5f212e0815406ec3a3bacmFtYWRhbS5qcGc=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659" y="3789040"/>
            <a:ext cx="3457575" cy="23717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7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 smtClean="0"/>
              <a:t>Zuil 4: het geven van aalmoezen (</a:t>
            </a:r>
            <a:r>
              <a:rPr lang="nl-NL" b="1" dirty="0" err="1" smtClean="0"/>
              <a:t>Zakat</a:t>
            </a:r>
            <a:r>
              <a:rPr lang="nl-NL" b="1" dirty="0" smtClean="0"/>
              <a:t>)</a:t>
            </a:r>
            <a:endParaRPr lang="en-GB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Om armen te helpen, maar volgens sommigen ook om islam te verspreiden. 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9218" name="Picture 2" descr="http://cache.pakistantoday.com.pk/2011/08/129-480x2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12976"/>
            <a:ext cx="4572000" cy="2266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690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448</Words>
  <Application>Microsoft Office PowerPoint</Application>
  <PresentationFormat>Diavoorstelling (4:3)</PresentationFormat>
  <Paragraphs>97</Paragraphs>
  <Slides>20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1" baseType="lpstr">
      <vt:lpstr>Kantoorthema</vt:lpstr>
      <vt:lpstr>Paragraaf 3.1 De opkomst van de islam</vt:lpstr>
      <vt:lpstr>Het Arabisch schiereiland</vt:lpstr>
      <vt:lpstr>Dia 3</vt:lpstr>
      <vt:lpstr>Verwantschap met andere monotheïstische godsdiensten volgens Koran </vt:lpstr>
      <vt:lpstr>Jodendom, christendom en islam</vt:lpstr>
      <vt:lpstr>Zuil 1: de geloofsbelijdenis (Sjahada)</vt:lpstr>
      <vt:lpstr>Zuil 2: de rituele gebeden (Salat)</vt:lpstr>
      <vt:lpstr>Zuil 3: het vasten (Ramadan)</vt:lpstr>
      <vt:lpstr>Zuil 4: het geven van aalmoezen (Zakat)</vt:lpstr>
      <vt:lpstr>Zuil 5: de pelgrimstocht naar Mekka (Hadj)</vt:lpstr>
      <vt:lpstr>De verspreiding van de Islam </vt:lpstr>
      <vt:lpstr>Dia 12</vt:lpstr>
      <vt:lpstr>Dia 13</vt:lpstr>
      <vt:lpstr>Dia 14</vt:lpstr>
      <vt:lpstr>Succes van de veroveringen van de Arabieren</vt:lpstr>
      <vt:lpstr>Dia 16</vt:lpstr>
      <vt:lpstr>Dia 17</vt:lpstr>
      <vt:lpstr>Dia 18</vt:lpstr>
      <vt:lpstr>Dia 19</vt:lpstr>
      <vt:lpstr>Dia 20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Paragraaf 3.1 De opkomst van de islam</dc:title>
  <dc:creator>Jberghege</dc:creator>
  <cp:lastModifiedBy>Gebruiker</cp:lastModifiedBy>
  <cp:revision>25</cp:revision>
  <dcterms:created xsi:type="dcterms:W3CDTF">2013-01-06T15:55:33Z</dcterms:created>
  <dcterms:modified xsi:type="dcterms:W3CDTF">2013-11-10T21:15:06Z</dcterms:modified>
</cp:coreProperties>
</file>