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96" y="-4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jpeg>
</file>

<file path=ppt/media/image3.jpeg>
</file>

<file path=ppt/media/image4.jpeg>
</file>

<file path=ppt/media/image5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CF359C-E9D4-4BF5-8F44-DADC8477FF97}" type="datetimeFigureOut">
              <a:rPr lang="nl-NL" smtClean="0"/>
              <a:t>14-1-2013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09CEB5-5A75-4CAF-9790-01500C639ED2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5.xml"/><Relationship Id="rId4" Type="http://schemas.openxmlformats.org/officeDocument/2006/relationships/image" Target="../media/image3.jpe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gif"/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Klas 4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Hoofdstuk 3</a:t>
            </a:r>
          </a:p>
          <a:p>
            <a:r>
              <a:rPr lang="nl-NL" dirty="0" smtClean="0"/>
              <a:t>Paragraaf 2</a:t>
            </a:r>
          </a:p>
          <a:p>
            <a:r>
              <a:rPr lang="nl-NL" dirty="0" smtClean="0"/>
              <a:t>‘Hofstelsel en horigheid’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	“</a:t>
            </a:r>
            <a:r>
              <a:rPr lang="nl-NL" dirty="0"/>
              <a:t>De vrijwel volledige vervanging in West-Europa van de </a:t>
            </a:r>
            <a:r>
              <a:rPr lang="nl-NL" dirty="0" err="1" smtClean="0"/>
              <a:t>agrarisch-urbane</a:t>
            </a:r>
            <a:r>
              <a:rPr lang="nl-NL" dirty="0" smtClean="0"/>
              <a:t> </a:t>
            </a:r>
            <a:r>
              <a:rPr lang="nl-NL" dirty="0"/>
              <a:t>cultuur door een </a:t>
            </a:r>
            <a:r>
              <a:rPr lang="nl-NL" dirty="0" err="1"/>
              <a:t>zelfvoorzienende</a:t>
            </a:r>
            <a:r>
              <a:rPr lang="nl-NL" dirty="0"/>
              <a:t> agrarische cultuur, georganiseerd via hofstelsel en horigheid.”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u="sng" dirty="0" smtClean="0"/>
              <a:t>Vooruitgang en achteruitgang</a:t>
            </a:r>
            <a:br>
              <a:rPr lang="nl-NL" b="1" u="sng" dirty="0" smtClean="0"/>
            </a:br>
            <a:r>
              <a:rPr lang="nl-NL" b="1" u="sng" dirty="0" smtClean="0"/>
              <a:t>500 - 1000</a:t>
            </a:r>
            <a:endParaRPr lang="nl-NL" b="1" u="sng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	De geschiedenis kenmerkt zich normaal gesproken in meer en mindere mate op </a:t>
            </a:r>
            <a:r>
              <a:rPr lang="nl-NL" b="1" u="sng" dirty="0" smtClean="0"/>
              <a:t>vooruitgang </a:t>
            </a:r>
            <a:r>
              <a:rPr lang="nl-NL" dirty="0" smtClean="0"/>
              <a:t>op </a:t>
            </a:r>
            <a:r>
              <a:rPr lang="nl-NL" i="1" dirty="0" smtClean="0"/>
              <a:t>economisch / politiek / sociaal </a:t>
            </a:r>
            <a:r>
              <a:rPr lang="nl-NL" dirty="0" smtClean="0"/>
              <a:t>en </a:t>
            </a:r>
            <a:r>
              <a:rPr lang="nl-NL" i="1" dirty="0" smtClean="0"/>
              <a:t>cultureel </a:t>
            </a:r>
            <a:r>
              <a:rPr lang="nl-NL" dirty="0" smtClean="0"/>
              <a:t>terrein.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	Periode </a:t>
            </a:r>
            <a:r>
              <a:rPr lang="nl-NL" b="1" dirty="0" smtClean="0"/>
              <a:t>500 – 1000 </a:t>
            </a:r>
            <a:r>
              <a:rPr lang="nl-NL" dirty="0" smtClean="0"/>
              <a:t>was er in West Europa sprake van achteruitgang </a:t>
            </a:r>
            <a:r>
              <a:rPr lang="nl-NL" dirty="0" smtClean="0">
                <a:sym typeface="Wingdings" pitchFamily="2" charset="2"/>
              </a:rPr>
              <a:t> vrij uniek in de geschiedenis</a:t>
            </a:r>
            <a:endParaRPr lang="nl-NL" dirty="0"/>
          </a:p>
        </p:txBody>
      </p:sp>
      <p:sp>
        <p:nvSpPr>
          <p:cNvPr id="7" name="Rechthoek 6"/>
          <p:cNvSpPr/>
          <p:nvPr/>
        </p:nvSpPr>
        <p:spPr>
          <a:xfrm>
            <a:off x="3203848" y="5301208"/>
            <a:ext cx="5688632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De periode ‘middeleeuwen’ dankt zijn naam van geleerden uit de ‘renaissance’ (ong. 1500/1600) die de middeleeuwen als een ‘tussenperiode’ zagen.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u="sng" dirty="0" smtClean="0"/>
              <a:t>Vooruitgang en achteruitgang</a:t>
            </a:r>
            <a:br>
              <a:rPr lang="nl-NL" b="1" u="sng" dirty="0" smtClean="0"/>
            </a:br>
            <a:r>
              <a:rPr lang="nl-NL" b="1" u="sng" dirty="0" smtClean="0"/>
              <a:t>500 - 1000</a:t>
            </a:r>
            <a:endParaRPr lang="nl-NL" b="1" u="sng" dirty="0"/>
          </a:p>
        </p:txBody>
      </p:sp>
      <p:sp>
        <p:nvSpPr>
          <p:cNvPr id="7" name="Tijdelijke aanduiding voor tekst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Vooruitgang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	Byzantijnse rijk (Oost-Romeinse rijk)</a:t>
            </a:r>
          </a:p>
          <a:p>
            <a:pPr>
              <a:buNone/>
            </a:pPr>
            <a:r>
              <a:rPr lang="nl-NL" dirty="0" smtClean="0"/>
              <a:t>	Islamitische / Arabische rijk</a:t>
            </a:r>
            <a:endParaRPr lang="nl-NL" dirty="0"/>
          </a:p>
        </p:txBody>
      </p:sp>
      <p:sp>
        <p:nvSpPr>
          <p:cNvPr id="8" name="Tijdelijke aanduiding voor tekst 7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 smtClean="0"/>
              <a:t>Achteruitgang</a:t>
            </a: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	West Europa</a:t>
            </a:r>
            <a:endParaRPr lang="nl-NL" dirty="0"/>
          </a:p>
        </p:txBody>
      </p:sp>
      <p:pic>
        <p:nvPicPr>
          <p:cNvPr id="1026" name="Picture 2" descr="http://www.paradoxplace.com/Books/Covers%20Images/Byzantine%20&amp;%20Ottoman/500/Cormack-Byzantium-BAR450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23528" y="3501008"/>
            <a:ext cx="2047528" cy="2819689"/>
          </a:xfrm>
          <a:prstGeom prst="rect">
            <a:avLst/>
          </a:prstGeom>
          <a:noFill/>
        </p:spPr>
      </p:pic>
      <p:pic>
        <p:nvPicPr>
          <p:cNvPr id="1028" name="Picture 4" descr="http://www.aljustrel.nl/images/moren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483768" y="3573016"/>
            <a:ext cx="2206428" cy="1944216"/>
          </a:xfrm>
          <a:prstGeom prst="rect">
            <a:avLst/>
          </a:prstGeom>
          <a:noFill/>
        </p:spPr>
      </p:pic>
      <p:pic>
        <p:nvPicPr>
          <p:cNvPr id="1030" name="Picture 6" descr="http://www.medievalists.net/wp-content/uploads/2012/07/medieval-peasants.jpe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5148064" y="2780928"/>
            <a:ext cx="3088535" cy="2663602"/>
          </a:xfrm>
          <a:prstGeom prst="rect">
            <a:avLst/>
          </a:prstGeom>
          <a:noFill/>
        </p:spPr>
      </p:pic>
      <p:sp>
        <p:nvSpPr>
          <p:cNvPr id="13" name="Rechthoek 12"/>
          <p:cNvSpPr/>
          <p:nvPr/>
        </p:nvSpPr>
        <p:spPr>
          <a:xfrm>
            <a:off x="3419872" y="5661248"/>
            <a:ext cx="468052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Kun je een voorbeeld uit de geschiedenis noemen wanneer er ook sprake is geweest van achteruitgang op pol – </a:t>
            </a:r>
            <a:r>
              <a:rPr lang="nl-NL" dirty="0" err="1" smtClean="0"/>
              <a:t>ec</a:t>
            </a:r>
            <a:r>
              <a:rPr lang="nl-NL" dirty="0" smtClean="0"/>
              <a:t> – </a:t>
            </a:r>
            <a:r>
              <a:rPr lang="nl-NL" dirty="0" err="1" smtClean="0"/>
              <a:t>soc</a:t>
            </a:r>
            <a:r>
              <a:rPr lang="nl-NL" dirty="0" smtClean="0"/>
              <a:t> of </a:t>
            </a:r>
            <a:r>
              <a:rPr lang="nl-NL" dirty="0" err="1" smtClean="0"/>
              <a:t>cult</a:t>
            </a:r>
            <a:r>
              <a:rPr lang="nl-NL" dirty="0" smtClean="0"/>
              <a:t> terrein?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10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10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5" dur="500"/>
                                        <p:tgtEl>
                                          <p:spTgt spid="10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u="sng" dirty="0" smtClean="0"/>
              <a:t>Romeinse tijd</a:t>
            </a:r>
            <a:endParaRPr lang="nl-NL" b="1" u="sng" dirty="0"/>
          </a:p>
        </p:txBody>
      </p:sp>
      <p:sp>
        <p:nvSpPr>
          <p:cNvPr id="8" name="Tijdelijke aanduiding voor inhoud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Agrarisch – (urbane) samenleving 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Steden 	- centra van politiek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	- centra van economie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	- centra van cultuur</a:t>
            </a:r>
            <a:endParaRPr lang="nl-NL" dirty="0"/>
          </a:p>
        </p:txBody>
      </p:sp>
      <p:cxnSp>
        <p:nvCxnSpPr>
          <p:cNvPr id="10" name="Rechte verbindingslijn met pijl 9"/>
          <p:cNvCxnSpPr/>
          <p:nvPr/>
        </p:nvCxnSpPr>
        <p:spPr>
          <a:xfrm>
            <a:off x="1043608" y="2132856"/>
            <a:ext cx="0" cy="64807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u="sng" dirty="0" smtClean="0"/>
              <a:t>Romeinse tijd </a:t>
            </a:r>
            <a:r>
              <a:rPr lang="nl-NL" b="1" u="sng" dirty="0" smtClean="0">
                <a:sym typeface="Wingdings" pitchFamily="2" charset="2"/>
              </a:rPr>
              <a:t> middeleeuwen</a:t>
            </a:r>
            <a:endParaRPr lang="nl-NL" b="1" u="sng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± 400 n Chr. 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Verval van Romeins gezag </a:t>
            </a:r>
            <a:r>
              <a:rPr lang="nl-NL" dirty="0" smtClean="0">
                <a:sym typeface="Wingdings" pitchFamily="2" charset="2"/>
              </a:rPr>
              <a:t> verval van steden 					    als centra van 						    beschaving en 					     vooruitgang.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u="sng" dirty="0" smtClean="0"/>
              <a:t>Middeleeuwen </a:t>
            </a:r>
            <a:endParaRPr lang="nl-NL" b="1" u="sng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>
              <a:buNone/>
            </a:pPr>
            <a:r>
              <a:rPr lang="nl-NL" b="1" u="sng" dirty="0" smtClean="0"/>
              <a:t>± 500 – 1000 n Chr. 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Agrarische samenleving </a:t>
            </a:r>
          </a:p>
          <a:p>
            <a:pPr>
              <a:buNone/>
            </a:pPr>
            <a:r>
              <a:rPr lang="nl-NL" dirty="0" smtClean="0"/>
              <a:t>	Grootgrondbezitters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Vrije boeren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Slaven</a:t>
            </a:r>
          </a:p>
          <a:p>
            <a:pPr>
              <a:buNone/>
            </a:pPr>
            <a:r>
              <a:rPr lang="nl-NL" dirty="0"/>
              <a:t>	</a:t>
            </a:r>
            <a:endParaRPr lang="nl-NL" dirty="0" smtClean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endParaRPr lang="nl-NL" dirty="0" smtClean="0"/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i.v.m. onveiligheid  </a:t>
            </a:r>
            <a:r>
              <a:rPr lang="nl-NL" dirty="0" smtClean="0">
                <a:sym typeface="Wingdings" pitchFamily="2" charset="2"/>
              </a:rPr>
              <a:t> ontstaan van nieuwe ‘klassen’</a:t>
            </a:r>
          </a:p>
          <a:p>
            <a:pPr>
              <a:buNone/>
            </a:pPr>
            <a:r>
              <a:rPr lang="nl-NL" dirty="0">
                <a:sym typeface="Wingdings" pitchFamily="2" charset="2"/>
              </a:rPr>
              <a:t>	</a:t>
            </a:r>
            <a:r>
              <a:rPr lang="nl-NL" dirty="0" smtClean="0">
                <a:sym typeface="Wingdings" pitchFamily="2" charset="2"/>
              </a:rPr>
              <a:t>- afhankelijke, halfvrije boeren = horigen</a:t>
            </a:r>
          </a:p>
          <a:p>
            <a:pPr>
              <a:buNone/>
            </a:pPr>
            <a:r>
              <a:rPr lang="nl-NL" dirty="0">
                <a:sym typeface="Wingdings" pitchFamily="2" charset="2"/>
              </a:rPr>
              <a:t>	</a:t>
            </a:r>
            <a:r>
              <a:rPr lang="nl-NL" dirty="0" smtClean="0">
                <a:sym typeface="Wingdings" pitchFamily="2" charset="2"/>
              </a:rPr>
              <a:t>- machtige grootgrondbezitter</a:t>
            </a:r>
            <a:endParaRPr lang="nl-NL" dirty="0" smtClean="0"/>
          </a:p>
        </p:txBody>
      </p:sp>
      <p:sp>
        <p:nvSpPr>
          <p:cNvPr id="5" name="Gestreepte PIJL-RECHTS 4"/>
          <p:cNvSpPr/>
          <p:nvPr/>
        </p:nvSpPr>
        <p:spPr>
          <a:xfrm>
            <a:off x="3635896" y="4005064"/>
            <a:ext cx="978408" cy="484632"/>
          </a:xfrm>
          <a:prstGeom prst="strip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u="sng" dirty="0" smtClean="0"/>
              <a:t>Grootgrondbezitter en horigen </a:t>
            </a:r>
            <a:br>
              <a:rPr lang="nl-NL" b="1" u="sng" dirty="0" smtClean="0"/>
            </a:br>
            <a:r>
              <a:rPr lang="nl-NL" b="1" u="sng" dirty="0" smtClean="0"/>
              <a:t>relatie van </a:t>
            </a:r>
            <a:r>
              <a:rPr lang="nl-NL" b="1" u="sng" dirty="0" smtClean="0">
                <a:solidFill>
                  <a:srgbClr val="FF0000"/>
                </a:solidFill>
              </a:rPr>
              <a:t>rechten</a:t>
            </a:r>
            <a:r>
              <a:rPr lang="nl-NL" b="1" u="sng" dirty="0" smtClean="0"/>
              <a:t> en </a:t>
            </a:r>
            <a:r>
              <a:rPr lang="nl-NL" b="1" u="sng" dirty="0" smtClean="0">
                <a:solidFill>
                  <a:srgbClr val="FF0000"/>
                </a:solidFill>
              </a:rPr>
              <a:t>plichten</a:t>
            </a:r>
            <a:endParaRPr lang="nl-NL" b="1" u="sng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>
              <a:buNone/>
            </a:pPr>
            <a:r>
              <a:rPr lang="nl-NL" b="1" dirty="0" smtClean="0"/>
              <a:t>Horigen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	</a:t>
            </a:r>
            <a:r>
              <a:rPr lang="nl-NL" b="1" dirty="0" smtClean="0">
                <a:solidFill>
                  <a:srgbClr val="FF0000"/>
                </a:solidFill>
              </a:rPr>
              <a:t>Plicht</a:t>
            </a:r>
            <a:r>
              <a:rPr lang="nl-NL" dirty="0" smtClean="0"/>
              <a:t> om te werken en goederen af te staan</a:t>
            </a:r>
          </a:p>
          <a:p>
            <a:pPr>
              <a:buNone/>
            </a:pPr>
            <a:r>
              <a:rPr lang="nl-NL" dirty="0" smtClean="0"/>
              <a:t>	</a:t>
            </a:r>
            <a:r>
              <a:rPr lang="nl-NL" b="1" dirty="0" smtClean="0">
                <a:solidFill>
                  <a:srgbClr val="FF0000"/>
                </a:solidFill>
              </a:rPr>
              <a:t>Recht</a:t>
            </a:r>
            <a:r>
              <a:rPr lang="nl-NL" dirty="0" smtClean="0"/>
              <a:t> op bescherming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427984" y="1600200"/>
            <a:ext cx="4258816" cy="4525963"/>
          </a:xfrm>
        </p:spPr>
        <p:txBody>
          <a:bodyPr/>
          <a:lstStyle/>
          <a:p>
            <a:pPr>
              <a:buNone/>
            </a:pPr>
            <a:r>
              <a:rPr lang="nl-NL" b="1" dirty="0" smtClean="0"/>
              <a:t>Grootgrondbezitter (heer)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	</a:t>
            </a:r>
            <a:r>
              <a:rPr lang="nl-NL" b="1" dirty="0" smtClean="0">
                <a:solidFill>
                  <a:srgbClr val="FF0000"/>
                </a:solidFill>
              </a:rPr>
              <a:t>Plicht</a:t>
            </a:r>
            <a:r>
              <a:rPr lang="nl-NL" dirty="0" smtClean="0"/>
              <a:t> om bescherming te geven</a:t>
            </a:r>
          </a:p>
          <a:p>
            <a:pPr>
              <a:buNone/>
            </a:pPr>
            <a:r>
              <a:rPr lang="nl-NL" dirty="0" smtClean="0"/>
              <a:t>	</a:t>
            </a:r>
            <a:r>
              <a:rPr lang="nl-NL" b="1" dirty="0" smtClean="0">
                <a:solidFill>
                  <a:srgbClr val="FF0000"/>
                </a:solidFill>
              </a:rPr>
              <a:t>Recht </a:t>
            </a:r>
            <a:r>
              <a:rPr lang="nl-NL" dirty="0" smtClean="0"/>
              <a:t>op werk en goederen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 smtClean="0"/>
              <a:t>Heer en horigen leven op een </a:t>
            </a:r>
            <a:r>
              <a:rPr lang="nl-NL" b="1" u="sng" dirty="0" smtClean="0"/>
              <a:t>domein</a:t>
            </a:r>
            <a:br>
              <a:rPr lang="nl-NL" b="1" u="sng" dirty="0" smtClean="0"/>
            </a:br>
            <a:r>
              <a:rPr lang="nl-NL" b="1" dirty="0" smtClean="0"/>
              <a:t>= hofstelsel / </a:t>
            </a:r>
            <a:r>
              <a:rPr lang="nl-NL" b="1" dirty="0" err="1" smtClean="0"/>
              <a:t>domaniaal</a:t>
            </a:r>
            <a:r>
              <a:rPr lang="nl-NL" b="1" dirty="0" smtClean="0"/>
              <a:t> stelsel</a:t>
            </a:r>
            <a:endParaRPr lang="nl-NL" b="1" u="sng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>
              <a:buNone/>
            </a:pPr>
            <a:r>
              <a:rPr lang="nl-NL" b="1" dirty="0" smtClean="0"/>
              <a:t>Vroonland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Land van de heer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nl-NL" b="1" dirty="0" err="1" smtClean="0"/>
              <a:t>Hoevenland</a:t>
            </a:r>
            <a:endParaRPr lang="nl-NL" b="1" dirty="0" smtClean="0"/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Land van de horigen</a:t>
            </a:r>
            <a:endParaRPr lang="nl-NL" dirty="0"/>
          </a:p>
        </p:txBody>
      </p:sp>
      <p:pic>
        <p:nvPicPr>
          <p:cNvPr id="17410" name="Picture 2" descr="http://blikopdewereld.nl/Ontwikkeling/images/stories/svkl1h6/boeren%20sv%20deel%201%20hfst%206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644008" y="3304840"/>
            <a:ext cx="3585617" cy="3347828"/>
          </a:xfrm>
          <a:prstGeom prst="rect">
            <a:avLst/>
          </a:prstGeom>
          <a:noFill/>
        </p:spPr>
      </p:pic>
      <p:pic>
        <p:nvPicPr>
          <p:cNvPr id="17412" name="Picture 4" descr="http://www.dbnl.org/tekst/prev002prin01_01/prev002prin01ill426.gif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539552" y="3140968"/>
            <a:ext cx="3233936" cy="3468397"/>
          </a:xfrm>
          <a:prstGeom prst="rect">
            <a:avLst/>
          </a:prstGeom>
          <a:noFill/>
        </p:spPr>
      </p:pic>
      <p:sp>
        <p:nvSpPr>
          <p:cNvPr id="8" name="Rechthoek 7"/>
          <p:cNvSpPr/>
          <p:nvPr/>
        </p:nvSpPr>
        <p:spPr>
          <a:xfrm>
            <a:off x="2555776" y="3284984"/>
            <a:ext cx="3816424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Ieder domein is een wereld op zich: werken </a:t>
            </a:r>
            <a:r>
              <a:rPr lang="nl-NL" b="1" u="sng" dirty="0" smtClean="0"/>
              <a:t>autarkisch </a:t>
            </a:r>
            <a:endParaRPr lang="nl-NL" b="1" u="sng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156</Words>
  <Application>Microsoft Office PowerPoint</Application>
  <PresentationFormat>Diavoorstelling (4:3)</PresentationFormat>
  <Paragraphs>57</Paragraphs>
  <Slides>9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0" baseType="lpstr">
      <vt:lpstr>Office-thema</vt:lpstr>
      <vt:lpstr>Klas 4</vt:lpstr>
      <vt:lpstr>Dia 2</vt:lpstr>
      <vt:lpstr>Vooruitgang en achteruitgang 500 - 1000</vt:lpstr>
      <vt:lpstr>Vooruitgang en achteruitgang 500 - 1000</vt:lpstr>
      <vt:lpstr>Romeinse tijd</vt:lpstr>
      <vt:lpstr>Romeinse tijd  middeleeuwen</vt:lpstr>
      <vt:lpstr>Middeleeuwen </vt:lpstr>
      <vt:lpstr>Grootgrondbezitter en horigen  relatie van rechten en plichten</vt:lpstr>
      <vt:lpstr>Heer en horigen leven op een domein = hofstelsel / domaniaal stelsel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Klas 4</dc:title>
  <dc:creator>Kristel Biemans</dc:creator>
  <cp:lastModifiedBy>Kristel Biemans</cp:lastModifiedBy>
  <cp:revision>4</cp:revision>
  <dcterms:created xsi:type="dcterms:W3CDTF">2013-01-14T08:33:54Z</dcterms:created>
  <dcterms:modified xsi:type="dcterms:W3CDTF">2013-01-14T09:02:47Z</dcterms:modified>
</cp:coreProperties>
</file>

<file path=docProps/thumbnail.jpeg>
</file>