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F958-75F7-4793-8FC0-619771656FBE}" type="datetimeFigureOut">
              <a:rPr lang="nl-NL" smtClean="0"/>
              <a:t>17-1-2013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58981-C4D2-40B2-BBA8-4858EB532ACB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3.3</a:t>
            </a:r>
            <a:br>
              <a:rPr lang="nl-NL" dirty="0" smtClean="0"/>
            </a:br>
            <a:r>
              <a:rPr lang="nl-NL" dirty="0" smtClean="0"/>
              <a:t>Het feodale stelsel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Het ontstaan van feodale verhoudingen in het bestuur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Romeinse rijk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http://library.thinkquest.org/22866/Dutch/Plaatjes/Rmmpad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5905500" cy="4524375"/>
          </a:xfrm>
          <a:prstGeom prst="rect">
            <a:avLst/>
          </a:prstGeom>
          <a:noFill/>
        </p:spPr>
      </p:pic>
      <p:sp>
        <p:nvSpPr>
          <p:cNvPr id="5" name="Toelichting met afgeronde rechthoek 4"/>
          <p:cNvSpPr/>
          <p:nvPr/>
        </p:nvSpPr>
        <p:spPr>
          <a:xfrm>
            <a:off x="4283968" y="1916832"/>
            <a:ext cx="2160240" cy="720080"/>
          </a:xfrm>
          <a:prstGeom prst="wedgeRoundRectCallout">
            <a:avLst>
              <a:gd name="adj1" fmla="val -121097"/>
              <a:gd name="adj2" fmla="val 2695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Centraal bestuur in Rome</a:t>
            </a:r>
            <a:endParaRPr lang="nl-NL" dirty="0"/>
          </a:p>
        </p:txBody>
      </p:sp>
      <p:sp>
        <p:nvSpPr>
          <p:cNvPr id="7" name="Toelichting met afgeronde rechthoek 6"/>
          <p:cNvSpPr/>
          <p:nvPr/>
        </p:nvSpPr>
        <p:spPr>
          <a:xfrm>
            <a:off x="5364088" y="4077072"/>
            <a:ext cx="1296144" cy="648072"/>
          </a:xfrm>
          <a:prstGeom prst="wedgeRoundRectCallout">
            <a:avLst>
              <a:gd name="adj1" fmla="val -96992"/>
              <a:gd name="adj2" fmla="val -61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provincies</a:t>
            </a:r>
            <a:endParaRPr lang="nl-NL" dirty="0"/>
          </a:p>
        </p:txBody>
      </p:sp>
      <p:sp>
        <p:nvSpPr>
          <p:cNvPr id="8" name="Rechteraccolade 7"/>
          <p:cNvSpPr/>
          <p:nvPr/>
        </p:nvSpPr>
        <p:spPr>
          <a:xfrm>
            <a:off x="6588224" y="1772816"/>
            <a:ext cx="792088" cy="40324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7380312" y="3212976"/>
            <a:ext cx="13681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/>
          </a:p>
          <a:p>
            <a:pPr algn="ctr"/>
            <a:endParaRPr lang="nl-NL" dirty="0" smtClean="0"/>
          </a:p>
          <a:p>
            <a:pPr algn="ctr"/>
            <a:r>
              <a:rPr lang="nl-NL" dirty="0" smtClean="0"/>
              <a:t>Zorgen voor Bestuur &amp;</a:t>
            </a:r>
          </a:p>
          <a:p>
            <a:pPr algn="ctr"/>
            <a:r>
              <a:rPr lang="nl-NL" dirty="0" smtClean="0"/>
              <a:t>Rechtspraak</a:t>
            </a:r>
          </a:p>
          <a:p>
            <a:pPr algn="ctr"/>
            <a:endParaRPr lang="nl-NL" dirty="0" smtClean="0"/>
          </a:p>
          <a:p>
            <a:pPr algn="ctr"/>
            <a:endParaRPr lang="nl-NL" dirty="0" smtClean="0"/>
          </a:p>
        </p:txBody>
      </p:sp>
      <p:sp>
        <p:nvSpPr>
          <p:cNvPr id="10" name="Rechthoek 9"/>
          <p:cNvSpPr/>
          <p:nvPr/>
        </p:nvSpPr>
        <p:spPr>
          <a:xfrm>
            <a:off x="7380312" y="4437112"/>
            <a:ext cx="136815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Romeinse rijk was een beschaving</a:t>
            </a:r>
            <a:endParaRPr lang="nl-NL" dirty="0"/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7956376" y="414908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Middeleeuwen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2" descr="http://library.thinkquest.org/22866/Dutch/Plaatjes/Rmmpad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5905500" cy="4524375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 rot="1492558">
            <a:off x="332578" y="2993492"/>
            <a:ext cx="62275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b="1" u="sng" dirty="0" smtClean="0">
                <a:solidFill>
                  <a:srgbClr val="FFFF00"/>
                </a:solidFill>
              </a:rPr>
              <a:t>ROMEINSE EENHEID</a:t>
            </a:r>
            <a:endParaRPr lang="nl-NL" sz="5400" b="1" u="sng" dirty="0">
              <a:solidFill>
                <a:srgbClr val="FFFF00"/>
              </a:solidFill>
            </a:endParaRPr>
          </a:p>
        </p:txBody>
      </p:sp>
      <p:cxnSp>
        <p:nvCxnSpPr>
          <p:cNvPr id="7" name="Rechte verbindingslijn 6"/>
          <p:cNvCxnSpPr/>
          <p:nvPr/>
        </p:nvCxnSpPr>
        <p:spPr>
          <a:xfrm flipH="1">
            <a:off x="755576" y="1772816"/>
            <a:ext cx="5112568" cy="396044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611560" y="1772816"/>
            <a:ext cx="5256584" cy="410445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6516216" y="1556792"/>
            <a:ext cx="25202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Verval Romeins bestuur </a:t>
            </a:r>
          </a:p>
          <a:p>
            <a:endParaRPr lang="nl-NL" b="1" dirty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 </a:t>
            </a:r>
          </a:p>
          <a:p>
            <a:endParaRPr lang="nl-NL" dirty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nl-NL" sz="2000" dirty="0" smtClean="0">
                <a:sym typeface="Wingdings" pitchFamily="2" charset="2"/>
              </a:rPr>
              <a:t>Wegen werden niet onderhouden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>
                <a:sym typeface="Wingdings" pitchFamily="2" charset="2"/>
              </a:rPr>
              <a:t>Geen rechtspraak en wetten i.v.m. verdwijnen van geletterde bevolking</a:t>
            </a:r>
          </a:p>
          <a:p>
            <a:pPr>
              <a:buFont typeface="Arial" pitchFamily="34" charset="0"/>
              <a:buChar char="•"/>
            </a:pPr>
            <a:r>
              <a:rPr lang="nl-NL" sz="2000" dirty="0" smtClean="0">
                <a:sym typeface="Wingdings" pitchFamily="2" charset="2"/>
              </a:rPr>
              <a:t>Rondtrekkende bendes hadden vrij spel. </a:t>
            </a:r>
            <a:endParaRPr lang="nl-NL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Onzeker bestaan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Onzekerheid </a:t>
            </a:r>
            <a:r>
              <a:rPr lang="nl-NL" dirty="0" smtClean="0">
                <a:sym typeface="Wingdings" pitchFamily="2" charset="2"/>
              </a:rPr>
              <a:t> </a:t>
            </a:r>
          </a:p>
          <a:p>
            <a:pPr>
              <a:buNone/>
            </a:pPr>
            <a:r>
              <a:rPr lang="nl-NL" dirty="0">
                <a:sym typeface="Wingdings" pitchFamily="2" charset="2"/>
              </a:rPr>
              <a:t>	</a:t>
            </a:r>
            <a:r>
              <a:rPr lang="nl-NL" dirty="0" smtClean="0">
                <a:sym typeface="Wingdings" pitchFamily="2" charset="2"/>
              </a:rPr>
              <a:t>ontstaan van afhankelijke relaties tussen </a:t>
            </a:r>
            <a:r>
              <a:rPr lang="nl-NL" b="1" dirty="0" smtClean="0">
                <a:sym typeface="Wingdings" pitchFamily="2" charset="2"/>
              </a:rPr>
              <a:t>hogere</a:t>
            </a:r>
            <a:r>
              <a:rPr lang="nl-NL" dirty="0" smtClean="0">
                <a:sym typeface="Wingdings" pitchFamily="2" charset="2"/>
              </a:rPr>
              <a:t> en </a:t>
            </a:r>
            <a:r>
              <a:rPr lang="nl-NL" b="1" dirty="0" smtClean="0">
                <a:sym typeface="Wingdings" pitchFamily="2" charset="2"/>
              </a:rPr>
              <a:t>lagere </a:t>
            </a:r>
            <a:r>
              <a:rPr lang="nl-NL" dirty="0" smtClean="0">
                <a:sym typeface="Wingdings" pitchFamily="2" charset="2"/>
              </a:rPr>
              <a:t>machthebbers</a:t>
            </a:r>
          </a:p>
          <a:p>
            <a:pPr>
              <a:buNone/>
            </a:pPr>
            <a:endParaRPr lang="nl-NL" dirty="0">
              <a:sym typeface="Wingdings" pitchFamily="2" charset="2"/>
            </a:endParaRP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		</a:t>
            </a:r>
            <a:r>
              <a:rPr lang="nl-NL" dirty="0" smtClean="0">
                <a:solidFill>
                  <a:srgbClr val="FF0000"/>
                </a:solidFill>
                <a:sym typeface="Wingdings" pitchFamily="2" charset="2"/>
              </a:rPr>
              <a:t>Feodalisme / leenstelsel / vazalliteit</a:t>
            </a:r>
          </a:p>
          <a:p>
            <a:pPr>
              <a:buNone/>
            </a:pPr>
            <a:r>
              <a:rPr lang="nl-NL" sz="1800" dirty="0">
                <a:sym typeface="Wingdings" pitchFamily="2" charset="2"/>
              </a:rPr>
              <a:t>	</a:t>
            </a:r>
            <a:r>
              <a:rPr lang="nl-NL" sz="1800" dirty="0" smtClean="0">
                <a:sym typeface="Wingdings" pitchFamily="2" charset="2"/>
              </a:rPr>
              <a:t>		(</a:t>
            </a:r>
            <a:r>
              <a:rPr lang="nl-NL" sz="1800" dirty="0" err="1" smtClean="0">
                <a:sym typeface="Wingdings" pitchFamily="2" charset="2"/>
              </a:rPr>
              <a:t>feudum</a:t>
            </a:r>
            <a:r>
              <a:rPr lang="nl-NL" sz="1800" dirty="0" smtClean="0">
                <a:sym typeface="Wingdings" pitchFamily="2" charset="2"/>
              </a:rPr>
              <a:t> = leen)</a:t>
            </a:r>
            <a:endParaRPr lang="nl-NL" sz="1800" dirty="0">
              <a:sym typeface="Wingdings" pitchFamily="2" charset="2"/>
            </a:endParaRPr>
          </a:p>
        </p:txBody>
      </p:sp>
      <p:sp>
        <p:nvSpPr>
          <p:cNvPr id="4" name="Rechteraccolade 3"/>
          <p:cNvSpPr/>
          <p:nvPr/>
        </p:nvSpPr>
        <p:spPr>
          <a:xfrm rot="5400000">
            <a:off x="3738192" y="-129680"/>
            <a:ext cx="1307576" cy="7416824"/>
          </a:xfrm>
          <a:prstGeom prst="rightBrac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Feodaal stelsel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sz="3100" dirty="0" smtClean="0"/>
              <a:t>Relatie tussen </a:t>
            </a:r>
            <a:r>
              <a:rPr lang="nl-NL" sz="3100" dirty="0" smtClean="0">
                <a:solidFill>
                  <a:srgbClr val="FF0000"/>
                </a:solidFill>
              </a:rPr>
              <a:t>leenheer</a:t>
            </a:r>
            <a:r>
              <a:rPr lang="nl-NL" sz="3100" dirty="0" smtClean="0"/>
              <a:t> &amp; </a:t>
            </a:r>
            <a:r>
              <a:rPr lang="nl-NL" sz="3100" dirty="0" smtClean="0">
                <a:solidFill>
                  <a:srgbClr val="FF0000"/>
                </a:solidFill>
              </a:rPr>
              <a:t>leenmannen</a:t>
            </a:r>
            <a:r>
              <a:rPr lang="nl-NL" sz="3100" dirty="0" smtClean="0"/>
              <a:t> (vazallen)</a:t>
            </a:r>
          </a:p>
          <a:p>
            <a:pPr>
              <a:buNone/>
            </a:pPr>
            <a:endParaRPr lang="nl-NL" sz="3100" dirty="0"/>
          </a:p>
          <a:p>
            <a:pPr>
              <a:buNone/>
            </a:pPr>
            <a:endParaRPr lang="nl-NL" sz="3100" dirty="0" smtClean="0"/>
          </a:p>
          <a:p>
            <a:pPr>
              <a:buNone/>
            </a:pPr>
            <a:endParaRPr lang="nl-NL" sz="3100" dirty="0" smtClean="0"/>
          </a:p>
          <a:p>
            <a:pPr>
              <a:buNone/>
            </a:pPr>
            <a:r>
              <a:rPr lang="nl-NL" sz="3100" dirty="0" smtClean="0"/>
              <a:t>Leenheer geeft:			Leenman geeft:</a:t>
            </a:r>
          </a:p>
          <a:p>
            <a:pPr>
              <a:buNone/>
            </a:pPr>
            <a:r>
              <a:rPr lang="nl-NL" sz="3100" dirty="0" smtClean="0"/>
              <a:t>*  Bestuursambten 		*  bestuurlijke, juridische en graaf / hertog	</a:t>
            </a:r>
            <a:r>
              <a:rPr lang="nl-NL" sz="3100" dirty="0"/>
              <a:t>	 </a:t>
            </a:r>
            <a:r>
              <a:rPr lang="nl-NL" sz="3100" dirty="0" smtClean="0"/>
              <a:t>   militaire steun. (= loyaal)</a:t>
            </a:r>
          </a:p>
          <a:p>
            <a:pPr>
              <a:buNone/>
            </a:pPr>
            <a:r>
              <a:rPr lang="nl-NL" sz="3100" dirty="0" smtClean="0"/>
              <a:t>*  Domeinen</a:t>
            </a:r>
          </a:p>
          <a:p>
            <a:pPr>
              <a:buNone/>
            </a:pPr>
            <a:endParaRPr lang="nl-NL" sz="3100" dirty="0"/>
          </a:p>
          <a:p>
            <a:pPr>
              <a:buNone/>
            </a:pPr>
            <a:endParaRPr lang="nl-NL" sz="3100" dirty="0" smtClean="0"/>
          </a:p>
          <a:p>
            <a:pPr>
              <a:buNone/>
            </a:pPr>
            <a:r>
              <a:rPr lang="nl-NL" sz="3100" dirty="0"/>
              <a:t>	</a:t>
            </a:r>
            <a:r>
              <a:rPr lang="nl-NL" sz="3100" dirty="0" smtClean="0"/>
              <a:t>		</a:t>
            </a:r>
          </a:p>
        </p:txBody>
      </p:sp>
      <p:sp>
        <p:nvSpPr>
          <p:cNvPr id="4" name="Rechthoekige toelichting 3"/>
          <p:cNvSpPr/>
          <p:nvPr/>
        </p:nvSpPr>
        <p:spPr>
          <a:xfrm>
            <a:off x="2051720" y="2348880"/>
            <a:ext cx="2160240" cy="720080"/>
          </a:xfrm>
          <a:prstGeom prst="wedgeRectCallout">
            <a:avLst>
              <a:gd name="adj1" fmla="val 11921"/>
              <a:gd name="adj2" fmla="val -916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hogere machthebber </a:t>
            </a:r>
            <a:endParaRPr lang="nl-NL" dirty="0"/>
          </a:p>
        </p:txBody>
      </p:sp>
      <p:sp>
        <p:nvSpPr>
          <p:cNvPr id="5" name="Rechthoekige toelichting 4"/>
          <p:cNvSpPr/>
          <p:nvPr/>
        </p:nvSpPr>
        <p:spPr>
          <a:xfrm>
            <a:off x="4499992" y="2348880"/>
            <a:ext cx="2160240" cy="720080"/>
          </a:xfrm>
          <a:prstGeom prst="wedgeRectCallout">
            <a:avLst>
              <a:gd name="adj1" fmla="val 11921"/>
              <a:gd name="adj2" fmla="val -916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lagere machthebbers</a:t>
            </a:r>
            <a:endParaRPr lang="nl-NL" dirty="0"/>
          </a:p>
        </p:txBody>
      </p:sp>
      <p:cxnSp>
        <p:nvCxnSpPr>
          <p:cNvPr id="7" name="Rechte verbindingslijn met pijl 6"/>
          <p:cNvCxnSpPr/>
          <p:nvPr/>
        </p:nvCxnSpPr>
        <p:spPr>
          <a:xfrm flipH="1">
            <a:off x="3059832" y="4149080"/>
            <a:ext cx="1224136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met pijl 8"/>
          <p:cNvCxnSpPr/>
          <p:nvPr/>
        </p:nvCxnSpPr>
        <p:spPr>
          <a:xfrm>
            <a:off x="3059832" y="3356992"/>
            <a:ext cx="1224136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http://cdn.timerime.com/cdn-3/upload/resized/69897/795700/resized_image2_91988dd89931456b375c75b18f5fce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509120"/>
            <a:ext cx="1912406" cy="2125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Succes feodaal stelsel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Alleen onder de </a:t>
            </a:r>
            <a:r>
              <a:rPr lang="nl-NL" b="1" dirty="0" err="1">
                <a:solidFill>
                  <a:srgbClr val="FF0000"/>
                </a:solidFill>
              </a:rPr>
              <a:t>K</a:t>
            </a:r>
            <a:r>
              <a:rPr lang="nl-NL" b="1" dirty="0" err="1" smtClean="0">
                <a:solidFill>
                  <a:srgbClr val="FF0000"/>
                </a:solidFill>
              </a:rPr>
              <a:t>arolingers</a:t>
            </a:r>
            <a:r>
              <a:rPr lang="nl-NL" dirty="0" smtClean="0"/>
              <a:t> = </a:t>
            </a:r>
            <a:r>
              <a:rPr lang="nl-NL" b="1" dirty="0" smtClean="0">
                <a:solidFill>
                  <a:srgbClr val="FF0000"/>
                </a:solidFill>
              </a:rPr>
              <a:t>Frankische rijk</a:t>
            </a:r>
            <a:r>
              <a:rPr lang="nl-NL" dirty="0" smtClean="0"/>
              <a:t>. </a:t>
            </a:r>
          </a:p>
          <a:p>
            <a:r>
              <a:rPr lang="nl-NL" dirty="0" err="1" smtClean="0"/>
              <a:t>Clovis</a:t>
            </a:r>
            <a:r>
              <a:rPr lang="nl-NL" dirty="0" smtClean="0"/>
              <a:t> (6</a:t>
            </a:r>
            <a:r>
              <a:rPr lang="nl-NL" baseline="30000" dirty="0" smtClean="0"/>
              <a:t>e</a:t>
            </a:r>
            <a:r>
              <a:rPr lang="nl-NL" dirty="0" smtClean="0"/>
              <a:t> eeuw)</a:t>
            </a:r>
          </a:p>
          <a:p>
            <a:r>
              <a:rPr lang="nl-NL" dirty="0" smtClean="0"/>
              <a:t>Karel Martel (8</a:t>
            </a:r>
            <a:r>
              <a:rPr lang="nl-NL" baseline="30000" dirty="0" smtClean="0"/>
              <a:t>e</a:t>
            </a:r>
            <a:r>
              <a:rPr lang="nl-NL" dirty="0" smtClean="0"/>
              <a:t> eeuw)</a:t>
            </a:r>
          </a:p>
          <a:p>
            <a:r>
              <a:rPr lang="nl-NL" dirty="0" smtClean="0"/>
              <a:t>Pippijn de Korte (8</a:t>
            </a:r>
            <a:r>
              <a:rPr lang="nl-NL" baseline="30000" dirty="0" smtClean="0"/>
              <a:t>e</a:t>
            </a:r>
            <a:r>
              <a:rPr lang="nl-NL" dirty="0" smtClean="0"/>
              <a:t> eeuw)</a:t>
            </a:r>
          </a:p>
          <a:p>
            <a:r>
              <a:rPr lang="nl-NL" dirty="0" smtClean="0"/>
              <a:t>Karel de Grote (768 – 814) </a:t>
            </a:r>
          </a:p>
          <a:p>
            <a:pPr lvl="1"/>
            <a:r>
              <a:rPr lang="nl-NL" dirty="0" smtClean="0"/>
              <a:t>Meest succesvol i.v.m. grote veroveringen mede mogelijk gemaakt door:</a:t>
            </a:r>
          </a:p>
          <a:p>
            <a:pPr lvl="2"/>
            <a:r>
              <a:rPr lang="nl-NL" dirty="0" smtClean="0"/>
              <a:t>Uitvindingen: betere wapens / betere bescherming (schild, maliënkolder) / stijgbeugel</a:t>
            </a:r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Maliënkolder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8434" name="Picture 2" descr="http://www.merlins-cave.nl/cavestore/images/WAFFEN-0509000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484784"/>
            <a:ext cx="5505450" cy="5057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Stijgbeugel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482" name="Picture 2" descr="http://home.planet.nl/~vink0077/Image/stijgbeug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6120680" cy="4080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Karel de Grote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Manier van besturen: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Rijk verdeeld in </a:t>
            </a:r>
            <a:r>
              <a:rPr lang="nl-NL" b="1" u="sng" dirty="0" smtClean="0">
                <a:solidFill>
                  <a:srgbClr val="FF0000"/>
                </a:solidFill>
              </a:rPr>
              <a:t>gouwen </a:t>
            </a:r>
            <a:r>
              <a:rPr lang="nl-NL" dirty="0" smtClean="0"/>
              <a:t>(kleine bestuurseenheden)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Na Karel de Grote: versplintering </a:t>
            </a:r>
            <a:r>
              <a:rPr lang="nl-NL" dirty="0" smtClean="0">
                <a:sym typeface="Wingdings" pitchFamily="2" charset="2"/>
              </a:rPr>
              <a:t> </a:t>
            </a:r>
            <a:endParaRPr lang="nl-NL" dirty="0" smtClean="0"/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Leenmannen gaan leen als bezit beschouwen.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161</Words>
  <Application>Microsoft Office PowerPoint</Application>
  <PresentationFormat>Diavoorstelling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Paragraaf 3.3 Het feodale stelsel</vt:lpstr>
      <vt:lpstr>Romeinse rijk</vt:lpstr>
      <vt:lpstr>Middeleeuwen</vt:lpstr>
      <vt:lpstr>Onzeker bestaan</vt:lpstr>
      <vt:lpstr>Feodaal stelsel</vt:lpstr>
      <vt:lpstr>Succes feodaal stelsel</vt:lpstr>
      <vt:lpstr>Maliënkolder</vt:lpstr>
      <vt:lpstr>Stijgbeugel</vt:lpstr>
      <vt:lpstr>Karel de Grote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3.3 Het feodale stelsel</dc:title>
  <dc:creator>Kristel Biemans</dc:creator>
  <cp:lastModifiedBy>Kristel Biemans</cp:lastModifiedBy>
  <cp:revision>11</cp:revision>
  <dcterms:created xsi:type="dcterms:W3CDTF">2013-01-17T09:50:01Z</dcterms:created>
  <dcterms:modified xsi:type="dcterms:W3CDTF">2013-01-17T10:21:01Z</dcterms:modified>
</cp:coreProperties>
</file>