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5" r:id="rId5"/>
    <p:sldId id="266" r:id="rId6"/>
    <p:sldId id="269" r:id="rId7"/>
    <p:sldId id="268" r:id="rId8"/>
    <p:sldId id="261" r:id="rId9"/>
    <p:sldId id="262" r:id="rId10"/>
    <p:sldId id="264" r:id="rId11"/>
    <p:sldId id="270" r:id="rId12"/>
    <p:sldId id="271" r:id="rId13"/>
    <p:sldId id="277" r:id="rId14"/>
    <p:sldId id="272" r:id="rId15"/>
    <p:sldId id="273" r:id="rId16"/>
    <p:sldId id="274" r:id="rId17"/>
    <p:sldId id="275" r:id="rId18"/>
    <p:sldId id="276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C7C4F-D9AC-4560-A446-778E3B456D7D}" type="datetimeFigureOut">
              <a:rPr lang="nl-NL" smtClean="0"/>
              <a:pPr/>
              <a:t>28-3-2013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6830A-FF37-4115-881F-F8DD193A6A46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www.schooltv.nl/beeldbank/clip/20100317_gewrichten01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beeldbank/clip/20021104_geraamte11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Leskaart 1: Geraamte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nl-NL" dirty="0"/>
              <a:t>b</a:t>
            </a:r>
            <a:r>
              <a:rPr lang="nl-NL" dirty="0" smtClean="0"/>
              <a:t>eenverbindingen, fontanellen, bouw </a:t>
            </a:r>
            <a:r>
              <a:rPr lang="nl-NL" dirty="0" smtClean="0"/>
              <a:t>gewricht, samenstelling  bot, samenstelling skelet, skelet van zoogdieren, verschillende gewrichten 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Bouw gewricht</a:t>
            </a:r>
            <a:endParaRPr lang="nl-NL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23528" y="1772816"/>
          <a:ext cx="8229600" cy="4221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Onderdeel gewricht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Functie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Gewrichtskogel</a:t>
                      </a:r>
                      <a:r>
                        <a:rPr lang="nl-NL" baseline="0" dirty="0" smtClean="0"/>
                        <a:t> (</a:t>
                      </a:r>
                      <a:r>
                        <a:rPr lang="nl-NL" dirty="0" smtClean="0"/>
                        <a:t>gewrichtskop)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Kapselband</a:t>
                      </a:r>
                      <a:r>
                        <a:rPr lang="nl-NL" baseline="0" dirty="0" smtClean="0"/>
                        <a:t> (</a:t>
                      </a:r>
                      <a:r>
                        <a:rPr lang="nl-NL" dirty="0" smtClean="0"/>
                        <a:t>gewrichtsband)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Verbinding</a:t>
                      </a:r>
                      <a:r>
                        <a:rPr lang="nl-NL" baseline="0" dirty="0" smtClean="0"/>
                        <a:t> tussen gewrichtskogel en gewrichtskom  extra verstevigen.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Gewrichtskapsel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nl-NL" baseline="0" dirty="0" smtClean="0"/>
                        <a:t>Maken van gewrichtssmeer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nl-NL" baseline="0" dirty="0" smtClean="0"/>
                        <a:t>Het verbinden van de gewrichtskogel met de gewrichtskom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Gewrichtssmeer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</a:t>
                      </a:r>
                      <a:r>
                        <a:rPr lang="nl-NL" baseline="0" dirty="0" smtClean="0"/>
                        <a:t> “smeren” van het gewricht. Soepel laten verlopen van de beweging tussen de gewrichtskogel en de gewrichtskom.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Kraakbeenlaagje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Beschermen</a:t>
                      </a:r>
                      <a:r>
                        <a:rPr lang="nl-NL" baseline="0" dirty="0" smtClean="0"/>
                        <a:t> van de gewrichtskogel en de gewrichtskom.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Gewrichtskom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4" descr="http://biodesk.nl/beweging/antwoord_puzzel_gewricht.gif"/>
          <p:cNvPicPr>
            <a:picLocks noChangeAspect="1" noChangeArrowheads="1"/>
          </p:cNvPicPr>
          <p:nvPr/>
        </p:nvPicPr>
        <p:blipFill>
          <a:blip r:embed="rId2" cstate="print"/>
          <a:srcRect l="5064" t="7868" r="6312" b="15410"/>
          <a:stretch>
            <a:fillRect/>
          </a:stretch>
        </p:blipFill>
        <p:spPr bwMode="auto">
          <a:xfrm>
            <a:off x="6876256" y="5367768"/>
            <a:ext cx="2267744" cy="1490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Het skelet van zoogdieren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Het skelet van zoogdieren vertoont veel overeenkomsten met dat van de mens.</a:t>
            </a: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de-natuur-geneeswijzer.nl/images/homeopathie/skelet-kat.jpg"/>
          <p:cNvPicPr>
            <a:picLocks noChangeAspect="1" noChangeArrowheads="1"/>
          </p:cNvPicPr>
          <p:nvPr/>
        </p:nvPicPr>
        <p:blipFill>
          <a:blip r:embed="rId2" cstate="print"/>
          <a:srcRect t="12165"/>
          <a:stretch>
            <a:fillRect/>
          </a:stretch>
        </p:blipFill>
        <p:spPr bwMode="auto">
          <a:xfrm>
            <a:off x="1475656" y="2492896"/>
            <a:ext cx="6336704" cy="371266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7504" y="6381328"/>
            <a:ext cx="2260747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Er zijn ook verschillen.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Het skelet van zoogdieren</a:t>
            </a:r>
            <a:endParaRPr lang="nl-NL" b="1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5750" t="22046" r="8201" b="18195"/>
          <a:stretch>
            <a:fillRect/>
          </a:stretch>
        </p:blipFill>
        <p:spPr bwMode="auto">
          <a:xfrm>
            <a:off x="899592" y="2348880"/>
            <a:ext cx="7560840" cy="37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07504" y="6237312"/>
            <a:ext cx="8856984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nl-NL" dirty="0" smtClean="0">
                <a:solidFill>
                  <a:schemeClr val="bg1"/>
                </a:solidFill>
              </a:rPr>
              <a:t>Zoolganger, teenganger, hoefganger (topganger)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76671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Verschillen in het gebruik van het skelet.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Zoolgangers, teengangers, hoefgangers</a:t>
            </a:r>
            <a:endParaRPr lang="nl-NL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Zoolgangers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Teengangers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Hoefgangers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Zoolgangers lopen op de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="1" baseline="0" dirty="0" smtClean="0"/>
                        <a:t>gehele voetzool </a:t>
                      </a:r>
                      <a:r>
                        <a:rPr lang="nl-NL" baseline="0" dirty="0" smtClean="0"/>
                        <a:t>(teenkootjes, middenvoetsbeentjes, voetwortelbeentjes en hielbeen).</a:t>
                      </a:r>
                    </a:p>
                    <a:p>
                      <a:endParaRPr lang="nl-NL" baseline="0" dirty="0" smtClean="0"/>
                    </a:p>
                    <a:p>
                      <a:r>
                        <a:rPr lang="nl-NL" baseline="0" dirty="0" smtClean="0"/>
                        <a:t>Voorbeelden: mens, beer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Teengangers lopen op de </a:t>
                      </a:r>
                      <a:r>
                        <a:rPr lang="nl-NL" b="1" dirty="0" smtClean="0"/>
                        <a:t>tenen </a:t>
                      </a:r>
                      <a:r>
                        <a:rPr lang="nl-NL" dirty="0" smtClean="0"/>
                        <a:t>(teenkootjes).</a:t>
                      </a:r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Voorbeelden: kat,</a:t>
                      </a:r>
                      <a:r>
                        <a:rPr lang="nl-NL" baseline="0" dirty="0" smtClean="0"/>
                        <a:t> hond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Hoefgangers lopen op de </a:t>
                      </a:r>
                      <a:r>
                        <a:rPr lang="nl-NL" b="1" dirty="0" smtClean="0"/>
                        <a:t>toppen van de tenen </a:t>
                      </a:r>
                      <a:r>
                        <a:rPr lang="nl-NL" dirty="0" smtClean="0"/>
                        <a:t>(toppen van de teenkootjes). </a:t>
                      </a:r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Het uiteinde van iedere poot</a:t>
                      </a:r>
                      <a:r>
                        <a:rPr lang="nl-NL" baseline="0" dirty="0" smtClean="0"/>
                        <a:t> is omhuld met een hoef.</a:t>
                      </a:r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Voorbeelden:</a:t>
                      </a:r>
                      <a:r>
                        <a:rPr lang="nl-NL" baseline="0" dirty="0" smtClean="0"/>
                        <a:t> paard, koe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http://www.de-natuur-geneeswijzer.nl/images/homeopathie/skelet-k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39150" cy="562927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07504" y="6237312"/>
            <a:ext cx="8856984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nl-NL" dirty="0" smtClean="0">
                <a:solidFill>
                  <a:schemeClr val="bg1"/>
                </a:solidFill>
              </a:rPr>
              <a:t>Zoolganger, teenganger, hoefganger?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9458" name="Picture 2" descr="http://www.gutenberg.org/files/31310/31310-h/images/fig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27" y="836712"/>
            <a:ext cx="8208911" cy="417646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79512" y="6211669"/>
            <a:ext cx="8712968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nl-NL" dirty="0" smtClean="0">
                <a:solidFill>
                  <a:schemeClr val="bg1"/>
                </a:solidFill>
              </a:rPr>
              <a:t>Zoolganger, teenganger, hoefganger?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Herhaling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Welke twee beenverbindingen zijn beweeglijk aan elkaar verbonden?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21506" name="Picture 2" descr="http://mensennatuur.files.wordpress.com/2011/11/been.jpg"/>
          <p:cNvPicPr>
            <a:picLocks noChangeAspect="1" noChangeArrowheads="1"/>
          </p:cNvPicPr>
          <p:nvPr/>
        </p:nvPicPr>
        <p:blipFill>
          <a:blip r:embed="rId2" cstate="print"/>
          <a:srcRect b="12121"/>
          <a:stretch>
            <a:fillRect/>
          </a:stretch>
        </p:blipFill>
        <p:spPr bwMode="auto">
          <a:xfrm>
            <a:off x="755576" y="3356992"/>
            <a:ext cx="5339916" cy="2088232"/>
          </a:xfrm>
          <a:prstGeom prst="rect">
            <a:avLst/>
          </a:prstGeom>
          <a:noFill/>
        </p:spPr>
      </p:pic>
      <p:pic>
        <p:nvPicPr>
          <p:cNvPr id="21508" name="Picture 4" descr="http://www2.malmberg.nl/BIOLOGIEVOORJOU/LEERJAAR1/OEFENTOETSEN/IMAGES_TH5/1525-05-003-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356992"/>
            <a:ext cx="2138550" cy="208823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611560" y="594928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nl-NL" dirty="0" smtClean="0">
                <a:hlinkClick r:id="rId4"/>
              </a:rPr>
              <a:t>filmpje</a:t>
            </a:r>
            <a:endParaRPr lang="nl-NL" dirty="0"/>
          </a:p>
        </p:txBody>
      </p:sp>
      <p:pic>
        <p:nvPicPr>
          <p:cNvPr id="21510" name="Picture 6" descr="http://www.butff.nl/sites/default/files/styles/490_320/public/field/image/filmree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5733256"/>
            <a:ext cx="1440160" cy="940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Er zijn 3 soorten gewrichten</a:t>
            </a:r>
            <a:endParaRPr lang="nl-NL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8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641"/>
                <a:gridCol w="1919000"/>
                <a:gridCol w="4027820"/>
                <a:gridCol w="210882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Naam gewricht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Beweging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Voorbeeld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Scharniergewricht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Heen en terug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Knie</a:t>
                      </a:r>
                      <a:r>
                        <a:rPr lang="nl-NL" baseline="0" dirty="0" smtClean="0"/>
                        <a:t> – Elleboog 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Kogelgewricht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In verschillende</a:t>
                      </a:r>
                      <a:r>
                        <a:rPr lang="nl-NL" baseline="0" dirty="0" smtClean="0"/>
                        <a:t> richtingen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Schouder – Heup 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Rolgewricht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ene bot</a:t>
                      </a:r>
                      <a:r>
                        <a:rPr lang="nl-NL" baseline="0" dirty="0" smtClean="0"/>
                        <a:t> rolt om het andere heen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Spaakbeen – Ellepijp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8" name="Picture 8" descr="http://www.biologiesite.nl/th4kl1_bestanden/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84984"/>
            <a:ext cx="8244408" cy="3122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Van wat voor soort gewricht is er sprake?</a:t>
            </a:r>
            <a:endParaRPr lang="nl-NL" b="1" dirty="0">
              <a:solidFill>
                <a:schemeClr val="bg1"/>
              </a:solidFill>
            </a:endParaRPr>
          </a:p>
        </p:txBody>
      </p:sp>
      <p:pic>
        <p:nvPicPr>
          <p:cNvPr id="22536" name="Picture 8" descr="http://www.natuurinformatie.nl/sites/nnm.dossiers/contents/i002046/skelet%20met%20gewrichten_d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458382"/>
            <a:ext cx="3577580" cy="5139790"/>
          </a:xfrm>
          <a:prstGeom prst="rect">
            <a:avLst/>
          </a:prstGeom>
          <a:noFill/>
        </p:spPr>
      </p:pic>
      <p:pic>
        <p:nvPicPr>
          <p:cNvPr id="22540" name="Picture 12" descr="http://www.biologiesite.nl/th4kl1_bestanden/aa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772816"/>
            <a:ext cx="3201321" cy="2651373"/>
          </a:xfrm>
          <a:prstGeom prst="rect">
            <a:avLst/>
          </a:prstGeom>
          <a:noFill/>
        </p:spPr>
      </p:pic>
      <p:pic>
        <p:nvPicPr>
          <p:cNvPr id="22538" name="Picture 10" descr="http://members.chello.nl/s.westerink2/thema4kl1_bestanden/onderar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40602"/>
            <a:ext cx="2952328" cy="2560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Uitleg Botsamenstelling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Je skelet is opgebouwd uit:</a:t>
            </a:r>
          </a:p>
          <a:p>
            <a:r>
              <a:rPr lang="nl-NL" b="1" dirty="0" smtClean="0">
                <a:solidFill>
                  <a:schemeClr val="bg1"/>
                </a:solidFill>
              </a:rPr>
              <a:t>Kraakbeen</a:t>
            </a:r>
          </a:p>
          <a:p>
            <a:r>
              <a:rPr lang="nl-NL" b="1" dirty="0" smtClean="0">
                <a:solidFill>
                  <a:schemeClr val="bg1"/>
                </a:solidFill>
              </a:rPr>
              <a:t>Been</a:t>
            </a: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Been bestaat uit:</a:t>
            </a:r>
          </a:p>
          <a:p>
            <a:r>
              <a:rPr lang="nl-NL" b="1" dirty="0" smtClean="0">
                <a:solidFill>
                  <a:schemeClr val="bg1"/>
                </a:solidFill>
              </a:rPr>
              <a:t>Lijmstof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sz="2400" dirty="0" smtClean="0">
                <a:solidFill>
                  <a:schemeClr val="bg1"/>
                </a:solidFill>
              </a:rPr>
              <a:t>(zorgt voor de beweeglijkheid van een bot)</a:t>
            </a:r>
          </a:p>
          <a:p>
            <a:r>
              <a:rPr lang="nl-NL" b="1" dirty="0" smtClean="0">
                <a:solidFill>
                  <a:schemeClr val="bg1"/>
                </a:solidFill>
              </a:rPr>
              <a:t>Kalkstof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sz="2400" dirty="0" smtClean="0">
                <a:solidFill>
                  <a:schemeClr val="bg1"/>
                </a:solidFill>
              </a:rPr>
              <a:t>(zorgt voor de stevigheid van een bot)</a:t>
            </a:r>
          </a:p>
          <a:p>
            <a:pPr>
              <a:buNone/>
            </a:pPr>
            <a:endParaRPr lang="nl-NL" sz="2400" dirty="0" smtClean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5949280"/>
            <a:ext cx="8208912" cy="64633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Hoe kun je kalkstof verwijderen uit een bot?</a:t>
            </a:r>
          </a:p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Hoe kun je lijmstof verwijderen uit een bot?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8349" t="39474" r="45551" b="36046"/>
          <a:stretch>
            <a:fillRect/>
          </a:stretch>
        </p:blipFill>
        <p:spPr bwMode="auto">
          <a:xfrm>
            <a:off x="5004048" y="2564904"/>
            <a:ext cx="3168352" cy="185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Beenverbindingen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Beenderen kunnen op 4 manieren aan elkaar vast zitten.</a:t>
            </a: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b="1" dirty="0" smtClean="0">
                <a:solidFill>
                  <a:srgbClr val="FF0000"/>
                </a:solidFill>
              </a:rPr>
              <a:t>Vergroeid 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Door middel van een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b="1" dirty="0" smtClean="0">
                <a:solidFill>
                  <a:srgbClr val="FF0000"/>
                </a:solidFill>
              </a:rPr>
              <a:t>naad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Door middel van </a:t>
            </a:r>
            <a:r>
              <a:rPr lang="nl-NL" b="1" dirty="0" smtClean="0">
                <a:solidFill>
                  <a:srgbClr val="FF0000"/>
                </a:solidFill>
              </a:rPr>
              <a:t>kraakbeen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Door middel van een </a:t>
            </a:r>
            <a:r>
              <a:rPr lang="nl-NL" b="1" dirty="0" smtClean="0">
                <a:solidFill>
                  <a:srgbClr val="FF0000"/>
                </a:solidFill>
              </a:rPr>
              <a:t>gewricht</a:t>
            </a:r>
            <a:endParaRPr lang="nl-NL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Film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buNone/>
            </a:pPr>
            <a:r>
              <a:rPr lang="nl-NL" dirty="0" smtClean="0">
                <a:hlinkClick r:id="rId2"/>
              </a:rPr>
              <a:t>Botsamenstelling</a:t>
            </a: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Uitleg Botsamenstelling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Gedurende je leven verandert de samenstelling van je skelet.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47664" y="3140968"/>
          <a:ext cx="609600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Samenstelling</a:t>
                      </a:r>
                      <a:r>
                        <a:rPr lang="nl-NL" baseline="0" dirty="0" smtClean="0"/>
                        <a:t> skelet baby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Samenstelling</a:t>
                      </a:r>
                      <a:r>
                        <a:rPr lang="nl-NL" baseline="0" dirty="0" smtClean="0"/>
                        <a:t> skelet bejaarde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Het skelet</a:t>
                      </a:r>
                      <a:r>
                        <a:rPr lang="nl-NL" baseline="0" dirty="0" smtClean="0"/>
                        <a:t> bestaat voor het grootste deel uit kraakbeen i.p.v. been.</a:t>
                      </a:r>
                    </a:p>
                    <a:p>
                      <a:endParaRPr lang="nl-NL" baseline="0" dirty="0" smtClean="0"/>
                    </a:p>
                    <a:p>
                      <a:r>
                        <a:rPr lang="nl-NL" baseline="0" dirty="0" smtClean="0"/>
                        <a:t>In het beenweefsel zit veel lijmstof en weinig kalk.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Het skelet bestaat voor het grootste deel uit been</a:t>
                      </a:r>
                      <a:r>
                        <a:rPr lang="nl-NL" baseline="0" dirty="0" smtClean="0"/>
                        <a:t> i.p.v. kraakbeenweefsel.</a:t>
                      </a:r>
                    </a:p>
                    <a:p>
                      <a:endParaRPr lang="nl-NL" baseline="0" dirty="0" smtClean="0"/>
                    </a:p>
                    <a:p>
                      <a:r>
                        <a:rPr lang="nl-NL" baseline="0" dirty="0" smtClean="0"/>
                        <a:t>In het beenweefsel zit veel kalkstof en weinig lijmstof.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://www.schooltv.nl/eigenwijzer/mmbase/images/3622852/vraag_6kunstheupVROUW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4797152"/>
            <a:ext cx="1661170" cy="1594724"/>
          </a:xfrm>
          <a:prstGeom prst="rect">
            <a:avLst/>
          </a:prstGeom>
          <a:noFill/>
        </p:spPr>
      </p:pic>
      <p:pic>
        <p:nvPicPr>
          <p:cNvPr id="2052" name="Picture 4" descr="http://photogalleryfree.com/wp-content/uploads/2012/12/baby-photos-3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229200"/>
            <a:ext cx="2419469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Voorbeelden</a:t>
            </a:r>
            <a:endParaRPr lang="nl-NL" b="1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nl.dreamstime.com/menselijke-schedel-thumb178928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852936"/>
            <a:ext cx="3810000" cy="3028950"/>
          </a:xfrm>
          <a:prstGeom prst="rect">
            <a:avLst/>
          </a:prstGeom>
          <a:noFill/>
        </p:spPr>
      </p:pic>
      <p:pic>
        <p:nvPicPr>
          <p:cNvPr id="1030" name="Picture 6" descr="http://www.ikvanbinnen.nl/images/hoofdgroepentekst/th_30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708920"/>
            <a:ext cx="3000375" cy="3429001"/>
          </a:xfrm>
          <a:prstGeom prst="rect">
            <a:avLst/>
          </a:prstGeom>
          <a:noFill/>
        </p:spPr>
      </p:pic>
      <p:pic>
        <p:nvPicPr>
          <p:cNvPr id="1026" name="Picture 2" descr="http://www.rugcentrum.info/images/axialif_1.png"/>
          <p:cNvPicPr>
            <a:picLocks noChangeAspect="1" noChangeArrowheads="1"/>
          </p:cNvPicPr>
          <p:nvPr/>
        </p:nvPicPr>
        <p:blipFill>
          <a:blip r:embed="rId4" cstate="print"/>
          <a:srcRect l="52919" r="16841" b="5501"/>
          <a:stretch>
            <a:fillRect/>
          </a:stretch>
        </p:blipFill>
        <p:spPr bwMode="auto">
          <a:xfrm>
            <a:off x="107504" y="1268760"/>
            <a:ext cx="2261051" cy="2826314"/>
          </a:xfrm>
          <a:prstGeom prst="rect">
            <a:avLst/>
          </a:prstGeom>
          <a:noFill/>
        </p:spPr>
      </p:pic>
      <p:pic>
        <p:nvPicPr>
          <p:cNvPr id="1032" name="Picture 8" descr="http://www.knie-artrose.nl/wp-content/uploads/2010/01/Knie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484784"/>
            <a:ext cx="2016224" cy="197347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15008" y="6021288"/>
            <a:ext cx="8749480" cy="64633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Heiligbeen = </a:t>
            </a:r>
            <a:r>
              <a:rPr lang="nl-NL" dirty="0" smtClean="0">
                <a:solidFill>
                  <a:srgbClr val="FF0000"/>
                </a:solidFill>
              </a:rPr>
              <a:t>vergroeid</a:t>
            </a:r>
            <a:r>
              <a:rPr lang="nl-NL" dirty="0" smtClean="0">
                <a:solidFill>
                  <a:schemeClr val="bg1"/>
                </a:solidFill>
              </a:rPr>
              <a:t>			borstbeen – ribben =  d.m.v. </a:t>
            </a:r>
            <a:r>
              <a:rPr lang="nl-NL" dirty="0" smtClean="0">
                <a:solidFill>
                  <a:srgbClr val="FF0000"/>
                </a:solidFill>
              </a:rPr>
              <a:t>kraakbeen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schedelbeenderen =  d.m.v. </a:t>
            </a:r>
            <a:r>
              <a:rPr lang="nl-NL" dirty="0">
                <a:solidFill>
                  <a:schemeClr val="bg1"/>
                </a:solidFill>
              </a:rPr>
              <a:t>e</a:t>
            </a:r>
            <a:r>
              <a:rPr lang="nl-NL" dirty="0" smtClean="0">
                <a:solidFill>
                  <a:schemeClr val="bg1"/>
                </a:solidFill>
              </a:rPr>
              <a:t>en </a:t>
            </a:r>
            <a:r>
              <a:rPr lang="nl-NL" dirty="0" smtClean="0">
                <a:solidFill>
                  <a:srgbClr val="FF0000"/>
                </a:solidFill>
              </a:rPr>
              <a:t>naad</a:t>
            </a:r>
            <a:r>
              <a:rPr lang="nl-NL" dirty="0">
                <a:solidFill>
                  <a:schemeClr val="bg1"/>
                </a:solidFill>
              </a:rPr>
              <a:t>	</a:t>
            </a:r>
            <a:r>
              <a:rPr lang="nl-NL" dirty="0" smtClean="0">
                <a:solidFill>
                  <a:schemeClr val="bg1"/>
                </a:solidFill>
              </a:rPr>
              <a:t>	dijbeen – scheenbeen = </a:t>
            </a:r>
            <a:r>
              <a:rPr lang="nl-NL" dirty="0" smtClean="0">
                <a:solidFill>
                  <a:srgbClr val="FF0000"/>
                </a:solidFill>
              </a:rPr>
              <a:t>gewricht</a:t>
            </a:r>
            <a:endParaRPr lang="nl-NL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Beenverbindingen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Tussen de botten van de volgende twee beenverbindingen is </a:t>
            </a:r>
            <a:r>
              <a:rPr lang="nl-NL" u="sng" dirty="0" smtClean="0">
                <a:solidFill>
                  <a:schemeClr val="bg1"/>
                </a:solidFill>
              </a:rPr>
              <a:t>geen beweging </a:t>
            </a:r>
            <a:r>
              <a:rPr lang="nl-NL" dirty="0" smtClean="0">
                <a:solidFill>
                  <a:schemeClr val="bg1"/>
                </a:solidFill>
              </a:rPr>
              <a:t>mogelijk:</a:t>
            </a:r>
          </a:p>
          <a:p>
            <a:pPr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b="1" dirty="0" smtClean="0">
                <a:solidFill>
                  <a:srgbClr val="FF0000"/>
                </a:solidFill>
              </a:rPr>
              <a:t>Vergroeid</a:t>
            </a:r>
          </a:p>
          <a:p>
            <a:pPr marL="514350" indent="-514350">
              <a:buAutoNum type="arabicPeriod"/>
            </a:pPr>
            <a:r>
              <a:rPr lang="nl-NL" dirty="0" smtClean="0">
                <a:solidFill>
                  <a:schemeClr val="bg1"/>
                </a:solidFill>
              </a:rPr>
              <a:t>Door middel van een </a:t>
            </a:r>
            <a:r>
              <a:rPr lang="nl-NL" b="1" dirty="0" smtClean="0">
                <a:solidFill>
                  <a:srgbClr val="FF0000"/>
                </a:solidFill>
              </a:rPr>
              <a:t>naad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Beenverbindingen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Tussen de botten van de volgende beenverbinding is een </a:t>
            </a:r>
            <a:r>
              <a:rPr lang="nl-NL" u="sng" dirty="0" smtClean="0">
                <a:solidFill>
                  <a:schemeClr val="bg1"/>
                </a:solidFill>
              </a:rPr>
              <a:t>beetje beweging </a:t>
            </a:r>
            <a:r>
              <a:rPr lang="nl-NL" dirty="0" smtClean="0">
                <a:solidFill>
                  <a:schemeClr val="bg1"/>
                </a:solidFill>
              </a:rPr>
              <a:t>mogelijk:</a:t>
            </a:r>
          </a:p>
          <a:p>
            <a:pPr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nl-NL" dirty="0" smtClean="0">
                <a:solidFill>
                  <a:schemeClr val="bg1"/>
                </a:solidFill>
              </a:rPr>
              <a:t>3. 	Door middel van </a:t>
            </a:r>
            <a:r>
              <a:rPr lang="nl-NL" b="1" dirty="0" smtClean="0">
                <a:solidFill>
                  <a:srgbClr val="FF0000"/>
                </a:solidFill>
              </a:rPr>
              <a:t>kraakbeen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Beenverbindingen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Tussen de botten van de volgende beenverbinding is </a:t>
            </a:r>
            <a:r>
              <a:rPr lang="nl-NL" u="sng" dirty="0" smtClean="0">
                <a:solidFill>
                  <a:schemeClr val="bg1"/>
                </a:solidFill>
              </a:rPr>
              <a:t>veel beweging </a:t>
            </a:r>
            <a:r>
              <a:rPr lang="nl-NL" dirty="0" smtClean="0">
                <a:solidFill>
                  <a:schemeClr val="bg1"/>
                </a:solidFill>
              </a:rPr>
              <a:t>mogelijk:</a:t>
            </a:r>
          </a:p>
          <a:p>
            <a:pPr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r>
              <a:rPr lang="nl-NL" dirty="0">
                <a:solidFill>
                  <a:schemeClr val="bg1"/>
                </a:solidFill>
              </a:rPr>
              <a:t>4</a:t>
            </a:r>
            <a:r>
              <a:rPr lang="nl-NL" dirty="0" smtClean="0">
                <a:solidFill>
                  <a:schemeClr val="bg1"/>
                </a:solidFill>
              </a:rPr>
              <a:t>. 	Door middel van een </a:t>
            </a:r>
            <a:r>
              <a:rPr lang="nl-NL" b="1" dirty="0" smtClean="0">
                <a:solidFill>
                  <a:srgbClr val="FF0000"/>
                </a:solidFill>
              </a:rPr>
              <a:t>gewricht</a:t>
            </a:r>
          </a:p>
        </p:txBody>
      </p:sp>
      <p:pic>
        <p:nvPicPr>
          <p:cNvPr id="20482" name="Picture 2" descr="http://members.quicknet.nl/joyforever/gewricht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645024"/>
            <a:ext cx="2448272" cy="3065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b="1" dirty="0" smtClean="0">
                <a:solidFill>
                  <a:schemeClr val="bg1"/>
                </a:solidFill>
              </a:rPr>
              <a:t>Schedelbeenderen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Bij baby’s zijn de schedelbeenderen </a:t>
            </a:r>
            <a:r>
              <a:rPr lang="nl-NL" b="1" u="sng" dirty="0" smtClean="0">
                <a:solidFill>
                  <a:schemeClr val="bg1"/>
                </a:solidFill>
              </a:rPr>
              <a:t>nog </a:t>
            </a:r>
            <a:r>
              <a:rPr lang="nl-NL" b="1" u="sng" dirty="0" smtClean="0">
                <a:solidFill>
                  <a:schemeClr val="bg1"/>
                </a:solidFill>
              </a:rPr>
              <a:t>niet</a:t>
            </a:r>
            <a:r>
              <a:rPr lang="nl-NL" b="1" dirty="0" smtClean="0">
                <a:solidFill>
                  <a:schemeClr val="bg1"/>
                </a:solidFill>
              </a:rPr>
              <a:t> </a:t>
            </a:r>
            <a:r>
              <a:rPr lang="nl-NL" dirty="0" smtClean="0">
                <a:solidFill>
                  <a:schemeClr val="bg1"/>
                </a:solidFill>
              </a:rPr>
              <a:t>aan elkaar verbonden. </a:t>
            </a:r>
            <a:endParaRPr lang="nl-NL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nl-NL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Tussen de schedelbeenderen bevinden zich </a:t>
            </a:r>
            <a:r>
              <a:rPr lang="nl-NL" b="1" dirty="0" smtClean="0">
                <a:solidFill>
                  <a:srgbClr val="FF0000"/>
                </a:solidFill>
              </a:rPr>
              <a:t>fontanellen</a:t>
            </a:r>
            <a:r>
              <a:rPr lang="nl-NL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Fontanellen: dunne vliezige plaatsen tussen de schedelbeenderen van een baby.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373216"/>
            <a:ext cx="3816424" cy="1143000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Fontanellen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www.babybytes.nl/images200/870273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4248472" cy="4248472"/>
          </a:xfrm>
          <a:prstGeom prst="rect">
            <a:avLst/>
          </a:prstGeom>
          <a:noFill/>
        </p:spPr>
      </p:pic>
      <p:pic>
        <p:nvPicPr>
          <p:cNvPr id="5" name="Picture 6" descr="http://www.nccn.nl/nccn/images/common/schedelnad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357584"/>
            <a:ext cx="3888432" cy="3500416"/>
          </a:xfrm>
          <a:prstGeom prst="rect">
            <a:avLst/>
          </a:prstGeom>
          <a:noFill/>
        </p:spPr>
      </p:pic>
      <p:pic>
        <p:nvPicPr>
          <p:cNvPr id="18434" name="Picture 2" descr="http://www.inmijnbuik.nl/wp-content/uploads/2012/05/Fontanel-Johann-Dr%C3%A9o_kle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260648"/>
            <a:ext cx="4224468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nl-NL" b="1" dirty="0" smtClean="0">
                <a:solidFill>
                  <a:schemeClr val="bg1"/>
                </a:solidFill>
              </a:rPr>
              <a:t>Bouw gewricht</a:t>
            </a:r>
            <a:endParaRPr lang="nl-NL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</p:txBody>
      </p:sp>
      <p:pic>
        <p:nvPicPr>
          <p:cNvPr id="17412" name="Picture 4" descr="http://biodesk.nl/beweging/antwoord_puzzel_gewrich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44824"/>
            <a:ext cx="4981575" cy="3781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508</Words>
  <Application>Microsoft Office PowerPoint</Application>
  <PresentationFormat>On-screen Show (4:3)</PresentationFormat>
  <Paragraphs>116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Leskaart 1: Geraamte</vt:lpstr>
      <vt:lpstr>Beenverbindingen</vt:lpstr>
      <vt:lpstr>Voorbeelden</vt:lpstr>
      <vt:lpstr>Beenverbindingen</vt:lpstr>
      <vt:lpstr>Beenverbindingen</vt:lpstr>
      <vt:lpstr>Beenverbindingen</vt:lpstr>
      <vt:lpstr>Schedelbeenderen</vt:lpstr>
      <vt:lpstr>Fontanellen</vt:lpstr>
      <vt:lpstr>Bouw gewricht</vt:lpstr>
      <vt:lpstr>Bouw gewricht</vt:lpstr>
      <vt:lpstr>Het skelet van zoogdieren</vt:lpstr>
      <vt:lpstr>Het skelet van zoogdieren</vt:lpstr>
      <vt:lpstr>Zoolgangers, teengangers, hoefgangers</vt:lpstr>
      <vt:lpstr>Slide 14</vt:lpstr>
      <vt:lpstr>Slide 15</vt:lpstr>
      <vt:lpstr>Herhaling</vt:lpstr>
      <vt:lpstr>Er zijn 3 soorten gewrichten</vt:lpstr>
      <vt:lpstr>Van wat voor soort gewricht is er sprake?</vt:lpstr>
      <vt:lpstr>Uitleg Botsamenstelling</vt:lpstr>
      <vt:lpstr>Film</vt:lpstr>
      <vt:lpstr>Uitleg Botsamenstelling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Inhoud les</dc:title>
  <dc:creator>hpuser</dc:creator>
  <cp:lastModifiedBy>hpuser</cp:lastModifiedBy>
  <cp:revision>10</cp:revision>
  <dcterms:created xsi:type="dcterms:W3CDTF">2013-03-14T09:50:59Z</dcterms:created>
  <dcterms:modified xsi:type="dcterms:W3CDTF">2013-03-28T08:44:27Z</dcterms:modified>
</cp:coreProperties>
</file>