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8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FB423E-8E55-42C3-8084-8EA0EE0C1B3E}" type="datetimeFigureOut">
              <a:rPr lang="nl-NL" smtClean="0"/>
              <a:t>14-3-2013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F24E94-7AA5-47DB-BB36-7F18F5EB377E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1124744"/>
            <a:ext cx="7772400" cy="3672407"/>
          </a:xfrm>
          <a:solidFill>
            <a:srgbClr val="FFFF00"/>
          </a:solidFill>
        </p:spPr>
        <p:txBody>
          <a:bodyPr>
            <a:normAutofit/>
          </a:bodyPr>
          <a:lstStyle/>
          <a:p>
            <a:r>
              <a:rPr lang="nl-NL" b="1" dirty="0" smtClean="0"/>
              <a:t>THE PRESENT PERFECT </a:t>
            </a:r>
            <a:br>
              <a:rPr lang="nl-NL" b="1" dirty="0" smtClean="0"/>
            </a:br>
            <a:r>
              <a:rPr lang="nl-NL" b="1" dirty="0" smtClean="0"/>
              <a:t>VS </a:t>
            </a:r>
            <a:br>
              <a:rPr lang="nl-NL" b="1" dirty="0" smtClean="0"/>
            </a:br>
            <a:r>
              <a:rPr lang="nl-NL" b="1" dirty="0" smtClean="0"/>
              <a:t>THE PAST SIMPLE </a:t>
            </a:r>
            <a:br>
              <a:rPr lang="nl-NL" b="1" dirty="0" smtClean="0"/>
            </a:br>
            <a:r>
              <a:rPr lang="nl-NL" b="1" dirty="0" smtClean="0"/>
              <a:t>VS </a:t>
            </a:r>
            <a:br>
              <a:rPr lang="nl-NL" b="1" dirty="0" smtClean="0"/>
            </a:br>
            <a:r>
              <a:rPr lang="nl-NL" b="1" dirty="0" smtClean="0"/>
              <a:t>THE PRESENT SIMPLE</a:t>
            </a:r>
            <a:endParaRPr lang="nl-NL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88640"/>
            <a:ext cx="8229600" cy="648072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b="1" dirty="0" smtClean="0">
                <a:solidFill>
                  <a:srgbClr val="00B050"/>
                </a:solidFill>
              </a:rPr>
              <a:t>THE PRESENT PERFECT</a:t>
            </a:r>
            <a:endParaRPr lang="nl-NL" b="1" dirty="0" smtClean="0"/>
          </a:p>
          <a:p>
            <a:pPr>
              <a:buFont typeface="Arial" charset="0"/>
              <a:buChar char="•"/>
            </a:pPr>
            <a:r>
              <a:rPr lang="nl-NL" sz="2400" b="1" dirty="0" err="1" smtClean="0"/>
              <a:t>Use</a:t>
            </a:r>
            <a:r>
              <a:rPr lang="nl-NL" sz="2400" b="1" dirty="0" smtClean="0"/>
              <a:t> the present perfect to talk </a:t>
            </a:r>
            <a:r>
              <a:rPr lang="nl-NL" sz="2400" b="1" dirty="0" err="1" smtClean="0"/>
              <a:t>about</a:t>
            </a:r>
            <a:r>
              <a:rPr lang="nl-NL" sz="2400" b="1" dirty="0" smtClean="0"/>
              <a:t> recent </a:t>
            </a:r>
            <a:r>
              <a:rPr lang="nl-NL" sz="2400" b="1" dirty="0" err="1" smtClean="0"/>
              <a:t>events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or</a:t>
            </a:r>
            <a:r>
              <a:rPr lang="nl-NL" sz="2400" b="1" dirty="0" smtClean="0"/>
              <a:t> a past </a:t>
            </a:r>
            <a:r>
              <a:rPr lang="nl-NL" sz="2400" b="1" dirty="0" err="1" smtClean="0"/>
              <a:t>event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which</a:t>
            </a:r>
            <a:r>
              <a:rPr lang="nl-NL" sz="2400" b="1" dirty="0" smtClean="0"/>
              <a:t> the speaker </a:t>
            </a:r>
            <a:r>
              <a:rPr lang="nl-NL" sz="2400" b="1" dirty="0" err="1" smtClean="0"/>
              <a:t>feels</a:t>
            </a:r>
            <a:r>
              <a:rPr lang="nl-NL" sz="2400" b="1" dirty="0" smtClean="0"/>
              <a:t> is </a:t>
            </a:r>
            <a:r>
              <a:rPr lang="nl-NL" sz="2400" b="1" dirty="0" err="1" smtClean="0"/>
              <a:t>connected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with</a:t>
            </a:r>
            <a:r>
              <a:rPr lang="nl-NL" sz="2400" b="1" dirty="0" smtClean="0"/>
              <a:t> the present.</a:t>
            </a:r>
          </a:p>
          <a:p>
            <a:pPr>
              <a:buFont typeface="Arial" charset="0"/>
              <a:buChar char="•"/>
            </a:pPr>
            <a:r>
              <a:rPr lang="nl-NL" sz="2400" b="1" dirty="0" err="1" smtClean="0"/>
              <a:t>Use</a:t>
            </a:r>
            <a:r>
              <a:rPr lang="nl-NL" sz="2400" b="1" dirty="0" smtClean="0"/>
              <a:t> the present perfect to talk </a:t>
            </a:r>
            <a:r>
              <a:rPr lang="nl-NL" sz="2400" b="1" dirty="0" err="1" smtClean="0"/>
              <a:t>about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an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event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or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situation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which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began</a:t>
            </a:r>
            <a:r>
              <a:rPr lang="nl-NL" sz="2400" b="1" dirty="0" smtClean="0"/>
              <a:t> in the past and </a:t>
            </a:r>
            <a:r>
              <a:rPr lang="nl-NL" sz="2400" b="1" dirty="0" err="1" smtClean="0"/>
              <a:t>continues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now</a:t>
            </a:r>
            <a:r>
              <a:rPr lang="nl-NL" sz="2400" b="1" dirty="0" smtClean="0"/>
              <a:t>.</a:t>
            </a:r>
          </a:p>
          <a:p>
            <a:pPr>
              <a:buFont typeface="Arial" charset="0"/>
              <a:buChar char="•"/>
            </a:pPr>
            <a:r>
              <a:rPr lang="nl-NL" sz="2400" b="1" dirty="0" err="1" smtClean="0"/>
              <a:t>Use</a:t>
            </a:r>
            <a:r>
              <a:rPr lang="nl-NL" sz="2400" b="1" dirty="0" smtClean="0"/>
              <a:t> the present perfect </a:t>
            </a:r>
            <a:r>
              <a:rPr lang="nl-NL" sz="2400" b="1" dirty="0" err="1" smtClean="0"/>
              <a:t>when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it</a:t>
            </a:r>
            <a:r>
              <a:rPr lang="nl-NL" sz="2400" b="1" dirty="0" smtClean="0"/>
              <a:t> is </a:t>
            </a:r>
            <a:r>
              <a:rPr lang="nl-NL" sz="2400" b="1" dirty="0" err="1" smtClean="0"/>
              <a:t>not</a:t>
            </a:r>
            <a:r>
              <a:rPr lang="nl-NL" sz="2400" b="1" dirty="0" smtClean="0"/>
              <a:t> important WHEN the past </a:t>
            </a:r>
            <a:r>
              <a:rPr lang="nl-NL" sz="2400" b="1" dirty="0" err="1" smtClean="0"/>
              <a:t>event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took</a:t>
            </a:r>
            <a:r>
              <a:rPr lang="nl-NL" sz="2400" b="1" dirty="0" smtClean="0"/>
              <a:t> place.</a:t>
            </a:r>
          </a:p>
          <a:p>
            <a:pPr>
              <a:buFont typeface="Arial" charset="0"/>
              <a:buChar char="•"/>
            </a:pPr>
            <a:r>
              <a:rPr lang="nl-NL" sz="2400" b="1" dirty="0"/>
              <a:t> </a:t>
            </a:r>
            <a:r>
              <a:rPr lang="nl-NL" sz="2400" b="1" dirty="0" err="1" smtClean="0"/>
              <a:t>Signal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words</a:t>
            </a:r>
            <a:r>
              <a:rPr lang="nl-NL" sz="2400" b="1" dirty="0" smtClean="0"/>
              <a:t>: </a:t>
            </a:r>
            <a:r>
              <a:rPr lang="nl-NL" sz="2400" b="1" dirty="0" err="1" smtClean="0">
                <a:solidFill>
                  <a:srgbClr val="00B050"/>
                </a:solidFill>
              </a:rPr>
              <a:t>already</a:t>
            </a:r>
            <a:r>
              <a:rPr lang="nl-NL" sz="2400" b="1" dirty="0" smtClean="0">
                <a:solidFill>
                  <a:srgbClr val="00B050"/>
                </a:solidFill>
              </a:rPr>
              <a:t>, </a:t>
            </a:r>
            <a:r>
              <a:rPr lang="nl-NL" sz="2400" b="1" dirty="0" err="1" smtClean="0">
                <a:solidFill>
                  <a:srgbClr val="00B050"/>
                </a:solidFill>
              </a:rPr>
              <a:t>yet</a:t>
            </a:r>
            <a:r>
              <a:rPr lang="nl-NL" sz="2400" b="1" dirty="0" smtClean="0">
                <a:solidFill>
                  <a:srgbClr val="00B050"/>
                </a:solidFill>
              </a:rPr>
              <a:t>, ever, </a:t>
            </a:r>
            <a:r>
              <a:rPr lang="nl-NL" sz="2400" b="1" dirty="0" err="1" smtClean="0">
                <a:solidFill>
                  <a:srgbClr val="00B050"/>
                </a:solidFill>
              </a:rPr>
              <a:t>never</a:t>
            </a:r>
            <a:r>
              <a:rPr lang="nl-NL" sz="2400" b="1" dirty="0" smtClean="0">
                <a:solidFill>
                  <a:srgbClr val="00B050"/>
                </a:solidFill>
              </a:rPr>
              <a:t>, </a:t>
            </a:r>
            <a:r>
              <a:rPr lang="nl-NL" sz="2400" b="1" dirty="0" err="1" smtClean="0">
                <a:solidFill>
                  <a:srgbClr val="00B050"/>
                </a:solidFill>
              </a:rPr>
              <a:t>before</a:t>
            </a:r>
            <a:r>
              <a:rPr lang="nl-NL" sz="2400" b="1" dirty="0" smtClean="0">
                <a:solidFill>
                  <a:srgbClr val="00B050"/>
                </a:solidFill>
              </a:rPr>
              <a:t>, </a:t>
            </a:r>
            <a:r>
              <a:rPr lang="nl-NL" sz="2400" b="1" dirty="0" err="1" smtClean="0">
                <a:solidFill>
                  <a:srgbClr val="00B050"/>
                </a:solidFill>
              </a:rPr>
              <a:t>just</a:t>
            </a:r>
            <a:r>
              <a:rPr lang="nl-NL" sz="2400" b="1" dirty="0" smtClean="0">
                <a:solidFill>
                  <a:srgbClr val="00B050"/>
                </a:solidFill>
              </a:rPr>
              <a:t>, </a:t>
            </a:r>
            <a:r>
              <a:rPr lang="nl-NL" sz="2400" b="1" dirty="0" err="1" smtClean="0">
                <a:solidFill>
                  <a:srgbClr val="00B050"/>
                </a:solidFill>
              </a:rPr>
              <a:t>recently</a:t>
            </a:r>
            <a:r>
              <a:rPr lang="nl-NL" sz="2400" b="1" dirty="0" smtClean="0">
                <a:solidFill>
                  <a:srgbClr val="00B050"/>
                </a:solidFill>
              </a:rPr>
              <a:t>, </a:t>
            </a:r>
            <a:r>
              <a:rPr lang="nl-NL" sz="2400" b="1" dirty="0" err="1" smtClean="0">
                <a:solidFill>
                  <a:srgbClr val="00B050"/>
                </a:solidFill>
              </a:rPr>
              <a:t>for</a:t>
            </a:r>
            <a:r>
              <a:rPr lang="nl-NL" sz="2400" b="1" dirty="0" smtClean="0">
                <a:solidFill>
                  <a:srgbClr val="00B050"/>
                </a:solidFill>
              </a:rPr>
              <a:t>+</a:t>
            </a:r>
            <a:r>
              <a:rPr lang="nl-NL" sz="2400" b="1" dirty="0" err="1" smtClean="0">
                <a:solidFill>
                  <a:srgbClr val="00B050"/>
                </a:solidFill>
              </a:rPr>
              <a:t>period</a:t>
            </a:r>
            <a:r>
              <a:rPr lang="nl-NL" sz="2400" b="1" dirty="0" smtClean="0">
                <a:solidFill>
                  <a:srgbClr val="00B050"/>
                </a:solidFill>
              </a:rPr>
              <a:t> of time, </a:t>
            </a:r>
            <a:r>
              <a:rPr lang="nl-NL" sz="2400" b="1" dirty="0" err="1" smtClean="0">
                <a:solidFill>
                  <a:srgbClr val="00B050"/>
                </a:solidFill>
              </a:rPr>
              <a:t>since</a:t>
            </a:r>
            <a:r>
              <a:rPr lang="nl-NL" sz="2400" b="1" dirty="0" smtClean="0">
                <a:solidFill>
                  <a:srgbClr val="00B050"/>
                </a:solidFill>
              </a:rPr>
              <a:t> + a point in time, </a:t>
            </a:r>
            <a:r>
              <a:rPr lang="nl-NL" sz="2400" b="1" dirty="0" err="1" smtClean="0">
                <a:solidFill>
                  <a:srgbClr val="00B050"/>
                </a:solidFill>
              </a:rPr>
              <a:t>so</a:t>
            </a:r>
            <a:r>
              <a:rPr lang="nl-NL" sz="2400" b="1" dirty="0" smtClean="0">
                <a:solidFill>
                  <a:srgbClr val="00B050"/>
                </a:solidFill>
              </a:rPr>
              <a:t> </a:t>
            </a:r>
            <a:r>
              <a:rPr lang="nl-NL" sz="2400" b="1" dirty="0" err="1" smtClean="0">
                <a:solidFill>
                  <a:srgbClr val="00B050"/>
                </a:solidFill>
              </a:rPr>
              <a:t>far</a:t>
            </a:r>
            <a:r>
              <a:rPr lang="nl-NL" sz="2400" b="1" dirty="0" smtClean="0">
                <a:solidFill>
                  <a:srgbClr val="00B050"/>
                </a:solidFill>
              </a:rPr>
              <a:t>, </a:t>
            </a:r>
            <a:r>
              <a:rPr lang="nl-NL" sz="2400" b="1" dirty="0" err="1" smtClean="0">
                <a:solidFill>
                  <a:srgbClr val="00B050"/>
                </a:solidFill>
              </a:rPr>
              <a:t>until</a:t>
            </a:r>
            <a:r>
              <a:rPr lang="nl-NL" sz="2400" b="1" dirty="0" smtClean="0">
                <a:solidFill>
                  <a:srgbClr val="00B050"/>
                </a:solidFill>
              </a:rPr>
              <a:t> </a:t>
            </a:r>
            <a:r>
              <a:rPr lang="nl-NL" sz="2400" b="1" dirty="0" err="1" smtClean="0">
                <a:solidFill>
                  <a:srgbClr val="00B050"/>
                </a:solidFill>
              </a:rPr>
              <a:t>now</a:t>
            </a:r>
            <a:r>
              <a:rPr lang="nl-NL" sz="2400" b="1" dirty="0" smtClean="0">
                <a:solidFill>
                  <a:srgbClr val="00B050"/>
                </a:solidFill>
              </a:rPr>
              <a:t>, </a:t>
            </a:r>
            <a:r>
              <a:rPr lang="nl-NL" sz="2400" b="1" dirty="0" err="1" smtClean="0">
                <a:solidFill>
                  <a:srgbClr val="00B050"/>
                </a:solidFill>
              </a:rPr>
              <a:t>How</a:t>
            </a:r>
            <a:r>
              <a:rPr lang="nl-NL" sz="2400" b="1" dirty="0" smtClean="0">
                <a:solidFill>
                  <a:srgbClr val="00B050"/>
                </a:solidFill>
              </a:rPr>
              <a:t> long….?</a:t>
            </a:r>
            <a:endParaRPr lang="nl-NL" sz="2400" b="1" dirty="0">
              <a:solidFill>
                <a:srgbClr val="00B050"/>
              </a:solidFill>
            </a:endParaRPr>
          </a:p>
          <a:p>
            <a:pPr>
              <a:buNone/>
            </a:pPr>
            <a:r>
              <a:rPr lang="nl-NL" sz="2400" b="1" dirty="0" err="1" smtClean="0"/>
              <a:t>Examples</a:t>
            </a:r>
            <a:r>
              <a:rPr lang="nl-NL" sz="2400" b="1" dirty="0" smtClean="0"/>
              <a:t>:</a:t>
            </a:r>
          </a:p>
          <a:p>
            <a:pPr>
              <a:buNone/>
            </a:pPr>
            <a:r>
              <a:rPr lang="nl-NL" sz="2400" i="1" dirty="0" err="1" smtClean="0"/>
              <a:t>It</a:t>
            </a:r>
            <a:r>
              <a:rPr lang="nl-NL" sz="2400" i="1" dirty="0" smtClean="0"/>
              <a:t> </a:t>
            </a:r>
            <a:r>
              <a:rPr lang="nl-NL" sz="2400" i="1" dirty="0" smtClean="0">
                <a:solidFill>
                  <a:srgbClr val="00B050"/>
                </a:solidFill>
              </a:rPr>
              <a:t>has </a:t>
            </a:r>
            <a:r>
              <a:rPr lang="nl-NL" sz="2400" i="1" dirty="0" err="1" smtClean="0">
                <a:solidFill>
                  <a:srgbClr val="00B050"/>
                </a:solidFill>
              </a:rPr>
              <a:t>rained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smtClean="0"/>
              <a:t>a lot. </a:t>
            </a:r>
            <a:r>
              <a:rPr lang="nl-NL" sz="2000" dirty="0" smtClean="0"/>
              <a:t>(</a:t>
            </a:r>
            <a:r>
              <a:rPr lang="nl-NL" sz="2000" dirty="0" err="1" smtClean="0"/>
              <a:t>Everything</a:t>
            </a:r>
            <a:r>
              <a:rPr lang="nl-NL" sz="2000" dirty="0" smtClean="0"/>
              <a:t> is wet </a:t>
            </a:r>
            <a:r>
              <a:rPr lang="nl-NL" sz="2000" dirty="0" err="1" smtClean="0"/>
              <a:t>now</a:t>
            </a:r>
            <a:r>
              <a:rPr lang="nl-NL" sz="2000" dirty="0" smtClean="0"/>
              <a:t>)</a:t>
            </a:r>
          </a:p>
          <a:p>
            <a:pPr>
              <a:buNone/>
            </a:pPr>
            <a:r>
              <a:rPr lang="nl-NL" sz="2400" i="1" dirty="0" smtClean="0"/>
              <a:t>We </a:t>
            </a:r>
            <a:r>
              <a:rPr lang="nl-NL" sz="2400" i="1" dirty="0" smtClean="0">
                <a:solidFill>
                  <a:srgbClr val="00B050"/>
                </a:solidFill>
              </a:rPr>
              <a:t>have </a:t>
            </a:r>
            <a:r>
              <a:rPr lang="nl-NL" sz="2400" i="1" dirty="0" err="1" smtClean="0">
                <a:solidFill>
                  <a:srgbClr val="00B050"/>
                </a:solidFill>
              </a:rPr>
              <a:t>never</a:t>
            </a:r>
            <a:r>
              <a:rPr lang="nl-NL" sz="2400" i="1" dirty="0" smtClean="0">
                <a:solidFill>
                  <a:srgbClr val="00B050"/>
                </a:solidFill>
              </a:rPr>
              <a:t> been </a:t>
            </a:r>
            <a:r>
              <a:rPr lang="nl-NL" sz="2400" i="1" dirty="0" smtClean="0"/>
              <a:t>to Scotland.</a:t>
            </a:r>
          </a:p>
          <a:p>
            <a:pPr>
              <a:buNone/>
            </a:pPr>
            <a:r>
              <a:rPr lang="nl-NL" sz="2400" i="1" dirty="0" smtClean="0"/>
              <a:t>I </a:t>
            </a:r>
            <a:r>
              <a:rPr lang="nl-NL" sz="2400" i="1" dirty="0" smtClean="0">
                <a:solidFill>
                  <a:srgbClr val="00B050"/>
                </a:solidFill>
              </a:rPr>
              <a:t>’</a:t>
            </a:r>
            <a:r>
              <a:rPr lang="nl-NL" sz="2400" i="1" dirty="0" err="1" smtClean="0">
                <a:solidFill>
                  <a:srgbClr val="00B050"/>
                </a:solidFill>
              </a:rPr>
              <a:t>ve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err="1" smtClean="0">
                <a:solidFill>
                  <a:srgbClr val="00B050"/>
                </a:solidFill>
              </a:rPr>
              <a:t>loved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err="1" smtClean="0"/>
              <a:t>classical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music</a:t>
            </a:r>
            <a:r>
              <a:rPr lang="nl-NL" sz="2400" i="1" dirty="0" smtClean="0"/>
              <a:t> </a:t>
            </a:r>
            <a:r>
              <a:rPr lang="nl-NL" sz="2400" i="1" dirty="0" err="1" smtClean="0">
                <a:solidFill>
                  <a:srgbClr val="00B050"/>
                </a:solidFill>
              </a:rPr>
              <a:t>since</a:t>
            </a:r>
            <a:r>
              <a:rPr lang="nl-NL" sz="2400" i="1" dirty="0" smtClean="0">
                <a:solidFill>
                  <a:srgbClr val="00B050"/>
                </a:solidFill>
              </a:rPr>
              <a:t> I was a </a:t>
            </a:r>
            <a:r>
              <a:rPr lang="nl-NL" sz="2400" i="1" dirty="0" err="1" smtClean="0">
                <a:solidFill>
                  <a:srgbClr val="00B050"/>
                </a:solidFill>
              </a:rPr>
              <a:t>child</a:t>
            </a:r>
            <a:r>
              <a:rPr lang="nl-NL" sz="2400" i="1" dirty="0" smtClean="0"/>
              <a:t>.</a:t>
            </a:r>
          </a:p>
          <a:p>
            <a:pPr>
              <a:buNone/>
            </a:pPr>
            <a:r>
              <a:rPr lang="nl-NL" sz="2400" i="1" dirty="0" smtClean="0"/>
              <a:t>He </a:t>
            </a:r>
            <a:r>
              <a:rPr lang="nl-NL" sz="2400" i="1" dirty="0" smtClean="0">
                <a:solidFill>
                  <a:srgbClr val="00B050"/>
                </a:solidFill>
              </a:rPr>
              <a:t>has </a:t>
            </a:r>
            <a:r>
              <a:rPr lang="nl-NL" sz="2400" i="1" dirty="0" err="1" smtClean="0">
                <a:solidFill>
                  <a:srgbClr val="00B050"/>
                </a:solidFill>
              </a:rPr>
              <a:t>just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err="1" smtClean="0">
                <a:solidFill>
                  <a:srgbClr val="00B050"/>
                </a:solidFill>
              </a:rPr>
              <a:t>finished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smtClean="0"/>
              <a:t>reading </a:t>
            </a:r>
            <a:r>
              <a:rPr lang="nl-NL" sz="2400" i="1" dirty="0" err="1" smtClean="0"/>
              <a:t>his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book</a:t>
            </a:r>
            <a:r>
              <a:rPr lang="nl-NL" sz="2400" i="1" dirty="0" smtClean="0"/>
              <a:t>.</a:t>
            </a:r>
          </a:p>
          <a:p>
            <a:pPr>
              <a:buNone/>
            </a:pPr>
            <a:endParaRPr lang="nl-NL" sz="2400" i="1" dirty="0" smtClean="0"/>
          </a:p>
          <a:p>
            <a:pPr>
              <a:buNone/>
            </a:pPr>
            <a:endParaRPr lang="nl-NL" sz="2400" i="1" dirty="0" smtClean="0"/>
          </a:p>
          <a:p>
            <a:pPr>
              <a:buNone/>
            </a:pPr>
            <a:endParaRPr lang="nl-NL" sz="2400" i="1" dirty="0" smtClean="0"/>
          </a:p>
          <a:p>
            <a:pPr>
              <a:buNone/>
            </a:pPr>
            <a:endParaRPr lang="nl-NL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51520" y="188640"/>
            <a:ext cx="8568952" cy="6480720"/>
          </a:xfrm>
        </p:spPr>
        <p:txBody>
          <a:bodyPr/>
          <a:lstStyle/>
          <a:p>
            <a:pPr>
              <a:buNone/>
            </a:pPr>
            <a:r>
              <a:rPr lang="nl-NL" b="1" dirty="0" smtClean="0">
                <a:solidFill>
                  <a:srgbClr val="0070C0"/>
                </a:solidFill>
              </a:rPr>
              <a:t>THE PAST SIMPLE</a:t>
            </a:r>
            <a:endParaRPr lang="nl-NL" b="1" dirty="0" smtClean="0"/>
          </a:p>
          <a:p>
            <a:pPr>
              <a:buNone/>
            </a:pPr>
            <a:r>
              <a:rPr lang="nl-NL" sz="2400" b="1" dirty="0" err="1" smtClean="0"/>
              <a:t>Use</a:t>
            </a:r>
            <a:r>
              <a:rPr lang="nl-NL" sz="2400" b="1" dirty="0" smtClean="0"/>
              <a:t> the past </a:t>
            </a:r>
            <a:r>
              <a:rPr lang="nl-NL" sz="2400" b="1" dirty="0" err="1" smtClean="0"/>
              <a:t>simple</a:t>
            </a:r>
            <a:r>
              <a:rPr lang="nl-NL" sz="2400" b="1" dirty="0" smtClean="0"/>
              <a:t> to talk </a:t>
            </a:r>
            <a:r>
              <a:rPr lang="nl-NL" sz="2400" b="1" dirty="0" err="1" smtClean="0"/>
              <a:t>about</a:t>
            </a:r>
            <a:r>
              <a:rPr lang="nl-NL" sz="2400" b="1" dirty="0" smtClean="0"/>
              <a:t> a </a:t>
            </a:r>
            <a:r>
              <a:rPr lang="nl-NL" sz="2400" b="1" dirty="0" err="1" smtClean="0"/>
              <a:t>finished</a:t>
            </a:r>
            <a:r>
              <a:rPr lang="nl-NL" sz="2400" b="1" dirty="0" smtClean="0"/>
              <a:t> past </a:t>
            </a:r>
            <a:r>
              <a:rPr lang="nl-NL" sz="2400" b="1" dirty="0" err="1" smtClean="0"/>
              <a:t>action</a:t>
            </a:r>
            <a:r>
              <a:rPr lang="nl-NL" sz="2400" b="1" dirty="0" smtClean="0"/>
              <a:t>. </a:t>
            </a:r>
            <a:r>
              <a:rPr lang="nl-NL" sz="2400" b="1" dirty="0" err="1" smtClean="0"/>
              <a:t>Certain</a:t>
            </a:r>
            <a:r>
              <a:rPr lang="nl-NL" sz="2400" b="1" dirty="0" smtClean="0"/>
              <a:t> </a:t>
            </a:r>
          </a:p>
          <a:p>
            <a:pPr>
              <a:buNone/>
            </a:pPr>
            <a:r>
              <a:rPr lang="nl-NL" sz="2400" b="1" dirty="0" smtClean="0"/>
              <a:t>time </a:t>
            </a:r>
            <a:r>
              <a:rPr lang="nl-NL" sz="2400" b="1" dirty="0" err="1" smtClean="0"/>
              <a:t>expressions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may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be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used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with</a:t>
            </a:r>
            <a:r>
              <a:rPr lang="nl-NL" sz="2400" b="1" dirty="0" smtClean="0"/>
              <a:t> the past </a:t>
            </a:r>
            <a:r>
              <a:rPr lang="nl-NL" sz="2400" b="1" dirty="0" err="1" smtClean="0"/>
              <a:t>simple</a:t>
            </a:r>
            <a:r>
              <a:rPr lang="nl-NL" sz="2400" b="1" dirty="0" smtClean="0"/>
              <a:t>. </a:t>
            </a:r>
            <a:r>
              <a:rPr lang="nl-NL" sz="2400" b="1" dirty="0" err="1" smtClean="0"/>
              <a:t>When</a:t>
            </a:r>
            <a:r>
              <a:rPr lang="nl-NL" sz="2400" b="1" dirty="0" smtClean="0"/>
              <a:t> the </a:t>
            </a:r>
          </a:p>
          <a:p>
            <a:pPr>
              <a:buNone/>
            </a:pPr>
            <a:r>
              <a:rPr lang="nl-NL" sz="2400" b="1" dirty="0" err="1" smtClean="0"/>
              <a:t>following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signal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words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occur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you</a:t>
            </a:r>
            <a:r>
              <a:rPr lang="nl-NL" sz="2400" b="1" dirty="0" smtClean="0"/>
              <a:t> have to </a:t>
            </a:r>
            <a:r>
              <a:rPr lang="nl-NL" sz="2400" b="1" dirty="0" err="1" smtClean="0"/>
              <a:t>use</a:t>
            </a:r>
            <a:r>
              <a:rPr lang="nl-NL" sz="2400" b="1" dirty="0" smtClean="0"/>
              <a:t> the past </a:t>
            </a:r>
            <a:r>
              <a:rPr lang="nl-NL" sz="2400" b="1" dirty="0" err="1" smtClean="0"/>
              <a:t>simple</a:t>
            </a:r>
            <a:r>
              <a:rPr lang="nl-NL" sz="2400" b="1" dirty="0" smtClean="0"/>
              <a:t>.</a:t>
            </a:r>
          </a:p>
          <a:p>
            <a:pPr>
              <a:buNone/>
            </a:pPr>
            <a:endParaRPr lang="nl-NL" sz="2400" b="1" dirty="0"/>
          </a:p>
          <a:p>
            <a:pPr>
              <a:buNone/>
            </a:pPr>
            <a:r>
              <a:rPr lang="nl-NL" sz="2400" b="1" dirty="0" err="1" smtClean="0"/>
              <a:t>Signal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words</a:t>
            </a:r>
            <a:r>
              <a:rPr lang="nl-NL" sz="2400" b="1" dirty="0" smtClean="0"/>
              <a:t>:</a:t>
            </a:r>
          </a:p>
          <a:p>
            <a:pPr>
              <a:buNone/>
            </a:pPr>
            <a:r>
              <a:rPr lang="nl-NL" sz="2400" b="1" dirty="0" smtClean="0"/>
              <a:t> </a:t>
            </a:r>
            <a:r>
              <a:rPr lang="nl-NL" sz="2400" b="1" dirty="0" err="1" smtClean="0">
                <a:solidFill>
                  <a:srgbClr val="0070C0"/>
                </a:solidFill>
              </a:rPr>
              <a:t>yesterday</a:t>
            </a:r>
            <a:r>
              <a:rPr lang="nl-NL" sz="2400" b="1" dirty="0" smtClean="0">
                <a:solidFill>
                  <a:srgbClr val="0070C0"/>
                </a:solidFill>
              </a:rPr>
              <a:t>, last</a:t>
            </a:r>
            <a:r>
              <a:rPr lang="nl-NL" sz="2400" b="1" i="1" dirty="0" smtClean="0">
                <a:solidFill>
                  <a:srgbClr val="0070C0"/>
                </a:solidFill>
              </a:rPr>
              <a:t> week/</a:t>
            </a:r>
            <a:r>
              <a:rPr lang="nl-NL" sz="2400" b="1" i="1" dirty="0" err="1" smtClean="0">
                <a:solidFill>
                  <a:srgbClr val="0070C0"/>
                </a:solidFill>
              </a:rPr>
              <a:t>month</a:t>
            </a:r>
            <a:r>
              <a:rPr lang="nl-NL" sz="2400" b="1" i="1" dirty="0" smtClean="0">
                <a:solidFill>
                  <a:srgbClr val="0070C0"/>
                </a:solidFill>
              </a:rPr>
              <a:t>/</a:t>
            </a:r>
            <a:r>
              <a:rPr lang="nl-NL" sz="2400" b="1" i="1" dirty="0" err="1" smtClean="0">
                <a:solidFill>
                  <a:srgbClr val="0070C0"/>
                </a:solidFill>
              </a:rPr>
              <a:t>year</a:t>
            </a:r>
            <a:r>
              <a:rPr lang="nl-NL" sz="2400" b="1" dirty="0" smtClean="0">
                <a:solidFill>
                  <a:srgbClr val="0070C0"/>
                </a:solidFill>
              </a:rPr>
              <a:t>, in+</a:t>
            </a:r>
            <a:r>
              <a:rPr lang="nl-NL" sz="2400" b="1" dirty="0" err="1" smtClean="0">
                <a:solidFill>
                  <a:srgbClr val="0070C0"/>
                </a:solidFill>
              </a:rPr>
              <a:t>year</a:t>
            </a:r>
            <a:r>
              <a:rPr lang="nl-NL" sz="2400" b="1" dirty="0" smtClean="0">
                <a:solidFill>
                  <a:srgbClr val="0070C0"/>
                </a:solidFill>
              </a:rPr>
              <a:t>, …….</a:t>
            </a:r>
            <a:r>
              <a:rPr lang="nl-NL" sz="2400" b="1" dirty="0" err="1" smtClean="0">
                <a:solidFill>
                  <a:srgbClr val="0070C0"/>
                </a:solidFill>
              </a:rPr>
              <a:t>ago</a:t>
            </a:r>
            <a:r>
              <a:rPr lang="nl-NL" sz="2400" b="1" dirty="0" smtClean="0">
                <a:solidFill>
                  <a:srgbClr val="0070C0"/>
                </a:solidFill>
              </a:rPr>
              <a:t>, </a:t>
            </a:r>
            <a:r>
              <a:rPr lang="nl-NL" sz="2400" b="1" dirty="0" err="1" smtClean="0">
                <a:solidFill>
                  <a:srgbClr val="0070C0"/>
                </a:solidFill>
              </a:rPr>
              <a:t>then</a:t>
            </a:r>
            <a:r>
              <a:rPr lang="nl-NL" sz="2400" b="1" dirty="0" smtClean="0">
                <a:solidFill>
                  <a:srgbClr val="0070C0"/>
                </a:solidFill>
              </a:rPr>
              <a:t>, </a:t>
            </a:r>
            <a:r>
              <a:rPr lang="nl-NL" sz="2400" b="1" dirty="0" err="1" smtClean="0">
                <a:solidFill>
                  <a:srgbClr val="0070C0"/>
                </a:solidFill>
              </a:rPr>
              <a:t>when</a:t>
            </a:r>
            <a:endParaRPr lang="nl-NL" sz="2400" b="1" dirty="0" smtClean="0">
              <a:solidFill>
                <a:srgbClr val="0070C0"/>
              </a:solidFill>
            </a:endParaRPr>
          </a:p>
          <a:p>
            <a:pPr>
              <a:buNone/>
            </a:pPr>
            <a:endParaRPr lang="nl-NL" sz="2400" b="1" dirty="0">
              <a:solidFill>
                <a:srgbClr val="0070C0"/>
              </a:solidFill>
            </a:endParaRPr>
          </a:p>
          <a:p>
            <a:pPr>
              <a:buNone/>
            </a:pPr>
            <a:r>
              <a:rPr lang="nl-NL" sz="2400" b="1" dirty="0" err="1" smtClean="0"/>
              <a:t>Examples</a:t>
            </a:r>
            <a:r>
              <a:rPr lang="nl-NL" sz="2400" b="1" dirty="0" smtClean="0"/>
              <a:t>:</a:t>
            </a:r>
          </a:p>
          <a:p>
            <a:pPr>
              <a:buNone/>
            </a:pPr>
            <a:r>
              <a:rPr lang="nl-NL" sz="2400" i="1" dirty="0" err="1" smtClean="0"/>
              <a:t>It</a:t>
            </a:r>
            <a:r>
              <a:rPr lang="nl-NL" sz="2400" i="1" dirty="0" smtClean="0"/>
              <a:t> </a:t>
            </a:r>
            <a:r>
              <a:rPr lang="nl-NL" sz="2400" i="1" dirty="0" err="1" smtClean="0">
                <a:solidFill>
                  <a:srgbClr val="0070C0"/>
                </a:solidFill>
              </a:rPr>
              <a:t>snowed</a:t>
            </a:r>
            <a:r>
              <a:rPr lang="nl-NL" sz="2400" i="1" dirty="0" smtClean="0">
                <a:solidFill>
                  <a:srgbClr val="0070C0"/>
                </a:solidFill>
              </a:rPr>
              <a:t> </a:t>
            </a:r>
            <a:r>
              <a:rPr lang="nl-NL" sz="2400" i="1" dirty="0" err="1" smtClean="0">
                <a:solidFill>
                  <a:srgbClr val="0070C0"/>
                </a:solidFill>
              </a:rPr>
              <a:t>yesterday</a:t>
            </a:r>
            <a:r>
              <a:rPr lang="nl-NL" sz="2400" i="1" dirty="0" smtClean="0"/>
              <a:t>.</a:t>
            </a:r>
          </a:p>
          <a:p>
            <a:pPr>
              <a:buNone/>
            </a:pPr>
            <a:r>
              <a:rPr lang="nl-NL" sz="2400" i="1" dirty="0" smtClean="0">
                <a:solidFill>
                  <a:srgbClr val="0070C0"/>
                </a:solidFill>
              </a:rPr>
              <a:t>In the 1970s</a:t>
            </a:r>
            <a:r>
              <a:rPr lang="nl-NL" sz="2400" i="1" dirty="0" smtClean="0"/>
              <a:t>, computers </a:t>
            </a:r>
            <a:r>
              <a:rPr lang="nl-NL" sz="2400" i="1" dirty="0" err="1" smtClean="0">
                <a:solidFill>
                  <a:srgbClr val="0070C0"/>
                </a:solidFill>
              </a:rPr>
              <a:t>were</a:t>
            </a:r>
            <a:r>
              <a:rPr lang="nl-NL" sz="2400" i="1" dirty="0" smtClean="0">
                <a:solidFill>
                  <a:srgbClr val="0070C0"/>
                </a:solidFill>
              </a:rPr>
              <a:t> </a:t>
            </a:r>
            <a:r>
              <a:rPr lang="nl-NL" sz="2400" i="1" dirty="0" err="1" smtClean="0"/>
              <a:t>large</a:t>
            </a:r>
            <a:r>
              <a:rPr lang="nl-NL" sz="2400" i="1" dirty="0" smtClean="0"/>
              <a:t> machines.</a:t>
            </a:r>
          </a:p>
          <a:p>
            <a:pPr>
              <a:buNone/>
            </a:pPr>
            <a:r>
              <a:rPr lang="nl-NL" sz="2400" i="1" dirty="0" err="1" smtClean="0">
                <a:solidFill>
                  <a:srgbClr val="0070C0"/>
                </a:solidFill>
              </a:rPr>
              <a:t>When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</a:t>
            </a:r>
            <a:r>
              <a:rPr lang="nl-NL" sz="2400" i="1" dirty="0" smtClean="0"/>
              <a:t> </a:t>
            </a:r>
            <a:r>
              <a:rPr lang="nl-NL" sz="2400" i="1" dirty="0" smtClean="0">
                <a:solidFill>
                  <a:srgbClr val="0070C0"/>
                </a:solidFill>
              </a:rPr>
              <a:t>was</a:t>
            </a:r>
            <a:r>
              <a:rPr lang="nl-NL" sz="2400" i="1" dirty="0" smtClean="0"/>
              <a:t> a boy, Tom Cruise </a:t>
            </a:r>
            <a:r>
              <a:rPr lang="nl-NL" sz="2400" i="1" dirty="0" smtClean="0">
                <a:solidFill>
                  <a:srgbClr val="0070C0"/>
                </a:solidFill>
              </a:rPr>
              <a:t>went</a:t>
            </a:r>
            <a:r>
              <a:rPr lang="nl-NL" sz="2400" i="1" dirty="0" smtClean="0"/>
              <a:t> to </a:t>
            </a:r>
            <a:r>
              <a:rPr lang="nl-NL" sz="2400" i="1" dirty="0" err="1" smtClean="0"/>
              <a:t>many</a:t>
            </a:r>
            <a:r>
              <a:rPr lang="nl-NL" sz="2400" i="1" dirty="0" smtClean="0"/>
              <a:t> different schools.</a:t>
            </a:r>
          </a:p>
          <a:p>
            <a:pPr>
              <a:buNone/>
            </a:pPr>
            <a:r>
              <a:rPr lang="nl-NL" sz="2400" i="1" dirty="0" smtClean="0"/>
              <a:t>I </a:t>
            </a:r>
            <a:r>
              <a:rPr lang="nl-NL" sz="2400" i="1" dirty="0" err="1" smtClean="0">
                <a:solidFill>
                  <a:srgbClr val="0070C0"/>
                </a:solidFill>
              </a:rPr>
              <a:t>didn’t</a:t>
            </a:r>
            <a:r>
              <a:rPr lang="nl-NL" sz="2400" i="1" dirty="0" smtClean="0">
                <a:solidFill>
                  <a:srgbClr val="0070C0"/>
                </a:solidFill>
              </a:rPr>
              <a:t> meet </a:t>
            </a:r>
            <a:r>
              <a:rPr lang="nl-NL" sz="2400" i="1" dirty="0" smtClean="0"/>
              <a:t>up </a:t>
            </a:r>
            <a:r>
              <a:rPr lang="nl-NL" sz="2400" i="1" dirty="0" err="1" smtClean="0"/>
              <a:t>with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him</a:t>
            </a:r>
            <a:r>
              <a:rPr lang="nl-NL" sz="2400" i="1" dirty="0" smtClean="0"/>
              <a:t> </a:t>
            </a:r>
            <a:r>
              <a:rPr lang="nl-NL" sz="2400" i="1" dirty="0" smtClean="0">
                <a:solidFill>
                  <a:srgbClr val="0070C0"/>
                </a:solidFill>
              </a:rPr>
              <a:t>last </a:t>
            </a:r>
            <a:r>
              <a:rPr lang="nl-NL" sz="2400" i="1" dirty="0" err="1" smtClean="0">
                <a:solidFill>
                  <a:srgbClr val="0070C0"/>
                </a:solidFill>
              </a:rPr>
              <a:t>month</a:t>
            </a:r>
            <a:r>
              <a:rPr lang="nl-NL" sz="2400" i="1" dirty="0" smtClean="0"/>
              <a:t>.</a:t>
            </a:r>
          </a:p>
          <a:p>
            <a:pPr>
              <a:buNone/>
            </a:pPr>
            <a:r>
              <a:rPr lang="nl-NL" sz="2400" i="1" dirty="0" err="1" smtClean="0">
                <a:solidFill>
                  <a:srgbClr val="0070C0"/>
                </a:solidFill>
              </a:rPr>
              <a:t>Did</a:t>
            </a:r>
            <a:r>
              <a:rPr lang="nl-NL" sz="2400" i="1" dirty="0" smtClean="0">
                <a:solidFill>
                  <a:srgbClr val="0070C0"/>
                </a:solidFill>
              </a:rPr>
              <a:t> </a:t>
            </a:r>
            <a:r>
              <a:rPr lang="nl-NL" sz="2400" i="1" dirty="0" err="1" smtClean="0"/>
              <a:t>you</a:t>
            </a:r>
            <a:r>
              <a:rPr lang="nl-NL" sz="2400" i="1" dirty="0" smtClean="0"/>
              <a:t> </a:t>
            </a:r>
            <a:r>
              <a:rPr lang="nl-NL" sz="2400" i="1" dirty="0" smtClean="0">
                <a:solidFill>
                  <a:srgbClr val="0070C0"/>
                </a:solidFill>
              </a:rPr>
              <a:t>do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your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homework</a:t>
            </a:r>
            <a:r>
              <a:rPr lang="nl-NL" sz="2400" i="1" dirty="0" smtClean="0"/>
              <a:t> </a:t>
            </a:r>
            <a:r>
              <a:rPr lang="nl-NL" sz="2400" i="1" dirty="0" err="1" smtClean="0">
                <a:solidFill>
                  <a:srgbClr val="0070C0"/>
                </a:solidFill>
              </a:rPr>
              <a:t>an</a:t>
            </a:r>
            <a:r>
              <a:rPr lang="nl-NL" sz="2400" i="1" dirty="0" smtClean="0">
                <a:solidFill>
                  <a:srgbClr val="0070C0"/>
                </a:solidFill>
              </a:rPr>
              <a:t> </a:t>
            </a:r>
            <a:r>
              <a:rPr lang="nl-NL" sz="2400" i="1" dirty="0" err="1" smtClean="0">
                <a:solidFill>
                  <a:srgbClr val="0070C0"/>
                </a:solidFill>
              </a:rPr>
              <a:t>hour</a:t>
            </a:r>
            <a:r>
              <a:rPr lang="nl-NL" sz="2400" i="1" dirty="0" smtClean="0">
                <a:solidFill>
                  <a:srgbClr val="0070C0"/>
                </a:solidFill>
              </a:rPr>
              <a:t> </a:t>
            </a:r>
            <a:r>
              <a:rPr lang="nl-NL" sz="2400" i="1" dirty="0" err="1" smtClean="0">
                <a:solidFill>
                  <a:srgbClr val="0070C0"/>
                </a:solidFill>
              </a:rPr>
              <a:t>ago</a:t>
            </a:r>
            <a:r>
              <a:rPr lang="nl-NL" sz="2400" i="1" dirty="0" smtClean="0"/>
              <a:t>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79512" y="260648"/>
            <a:ext cx="8784976" cy="6408712"/>
          </a:xfrm>
        </p:spPr>
        <p:txBody>
          <a:bodyPr/>
          <a:lstStyle/>
          <a:p>
            <a:pPr>
              <a:buNone/>
            </a:pPr>
            <a:r>
              <a:rPr lang="nl-NL" b="1" dirty="0" smtClean="0">
                <a:solidFill>
                  <a:srgbClr val="7030A0"/>
                </a:solidFill>
              </a:rPr>
              <a:t>THE PRESENT SIMPLE</a:t>
            </a:r>
          </a:p>
          <a:p>
            <a:pPr>
              <a:buNone/>
            </a:pPr>
            <a:r>
              <a:rPr lang="nl-NL" sz="2400" b="1" dirty="0" err="1" smtClean="0"/>
              <a:t>Use</a:t>
            </a:r>
            <a:r>
              <a:rPr lang="nl-NL" sz="2400" b="1" dirty="0" smtClean="0"/>
              <a:t> the present </a:t>
            </a:r>
            <a:r>
              <a:rPr lang="nl-NL" sz="2400" b="1" dirty="0" err="1" smtClean="0"/>
              <a:t>simple</a:t>
            </a:r>
            <a:r>
              <a:rPr lang="nl-NL" sz="2400" b="1" dirty="0" smtClean="0"/>
              <a:t>  </a:t>
            </a:r>
            <a:r>
              <a:rPr lang="nl-NL" sz="2400" b="1" dirty="0" err="1" smtClean="0"/>
              <a:t>for</a:t>
            </a:r>
            <a:endParaRPr lang="nl-NL" sz="2400" b="1" dirty="0" smtClean="0"/>
          </a:p>
          <a:p>
            <a:pPr>
              <a:buFont typeface="Arial" charset="0"/>
              <a:buChar char="•"/>
            </a:pPr>
            <a:r>
              <a:rPr lang="nl-NL" sz="2400" b="1" dirty="0" err="1" smtClean="0"/>
              <a:t>things</a:t>
            </a:r>
            <a:r>
              <a:rPr lang="nl-NL" sz="2400" b="1" dirty="0" smtClean="0"/>
              <a:t>/</a:t>
            </a:r>
            <a:r>
              <a:rPr lang="nl-NL" sz="2400" b="1" dirty="0" err="1" smtClean="0"/>
              <a:t>situations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that</a:t>
            </a:r>
            <a:r>
              <a:rPr lang="nl-NL" sz="2400" b="1" dirty="0" smtClean="0"/>
              <a:t> are </a:t>
            </a:r>
            <a:r>
              <a:rPr lang="nl-NL" sz="2400" b="1" dirty="0" err="1" smtClean="0"/>
              <a:t>always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or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usually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true</a:t>
            </a:r>
            <a:r>
              <a:rPr lang="nl-NL" sz="2400" b="1" dirty="0" smtClean="0"/>
              <a:t>. (</a:t>
            </a:r>
            <a:r>
              <a:rPr lang="nl-NL" sz="2400" b="1" dirty="0" err="1" smtClean="0"/>
              <a:t>facts</a:t>
            </a:r>
            <a:r>
              <a:rPr lang="nl-NL" sz="2400" b="1" dirty="0" smtClean="0"/>
              <a:t>)</a:t>
            </a:r>
          </a:p>
          <a:p>
            <a:pPr>
              <a:buFont typeface="Arial" charset="0"/>
              <a:buChar char="•"/>
            </a:pPr>
            <a:r>
              <a:rPr lang="nl-NL" sz="2400" b="1" dirty="0" err="1"/>
              <a:t>r</a:t>
            </a:r>
            <a:r>
              <a:rPr lang="nl-NL" sz="2400" b="1" dirty="0" err="1" smtClean="0"/>
              <a:t>egular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or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repeated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events</a:t>
            </a:r>
            <a:r>
              <a:rPr lang="nl-NL" sz="2400" b="1" dirty="0" smtClean="0"/>
              <a:t> in the present. (</a:t>
            </a:r>
            <a:r>
              <a:rPr lang="nl-NL" sz="2400" b="1" dirty="0" err="1" smtClean="0"/>
              <a:t>habits</a:t>
            </a:r>
            <a:r>
              <a:rPr lang="nl-NL" sz="2400" b="1" dirty="0" smtClean="0"/>
              <a:t>)</a:t>
            </a:r>
          </a:p>
          <a:p>
            <a:pPr>
              <a:buNone/>
            </a:pPr>
            <a:endParaRPr lang="nl-NL" sz="2400" b="1" dirty="0"/>
          </a:p>
          <a:p>
            <a:pPr>
              <a:buNone/>
            </a:pPr>
            <a:r>
              <a:rPr lang="nl-NL" sz="2400" b="1" dirty="0" err="1" smtClean="0"/>
              <a:t>Signal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words</a:t>
            </a:r>
            <a:r>
              <a:rPr lang="nl-NL" sz="2400" b="1" dirty="0" smtClean="0"/>
              <a:t>: </a:t>
            </a:r>
          </a:p>
          <a:p>
            <a:pPr>
              <a:buNone/>
            </a:pPr>
            <a:r>
              <a:rPr lang="nl-NL" sz="2400" b="1" dirty="0" err="1">
                <a:solidFill>
                  <a:srgbClr val="7030A0"/>
                </a:solidFill>
              </a:rPr>
              <a:t>o</a:t>
            </a:r>
            <a:r>
              <a:rPr lang="nl-NL" sz="2400" b="1" dirty="0" err="1" smtClean="0">
                <a:solidFill>
                  <a:srgbClr val="7030A0"/>
                </a:solidFill>
              </a:rPr>
              <a:t>ften</a:t>
            </a:r>
            <a:r>
              <a:rPr lang="nl-NL" sz="2400" b="1" dirty="0" smtClean="0">
                <a:solidFill>
                  <a:srgbClr val="7030A0"/>
                </a:solidFill>
              </a:rPr>
              <a:t>, </a:t>
            </a:r>
            <a:r>
              <a:rPr lang="nl-NL" sz="2400" b="1" dirty="0" err="1" smtClean="0">
                <a:solidFill>
                  <a:srgbClr val="7030A0"/>
                </a:solidFill>
              </a:rPr>
              <a:t>usually</a:t>
            </a:r>
            <a:r>
              <a:rPr lang="nl-NL" sz="2400" b="1" dirty="0" smtClean="0">
                <a:solidFill>
                  <a:srgbClr val="7030A0"/>
                </a:solidFill>
              </a:rPr>
              <a:t>,  </a:t>
            </a:r>
            <a:r>
              <a:rPr lang="nl-NL" sz="2400" b="1" dirty="0" err="1" smtClean="0">
                <a:solidFill>
                  <a:srgbClr val="7030A0"/>
                </a:solidFill>
              </a:rPr>
              <a:t>always</a:t>
            </a:r>
            <a:r>
              <a:rPr lang="nl-NL" sz="2400" b="1" dirty="0" smtClean="0">
                <a:solidFill>
                  <a:srgbClr val="7030A0"/>
                </a:solidFill>
              </a:rPr>
              <a:t>, </a:t>
            </a:r>
            <a:r>
              <a:rPr lang="nl-NL" sz="2400" b="1" dirty="0" err="1" smtClean="0">
                <a:solidFill>
                  <a:srgbClr val="7030A0"/>
                </a:solidFill>
              </a:rPr>
              <a:t>never</a:t>
            </a:r>
            <a:r>
              <a:rPr lang="nl-NL" sz="2400" b="1" dirty="0" smtClean="0">
                <a:solidFill>
                  <a:srgbClr val="7030A0"/>
                </a:solidFill>
              </a:rPr>
              <a:t>, ever, </a:t>
            </a:r>
            <a:r>
              <a:rPr lang="nl-NL" sz="2400" b="1" dirty="0" err="1" smtClean="0">
                <a:solidFill>
                  <a:srgbClr val="7030A0"/>
                </a:solidFill>
              </a:rPr>
              <a:t>every</a:t>
            </a:r>
            <a:r>
              <a:rPr lang="nl-NL" sz="2400" b="1" dirty="0" smtClean="0">
                <a:solidFill>
                  <a:srgbClr val="7030A0"/>
                </a:solidFill>
              </a:rPr>
              <a:t> </a:t>
            </a:r>
            <a:r>
              <a:rPr lang="nl-NL" sz="2400" b="1" dirty="0" err="1" smtClean="0">
                <a:solidFill>
                  <a:srgbClr val="7030A0"/>
                </a:solidFill>
              </a:rPr>
              <a:t>year</a:t>
            </a:r>
            <a:r>
              <a:rPr lang="nl-NL" sz="2400" b="1" dirty="0" smtClean="0">
                <a:solidFill>
                  <a:srgbClr val="7030A0"/>
                </a:solidFill>
              </a:rPr>
              <a:t>/</a:t>
            </a:r>
            <a:r>
              <a:rPr lang="nl-NL" sz="2400" b="1" dirty="0" err="1" smtClean="0">
                <a:solidFill>
                  <a:srgbClr val="7030A0"/>
                </a:solidFill>
              </a:rPr>
              <a:t>day</a:t>
            </a:r>
            <a:r>
              <a:rPr lang="nl-NL" sz="2400" b="1" dirty="0" smtClean="0">
                <a:solidFill>
                  <a:srgbClr val="7030A0"/>
                </a:solidFill>
              </a:rPr>
              <a:t>…., </a:t>
            </a:r>
            <a:r>
              <a:rPr lang="nl-NL" sz="2400" b="1" dirty="0" err="1" smtClean="0">
                <a:solidFill>
                  <a:srgbClr val="7030A0"/>
                </a:solidFill>
              </a:rPr>
              <a:t>sometimes</a:t>
            </a:r>
            <a:endParaRPr lang="nl-NL" sz="2400" b="1" dirty="0" smtClean="0">
              <a:solidFill>
                <a:srgbClr val="7030A0"/>
              </a:solidFill>
            </a:endParaRPr>
          </a:p>
          <a:p>
            <a:pPr>
              <a:buNone/>
            </a:pPr>
            <a:endParaRPr lang="nl-NL" sz="2400" b="1" dirty="0">
              <a:solidFill>
                <a:srgbClr val="7030A0"/>
              </a:solidFill>
            </a:endParaRPr>
          </a:p>
          <a:p>
            <a:pPr>
              <a:buNone/>
            </a:pPr>
            <a:r>
              <a:rPr lang="nl-NL" sz="2400" b="1" dirty="0" err="1" smtClean="0"/>
              <a:t>Examples</a:t>
            </a:r>
            <a:r>
              <a:rPr lang="nl-NL" sz="2400" b="1" dirty="0" smtClean="0"/>
              <a:t>:</a:t>
            </a:r>
          </a:p>
          <a:p>
            <a:pPr>
              <a:buNone/>
            </a:pPr>
            <a:r>
              <a:rPr lang="nl-NL" sz="2400" b="1" dirty="0" smtClean="0"/>
              <a:t>I </a:t>
            </a:r>
            <a:r>
              <a:rPr lang="nl-NL" sz="2400" b="1" dirty="0" err="1" smtClean="0">
                <a:solidFill>
                  <a:srgbClr val="7030A0"/>
                </a:solidFill>
              </a:rPr>
              <a:t>always</a:t>
            </a:r>
            <a:r>
              <a:rPr lang="nl-NL" sz="2400" b="1" dirty="0" smtClean="0">
                <a:solidFill>
                  <a:srgbClr val="7030A0"/>
                </a:solidFill>
              </a:rPr>
              <a:t> go </a:t>
            </a:r>
            <a:r>
              <a:rPr lang="nl-NL" sz="2400" b="1" dirty="0" smtClean="0"/>
              <a:t>to school </a:t>
            </a:r>
            <a:r>
              <a:rPr lang="nl-NL" sz="2400" b="1" dirty="0" err="1" smtClean="0"/>
              <a:t>on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Mondays</a:t>
            </a:r>
            <a:r>
              <a:rPr lang="nl-NL" sz="2400" b="1" dirty="0" smtClean="0"/>
              <a:t>.</a:t>
            </a:r>
          </a:p>
          <a:p>
            <a:pPr>
              <a:buNone/>
            </a:pPr>
            <a:r>
              <a:rPr lang="nl-NL" sz="2400" b="1" dirty="0" err="1" smtClean="0"/>
              <a:t>They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often</a:t>
            </a:r>
            <a:r>
              <a:rPr lang="nl-NL" sz="2400" b="1" dirty="0" smtClean="0"/>
              <a:t> </a:t>
            </a:r>
            <a:r>
              <a:rPr lang="nl-NL" sz="2400" b="1" dirty="0" smtClean="0">
                <a:solidFill>
                  <a:srgbClr val="7030A0"/>
                </a:solidFill>
              </a:rPr>
              <a:t>have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dinner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together</a:t>
            </a:r>
            <a:r>
              <a:rPr lang="nl-NL" sz="2400" b="1" dirty="0" smtClean="0"/>
              <a:t> in the weekends.</a:t>
            </a:r>
          </a:p>
          <a:p>
            <a:pPr>
              <a:buNone/>
            </a:pPr>
            <a:r>
              <a:rPr lang="nl-NL" sz="2400" b="1" dirty="0" smtClean="0">
                <a:solidFill>
                  <a:srgbClr val="7030A0"/>
                </a:solidFill>
              </a:rPr>
              <a:t>Do</a:t>
            </a:r>
            <a:r>
              <a:rPr lang="nl-NL" sz="2400" b="1" dirty="0" smtClean="0"/>
              <a:t> </a:t>
            </a:r>
            <a:r>
              <a:rPr lang="nl-NL" sz="2400" b="1" dirty="0" err="1" smtClean="0"/>
              <a:t>you</a:t>
            </a:r>
            <a:r>
              <a:rPr lang="nl-NL" sz="2400" b="1" dirty="0" smtClean="0"/>
              <a:t> </a:t>
            </a:r>
            <a:r>
              <a:rPr lang="nl-NL" sz="2400" b="1" dirty="0" smtClean="0">
                <a:solidFill>
                  <a:srgbClr val="7030A0"/>
                </a:solidFill>
              </a:rPr>
              <a:t>drink </a:t>
            </a:r>
            <a:r>
              <a:rPr lang="nl-NL" sz="2400" b="1" dirty="0" err="1" smtClean="0"/>
              <a:t>coffee</a:t>
            </a:r>
            <a:r>
              <a:rPr lang="nl-NL" sz="2400" b="1" dirty="0" smtClean="0"/>
              <a:t> in the </a:t>
            </a:r>
            <a:r>
              <a:rPr lang="nl-NL" sz="2400" b="1" dirty="0" err="1" smtClean="0"/>
              <a:t>morning</a:t>
            </a:r>
            <a:r>
              <a:rPr lang="nl-NL" sz="2400" b="1" dirty="0" smtClean="0"/>
              <a:t>?</a:t>
            </a:r>
          </a:p>
          <a:p>
            <a:pPr>
              <a:buNone/>
            </a:pPr>
            <a:r>
              <a:rPr lang="nl-NL" sz="2400" b="1" dirty="0" smtClean="0"/>
              <a:t>We </a:t>
            </a:r>
            <a:r>
              <a:rPr lang="nl-NL" sz="2400" b="1" dirty="0" err="1" smtClean="0">
                <a:solidFill>
                  <a:srgbClr val="7030A0"/>
                </a:solidFill>
              </a:rPr>
              <a:t>don’t</a:t>
            </a:r>
            <a:r>
              <a:rPr lang="nl-NL" sz="2400" b="1" dirty="0" smtClean="0">
                <a:solidFill>
                  <a:srgbClr val="7030A0"/>
                </a:solidFill>
              </a:rPr>
              <a:t> have </a:t>
            </a:r>
            <a:r>
              <a:rPr lang="nl-NL" sz="2400" b="1" dirty="0" smtClean="0"/>
              <a:t>a </a:t>
            </a:r>
            <a:r>
              <a:rPr lang="nl-NL" sz="2400" b="1" dirty="0" err="1" smtClean="0"/>
              <a:t>car</a:t>
            </a:r>
            <a:r>
              <a:rPr lang="nl-NL" sz="2400" b="1" dirty="0" smtClean="0"/>
              <a:t>.</a:t>
            </a:r>
          </a:p>
          <a:p>
            <a:pPr>
              <a:buNone/>
            </a:pPr>
            <a:r>
              <a:rPr lang="nl-NL" sz="2400" b="1" dirty="0" smtClean="0"/>
              <a:t>Sandra </a:t>
            </a:r>
            <a:r>
              <a:rPr lang="nl-NL" sz="2400" b="1" dirty="0" err="1" smtClean="0">
                <a:solidFill>
                  <a:srgbClr val="7030A0"/>
                </a:solidFill>
              </a:rPr>
              <a:t>phones</a:t>
            </a:r>
            <a:r>
              <a:rPr lang="nl-NL" sz="2400" b="1" dirty="0" smtClean="0"/>
              <a:t> her </a:t>
            </a:r>
            <a:r>
              <a:rPr lang="nl-NL" sz="2400" b="1" dirty="0" err="1" smtClean="0"/>
              <a:t>mother</a:t>
            </a:r>
            <a:r>
              <a:rPr lang="nl-NL" sz="2400" b="1" dirty="0" smtClean="0"/>
              <a:t> </a:t>
            </a:r>
            <a:r>
              <a:rPr lang="nl-NL" sz="2400" b="1" dirty="0" err="1" smtClean="0">
                <a:solidFill>
                  <a:srgbClr val="7030A0"/>
                </a:solidFill>
              </a:rPr>
              <a:t>every</a:t>
            </a:r>
            <a:r>
              <a:rPr lang="nl-NL" sz="2400" b="1" dirty="0" smtClean="0">
                <a:solidFill>
                  <a:srgbClr val="7030A0"/>
                </a:solidFill>
              </a:rPr>
              <a:t> </a:t>
            </a:r>
            <a:r>
              <a:rPr lang="nl-NL" sz="2400" b="1" dirty="0" err="1" smtClean="0">
                <a:solidFill>
                  <a:srgbClr val="7030A0"/>
                </a:solidFill>
              </a:rPr>
              <a:t>day</a:t>
            </a:r>
            <a:r>
              <a:rPr lang="nl-NL" sz="2400" b="1" dirty="0" smtClean="0">
                <a:solidFill>
                  <a:srgbClr val="7030A0"/>
                </a:solidFill>
              </a:rPr>
              <a:t>.</a:t>
            </a:r>
            <a:endParaRPr lang="nl-NL" sz="2400" b="1" dirty="0" smtClean="0">
              <a:solidFill>
                <a:srgbClr val="7030A0"/>
              </a:solidFill>
            </a:endParaRPr>
          </a:p>
          <a:p>
            <a:pPr>
              <a:buNone/>
            </a:pPr>
            <a:endParaRPr lang="nl-NL" sz="2400" b="1" dirty="0" smtClean="0"/>
          </a:p>
          <a:p>
            <a:pPr>
              <a:buFont typeface="Arial" charset="0"/>
              <a:buChar char="•"/>
            </a:pPr>
            <a:endParaRPr lang="nl-NL" sz="24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23528" y="0"/>
            <a:ext cx="8229600" cy="548680"/>
          </a:xfrm>
        </p:spPr>
        <p:txBody>
          <a:bodyPr>
            <a:normAutofit fontScale="90000"/>
          </a:bodyPr>
          <a:lstStyle/>
          <a:p>
            <a:r>
              <a:rPr lang="nl-NL" b="1" dirty="0" err="1" smtClean="0">
                <a:solidFill>
                  <a:srgbClr val="FF0000"/>
                </a:solidFill>
              </a:rPr>
              <a:t>Pay</a:t>
            </a:r>
            <a:r>
              <a:rPr lang="nl-NL" b="1" dirty="0" smtClean="0">
                <a:solidFill>
                  <a:srgbClr val="FF0000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attention</a:t>
            </a:r>
            <a:r>
              <a:rPr lang="nl-NL" b="1" dirty="0" smtClean="0">
                <a:solidFill>
                  <a:srgbClr val="FF0000"/>
                </a:solidFill>
              </a:rPr>
              <a:t>!</a:t>
            </a:r>
            <a:endParaRPr lang="nl-NL" b="1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630932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nl-NL" sz="1700" b="1" dirty="0" smtClean="0">
                <a:solidFill>
                  <a:srgbClr val="FF0000"/>
                </a:solidFill>
              </a:rPr>
              <a:t>The </a:t>
            </a:r>
            <a:r>
              <a:rPr lang="nl-NL" sz="1700" b="1" dirty="0" err="1" smtClean="0">
                <a:solidFill>
                  <a:srgbClr val="FF0000"/>
                </a:solidFill>
              </a:rPr>
              <a:t>choice</a:t>
            </a:r>
            <a:r>
              <a:rPr lang="nl-NL" sz="1700" b="1" dirty="0" smtClean="0">
                <a:solidFill>
                  <a:srgbClr val="FF0000"/>
                </a:solidFill>
              </a:rPr>
              <a:t> of the present perfect, past </a:t>
            </a:r>
            <a:r>
              <a:rPr lang="nl-NL" sz="1700" b="1" dirty="0" err="1" smtClean="0">
                <a:solidFill>
                  <a:srgbClr val="FF0000"/>
                </a:solidFill>
              </a:rPr>
              <a:t>simple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or</a:t>
            </a:r>
            <a:r>
              <a:rPr lang="nl-NL" sz="1700" b="1" dirty="0" smtClean="0">
                <a:solidFill>
                  <a:srgbClr val="FF0000"/>
                </a:solidFill>
              </a:rPr>
              <a:t> present </a:t>
            </a:r>
            <a:r>
              <a:rPr lang="nl-NL" sz="1700" b="1" dirty="0" err="1" smtClean="0">
                <a:solidFill>
                  <a:srgbClr val="FF0000"/>
                </a:solidFill>
              </a:rPr>
              <a:t>simple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can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sometimes</a:t>
            </a:r>
            <a:endParaRPr lang="nl-NL" sz="1700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depend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on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thepoint</a:t>
            </a:r>
            <a:r>
              <a:rPr lang="nl-NL" sz="1700" b="1" dirty="0" smtClean="0">
                <a:solidFill>
                  <a:srgbClr val="FF0000"/>
                </a:solidFill>
              </a:rPr>
              <a:t> of view of the speaker </a:t>
            </a:r>
            <a:r>
              <a:rPr lang="nl-NL" sz="1700" b="1" dirty="0" err="1" smtClean="0">
                <a:solidFill>
                  <a:srgbClr val="FF0000"/>
                </a:solidFill>
              </a:rPr>
              <a:t>or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on</a:t>
            </a:r>
            <a:r>
              <a:rPr lang="nl-NL" sz="1700" b="1" dirty="0" smtClean="0">
                <a:solidFill>
                  <a:srgbClr val="FF0000"/>
                </a:solidFill>
              </a:rPr>
              <a:t> the context. </a:t>
            </a:r>
            <a:r>
              <a:rPr lang="nl-NL" sz="1700" b="1" dirty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So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watch</a:t>
            </a:r>
            <a:r>
              <a:rPr lang="nl-NL" sz="1700" b="1" dirty="0" smtClean="0">
                <a:solidFill>
                  <a:srgbClr val="FF0000"/>
                </a:solidFill>
              </a:rPr>
              <a:t> out!</a:t>
            </a:r>
          </a:p>
          <a:p>
            <a:pPr>
              <a:buNone/>
            </a:pPr>
            <a:endParaRPr lang="nl-NL" sz="1700" b="1" dirty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1700" b="1" dirty="0" err="1">
                <a:solidFill>
                  <a:srgbClr val="FF0000"/>
                </a:solidFill>
              </a:rPr>
              <a:t>t</a:t>
            </a:r>
            <a:r>
              <a:rPr lang="nl-NL" sz="1700" b="1" dirty="0" err="1" smtClean="0">
                <a:solidFill>
                  <a:srgbClr val="FF0000"/>
                </a:solidFill>
              </a:rPr>
              <a:t>his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morning</a:t>
            </a:r>
            <a:r>
              <a:rPr lang="nl-NL" sz="1700" b="1" dirty="0" smtClean="0">
                <a:solidFill>
                  <a:srgbClr val="FF0000"/>
                </a:solidFill>
              </a:rPr>
              <a:t>/</a:t>
            </a:r>
            <a:r>
              <a:rPr lang="nl-NL" sz="1700" b="1" dirty="0" err="1" smtClean="0">
                <a:solidFill>
                  <a:srgbClr val="FF0000"/>
                </a:solidFill>
              </a:rPr>
              <a:t>afternoon</a:t>
            </a:r>
            <a:endParaRPr lang="nl-NL" sz="1700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1700" b="1" dirty="0" smtClean="0"/>
              <a:t>I </a:t>
            </a:r>
            <a:r>
              <a:rPr lang="nl-NL" sz="1700" b="1" dirty="0" err="1" smtClean="0">
                <a:solidFill>
                  <a:srgbClr val="0070C0"/>
                </a:solidFill>
              </a:rPr>
              <a:t>didn’t</a:t>
            </a:r>
            <a:r>
              <a:rPr lang="nl-NL" sz="1700" b="1" dirty="0" smtClean="0">
                <a:solidFill>
                  <a:srgbClr val="0070C0"/>
                </a:solidFill>
              </a:rPr>
              <a:t> </a:t>
            </a:r>
            <a:r>
              <a:rPr lang="nl-NL" sz="1700" b="1" dirty="0" err="1" smtClean="0">
                <a:solidFill>
                  <a:srgbClr val="0070C0"/>
                </a:solidFill>
              </a:rPr>
              <a:t>see</a:t>
            </a:r>
            <a:r>
              <a:rPr lang="nl-NL" sz="1700" b="1" dirty="0" smtClean="0"/>
              <a:t> John </a:t>
            </a:r>
            <a:r>
              <a:rPr lang="nl-NL" sz="1700" b="1" dirty="0" err="1" smtClean="0">
                <a:solidFill>
                  <a:srgbClr val="FF0000"/>
                </a:solidFill>
              </a:rPr>
              <a:t>this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morning</a:t>
            </a:r>
            <a:r>
              <a:rPr lang="nl-NL" sz="1700" b="1" dirty="0" smtClean="0"/>
              <a:t>. </a:t>
            </a:r>
          </a:p>
          <a:p>
            <a:pPr>
              <a:buNone/>
            </a:pPr>
            <a:r>
              <a:rPr lang="nl-NL" sz="1700" b="1" dirty="0" smtClean="0"/>
              <a:t>(the speaker is </a:t>
            </a:r>
            <a:r>
              <a:rPr lang="nl-NL" sz="1700" b="1" dirty="0" err="1" smtClean="0"/>
              <a:t>talking</a:t>
            </a:r>
            <a:r>
              <a:rPr lang="nl-NL" sz="1700" b="1" dirty="0" smtClean="0"/>
              <a:t> at the end of  the </a:t>
            </a:r>
            <a:r>
              <a:rPr lang="nl-NL" sz="1700" b="1" dirty="0" err="1" smtClean="0"/>
              <a:t>day</a:t>
            </a:r>
            <a:r>
              <a:rPr lang="nl-NL" sz="1700" b="1" dirty="0" smtClean="0"/>
              <a:t> and the </a:t>
            </a:r>
            <a:r>
              <a:rPr lang="nl-NL" sz="1700" b="1" dirty="0" err="1" smtClean="0"/>
              <a:t>morning</a:t>
            </a:r>
            <a:r>
              <a:rPr lang="nl-NL" sz="1700" b="1" dirty="0" smtClean="0"/>
              <a:t> is </a:t>
            </a:r>
            <a:r>
              <a:rPr lang="nl-NL" sz="1700" b="1" dirty="0" err="1" smtClean="0"/>
              <a:t>finished</a:t>
            </a:r>
            <a:r>
              <a:rPr lang="nl-NL" sz="1700" b="1" dirty="0" smtClean="0"/>
              <a:t>)</a:t>
            </a:r>
          </a:p>
          <a:p>
            <a:pPr>
              <a:buNone/>
            </a:pPr>
            <a:r>
              <a:rPr lang="nl-NL" sz="1700" b="1" dirty="0" smtClean="0"/>
              <a:t>I </a:t>
            </a:r>
            <a:r>
              <a:rPr lang="nl-NL" sz="1700" b="1" dirty="0" err="1" smtClean="0">
                <a:solidFill>
                  <a:srgbClr val="00B050"/>
                </a:solidFill>
              </a:rPr>
              <a:t>haven’t</a:t>
            </a:r>
            <a:r>
              <a:rPr lang="nl-NL" sz="1700" b="1" dirty="0" smtClean="0">
                <a:solidFill>
                  <a:srgbClr val="00B050"/>
                </a:solidFill>
              </a:rPr>
              <a:t> </a:t>
            </a:r>
            <a:r>
              <a:rPr lang="nl-NL" sz="1700" b="1" dirty="0" err="1" smtClean="0">
                <a:solidFill>
                  <a:srgbClr val="00B050"/>
                </a:solidFill>
              </a:rPr>
              <a:t>seen</a:t>
            </a:r>
            <a:r>
              <a:rPr lang="nl-NL" sz="1700" b="1" dirty="0" smtClean="0">
                <a:solidFill>
                  <a:srgbClr val="00B050"/>
                </a:solidFill>
              </a:rPr>
              <a:t> </a:t>
            </a:r>
            <a:r>
              <a:rPr lang="nl-NL" sz="1700" b="1" dirty="0" smtClean="0"/>
              <a:t>John </a:t>
            </a:r>
            <a:r>
              <a:rPr lang="nl-NL" sz="1700" b="1" dirty="0" err="1" smtClean="0">
                <a:solidFill>
                  <a:srgbClr val="FF0000"/>
                </a:solidFill>
              </a:rPr>
              <a:t>this</a:t>
            </a:r>
            <a:r>
              <a:rPr lang="nl-NL" sz="1700" b="1" dirty="0" smtClean="0">
                <a:solidFill>
                  <a:srgbClr val="FF0000"/>
                </a:solidFill>
              </a:rPr>
              <a:t> </a:t>
            </a:r>
            <a:r>
              <a:rPr lang="nl-NL" sz="1700" b="1" dirty="0" err="1" smtClean="0">
                <a:solidFill>
                  <a:srgbClr val="FF0000"/>
                </a:solidFill>
              </a:rPr>
              <a:t>morning</a:t>
            </a:r>
            <a:r>
              <a:rPr lang="nl-NL" sz="1700" b="1" dirty="0" smtClean="0"/>
              <a:t>.</a:t>
            </a:r>
          </a:p>
          <a:p>
            <a:pPr>
              <a:buNone/>
            </a:pPr>
            <a:r>
              <a:rPr lang="nl-NL" sz="1700" b="1" dirty="0" smtClean="0"/>
              <a:t>( the speaker is </a:t>
            </a:r>
            <a:r>
              <a:rPr lang="nl-NL" sz="1700" b="1" dirty="0" err="1" smtClean="0"/>
              <a:t>talking</a:t>
            </a:r>
            <a:r>
              <a:rPr lang="nl-NL" sz="1700" b="1" dirty="0" smtClean="0"/>
              <a:t> in the </a:t>
            </a:r>
            <a:r>
              <a:rPr lang="nl-NL" sz="1700" b="1" dirty="0" err="1" smtClean="0"/>
              <a:t>morning</a:t>
            </a:r>
            <a:r>
              <a:rPr lang="nl-NL" sz="1700" b="1" dirty="0" smtClean="0"/>
              <a:t>, the </a:t>
            </a:r>
            <a:r>
              <a:rPr lang="nl-NL" sz="1700" b="1" dirty="0" err="1" smtClean="0"/>
              <a:t>morning</a:t>
            </a:r>
            <a:r>
              <a:rPr lang="nl-NL" sz="1700" b="1" dirty="0" smtClean="0"/>
              <a:t> is </a:t>
            </a:r>
            <a:r>
              <a:rPr lang="nl-NL" sz="1700" b="1" dirty="0" err="1" smtClean="0"/>
              <a:t>still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going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on</a:t>
            </a:r>
            <a:r>
              <a:rPr lang="nl-NL" sz="1700" b="1" dirty="0" smtClean="0"/>
              <a:t>)</a:t>
            </a:r>
          </a:p>
          <a:p>
            <a:pPr>
              <a:buNone/>
            </a:pPr>
            <a:endParaRPr lang="nl-NL" sz="1700" b="1" dirty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1700" b="1" dirty="0" err="1" smtClean="0">
                <a:solidFill>
                  <a:srgbClr val="FF0000"/>
                </a:solidFill>
              </a:rPr>
              <a:t>always</a:t>
            </a:r>
            <a:endParaRPr lang="nl-NL" sz="1700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1700" b="1" dirty="0" smtClean="0"/>
              <a:t>I </a:t>
            </a:r>
            <a:r>
              <a:rPr lang="nl-NL" sz="1700" b="1" dirty="0" err="1" smtClean="0">
                <a:solidFill>
                  <a:srgbClr val="FF0000"/>
                </a:solidFill>
              </a:rPr>
              <a:t>always</a:t>
            </a:r>
            <a:r>
              <a:rPr lang="nl-NL" sz="1700" b="1" dirty="0" smtClean="0"/>
              <a:t> </a:t>
            </a:r>
            <a:r>
              <a:rPr lang="nl-NL" sz="1700" b="1" dirty="0" err="1" smtClean="0">
                <a:solidFill>
                  <a:srgbClr val="7030A0"/>
                </a:solidFill>
              </a:rPr>
              <a:t>believe</a:t>
            </a:r>
            <a:r>
              <a:rPr lang="nl-NL" sz="1700" b="1" dirty="0" smtClean="0">
                <a:solidFill>
                  <a:srgbClr val="7030A0"/>
                </a:solidFill>
              </a:rPr>
              <a:t> </a:t>
            </a:r>
            <a:r>
              <a:rPr lang="nl-NL" sz="1700" b="1" dirty="0" err="1" smtClean="0"/>
              <a:t>him</a:t>
            </a:r>
            <a:r>
              <a:rPr lang="nl-NL" sz="1700" b="1" dirty="0" smtClean="0"/>
              <a:t>.</a:t>
            </a:r>
          </a:p>
          <a:p>
            <a:pPr>
              <a:buNone/>
            </a:pPr>
            <a:r>
              <a:rPr lang="nl-NL" sz="1700" b="1" dirty="0" smtClean="0"/>
              <a:t> (</a:t>
            </a:r>
            <a:r>
              <a:rPr lang="nl-NL" sz="1700" b="1" dirty="0" err="1" smtClean="0"/>
              <a:t>fact</a:t>
            </a:r>
            <a:r>
              <a:rPr lang="nl-NL" sz="1700" b="1" dirty="0" smtClean="0"/>
              <a:t>, </a:t>
            </a:r>
            <a:r>
              <a:rPr lang="nl-NL" sz="1700" b="1" dirty="0" err="1" smtClean="0"/>
              <a:t>it</a:t>
            </a:r>
            <a:r>
              <a:rPr lang="nl-NL" sz="1700" b="1" dirty="0" smtClean="0"/>
              <a:t> is </a:t>
            </a:r>
            <a:r>
              <a:rPr lang="nl-NL" sz="1700" b="1" dirty="0" err="1" smtClean="0"/>
              <a:t>always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true</a:t>
            </a:r>
            <a:r>
              <a:rPr lang="nl-NL" sz="1700" b="1" dirty="0" smtClean="0"/>
              <a:t>)</a:t>
            </a:r>
          </a:p>
          <a:p>
            <a:pPr>
              <a:buNone/>
            </a:pPr>
            <a:r>
              <a:rPr lang="nl-NL" sz="1700" b="1" dirty="0" smtClean="0"/>
              <a:t>I </a:t>
            </a:r>
            <a:r>
              <a:rPr lang="nl-NL" sz="1700" b="1" dirty="0" smtClean="0">
                <a:solidFill>
                  <a:srgbClr val="00B050"/>
                </a:solidFill>
              </a:rPr>
              <a:t>have </a:t>
            </a:r>
            <a:r>
              <a:rPr lang="nl-NL" sz="1700" b="1" dirty="0" err="1" smtClean="0">
                <a:solidFill>
                  <a:srgbClr val="FF0000"/>
                </a:solidFill>
              </a:rPr>
              <a:t>always</a:t>
            </a:r>
            <a:r>
              <a:rPr lang="nl-NL" sz="1700" b="1" dirty="0" smtClean="0"/>
              <a:t> </a:t>
            </a:r>
            <a:r>
              <a:rPr lang="nl-NL" sz="1700" b="1" dirty="0" err="1" smtClean="0">
                <a:solidFill>
                  <a:srgbClr val="00B050"/>
                </a:solidFill>
              </a:rPr>
              <a:t>believed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him</a:t>
            </a:r>
            <a:r>
              <a:rPr lang="nl-NL" sz="1700" b="1" dirty="0" smtClean="0"/>
              <a:t>. </a:t>
            </a:r>
            <a:endParaRPr lang="nl-NL" sz="1700" b="1" i="1" dirty="0" smtClean="0"/>
          </a:p>
          <a:p>
            <a:pPr>
              <a:buNone/>
            </a:pPr>
            <a:r>
              <a:rPr lang="nl-NL" sz="1700" b="1" i="1" dirty="0" smtClean="0"/>
              <a:t>(</a:t>
            </a:r>
            <a:r>
              <a:rPr lang="nl-NL" sz="1700" b="1" i="1" dirty="0" err="1" smtClean="0"/>
              <a:t>for</a:t>
            </a:r>
            <a:r>
              <a:rPr lang="nl-NL" sz="1700" b="1" i="1" dirty="0" smtClean="0"/>
              <a:t> all the time I </a:t>
            </a:r>
            <a:r>
              <a:rPr lang="nl-NL" sz="1700" b="1" i="1" dirty="0" err="1" smtClean="0"/>
              <a:t>can</a:t>
            </a:r>
            <a:r>
              <a:rPr lang="nl-NL" sz="1700" b="1" i="1" dirty="0" smtClean="0"/>
              <a:t> </a:t>
            </a:r>
            <a:r>
              <a:rPr lang="nl-NL" sz="1700" b="1" i="1" dirty="0" err="1" smtClean="0"/>
              <a:t>remember</a:t>
            </a:r>
            <a:r>
              <a:rPr lang="nl-NL" sz="1700" b="1" i="1" dirty="0" smtClean="0"/>
              <a:t>)</a:t>
            </a:r>
          </a:p>
          <a:p>
            <a:pPr>
              <a:buNone/>
            </a:pPr>
            <a:endParaRPr lang="nl-NL" sz="1700" b="1" i="1" dirty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sz="1700" b="1" i="1" dirty="0" smtClean="0">
                <a:solidFill>
                  <a:srgbClr val="FF0000"/>
                </a:solidFill>
              </a:rPr>
              <a:t>For</a:t>
            </a:r>
          </a:p>
          <a:p>
            <a:pPr>
              <a:buNone/>
            </a:pPr>
            <a:r>
              <a:rPr lang="nl-NL" sz="1700" b="1" i="1" dirty="0" smtClean="0"/>
              <a:t>In 1982 I </a:t>
            </a:r>
            <a:r>
              <a:rPr lang="nl-NL" sz="1700" b="1" i="1" dirty="0" err="1" smtClean="0">
                <a:solidFill>
                  <a:srgbClr val="0070C0"/>
                </a:solidFill>
              </a:rPr>
              <a:t>lived</a:t>
            </a:r>
            <a:r>
              <a:rPr lang="nl-NL" sz="1700" b="1" i="1" dirty="0" smtClean="0">
                <a:solidFill>
                  <a:srgbClr val="0070C0"/>
                </a:solidFill>
              </a:rPr>
              <a:t> </a:t>
            </a:r>
            <a:r>
              <a:rPr lang="nl-NL" sz="1700" b="1" i="1" dirty="0" smtClean="0"/>
              <a:t>in London </a:t>
            </a:r>
            <a:r>
              <a:rPr lang="nl-NL" sz="1700" b="1" i="1" dirty="0" err="1" smtClean="0">
                <a:solidFill>
                  <a:srgbClr val="FF0000"/>
                </a:solidFill>
              </a:rPr>
              <a:t>fo</a:t>
            </a:r>
            <a:r>
              <a:rPr lang="nl-NL" sz="1700" b="1" dirty="0" err="1" smtClean="0">
                <a:solidFill>
                  <a:srgbClr val="FF0000"/>
                </a:solidFill>
              </a:rPr>
              <a:t>r</a:t>
            </a:r>
            <a:r>
              <a:rPr lang="nl-NL" sz="1700" b="1" dirty="0" smtClean="0"/>
              <a:t> 2 </a:t>
            </a:r>
            <a:r>
              <a:rPr lang="nl-NL" sz="1700" b="1" dirty="0" err="1" smtClean="0"/>
              <a:t>months</a:t>
            </a:r>
            <a:r>
              <a:rPr lang="nl-NL" sz="1700" b="1" dirty="0" smtClean="0"/>
              <a:t>. </a:t>
            </a:r>
          </a:p>
          <a:p>
            <a:pPr>
              <a:buNone/>
            </a:pPr>
            <a:r>
              <a:rPr lang="nl-NL" sz="1700" b="1" dirty="0" smtClean="0"/>
              <a:t>(</a:t>
            </a:r>
            <a:r>
              <a:rPr lang="nl-NL" sz="1700" b="1" dirty="0" err="1" smtClean="0"/>
              <a:t>it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took</a:t>
            </a:r>
            <a:r>
              <a:rPr lang="nl-NL" sz="1700" b="1" dirty="0" smtClean="0"/>
              <a:t> place in 1982, a </a:t>
            </a:r>
            <a:r>
              <a:rPr lang="nl-NL" sz="1700" b="1" dirty="0" err="1" smtClean="0"/>
              <a:t>finished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situation</a:t>
            </a:r>
            <a:r>
              <a:rPr lang="nl-NL" sz="1700" b="1" dirty="0" smtClean="0"/>
              <a:t>)</a:t>
            </a:r>
          </a:p>
          <a:p>
            <a:pPr>
              <a:buNone/>
            </a:pPr>
            <a:r>
              <a:rPr lang="nl-NL" sz="1700" b="1" dirty="0" smtClean="0"/>
              <a:t>I </a:t>
            </a:r>
            <a:r>
              <a:rPr lang="nl-NL" sz="1700" b="1" dirty="0" smtClean="0">
                <a:solidFill>
                  <a:srgbClr val="00B050"/>
                </a:solidFill>
              </a:rPr>
              <a:t>have </a:t>
            </a:r>
            <a:r>
              <a:rPr lang="nl-NL" sz="1700" b="1" dirty="0" err="1" smtClean="0">
                <a:solidFill>
                  <a:srgbClr val="00B050"/>
                </a:solidFill>
              </a:rPr>
              <a:t>lived</a:t>
            </a:r>
            <a:r>
              <a:rPr lang="nl-NL" sz="1700" b="1" dirty="0" smtClean="0">
                <a:solidFill>
                  <a:srgbClr val="00B050"/>
                </a:solidFill>
              </a:rPr>
              <a:t> </a:t>
            </a:r>
            <a:r>
              <a:rPr lang="nl-NL" sz="1700" b="1" dirty="0" smtClean="0"/>
              <a:t>in London </a:t>
            </a:r>
            <a:r>
              <a:rPr lang="nl-NL" sz="1700" b="1" dirty="0" err="1" smtClean="0">
                <a:solidFill>
                  <a:srgbClr val="FF0000"/>
                </a:solidFill>
              </a:rPr>
              <a:t>for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two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months</a:t>
            </a:r>
            <a:r>
              <a:rPr lang="nl-NL" sz="1700" b="1" dirty="0" smtClean="0"/>
              <a:t>. </a:t>
            </a:r>
          </a:p>
          <a:p>
            <a:pPr>
              <a:buNone/>
            </a:pPr>
            <a:r>
              <a:rPr lang="nl-NL" sz="1700" b="1" dirty="0" smtClean="0"/>
              <a:t>(I </a:t>
            </a:r>
            <a:r>
              <a:rPr lang="nl-NL" sz="1700" b="1" dirty="0" err="1" smtClean="0"/>
              <a:t>started</a:t>
            </a:r>
            <a:r>
              <a:rPr lang="nl-NL" sz="1700" b="1" dirty="0" smtClean="0"/>
              <a:t> living in London </a:t>
            </a:r>
            <a:r>
              <a:rPr lang="nl-NL" sz="1700" b="1" dirty="0" err="1" smtClean="0"/>
              <a:t>two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months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ago</a:t>
            </a:r>
            <a:r>
              <a:rPr lang="nl-NL" sz="1700" b="1" dirty="0" smtClean="0"/>
              <a:t>, and I live </a:t>
            </a:r>
            <a:r>
              <a:rPr lang="nl-NL" sz="1700" b="1" dirty="0" err="1" smtClean="0"/>
              <a:t>there</a:t>
            </a:r>
            <a:r>
              <a:rPr lang="nl-NL" sz="1700" b="1" dirty="0" smtClean="0"/>
              <a:t> </a:t>
            </a:r>
            <a:r>
              <a:rPr lang="nl-NL" sz="1700" b="1" dirty="0" err="1" smtClean="0"/>
              <a:t>now</a:t>
            </a:r>
            <a:r>
              <a:rPr lang="nl-NL" sz="1700" b="1" dirty="0" smtClean="0"/>
              <a:t>.)</a:t>
            </a:r>
          </a:p>
          <a:p>
            <a:pPr>
              <a:buNone/>
            </a:pPr>
            <a:endParaRPr lang="nl-NL" sz="1600" b="1" dirty="0" smtClean="0"/>
          </a:p>
          <a:p>
            <a:pPr>
              <a:buNone/>
            </a:pPr>
            <a:endParaRPr lang="nl-NL" sz="1600" b="1" dirty="0">
              <a:solidFill>
                <a:srgbClr val="FF0000"/>
              </a:solidFill>
            </a:endParaRPr>
          </a:p>
          <a:p>
            <a:pPr>
              <a:buNone/>
            </a:pPr>
            <a:endParaRPr lang="nl-NL" sz="16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3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</TotalTime>
  <Words>495</Words>
  <Application>Microsoft Office PowerPoint</Application>
  <PresentationFormat>Diavoorstelling (4:3)</PresentationFormat>
  <Paragraphs>63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THE PRESENT PERFECT  VS  THE PAST SIMPLE  VS  THE PRESENT SIMPLE</vt:lpstr>
      <vt:lpstr>Dia 2</vt:lpstr>
      <vt:lpstr>Dia 3</vt:lpstr>
      <vt:lpstr>Dia 4</vt:lpstr>
      <vt:lpstr>Pay attention!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marjon adema</dc:creator>
  <cp:lastModifiedBy>marjon adema</cp:lastModifiedBy>
  <cp:revision>17</cp:revision>
  <dcterms:created xsi:type="dcterms:W3CDTF">2013-03-14T15:14:52Z</dcterms:created>
  <dcterms:modified xsi:type="dcterms:W3CDTF">2013-03-14T17:23:53Z</dcterms:modified>
</cp:coreProperties>
</file>

<file path=docProps/thumbnail.jpeg>
</file>