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57" r:id="rId2"/>
    <p:sldId id="258" r:id="rId3"/>
    <p:sldId id="259" r:id="rId4"/>
    <p:sldId id="260" r:id="rId5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1992" y="-32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CD35BCA-F1C7-42E3-97CA-3C777664CC09}" type="datetimeFigureOut">
              <a:rPr lang="nl-NL" smtClean="0"/>
              <a:t>11-1-2011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ED7CB7B-F43E-4E0D-BA39-8E7F0E59CFC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590353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89F9C3-9606-4B3E-9FD2-1E08EC1C5219}" type="datetime1">
              <a:rPr lang="nl-NL" smtClean="0"/>
              <a:t>11-1-2011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6E807-AA8A-4F29-A7E8-03970520CC6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287267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9C9F7D-43FC-461F-B630-EBDA9EB82066}" type="datetime1">
              <a:rPr lang="nl-NL" smtClean="0"/>
              <a:t>11-1-2011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6E807-AA8A-4F29-A7E8-03970520CC6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145074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DFAAB-831E-4C06-8EDD-1D372E4F05F1}" type="datetime1">
              <a:rPr lang="nl-NL" smtClean="0"/>
              <a:t>11-1-2011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6E807-AA8A-4F29-A7E8-03970520CC6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173412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CB22E-AF17-4A48-A13F-A9592EA6A122}" type="datetime1">
              <a:rPr lang="nl-NL" smtClean="0"/>
              <a:t>11-1-2011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6E807-AA8A-4F29-A7E8-03970520CC6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524886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7FB786-1563-4AFF-BBF7-832C4222DA16}" type="datetime1">
              <a:rPr lang="nl-NL" smtClean="0"/>
              <a:t>11-1-2011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6E807-AA8A-4F29-A7E8-03970520CC6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909111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D0F848-075D-49AF-B720-BE67FA1B0032}" type="datetime1">
              <a:rPr lang="nl-NL" smtClean="0"/>
              <a:t>11-1-2011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6E807-AA8A-4F29-A7E8-03970520CC6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378265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8B3EF8-74D5-4E74-9CB3-E492952EEF62}" type="datetime1">
              <a:rPr lang="nl-NL" smtClean="0"/>
              <a:t>11-1-2011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6E807-AA8A-4F29-A7E8-03970520CC6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663703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EDAE8-B4B9-4B66-BBB8-E12C7D828D83}" type="datetime1">
              <a:rPr lang="nl-NL" smtClean="0"/>
              <a:t>11-1-2011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6E807-AA8A-4F29-A7E8-03970520CC6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427259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7DE34C-0930-4733-A0EC-B490DEFBAB48}" type="datetime1">
              <a:rPr lang="nl-NL" smtClean="0"/>
              <a:t>11-1-2011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6E807-AA8A-4F29-A7E8-03970520CC6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24274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82BC16-7B45-4171-A21D-7BDDEA6DDA67}" type="datetime1">
              <a:rPr lang="nl-NL" smtClean="0"/>
              <a:t>11-1-2011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6E807-AA8A-4F29-A7E8-03970520CC6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947213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94F243-2709-4731-BD16-6118BADA758B}" type="datetime1">
              <a:rPr lang="nl-NL" smtClean="0"/>
              <a:t>11-1-2011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6E807-AA8A-4F29-A7E8-03970520CC6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447642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F58ADA-6C2C-4E8A-A59E-6AFA5D37B7D5}" type="datetime1">
              <a:rPr lang="nl-NL" smtClean="0"/>
              <a:t>11-1-2011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26E807-AA8A-4F29-A7E8-03970520CC6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269181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3"/>
          <p:cNvSpPr txBox="1"/>
          <p:nvPr/>
        </p:nvSpPr>
        <p:spPr>
          <a:xfrm>
            <a:off x="36302" y="44624"/>
            <a:ext cx="25811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Book Antiqua" pitchFamily="18" charset="0"/>
              </a:rPr>
              <a:t>H4B - </a:t>
            </a:r>
            <a:r>
              <a:rPr lang="en-US" dirty="0" err="1" smtClean="0">
                <a:latin typeface="Book Antiqua" pitchFamily="18" charset="0"/>
              </a:rPr>
              <a:t>Maatschappijleer</a:t>
            </a:r>
            <a:endParaRPr lang="en-US" dirty="0">
              <a:latin typeface="Book Antiqua" pitchFamily="18" charset="0"/>
            </a:endParaRPr>
          </a:p>
        </p:txBody>
      </p:sp>
      <p:sp>
        <p:nvSpPr>
          <p:cNvPr id="3" name="TextBox 4"/>
          <p:cNvSpPr txBox="1"/>
          <p:nvPr/>
        </p:nvSpPr>
        <p:spPr>
          <a:xfrm>
            <a:off x="3018905" y="50190"/>
            <a:ext cx="34339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Book Antiqua" pitchFamily="18" charset="0"/>
              </a:rPr>
              <a:t>H </a:t>
            </a:r>
            <a:r>
              <a:rPr lang="en-US" dirty="0" smtClean="0">
                <a:latin typeface="Book Antiqua" pitchFamily="18" charset="0"/>
              </a:rPr>
              <a:t>5 - </a:t>
            </a:r>
            <a:r>
              <a:rPr lang="en-US" dirty="0" smtClean="0">
                <a:latin typeface="Book Antiqua" pitchFamily="18" charset="0"/>
              </a:rPr>
              <a:t>§ 1 – </a:t>
            </a:r>
            <a:r>
              <a:rPr lang="en-US" dirty="0" err="1" smtClean="0">
                <a:latin typeface="Book Antiqua" pitchFamily="18" charset="0"/>
              </a:rPr>
              <a:t>Waarom</a:t>
            </a:r>
            <a:r>
              <a:rPr lang="en-US" dirty="0" smtClean="0">
                <a:latin typeface="Book Antiqua" pitchFamily="18" charset="0"/>
              </a:rPr>
              <a:t> </a:t>
            </a:r>
            <a:r>
              <a:rPr lang="en-US" dirty="0" err="1" smtClean="0">
                <a:latin typeface="Book Antiqua" pitchFamily="18" charset="0"/>
              </a:rPr>
              <a:t>werken</a:t>
            </a:r>
            <a:r>
              <a:rPr lang="en-US" dirty="0" smtClean="0">
                <a:latin typeface="Book Antiqua" pitchFamily="18" charset="0"/>
              </a:rPr>
              <a:t> we?</a:t>
            </a:r>
            <a:endParaRPr lang="en-US" dirty="0">
              <a:latin typeface="Book Antiqua" pitchFamily="18" charset="0"/>
            </a:endParaRPr>
          </a:p>
        </p:txBody>
      </p:sp>
      <p:sp>
        <p:nvSpPr>
          <p:cNvPr id="4" name="TextBox 6"/>
          <p:cNvSpPr txBox="1"/>
          <p:nvPr/>
        </p:nvSpPr>
        <p:spPr>
          <a:xfrm>
            <a:off x="8170427" y="44624"/>
            <a:ext cx="9380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dirty="0" smtClean="0">
                <a:latin typeface="Book Antiqua" pitchFamily="18" charset="0"/>
              </a:rPr>
              <a:t>Week </a:t>
            </a:r>
            <a:r>
              <a:rPr lang="en-US" dirty="0" smtClean="0">
                <a:latin typeface="Book Antiqua" pitchFamily="18" charset="0"/>
              </a:rPr>
              <a:t>2</a:t>
            </a:r>
            <a:endParaRPr lang="en-US" dirty="0">
              <a:latin typeface="Book Antiqua" pitchFamily="18" charset="0"/>
            </a:endParaRPr>
          </a:p>
        </p:txBody>
      </p:sp>
      <p:cxnSp>
        <p:nvCxnSpPr>
          <p:cNvPr id="5" name="Straight Connector 8"/>
          <p:cNvCxnSpPr/>
          <p:nvPr/>
        </p:nvCxnSpPr>
        <p:spPr>
          <a:xfrm>
            <a:off x="0" y="476672"/>
            <a:ext cx="9144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kstvak 5"/>
          <p:cNvSpPr txBox="1"/>
          <p:nvPr/>
        </p:nvSpPr>
        <p:spPr>
          <a:xfrm>
            <a:off x="323528" y="1484784"/>
            <a:ext cx="8702703" cy="46628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lnSpc>
                <a:spcPct val="150000"/>
              </a:lnSpc>
              <a:buFontTx/>
              <a:buChar char="-"/>
            </a:pPr>
            <a:r>
              <a:rPr lang="nl-NL" dirty="0" smtClean="0"/>
              <a:t>Voor de SET in week 5:</a:t>
            </a:r>
          </a:p>
          <a:p>
            <a:pPr marL="742950" lvl="1" indent="-285750">
              <a:lnSpc>
                <a:spcPct val="150000"/>
              </a:lnSpc>
              <a:buFontTx/>
              <a:buChar char="-"/>
            </a:pPr>
            <a:r>
              <a:rPr lang="nl-NL" dirty="0" smtClean="0"/>
              <a:t>Hoofdstuk 5 - §1, §4, §5, §6 en §7</a:t>
            </a:r>
            <a:endParaRPr lang="nl-NL" dirty="0" smtClean="0"/>
          </a:p>
          <a:p>
            <a:pPr marL="285750" indent="-285750">
              <a:lnSpc>
                <a:spcPct val="150000"/>
              </a:lnSpc>
              <a:buFontTx/>
              <a:buChar char="-"/>
            </a:pPr>
            <a:endParaRPr lang="nl-NL" dirty="0" smtClean="0"/>
          </a:p>
          <a:p>
            <a:pPr marL="285750" indent="-285750">
              <a:lnSpc>
                <a:spcPct val="150000"/>
              </a:lnSpc>
              <a:buFontTx/>
              <a:buChar char="-"/>
            </a:pPr>
            <a:endParaRPr lang="nl-NL" dirty="0"/>
          </a:p>
          <a:p>
            <a:pPr>
              <a:lnSpc>
                <a:spcPct val="150000"/>
              </a:lnSpc>
            </a:pPr>
            <a:r>
              <a:rPr lang="nl-NL" dirty="0" smtClean="0"/>
              <a:t>Hoofdstuk 5 </a:t>
            </a:r>
            <a:r>
              <a:rPr lang="nl-NL" dirty="0" smtClean="0"/>
              <a:t>- § 1 </a:t>
            </a:r>
            <a:r>
              <a:rPr lang="nl-NL" dirty="0" smtClean="0"/>
              <a:t>– Waarom werken we?		Hobby</a:t>
            </a:r>
          </a:p>
          <a:p>
            <a:pPr>
              <a:lnSpc>
                <a:spcPct val="150000"/>
              </a:lnSpc>
            </a:pPr>
            <a:r>
              <a:rPr lang="nl-NL" dirty="0" smtClean="0"/>
              <a:t>Definitie van werk/arbeid:				Geen economisch nut of belang</a:t>
            </a:r>
          </a:p>
          <a:p>
            <a:pPr marL="285750" indent="-285750">
              <a:lnSpc>
                <a:spcPct val="150000"/>
              </a:lnSpc>
              <a:buFontTx/>
              <a:buChar char="-"/>
            </a:pPr>
            <a:r>
              <a:rPr lang="nl-NL" dirty="0" smtClean="0"/>
              <a:t>Vergt een inspanning</a:t>
            </a:r>
          </a:p>
          <a:p>
            <a:pPr marL="285750" indent="-285750">
              <a:lnSpc>
                <a:spcPct val="150000"/>
              </a:lnSpc>
              <a:buFontTx/>
              <a:buChar char="-"/>
            </a:pPr>
            <a:r>
              <a:rPr lang="nl-NL" dirty="0" smtClean="0"/>
              <a:t>Gebruik van capaciteiten</a:t>
            </a:r>
          </a:p>
          <a:p>
            <a:pPr marL="285750" indent="-285750">
              <a:lnSpc>
                <a:spcPct val="150000"/>
              </a:lnSpc>
              <a:buFontTx/>
              <a:buChar char="-"/>
            </a:pPr>
            <a:r>
              <a:rPr lang="nl-NL" dirty="0" smtClean="0"/>
              <a:t>(Evt.) Gebruik van gereedschap</a:t>
            </a:r>
          </a:p>
          <a:p>
            <a:pPr marL="285750" indent="-285750">
              <a:lnSpc>
                <a:spcPct val="150000"/>
              </a:lnSpc>
              <a:buFontTx/>
              <a:buChar char="-"/>
            </a:pPr>
            <a:r>
              <a:rPr lang="nl-NL" dirty="0" smtClean="0"/>
              <a:t>Er is een maatschappelijke behoefte</a:t>
            </a:r>
          </a:p>
          <a:p>
            <a:pPr marL="285750" indent="-285750">
              <a:lnSpc>
                <a:spcPct val="150000"/>
              </a:lnSpc>
              <a:buFontTx/>
              <a:buChar char="-"/>
            </a:pPr>
            <a:r>
              <a:rPr lang="nl-NL" dirty="0" smtClean="0"/>
              <a:t>Leveren van een product of dienst</a:t>
            </a:r>
            <a:endParaRPr lang="nl-NL" dirty="0" smtClean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6E807-AA8A-4F29-A7E8-03970520CC6D}" type="slidenum">
              <a:rPr lang="nl-NL" smtClean="0"/>
              <a:t>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412087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3"/>
          <p:cNvSpPr txBox="1"/>
          <p:nvPr/>
        </p:nvSpPr>
        <p:spPr>
          <a:xfrm>
            <a:off x="72814" y="197024"/>
            <a:ext cx="25811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Book Antiqua" pitchFamily="18" charset="0"/>
              </a:rPr>
              <a:t>H4B - </a:t>
            </a:r>
            <a:r>
              <a:rPr lang="en-US" dirty="0" err="1" smtClean="0">
                <a:latin typeface="Book Antiqua" pitchFamily="18" charset="0"/>
              </a:rPr>
              <a:t>Maatschappijleer</a:t>
            </a:r>
            <a:endParaRPr lang="en-US" dirty="0">
              <a:latin typeface="Book Antiqua" pitchFamily="18" charset="0"/>
            </a:endParaRPr>
          </a:p>
        </p:txBody>
      </p:sp>
      <p:sp>
        <p:nvSpPr>
          <p:cNvPr id="4" name="TextBox 4"/>
          <p:cNvSpPr txBox="1"/>
          <p:nvPr/>
        </p:nvSpPr>
        <p:spPr>
          <a:xfrm>
            <a:off x="3055417" y="202590"/>
            <a:ext cx="34339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Book Antiqua" pitchFamily="18" charset="0"/>
              </a:rPr>
              <a:t>H </a:t>
            </a:r>
            <a:r>
              <a:rPr lang="en-US" dirty="0" smtClean="0">
                <a:latin typeface="Book Antiqua" pitchFamily="18" charset="0"/>
              </a:rPr>
              <a:t>5 - </a:t>
            </a:r>
            <a:r>
              <a:rPr lang="en-US" dirty="0" smtClean="0">
                <a:latin typeface="Book Antiqua" pitchFamily="18" charset="0"/>
              </a:rPr>
              <a:t>§ 1 – </a:t>
            </a:r>
            <a:r>
              <a:rPr lang="en-US" dirty="0" err="1" smtClean="0">
                <a:latin typeface="Book Antiqua" pitchFamily="18" charset="0"/>
              </a:rPr>
              <a:t>Waarom</a:t>
            </a:r>
            <a:r>
              <a:rPr lang="en-US" dirty="0" smtClean="0">
                <a:latin typeface="Book Antiqua" pitchFamily="18" charset="0"/>
              </a:rPr>
              <a:t> </a:t>
            </a:r>
            <a:r>
              <a:rPr lang="en-US" dirty="0" err="1" smtClean="0">
                <a:latin typeface="Book Antiqua" pitchFamily="18" charset="0"/>
              </a:rPr>
              <a:t>werken</a:t>
            </a:r>
            <a:r>
              <a:rPr lang="en-US" dirty="0" smtClean="0">
                <a:latin typeface="Book Antiqua" pitchFamily="18" charset="0"/>
              </a:rPr>
              <a:t> we?</a:t>
            </a:r>
            <a:endParaRPr lang="en-US" dirty="0">
              <a:latin typeface="Book Antiqua" pitchFamily="18" charset="0"/>
            </a:endParaRPr>
          </a:p>
        </p:txBody>
      </p:sp>
      <p:sp>
        <p:nvSpPr>
          <p:cNvPr id="5" name="TextBox 6"/>
          <p:cNvSpPr txBox="1"/>
          <p:nvPr/>
        </p:nvSpPr>
        <p:spPr>
          <a:xfrm>
            <a:off x="8206939" y="197024"/>
            <a:ext cx="9380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dirty="0" smtClean="0">
                <a:latin typeface="Book Antiqua" pitchFamily="18" charset="0"/>
              </a:rPr>
              <a:t>Week </a:t>
            </a:r>
            <a:r>
              <a:rPr lang="en-US" dirty="0" smtClean="0">
                <a:latin typeface="Book Antiqua" pitchFamily="18" charset="0"/>
              </a:rPr>
              <a:t>2</a:t>
            </a:r>
            <a:endParaRPr lang="en-US" dirty="0">
              <a:latin typeface="Book Antiqua" pitchFamily="18" charset="0"/>
            </a:endParaRPr>
          </a:p>
        </p:txBody>
      </p:sp>
      <p:cxnSp>
        <p:nvCxnSpPr>
          <p:cNvPr id="6" name="Straight Connector 8"/>
          <p:cNvCxnSpPr/>
          <p:nvPr/>
        </p:nvCxnSpPr>
        <p:spPr>
          <a:xfrm>
            <a:off x="-1588" y="638597"/>
            <a:ext cx="9144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kstvak 6"/>
          <p:cNvSpPr txBox="1"/>
          <p:nvPr/>
        </p:nvSpPr>
        <p:spPr>
          <a:xfrm>
            <a:off x="475928" y="908720"/>
            <a:ext cx="8216288" cy="21698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nl-NL" dirty="0" smtClean="0"/>
              <a:t>Definitie van een verzorgingsstaat:</a:t>
            </a:r>
          </a:p>
          <a:p>
            <a:r>
              <a:rPr lang="nl-NL" dirty="0" smtClean="0"/>
              <a:t>Een verzorgingsstaat is een land waar de overheid zich verantwoordelijk stelt voor het</a:t>
            </a:r>
          </a:p>
          <a:p>
            <a:r>
              <a:rPr lang="nl-NL" dirty="0" smtClean="0"/>
              <a:t>welzijn van haar burgers.</a:t>
            </a:r>
          </a:p>
          <a:p>
            <a:endParaRPr lang="nl-NL" dirty="0" smtClean="0"/>
          </a:p>
          <a:p>
            <a:r>
              <a:rPr lang="nl-NL" dirty="0" smtClean="0"/>
              <a:t>Werk levert inkomen op. Daarmee kun je in je behoeften voorzien</a:t>
            </a:r>
          </a:p>
          <a:p>
            <a:endParaRPr lang="nl-NL" dirty="0"/>
          </a:p>
          <a:p>
            <a:r>
              <a:rPr lang="nl-NL" dirty="0" smtClean="0"/>
              <a:t>Behoeften - Piramide van </a:t>
            </a:r>
            <a:r>
              <a:rPr lang="nl-NL" dirty="0" err="1" smtClean="0"/>
              <a:t>Maslov</a:t>
            </a:r>
            <a:r>
              <a:rPr lang="nl-NL" dirty="0" smtClean="0"/>
              <a:t>:</a:t>
            </a:r>
          </a:p>
        </p:txBody>
      </p:sp>
      <p:sp>
        <p:nvSpPr>
          <p:cNvPr id="8" name="Tijdelijke aanduiding voor dianummer 6"/>
          <p:cNvSpPr txBox="1">
            <a:spLocks/>
          </p:cNvSpPr>
          <p:nvPr/>
        </p:nvSpPr>
        <p:spPr>
          <a:xfrm>
            <a:off x="6705600" y="65087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nl-NL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726E807-AA8A-4F29-A7E8-03970520CC6D}" type="slidenum">
              <a:rPr lang="nl-NL" smtClean="0"/>
              <a:pPr/>
              <a:t>2</a:t>
            </a:fld>
            <a:endParaRPr lang="nl-NL"/>
          </a:p>
        </p:txBody>
      </p:sp>
      <p:pic>
        <p:nvPicPr>
          <p:cNvPr id="1026" name="Picture 2" descr="http://www.dieuwertjemertens.nl/schrijverijblog/Artikelen/2009/4/19_Crisis%21_files/piramide%20van%20maslow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0440" y="2808311"/>
            <a:ext cx="4572000" cy="3429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443756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3"/>
          <p:cNvSpPr txBox="1"/>
          <p:nvPr/>
        </p:nvSpPr>
        <p:spPr>
          <a:xfrm>
            <a:off x="72814" y="197024"/>
            <a:ext cx="25811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Book Antiqua" pitchFamily="18" charset="0"/>
              </a:rPr>
              <a:t>H4B - </a:t>
            </a:r>
            <a:r>
              <a:rPr lang="en-US" dirty="0" err="1" smtClean="0">
                <a:latin typeface="Book Antiqua" pitchFamily="18" charset="0"/>
              </a:rPr>
              <a:t>Maatschappijleer</a:t>
            </a:r>
            <a:endParaRPr lang="en-US" dirty="0">
              <a:latin typeface="Book Antiqua" pitchFamily="18" charset="0"/>
            </a:endParaRPr>
          </a:p>
        </p:txBody>
      </p:sp>
      <p:sp>
        <p:nvSpPr>
          <p:cNvPr id="4" name="TextBox 4"/>
          <p:cNvSpPr txBox="1"/>
          <p:nvPr/>
        </p:nvSpPr>
        <p:spPr>
          <a:xfrm>
            <a:off x="3055417" y="202590"/>
            <a:ext cx="34339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Book Antiqua" pitchFamily="18" charset="0"/>
              </a:rPr>
              <a:t>H </a:t>
            </a:r>
            <a:r>
              <a:rPr lang="en-US" dirty="0" smtClean="0">
                <a:latin typeface="Book Antiqua" pitchFamily="18" charset="0"/>
              </a:rPr>
              <a:t>5 - </a:t>
            </a:r>
            <a:r>
              <a:rPr lang="en-US" dirty="0" smtClean="0">
                <a:latin typeface="Book Antiqua" pitchFamily="18" charset="0"/>
              </a:rPr>
              <a:t>§ 1 – </a:t>
            </a:r>
            <a:r>
              <a:rPr lang="en-US" dirty="0" err="1" smtClean="0">
                <a:latin typeface="Book Antiqua" pitchFamily="18" charset="0"/>
              </a:rPr>
              <a:t>Waarom</a:t>
            </a:r>
            <a:r>
              <a:rPr lang="en-US" dirty="0" smtClean="0">
                <a:latin typeface="Book Antiqua" pitchFamily="18" charset="0"/>
              </a:rPr>
              <a:t> </a:t>
            </a:r>
            <a:r>
              <a:rPr lang="en-US" dirty="0" err="1" smtClean="0">
                <a:latin typeface="Book Antiqua" pitchFamily="18" charset="0"/>
              </a:rPr>
              <a:t>werken</a:t>
            </a:r>
            <a:r>
              <a:rPr lang="en-US" dirty="0" smtClean="0">
                <a:latin typeface="Book Antiqua" pitchFamily="18" charset="0"/>
              </a:rPr>
              <a:t> we?</a:t>
            </a:r>
            <a:endParaRPr lang="en-US" dirty="0">
              <a:latin typeface="Book Antiqua" pitchFamily="18" charset="0"/>
            </a:endParaRPr>
          </a:p>
        </p:txBody>
      </p:sp>
      <p:sp>
        <p:nvSpPr>
          <p:cNvPr id="5" name="TextBox 6"/>
          <p:cNvSpPr txBox="1"/>
          <p:nvPr/>
        </p:nvSpPr>
        <p:spPr>
          <a:xfrm>
            <a:off x="8206939" y="197024"/>
            <a:ext cx="9380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dirty="0" smtClean="0">
                <a:latin typeface="Book Antiqua" pitchFamily="18" charset="0"/>
              </a:rPr>
              <a:t>Week </a:t>
            </a:r>
            <a:r>
              <a:rPr lang="en-US" dirty="0" smtClean="0">
                <a:latin typeface="Book Antiqua" pitchFamily="18" charset="0"/>
              </a:rPr>
              <a:t>2</a:t>
            </a:r>
            <a:endParaRPr lang="en-US" dirty="0">
              <a:latin typeface="Book Antiqua" pitchFamily="18" charset="0"/>
            </a:endParaRPr>
          </a:p>
        </p:txBody>
      </p:sp>
      <p:cxnSp>
        <p:nvCxnSpPr>
          <p:cNvPr id="6" name="Straight Connector 8"/>
          <p:cNvCxnSpPr/>
          <p:nvPr/>
        </p:nvCxnSpPr>
        <p:spPr>
          <a:xfrm>
            <a:off x="-1588" y="638597"/>
            <a:ext cx="9144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jdelijke aanduiding voor dianummer 6"/>
          <p:cNvSpPr txBox="1">
            <a:spLocks/>
          </p:cNvSpPr>
          <p:nvPr/>
        </p:nvSpPr>
        <p:spPr>
          <a:xfrm>
            <a:off x="6705600" y="65087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nl-NL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726E807-AA8A-4F29-A7E8-03970520CC6D}" type="slidenum">
              <a:rPr lang="nl-NL" smtClean="0"/>
              <a:pPr/>
              <a:t>3</a:t>
            </a:fld>
            <a:endParaRPr lang="nl-NL"/>
          </a:p>
        </p:txBody>
      </p:sp>
      <p:sp>
        <p:nvSpPr>
          <p:cNvPr id="10" name="Tekstvak 9"/>
          <p:cNvSpPr txBox="1"/>
          <p:nvPr/>
        </p:nvSpPr>
        <p:spPr>
          <a:xfrm>
            <a:off x="539552" y="1196752"/>
            <a:ext cx="8447312" cy="42473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Maatschappelijke positie:</a:t>
            </a:r>
          </a:p>
          <a:p>
            <a:r>
              <a:rPr lang="nl-NL" dirty="0" smtClean="0"/>
              <a:t>Dit is de positie die je inneemt op de maatschappelijke ladder en deze is afhankelijk van:</a:t>
            </a:r>
          </a:p>
          <a:p>
            <a:pPr marL="285750" indent="-285750">
              <a:buFontTx/>
              <a:buChar char="-"/>
            </a:pPr>
            <a:r>
              <a:rPr lang="nl-NL" dirty="0" smtClean="0"/>
              <a:t>De hoogte van het inkomen</a:t>
            </a:r>
          </a:p>
          <a:p>
            <a:pPr marL="285750" indent="-285750">
              <a:buFontTx/>
              <a:buChar char="-"/>
            </a:pPr>
            <a:r>
              <a:rPr lang="nl-NL" dirty="0" smtClean="0"/>
              <a:t>De hoeveelheid macht en/of verantwoordelijkheid die iemand heeft</a:t>
            </a:r>
          </a:p>
          <a:p>
            <a:pPr marL="285750" indent="-285750">
              <a:buFontTx/>
              <a:buChar char="-"/>
            </a:pPr>
            <a:r>
              <a:rPr lang="nl-NL" dirty="0" smtClean="0"/>
              <a:t>Het benodigde kennis niveau</a:t>
            </a:r>
          </a:p>
          <a:p>
            <a:pPr marL="285750" indent="-285750">
              <a:buFontTx/>
              <a:buChar char="-"/>
            </a:pPr>
            <a:r>
              <a:rPr lang="nl-NL" dirty="0" smtClean="0"/>
              <a:t>Speciale aanleg en/of ervaring</a:t>
            </a:r>
          </a:p>
          <a:p>
            <a:pPr marL="285750" indent="-285750">
              <a:buFontTx/>
              <a:buChar char="-"/>
            </a:pPr>
            <a:endParaRPr lang="nl-NL" dirty="0"/>
          </a:p>
          <a:p>
            <a:r>
              <a:rPr lang="nl-NL" dirty="0" smtClean="0"/>
              <a:t>Nadelige gevolgen – Sociale ongelijkheid</a:t>
            </a:r>
          </a:p>
          <a:p>
            <a:r>
              <a:rPr lang="nl-NL" dirty="0" smtClean="0"/>
              <a:t>(Sociale ongelijkheid = Welvaart en de macht zijn niet gelijk verdeeld over mensen)</a:t>
            </a:r>
          </a:p>
          <a:p>
            <a:endParaRPr lang="nl-NL" dirty="0"/>
          </a:p>
          <a:p>
            <a:r>
              <a:rPr lang="nl-NL" dirty="0" smtClean="0"/>
              <a:t>Hoge positie op de maatschappelijke ladder betekent:</a:t>
            </a:r>
          </a:p>
          <a:p>
            <a:pPr marL="285750" indent="-285750">
              <a:buFontTx/>
              <a:buChar char="-"/>
            </a:pPr>
            <a:r>
              <a:rPr lang="nl-NL" dirty="0" smtClean="0"/>
              <a:t>Beter wonen</a:t>
            </a:r>
          </a:p>
          <a:p>
            <a:pPr marL="285750" indent="-285750">
              <a:buFontTx/>
              <a:buChar char="-"/>
            </a:pPr>
            <a:r>
              <a:rPr lang="nl-NL" dirty="0" smtClean="0"/>
              <a:t>Betere gezondheid</a:t>
            </a:r>
          </a:p>
          <a:p>
            <a:pPr marL="285750" indent="-285750">
              <a:buFontTx/>
              <a:buChar char="-"/>
            </a:pPr>
            <a:r>
              <a:rPr lang="nl-NL" dirty="0" smtClean="0"/>
              <a:t>Betere prestaties</a:t>
            </a:r>
          </a:p>
          <a:p>
            <a:pPr marL="285750" indent="-285750">
              <a:buFontTx/>
              <a:buChar char="-"/>
            </a:pPr>
            <a:r>
              <a:rPr lang="nl-NL" dirty="0" smtClean="0"/>
              <a:t>Minder psychische problemen</a:t>
            </a:r>
          </a:p>
        </p:txBody>
      </p:sp>
    </p:spTree>
    <p:extLst>
      <p:ext uri="{BB962C8B-B14F-4D97-AF65-F5344CB8AC3E}">
        <p14:creationId xmlns:p14="http://schemas.microsoft.com/office/powerpoint/2010/main" val="7428121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3"/>
          <p:cNvSpPr txBox="1"/>
          <p:nvPr/>
        </p:nvSpPr>
        <p:spPr>
          <a:xfrm>
            <a:off x="72814" y="197024"/>
            <a:ext cx="25811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Book Antiqua" pitchFamily="18" charset="0"/>
              </a:rPr>
              <a:t>H4B - </a:t>
            </a:r>
            <a:r>
              <a:rPr lang="en-US" dirty="0" err="1" smtClean="0">
                <a:latin typeface="Book Antiqua" pitchFamily="18" charset="0"/>
              </a:rPr>
              <a:t>Maatschappijleer</a:t>
            </a:r>
            <a:endParaRPr lang="en-US" dirty="0">
              <a:latin typeface="Book Antiqua" pitchFamily="18" charset="0"/>
            </a:endParaRPr>
          </a:p>
        </p:txBody>
      </p:sp>
      <p:sp>
        <p:nvSpPr>
          <p:cNvPr id="4" name="TextBox 4"/>
          <p:cNvSpPr txBox="1"/>
          <p:nvPr/>
        </p:nvSpPr>
        <p:spPr>
          <a:xfrm>
            <a:off x="3055417" y="202590"/>
            <a:ext cx="34339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Book Antiqua" pitchFamily="18" charset="0"/>
              </a:rPr>
              <a:t>H </a:t>
            </a:r>
            <a:r>
              <a:rPr lang="en-US" dirty="0" smtClean="0">
                <a:latin typeface="Book Antiqua" pitchFamily="18" charset="0"/>
              </a:rPr>
              <a:t>5 - </a:t>
            </a:r>
            <a:r>
              <a:rPr lang="en-US" dirty="0" smtClean="0">
                <a:latin typeface="Book Antiqua" pitchFamily="18" charset="0"/>
              </a:rPr>
              <a:t>§ 1 – </a:t>
            </a:r>
            <a:r>
              <a:rPr lang="en-US" dirty="0" err="1" smtClean="0">
                <a:latin typeface="Book Antiqua" pitchFamily="18" charset="0"/>
              </a:rPr>
              <a:t>Waarom</a:t>
            </a:r>
            <a:r>
              <a:rPr lang="en-US" dirty="0" smtClean="0">
                <a:latin typeface="Book Antiqua" pitchFamily="18" charset="0"/>
              </a:rPr>
              <a:t> </a:t>
            </a:r>
            <a:r>
              <a:rPr lang="en-US" dirty="0" err="1" smtClean="0">
                <a:latin typeface="Book Antiqua" pitchFamily="18" charset="0"/>
              </a:rPr>
              <a:t>werken</a:t>
            </a:r>
            <a:r>
              <a:rPr lang="en-US" dirty="0" smtClean="0">
                <a:latin typeface="Book Antiqua" pitchFamily="18" charset="0"/>
              </a:rPr>
              <a:t> we?</a:t>
            </a:r>
            <a:endParaRPr lang="en-US" dirty="0">
              <a:latin typeface="Book Antiqua" pitchFamily="18" charset="0"/>
            </a:endParaRPr>
          </a:p>
        </p:txBody>
      </p:sp>
      <p:sp>
        <p:nvSpPr>
          <p:cNvPr id="5" name="TextBox 6"/>
          <p:cNvSpPr txBox="1"/>
          <p:nvPr/>
        </p:nvSpPr>
        <p:spPr>
          <a:xfrm>
            <a:off x="8206939" y="197024"/>
            <a:ext cx="9380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dirty="0" smtClean="0">
                <a:latin typeface="Book Antiqua" pitchFamily="18" charset="0"/>
              </a:rPr>
              <a:t>Week </a:t>
            </a:r>
            <a:r>
              <a:rPr lang="en-US" dirty="0" smtClean="0">
                <a:latin typeface="Book Antiqua" pitchFamily="18" charset="0"/>
              </a:rPr>
              <a:t>2</a:t>
            </a:r>
            <a:endParaRPr lang="en-US" dirty="0">
              <a:latin typeface="Book Antiqua" pitchFamily="18" charset="0"/>
            </a:endParaRPr>
          </a:p>
        </p:txBody>
      </p:sp>
      <p:cxnSp>
        <p:nvCxnSpPr>
          <p:cNvPr id="6" name="Straight Connector 8"/>
          <p:cNvCxnSpPr/>
          <p:nvPr/>
        </p:nvCxnSpPr>
        <p:spPr>
          <a:xfrm>
            <a:off x="-1588" y="638597"/>
            <a:ext cx="9144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ijdelijke aanduiding voor dianummer 6"/>
          <p:cNvSpPr txBox="1">
            <a:spLocks/>
          </p:cNvSpPr>
          <p:nvPr/>
        </p:nvSpPr>
        <p:spPr>
          <a:xfrm>
            <a:off x="6705600" y="65087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nl-NL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726E807-AA8A-4F29-A7E8-03970520CC6D}" type="slidenum">
              <a:rPr lang="nl-NL" smtClean="0"/>
              <a:pPr/>
              <a:t>4</a:t>
            </a:fld>
            <a:endParaRPr lang="nl-NL"/>
          </a:p>
        </p:txBody>
      </p:sp>
      <p:sp>
        <p:nvSpPr>
          <p:cNvPr id="8" name="Tekstvak 7"/>
          <p:cNvSpPr txBox="1"/>
          <p:nvPr/>
        </p:nvSpPr>
        <p:spPr>
          <a:xfrm>
            <a:off x="539552" y="1196752"/>
            <a:ext cx="7892673" cy="480131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A</a:t>
            </a:r>
            <a:r>
              <a:rPr lang="nl-NL" dirty="0" smtClean="0"/>
              <a:t>rbeidsethos:</a:t>
            </a:r>
          </a:p>
          <a:p>
            <a:r>
              <a:rPr lang="nl-NL" dirty="0" smtClean="0"/>
              <a:t>Dit is de betekenis die wij aan werk geven.</a:t>
            </a:r>
          </a:p>
          <a:p>
            <a:r>
              <a:rPr lang="nl-NL" dirty="0" smtClean="0"/>
              <a:t>Voorbeelden:</a:t>
            </a:r>
          </a:p>
          <a:p>
            <a:pPr marL="285750" indent="-285750">
              <a:buFontTx/>
              <a:buChar char="-"/>
            </a:pPr>
            <a:r>
              <a:rPr lang="nl-NL" dirty="0" smtClean="0"/>
              <a:t>werk is een maatschappelijke plicht</a:t>
            </a:r>
          </a:p>
          <a:p>
            <a:pPr marL="285750" indent="-285750">
              <a:buFontTx/>
              <a:buChar char="-"/>
            </a:pPr>
            <a:r>
              <a:rPr lang="nl-NL" dirty="0" smtClean="0"/>
              <a:t>Van een werkeloze wordt verwacht dat hij zich laat omscholen of werk verricht </a:t>
            </a:r>
          </a:p>
          <a:p>
            <a:r>
              <a:rPr lang="nl-NL" dirty="0" smtClean="0"/>
              <a:t>      op een lager niveau</a:t>
            </a:r>
          </a:p>
          <a:p>
            <a:pPr marL="285750" indent="-285750">
              <a:buFontTx/>
              <a:buChar char="-"/>
            </a:pPr>
            <a:r>
              <a:rPr lang="nl-NL" dirty="0" smtClean="0"/>
              <a:t>Sneeuwruimen in Amsterdam door mensen met een bijstandsuitkering</a:t>
            </a:r>
          </a:p>
          <a:p>
            <a:endParaRPr lang="nl-NL" dirty="0"/>
          </a:p>
          <a:p>
            <a:endParaRPr lang="nl-NL" dirty="0" smtClean="0"/>
          </a:p>
          <a:p>
            <a:r>
              <a:rPr lang="nl-NL" dirty="0" smtClean="0"/>
              <a:t>Arbeid is een sociaal grondrecht</a:t>
            </a:r>
          </a:p>
          <a:p>
            <a:r>
              <a:rPr lang="nl-NL" dirty="0" smtClean="0"/>
              <a:t>Dit is een recente ontwikkeling. Lang werd werk gezien als een plicht, maar tegen-</a:t>
            </a:r>
          </a:p>
          <a:p>
            <a:r>
              <a:rPr lang="nl-NL" dirty="0" err="1" smtClean="0"/>
              <a:t>woordig</a:t>
            </a:r>
            <a:r>
              <a:rPr lang="nl-NL" dirty="0" smtClean="0"/>
              <a:t> wordt werk ook gezien als een recht. Met andere woorden, het arbeids-</a:t>
            </a:r>
          </a:p>
          <a:p>
            <a:r>
              <a:rPr lang="nl-NL" dirty="0" smtClean="0"/>
              <a:t>ethos is gewijzigd.</a:t>
            </a:r>
          </a:p>
          <a:p>
            <a:endParaRPr lang="nl-NL" dirty="0" smtClean="0"/>
          </a:p>
          <a:p>
            <a:endParaRPr lang="nl-NL" dirty="0"/>
          </a:p>
          <a:p>
            <a:endParaRPr lang="nl-NL" dirty="0"/>
          </a:p>
          <a:p>
            <a:r>
              <a:rPr lang="nl-NL" dirty="0" smtClean="0"/>
              <a:t>Opdrachten: Hoofdstuk 5 - §1: 1 tot en met 9</a:t>
            </a:r>
          </a:p>
        </p:txBody>
      </p:sp>
    </p:spTree>
    <p:extLst>
      <p:ext uri="{BB962C8B-B14F-4D97-AF65-F5344CB8AC3E}">
        <p14:creationId xmlns:p14="http://schemas.microsoft.com/office/powerpoint/2010/main" val="2298372579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86</TotalTime>
  <Words>315</Words>
  <Application>Microsoft Office PowerPoint</Application>
  <PresentationFormat>Diavoorstelling (4:3)</PresentationFormat>
  <Paragraphs>66</Paragraphs>
  <Slides>4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4</vt:i4>
      </vt:variant>
    </vt:vector>
  </HeadingPairs>
  <TitlesOfParts>
    <vt:vector size="5" baseType="lpstr">
      <vt:lpstr>Kantoorthema</vt:lpstr>
      <vt:lpstr>PowerPoint-presentatie</vt:lpstr>
      <vt:lpstr>PowerPoint-presentatie</vt:lpstr>
      <vt:lpstr>PowerPoint-presentatie</vt:lpstr>
      <vt:lpstr>PowerPoint-presentatie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Martin</dc:creator>
  <cp:lastModifiedBy>MafS</cp:lastModifiedBy>
  <cp:revision>15</cp:revision>
  <dcterms:created xsi:type="dcterms:W3CDTF">2010-09-13T06:23:05Z</dcterms:created>
  <dcterms:modified xsi:type="dcterms:W3CDTF">2011-01-11T09:04:15Z</dcterms:modified>
</cp:coreProperties>
</file>