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74" r:id="rId5"/>
    <p:sldId id="275" r:id="rId6"/>
    <p:sldId id="276" r:id="rId7"/>
    <p:sldId id="258" r:id="rId8"/>
    <p:sldId id="259" r:id="rId9"/>
    <p:sldId id="260" r:id="rId10"/>
    <p:sldId id="261" r:id="rId11"/>
    <p:sldId id="262" r:id="rId12"/>
    <p:sldId id="264" r:id="rId13"/>
    <p:sldId id="266" r:id="rId14"/>
    <p:sldId id="265" r:id="rId15"/>
    <p:sldId id="267" r:id="rId16"/>
    <p:sldId id="268" r:id="rId17"/>
    <p:sldId id="269" r:id="rId18"/>
    <p:sldId id="278"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23-10-2013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741920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23-10-2013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54941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23-10-2013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674242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t>23-10-2013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718521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t>23-10-2013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24139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t>23-10-2013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1731020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t>23-10-2013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374384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t>23-10-2013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896367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t>23-10-2013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238392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t>23-10-2013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2659130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t>23-10-2013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t>‹nr.›</a:t>
            </a:fld>
            <a:endParaRPr lang="nl-NL"/>
          </a:p>
        </p:txBody>
      </p:sp>
    </p:spTree>
    <p:extLst>
      <p:ext uri="{BB962C8B-B14F-4D97-AF65-F5344CB8AC3E}">
        <p14:creationId xmlns:p14="http://schemas.microsoft.com/office/powerpoint/2010/main" val="3457451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t>23-10-2013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t>‹nr.›</a:t>
            </a:fld>
            <a:endParaRPr lang="nl-NL"/>
          </a:p>
        </p:txBody>
      </p:sp>
    </p:spTree>
    <p:extLst>
      <p:ext uri="{BB962C8B-B14F-4D97-AF65-F5344CB8AC3E}">
        <p14:creationId xmlns:p14="http://schemas.microsoft.com/office/powerpoint/2010/main" val="307307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Gericht communiceren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809902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Omgang met de klant</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Klanten </a:t>
            </a:r>
            <a:r>
              <a:rPr lang="nl-NL" dirty="0"/>
              <a:t>zullen zich gevraagd of ongevraagd met de bedrijfsvoering willen bemoeien. </a:t>
            </a:r>
            <a:endParaRPr lang="nl-NL" dirty="0" smtClean="0"/>
          </a:p>
          <a:p>
            <a:r>
              <a:rPr lang="nl-NL" dirty="0" smtClean="0"/>
              <a:t>Alvorens </a:t>
            </a:r>
            <a:r>
              <a:rPr lang="nl-NL" dirty="0"/>
              <a:t>vast te kunnen stellen of en in hoeverre je mening van de klant invloed laat uitoefenen op de bedrijfsvoering, is het van belang om helder te hebben welk doel je met je bedrijf nastreeft</a:t>
            </a:r>
            <a:r>
              <a:rPr lang="nl-NL" dirty="0" smtClean="0"/>
              <a:t>.</a:t>
            </a:r>
            <a:endParaRPr lang="nl-NL" dirty="0"/>
          </a:p>
          <a:p>
            <a:r>
              <a:rPr lang="nl-NL" dirty="0"/>
              <a:t>Of je het advies van je klanten gebruikt ter verbetering van je bedrijfsvoering zal per geval verschillen</a:t>
            </a:r>
            <a:r>
              <a:rPr lang="nl-NL" dirty="0" smtClean="0"/>
              <a:t>.</a:t>
            </a:r>
            <a:endParaRPr lang="nl-NL" dirty="0"/>
          </a:p>
          <a:p>
            <a:endParaRPr lang="nl-NL" dirty="0"/>
          </a:p>
        </p:txBody>
      </p:sp>
    </p:spTree>
    <p:extLst>
      <p:ext uri="{BB962C8B-B14F-4D97-AF65-F5344CB8AC3E}">
        <p14:creationId xmlns:p14="http://schemas.microsoft.com/office/powerpoint/2010/main" val="13581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Verantwoordelijkheden naar de klant</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Om </a:t>
            </a:r>
            <a:r>
              <a:rPr lang="nl-NL" dirty="0"/>
              <a:t>het vertrouwen van je klanten te winnen en te behouden, moet je jezelf en je bedrijf zodanig presenteren, dat je geloofwaardig overkomt</a:t>
            </a:r>
            <a:r>
              <a:rPr lang="nl-NL" dirty="0" smtClean="0"/>
              <a:t>.</a:t>
            </a:r>
            <a:endParaRPr lang="nl-NL" dirty="0"/>
          </a:p>
          <a:p>
            <a:r>
              <a:rPr lang="nl-NL" dirty="0"/>
              <a:t>De communicatie met de klanten moet op een zodanig niveau zijn, dat hieruit een bepaalde mate van inspraak voortkomt. </a:t>
            </a:r>
            <a:endParaRPr lang="nl-NL" dirty="0" smtClean="0"/>
          </a:p>
          <a:p>
            <a:r>
              <a:rPr lang="nl-NL" dirty="0" smtClean="0"/>
              <a:t>Die </a:t>
            </a:r>
            <a:r>
              <a:rPr lang="nl-NL" dirty="0"/>
              <a:t>inspraak van je klanten zal echter altijd binnen door jou vastgestelde grenzen moeten blijven. </a:t>
            </a:r>
            <a:endParaRPr lang="nl-NL" dirty="0" smtClean="0"/>
          </a:p>
          <a:p>
            <a:r>
              <a:rPr lang="nl-NL" dirty="0" smtClean="0"/>
              <a:t>Mede </a:t>
            </a:r>
            <a:r>
              <a:rPr lang="nl-NL" dirty="0"/>
              <a:t>door de invoering van het Nieuw Burgerlijk Wetboek is de positie van de klant op het bedrijf versterkt. </a:t>
            </a:r>
            <a:r>
              <a:rPr lang="nl-NL" dirty="0" smtClean="0"/>
              <a:t>Bordjes </a:t>
            </a:r>
            <a:r>
              <a:rPr lang="nl-NL" dirty="0"/>
              <a:t>met ‘rijden op eigen risico’ en ‘geen aansprakelijkheid bij diefstal’, ontheffen je tegenwoordig niet bij voorbaat van je aansprakelijkheid bij schade.</a:t>
            </a:r>
          </a:p>
          <a:p>
            <a:endParaRPr lang="nl-NL" dirty="0"/>
          </a:p>
        </p:txBody>
      </p:sp>
    </p:spTree>
    <p:extLst>
      <p:ext uri="{BB962C8B-B14F-4D97-AF65-F5344CB8AC3E}">
        <p14:creationId xmlns:p14="http://schemas.microsoft.com/office/powerpoint/2010/main" val="2133133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baas / chef / stagebegeleider</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i="1" dirty="0" smtClean="0"/>
              <a:t>Formele </a:t>
            </a:r>
            <a:r>
              <a:rPr lang="nl-NL" i="1" dirty="0"/>
              <a:t>gesprekken:</a:t>
            </a:r>
            <a:endParaRPr lang="nl-NL" dirty="0"/>
          </a:p>
          <a:p>
            <a:r>
              <a:rPr lang="nl-NL" dirty="0"/>
              <a:t>Formele gesprekken zijn bedoeld om onderwerpen die je van tevoren afspreekt grondig te bespreken en goede afspraken te maken waar je elkaar aan kunt houden. </a:t>
            </a:r>
            <a:endParaRPr lang="nl-NL" dirty="0" smtClean="0"/>
          </a:p>
          <a:p>
            <a:r>
              <a:rPr lang="nl-NL" dirty="0" smtClean="0">
                <a:sym typeface="Wingdings"/>
              </a:rPr>
              <a:t></a:t>
            </a:r>
            <a:r>
              <a:rPr lang="nl-NL" dirty="0" smtClean="0"/>
              <a:t> </a:t>
            </a:r>
            <a:r>
              <a:rPr lang="nl-NL" dirty="0"/>
              <a:t>Formele gesprekken met klanten zijn het verkoopgesprek, klachtengesprek en het baliegesprek.</a:t>
            </a:r>
          </a:p>
          <a:p>
            <a:r>
              <a:rPr lang="nl-NL" dirty="0">
                <a:sym typeface="Wingdings"/>
              </a:rPr>
              <a:t></a:t>
            </a:r>
            <a:r>
              <a:rPr lang="nl-NL" dirty="0"/>
              <a:t> Formele gesprekken met je collega’s vinden over het algemeen plaats tijdens het werkoverleg en de vergadering.</a:t>
            </a:r>
          </a:p>
          <a:p>
            <a:r>
              <a:rPr lang="nl-NL" dirty="0">
                <a:sym typeface="Wingdings"/>
              </a:rPr>
              <a:t></a:t>
            </a:r>
            <a:r>
              <a:rPr lang="nl-NL" dirty="0"/>
              <a:t> Formele gesprekken kun je ook voeren met een mogelijke toekomstige werkgever: het sollicitatiegesprek.</a:t>
            </a:r>
          </a:p>
          <a:p>
            <a:endParaRPr lang="nl-NL" dirty="0"/>
          </a:p>
          <a:p>
            <a:endParaRPr lang="nl-NL" dirty="0"/>
          </a:p>
        </p:txBody>
      </p:sp>
    </p:spTree>
    <p:extLst>
      <p:ext uri="{BB962C8B-B14F-4D97-AF65-F5344CB8AC3E}">
        <p14:creationId xmlns:p14="http://schemas.microsoft.com/office/powerpoint/2010/main" val="3702558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Formele gesprekken</a:t>
            </a:r>
            <a:endParaRPr lang="nl-NL" dirty="0"/>
          </a:p>
        </p:txBody>
      </p:sp>
      <p:sp>
        <p:nvSpPr>
          <p:cNvPr id="3" name="Tijdelijke aanduiding voor inhoud 2"/>
          <p:cNvSpPr>
            <a:spLocks noGrp="1"/>
          </p:cNvSpPr>
          <p:nvPr>
            <p:ph idx="1"/>
          </p:nvPr>
        </p:nvSpPr>
        <p:spPr/>
        <p:txBody>
          <a:bodyPr/>
          <a:lstStyle/>
          <a:p>
            <a:r>
              <a:rPr lang="nl-NL" dirty="0"/>
              <a:t>Formele gesprekken die je met je leidinggevende hebt, zijn:</a:t>
            </a:r>
          </a:p>
          <a:p>
            <a:pPr lvl="0"/>
            <a:r>
              <a:rPr lang="nl-NL" dirty="0"/>
              <a:t>het functioneringsgesprek</a:t>
            </a:r>
          </a:p>
          <a:p>
            <a:pPr lvl="0"/>
            <a:r>
              <a:rPr lang="nl-NL" dirty="0"/>
              <a:t>het beoordelingsgesprek</a:t>
            </a:r>
          </a:p>
          <a:p>
            <a:pPr lvl="0"/>
            <a:r>
              <a:rPr lang="nl-NL" dirty="0"/>
              <a:t>het slechtnieuwsgesprek</a:t>
            </a:r>
          </a:p>
        </p:txBody>
      </p:sp>
    </p:spTree>
    <p:extLst>
      <p:ext uri="{BB962C8B-B14F-4D97-AF65-F5344CB8AC3E}">
        <p14:creationId xmlns:p14="http://schemas.microsoft.com/office/powerpoint/2010/main" val="1032490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Informele gesprekken</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Informele </a:t>
            </a:r>
            <a:r>
              <a:rPr lang="nl-NL" dirty="0"/>
              <a:t>gesprekken noem je ook wel </a:t>
            </a:r>
            <a:r>
              <a:rPr lang="nl-NL" dirty="0" err="1"/>
              <a:t>social</a:t>
            </a:r>
            <a:r>
              <a:rPr lang="nl-NL" dirty="0"/>
              <a:t> talk, men heeft het ook wel eens over ‘een praatje maken’. Meestal vinden ze plaats tijdens pauzes of op de gang, maar ze gaan ook vrijwel altijd vooraf aan een formeel gesprek. </a:t>
            </a:r>
          </a:p>
          <a:p>
            <a:r>
              <a:rPr lang="nl-NL" dirty="0"/>
              <a:t>De onderwerpen zijn over het algemeen alledaags. </a:t>
            </a:r>
            <a:endParaRPr lang="nl-NL" dirty="0" smtClean="0"/>
          </a:p>
          <a:p>
            <a:r>
              <a:rPr lang="nl-NL" dirty="0" smtClean="0"/>
              <a:t>Er </a:t>
            </a:r>
            <a:r>
              <a:rPr lang="nl-NL" dirty="0"/>
              <a:t>worden tijdens </a:t>
            </a:r>
            <a:r>
              <a:rPr lang="nl-NL" dirty="0" err="1"/>
              <a:t>social</a:t>
            </a:r>
            <a:r>
              <a:rPr lang="nl-NL" dirty="0"/>
              <a:t> talk meestal geen afspraken gemaakt. </a:t>
            </a:r>
          </a:p>
          <a:p>
            <a:r>
              <a:rPr lang="nl-NL" dirty="0"/>
              <a:t>Ondanks dit laatste zijn het toch belangrijke gesprekken, ze spelen een grote rol bij de opbouw van de relatie met de ander. Bij je leidinggevende geef je de indruk dat je hem of haar ook als mens waardeert, hierdoor bouw je vaak meer goede wil op, die in formele gesprekken (of gedeeltes ervan) van pas komt. </a:t>
            </a:r>
            <a:r>
              <a:rPr lang="nl-NL" b="1" dirty="0"/>
              <a:t> </a:t>
            </a:r>
            <a:endParaRPr lang="nl-NL" dirty="0"/>
          </a:p>
          <a:p>
            <a:endParaRPr lang="nl-NL" dirty="0"/>
          </a:p>
        </p:txBody>
      </p:sp>
    </p:spTree>
    <p:extLst>
      <p:ext uri="{BB962C8B-B14F-4D97-AF65-F5344CB8AC3E}">
        <p14:creationId xmlns:p14="http://schemas.microsoft.com/office/powerpoint/2010/main" val="2941928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Collega’s</a:t>
            </a:r>
            <a:endParaRPr lang="nl-NL" dirty="0"/>
          </a:p>
        </p:txBody>
      </p:sp>
      <p:sp>
        <p:nvSpPr>
          <p:cNvPr id="3" name="Tijdelijke aanduiding voor inhoud 2"/>
          <p:cNvSpPr>
            <a:spLocks noGrp="1"/>
          </p:cNvSpPr>
          <p:nvPr>
            <p:ph idx="1"/>
          </p:nvPr>
        </p:nvSpPr>
        <p:spPr/>
        <p:txBody>
          <a:bodyPr>
            <a:normAutofit fontScale="55000" lnSpcReduction="20000"/>
          </a:bodyPr>
          <a:lstStyle/>
          <a:p>
            <a:r>
              <a:rPr lang="nl-NL" dirty="0" smtClean="0"/>
              <a:t>Werkoverleg </a:t>
            </a:r>
            <a:r>
              <a:rPr lang="nl-NL" dirty="0"/>
              <a:t>is een korte informele vergadering waarin medewerkers van een afdeling hun werkzaamheden met elkaar bespreken en zoveel mogelijk op elkaar afstemmen. </a:t>
            </a:r>
          </a:p>
          <a:p>
            <a:pPr marL="0" indent="0">
              <a:buNone/>
            </a:pPr>
            <a:r>
              <a:rPr lang="nl-NL" dirty="0"/>
              <a:t> </a:t>
            </a:r>
          </a:p>
          <a:p>
            <a:r>
              <a:rPr lang="nl-NL" dirty="0"/>
              <a:t>Kenmerken van werkoverleg:</a:t>
            </a:r>
          </a:p>
          <a:p>
            <a:pPr lvl="0"/>
            <a:r>
              <a:rPr lang="nl-NL" dirty="0"/>
              <a:t>Werkoverleg vindt regelmatig plaats (bijvoorbeeld: 1 keer per week / dag / maand)</a:t>
            </a:r>
          </a:p>
          <a:p>
            <a:pPr lvl="0"/>
            <a:r>
              <a:rPr lang="nl-NL" dirty="0"/>
              <a:t>Werkoverleg vindt plaats per groep mensen die met elkaar samenwerken. (Meestal een afdeling van een bedrijf of organisatie. Het kan ook een groep mensen zijn die tijdelijk met elkaar een project uitvoert.) </a:t>
            </a:r>
          </a:p>
          <a:p>
            <a:pPr lvl="0"/>
            <a:r>
              <a:rPr lang="nl-NL" dirty="0"/>
              <a:t>Het hoofd van een afdeling of een projectleider is vaak ook de voorzitter van het werkoverleg. (Soms wordt het voorzitterschap gewisseld. Dat kan de betrokkenheid van de deelnemers vergroten.)</a:t>
            </a:r>
          </a:p>
          <a:p>
            <a:pPr lvl="0"/>
            <a:r>
              <a:rPr lang="nl-NL" dirty="0"/>
              <a:t>Er is meestal geen agenda, soms wel een standaardagenda</a:t>
            </a:r>
          </a:p>
          <a:p>
            <a:pPr lvl="0"/>
            <a:r>
              <a:rPr lang="nl-NL" dirty="0"/>
              <a:t>Meestal wordt er een besluitenlijst gemaakt. Dat is een lijst waarin staat welke besluiten er zijn genomen en wie er iets moet doen voor welke datum. Deze lijst wordt bij het volgende werkoverleg doorgenomen</a:t>
            </a:r>
            <a:r>
              <a:rPr lang="nl-NL" dirty="0" smtClean="0"/>
              <a:t>.</a:t>
            </a:r>
            <a:endParaRPr lang="nl-NL" dirty="0"/>
          </a:p>
        </p:txBody>
      </p:sp>
    </p:spTree>
    <p:extLst>
      <p:ext uri="{BB962C8B-B14F-4D97-AF65-F5344CB8AC3E}">
        <p14:creationId xmlns:p14="http://schemas.microsoft.com/office/powerpoint/2010/main" val="538719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Jouw rol in het werkoverleg</a:t>
            </a:r>
          </a:p>
        </p:txBody>
      </p:sp>
      <p:sp>
        <p:nvSpPr>
          <p:cNvPr id="3" name="Tijdelijke aanduiding voor inhoud 2"/>
          <p:cNvSpPr>
            <a:spLocks noGrp="1"/>
          </p:cNvSpPr>
          <p:nvPr>
            <p:ph idx="1"/>
          </p:nvPr>
        </p:nvSpPr>
        <p:spPr/>
        <p:txBody>
          <a:bodyPr/>
          <a:lstStyle/>
          <a:p>
            <a:pPr lvl="0"/>
            <a:r>
              <a:rPr lang="nl-NL" dirty="0" smtClean="0"/>
              <a:t>Neem </a:t>
            </a:r>
            <a:r>
              <a:rPr lang="nl-NL" dirty="0"/>
              <a:t>je eigen agenda mee.</a:t>
            </a:r>
          </a:p>
          <a:p>
            <a:pPr lvl="0"/>
            <a:r>
              <a:rPr lang="nl-NL" dirty="0"/>
              <a:t>Houd in de gaten of datgene wat afgesproken wordt in jouw agenda past.</a:t>
            </a:r>
          </a:p>
          <a:p>
            <a:pPr lvl="0"/>
            <a:r>
              <a:rPr lang="nl-NL" dirty="0"/>
              <a:t>Afspraken die jij met iemand hebt gemaakt, zijn ook jouw verantwoordelijkheid.</a:t>
            </a:r>
          </a:p>
        </p:txBody>
      </p:sp>
    </p:spTree>
    <p:extLst>
      <p:ext uri="{BB962C8B-B14F-4D97-AF65-F5344CB8AC3E}">
        <p14:creationId xmlns:p14="http://schemas.microsoft.com/office/powerpoint/2010/main" val="4013655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Expert</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a:t>Hierbij volg je gedeeltelijk de richtlijnen voor omgaan met de bovenstaande drie typen mensen. Daarnaast is het belangrijk dat je de volgende punten in acht neemt</a:t>
            </a:r>
            <a:r>
              <a:rPr lang="nl-NL" dirty="0" smtClean="0"/>
              <a:t>:</a:t>
            </a:r>
            <a:r>
              <a:rPr lang="nl-NL" dirty="0"/>
              <a:t> </a:t>
            </a:r>
          </a:p>
          <a:p>
            <a:pPr lvl="1"/>
            <a:r>
              <a:rPr lang="nl-NL" dirty="0"/>
              <a:t>Wees je bewust van het specialisme van de expert (een paardentandarts heeft verstand van de tanden van een paard en niet van de hoeven)</a:t>
            </a:r>
          </a:p>
          <a:p>
            <a:pPr lvl="1"/>
            <a:r>
              <a:rPr lang="nl-NL" dirty="0"/>
              <a:t>Zorg dat je van tevoren weet welke informatie de expert van jou nodig heeft.</a:t>
            </a:r>
          </a:p>
          <a:p>
            <a:pPr lvl="1"/>
            <a:r>
              <a:rPr lang="nl-NL" dirty="0"/>
              <a:t>Zorg dat je weet welke informatie jij van de expert wilt hebben. </a:t>
            </a:r>
          </a:p>
          <a:p>
            <a:pPr lvl="1"/>
            <a:r>
              <a:rPr lang="nl-NL" dirty="0"/>
              <a:t>Indien nodig: geef informatie door van de expert aan klanten, collega’s of leidinggevende. </a:t>
            </a:r>
          </a:p>
          <a:p>
            <a:endParaRPr lang="nl-NL" dirty="0"/>
          </a:p>
        </p:txBody>
      </p:sp>
    </p:spTree>
    <p:extLst>
      <p:ext uri="{BB962C8B-B14F-4D97-AF65-F5344CB8AC3E}">
        <p14:creationId xmlns:p14="http://schemas.microsoft.com/office/powerpoint/2010/main" val="4212475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Vragen?</a:t>
            </a:r>
            <a:endParaRPr lang="nl-NL" dirty="0"/>
          </a:p>
        </p:txBody>
      </p:sp>
      <p:sp>
        <p:nvSpPr>
          <p:cNvPr id="3" name="Ondertitel 2"/>
          <p:cNvSpPr>
            <a:spLocks noGrp="1"/>
          </p:cNvSpPr>
          <p:nvPr>
            <p:ph type="subTitle" idx="1"/>
          </p:nvPr>
        </p:nvSpPr>
        <p:spPr/>
        <p:txBody>
          <a:bodyPr/>
          <a:lstStyle/>
          <a:p>
            <a:r>
              <a:rPr lang="nl-NL" dirty="0" smtClean="0"/>
              <a:t>Opdracht </a:t>
            </a:r>
            <a:r>
              <a:rPr lang="nl-NL" smtClean="0"/>
              <a:t>volgt morgen</a:t>
            </a:r>
            <a:endParaRPr lang="nl-NL"/>
          </a:p>
        </p:txBody>
      </p:sp>
    </p:spTree>
    <p:extLst>
      <p:ext uri="{BB962C8B-B14F-4D97-AF65-F5344CB8AC3E}">
        <p14:creationId xmlns:p14="http://schemas.microsoft.com/office/powerpoint/2010/main" val="1585364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Leerdoelen</a:t>
            </a:r>
          </a:p>
          <a:p>
            <a:r>
              <a:rPr lang="nl-NL" dirty="0" smtClean="0"/>
              <a:t>Communiceren</a:t>
            </a:r>
          </a:p>
          <a:p>
            <a:r>
              <a:rPr lang="nl-NL" dirty="0" smtClean="0"/>
              <a:t>Klanten</a:t>
            </a:r>
          </a:p>
          <a:p>
            <a:r>
              <a:rPr lang="nl-NL" dirty="0" smtClean="0"/>
              <a:t>Leidinggevende</a:t>
            </a:r>
          </a:p>
          <a:p>
            <a:r>
              <a:rPr lang="nl-NL" dirty="0" smtClean="0"/>
              <a:t>Collega’s</a:t>
            </a:r>
          </a:p>
          <a:p>
            <a:r>
              <a:rPr lang="nl-NL" dirty="0" smtClean="0"/>
              <a:t>Experts</a:t>
            </a:r>
            <a:endParaRPr lang="nl-NL" dirty="0"/>
          </a:p>
        </p:txBody>
      </p:sp>
    </p:spTree>
    <p:extLst>
      <p:ext uri="{BB962C8B-B14F-4D97-AF65-F5344CB8AC3E}">
        <p14:creationId xmlns:p14="http://schemas.microsoft.com/office/powerpoint/2010/main" val="180608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Leerdoelen</a:t>
            </a:r>
            <a:endParaRPr lang="nl-NL" dirty="0"/>
          </a:p>
        </p:txBody>
      </p:sp>
      <p:sp>
        <p:nvSpPr>
          <p:cNvPr id="3" name="Tijdelijke aanduiding voor inhoud 2"/>
          <p:cNvSpPr>
            <a:spLocks noGrp="1"/>
          </p:cNvSpPr>
          <p:nvPr>
            <p:ph idx="1"/>
          </p:nvPr>
        </p:nvSpPr>
        <p:spPr/>
        <p:txBody>
          <a:bodyPr>
            <a:normAutofit fontScale="77500" lnSpcReduction="20000"/>
          </a:bodyPr>
          <a:lstStyle/>
          <a:p>
            <a:pPr lvl="0"/>
            <a:r>
              <a:rPr lang="nl-NL" dirty="0"/>
              <a:t>bewustwording van het belang van een klantgerichte houding en uitstraling;</a:t>
            </a:r>
          </a:p>
          <a:p>
            <a:pPr lvl="0"/>
            <a:r>
              <a:rPr lang="nl-NL" dirty="0"/>
              <a:t>effectiviteit van de eigen communicatie kunnen doorzien en zelfbewuster communiceren naar collega’s en klanten;</a:t>
            </a:r>
          </a:p>
          <a:p>
            <a:pPr lvl="0"/>
            <a:r>
              <a:rPr lang="nl-NL" dirty="0"/>
              <a:t>kunnen toepassen van gesprekstechnieken actief luisteren, vragen stellen, samenvatten, instrueren, adviseren en onderhandelen;</a:t>
            </a:r>
          </a:p>
          <a:p>
            <a:pPr lvl="0"/>
            <a:r>
              <a:rPr lang="nl-NL" dirty="0"/>
              <a:t>vergroting inzicht in kwaliteit van aandacht bij gesprekken;</a:t>
            </a:r>
          </a:p>
          <a:p>
            <a:pPr lvl="0"/>
            <a:r>
              <a:rPr lang="nl-NL" dirty="0"/>
              <a:t>kunnen formuleren van leerpunten ten aanzien van de eigen communicatie;</a:t>
            </a:r>
          </a:p>
          <a:p>
            <a:pPr lvl="0"/>
            <a:r>
              <a:rPr lang="nl-NL" dirty="0"/>
              <a:t>in staat zijn tot het verbeteren van de eigen manier van optreden.</a:t>
            </a:r>
          </a:p>
        </p:txBody>
      </p:sp>
    </p:spTree>
    <p:extLst>
      <p:ext uri="{BB962C8B-B14F-4D97-AF65-F5344CB8AC3E}">
        <p14:creationId xmlns:p14="http://schemas.microsoft.com/office/powerpoint/2010/main" val="2505769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Communiceren</a:t>
            </a:r>
            <a:endParaRPr lang="nl-NL" dirty="0"/>
          </a:p>
        </p:txBody>
      </p:sp>
      <p:sp>
        <p:nvSpPr>
          <p:cNvPr id="3" name="Tijdelijke aanduiding voor inhoud 2"/>
          <p:cNvSpPr>
            <a:spLocks noGrp="1"/>
          </p:cNvSpPr>
          <p:nvPr>
            <p:ph idx="1"/>
          </p:nvPr>
        </p:nvSpPr>
        <p:spPr/>
        <p:txBody>
          <a:bodyPr>
            <a:normAutofit lnSpcReduction="10000"/>
          </a:bodyPr>
          <a:lstStyle/>
          <a:p>
            <a:r>
              <a:rPr lang="nl-NL" dirty="0"/>
              <a:t>Communiceren is het uitwisselen van informatie. Je spreekt woorden uit, schrijft woorden op papier, je luistert en je leest. Behalve met woorden (</a:t>
            </a:r>
            <a:r>
              <a:rPr lang="nl-NL" i="1" dirty="0"/>
              <a:t>verbale communicatie</a:t>
            </a:r>
            <a:r>
              <a:rPr lang="nl-NL" dirty="0"/>
              <a:t>), communiceer je ook met middelen die woorden ondersteunen of vervangen, zoals je houding, blik of gebaren (</a:t>
            </a:r>
            <a:r>
              <a:rPr lang="nl-NL" i="1" dirty="0"/>
              <a:t>non verbale communicatie</a:t>
            </a:r>
            <a:r>
              <a:rPr lang="nl-NL" dirty="0"/>
              <a:t>).</a:t>
            </a:r>
          </a:p>
          <a:p>
            <a:r>
              <a:rPr lang="nl-NL" dirty="0"/>
              <a:t> </a:t>
            </a:r>
          </a:p>
          <a:p>
            <a:endParaRPr lang="nl-NL" dirty="0"/>
          </a:p>
        </p:txBody>
      </p:sp>
    </p:spTree>
    <p:extLst>
      <p:ext uri="{BB962C8B-B14F-4D97-AF65-F5344CB8AC3E}">
        <p14:creationId xmlns:p14="http://schemas.microsoft.com/office/powerpoint/2010/main" val="3420908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Verbale communicatie</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a:t>Als je met iemand spreekt, ben je bezig met de meest directe vorm van communicatie. Je staat in direct contact met een ander. </a:t>
            </a:r>
            <a:endParaRPr lang="nl-NL" dirty="0" smtClean="0"/>
          </a:p>
          <a:p>
            <a:r>
              <a:rPr lang="nl-NL" dirty="0" smtClean="0"/>
              <a:t>Als </a:t>
            </a:r>
            <a:r>
              <a:rPr lang="nl-NL" dirty="0"/>
              <a:t>je een e-mail of een sms-bericht verstuurt, sta je niet in direct contact. Je gebruikt dan een medium om je informatie uit te wisselen. Een medium is een middel dat informatie naar een ander draagt. </a:t>
            </a:r>
            <a:endParaRPr lang="nl-NL" dirty="0" smtClean="0"/>
          </a:p>
          <a:p>
            <a:r>
              <a:rPr lang="nl-NL" dirty="0" smtClean="0"/>
              <a:t>In </a:t>
            </a:r>
            <a:r>
              <a:rPr lang="nl-NL" dirty="0"/>
              <a:t>je gesprek, je e-mail en je sms-bericht gebruik je woorden om over te brengen wat je kwijt wilt. Communicatie door middel van woorden noemen we verbale communicatie.</a:t>
            </a:r>
          </a:p>
          <a:p>
            <a:endParaRPr lang="nl-NL" dirty="0"/>
          </a:p>
        </p:txBody>
      </p:sp>
    </p:spTree>
    <p:extLst>
      <p:ext uri="{BB962C8B-B14F-4D97-AF65-F5344CB8AC3E}">
        <p14:creationId xmlns:p14="http://schemas.microsoft.com/office/powerpoint/2010/main" val="1768703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Non-verbale communicatie</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a:t>Communicatie kan ook zonder woorden. </a:t>
            </a:r>
            <a:r>
              <a:rPr lang="nl-NL" dirty="0" smtClean="0"/>
              <a:t>Signalen </a:t>
            </a:r>
            <a:r>
              <a:rPr lang="nl-NL" dirty="0"/>
              <a:t>of gebaren komen dan in de plaats van woorden. Non-verbale communicatie gebruik je ook om je woorden te ondersteunen of te versterken. In een gesprek met je mimiek (je gezichtsuitdrukkingen) of met gebaren. In een tekst door ze te onderstrepen of er een tekening bij te maken</a:t>
            </a:r>
            <a:r>
              <a:rPr lang="nl-NL" dirty="0" smtClean="0"/>
              <a:t>.</a:t>
            </a:r>
            <a:endParaRPr lang="nl-NL" dirty="0"/>
          </a:p>
          <a:p>
            <a:r>
              <a:rPr lang="nl-NL" dirty="0"/>
              <a:t>Ook de toon waarop je dingen zegt, is non-verbale communicatie. De woorden ‘ja, ja’ geef je speciale betekenis mee door het eerste woord te rekken</a:t>
            </a:r>
            <a:r>
              <a:rPr lang="nl-NL" dirty="0" smtClean="0"/>
              <a:t>.</a:t>
            </a:r>
            <a:endParaRPr lang="nl-NL" dirty="0"/>
          </a:p>
          <a:p>
            <a:r>
              <a:rPr lang="nl-NL" dirty="0"/>
              <a:t>Uit non-verbale communicatie kun je veel afleiden. Iemand die nerveus is of in verlegenheid gebracht wordt, plukt vaak aan zijn haar of krabt zich eens achter de oren. Aan iemands kleding zie je wat voor type hij is, of bij welke groep hij wil horen. Aan de lichaamshouding van een deelnemer zie je of hij zich bij de vergadering betrokken voelt. Je communiceert eigenlijk altijd</a:t>
            </a:r>
            <a:r>
              <a:rPr lang="nl-NL" dirty="0" smtClean="0"/>
              <a:t>.</a:t>
            </a:r>
            <a:endParaRPr lang="nl-NL" dirty="0"/>
          </a:p>
        </p:txBody>
      </p:sp>
    </p:spTree>
    <p:extLst>
      <p:ext uri="{BB962C8B-B14F-4D97-AF65-F5344CB8AC3E}">
        <p14:creationId xmlns:p14="http://schemas.microsoft.com/office/powerpoint/2010/main" val="766678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Communiceren met verschillende typen mensen</a:t>
            </a:r>
            <a:endParaRPr lang="nl-NL" dirty="0"/>
          </a:p>
        </p:txBody>
      </p:sp>
      <p:sp>
        <p:nvSpPr>
          <p:cNvPr id="3" name="Tijdelijke aanduiding voor inhoud 2"/>
          <p:cNvSpPr>
            <a:spLocks noGrp="1"/>
          </p:cNvSpPr>
          <p:nvPr>
            <p:ph idx="1"/>
          </p:nvPr>
        </p:nvSpPr>
        <p:spPr/>
        <p:txBody>
          <a:bodyPr>
            <a:normAutofit/>
          </a:bodyPr>
          <a:lstStyle/>
          <a:p>
            <a:r>
              <a:rPr lang="nl-NL" dirty="0" smtClean="0"/>
              <a:t>De </a:t>
            </a:r>
            <a:r>
              <a:rPr lang="nl-NL" dirty="0"/>
              <a:t>belangrijkste typen mensen waar je in je professionele loopbaan mee te maken krijgt, zijn de volgende typen:</a:t>
            </a:r>
          </a:p>
          <a:p>
            <a:pPr lvl="1"/>
            <a:r>
              <a:rPr lang="nl-NL" dirty="0"/>
              <a:t>Klanten</a:t>
            </a:r>
          </a:p>
          <a:p>
            <a:pPr lvl="1"/>
            <a:r>
              <a:rPr lang="nl-NL" dirty="0"/>
              <a:t>Baas / chef / stagebegeleider</a:t>
            </a:r>
          </a:p>
          <a:p>
            <a:pPr lvl="1"/>
            <a:r>
              <a:rPr lang="nl-NL" dirty="0"/>
              <a:t>Collega’s </a:t>
            </a:r>
          </a:p>
          <a:p>
            <a:pPr lvl="1"/>
            <a:r>
              <a:rPr lang="nl-NL" dirty="0"/>
              <a:t>Experts</a:t>
            </a:r>
          </a:p>
          <a:p>
            <a:endParaRPr lang="nl-NL" dirty="0"/>
          </a:p>
        </p:txBody>
      </p:sp>
    </p:spTree>
    <p:extLst>
      <p:ext uri="{BB962C8B-B14F-4D97-AF65-F5344CB8AC3E}">
        <p14:creationId xmlns:p14="http://schemas.microsoft.com/office/powerpoint/2010/main" val="2317615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Klanten</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Een klantgerichte uitstraling wordt grotendeels bepaald door persoonlijke eigenschappen </a:t>
            </a:r>
            <a:r>
              <a:rPr lang="nl-NL" dirty="0" smtClean="0"/>
              <a:t>als:</a:t>
            </a:r>
          </a:p>
          <a:p>
            <a:pPr lvl="1"/>
            <a:r>
              <a:rPr lang="nl-NL" dirty="0"/>
              <a:t>‘zelfstandigheid’, </a:t>
            </a:r>
          </a:p>
          <a:p>
            <a:pPr lvl="1"/>
            <a:r>
              <a:rPr lang="nl-NL" dirty="0"/>
              <a:t>‘communicatief’, </a:t>
            </a:r>
          </a:p>
          <a:p>
            <a:pPr lvl="1"/>
            <a:r>
              <a:rPr lang="nl-NL" dirty="0"/>
              <a:t>‘inventief’ </a:t>
            </a:r>
          </a:p>
          <a:p>
            <a:pPr lvl="1"/>
            <a:r>
              <a:rPr lang="nl-NL" dirty="0"/>
              <a:t>‘stressbestendig’.</a:t>
            </a:r>
            <a:endParaRPr lang="nl-NL" dirty="0" smtClean="0"/>
          </a:p>
          <a:p>
            <a:r>
              <a:rPr lang="nl-NL" dirty="0"/>
              <a:t>Voorts spelen factoren als: ‘betrouwbaarheid’, ‘verantwoordelijkheidsgevoel’ en ‘eerlijkheid’ een grote rol om loyaliteit van de klant te waarborgen</a:t>
            </a:r>
            <a:r>
              <a:rPr lang="nl-NL" dirty="0" smtClean="0"/>
              <a:t>.</a:t>
            </a:r>
            <a:endParaRPr lang="nl-NL" dirty="0"/>
          </a:p>
          <a:p>
            <a:endParaRPr lang="nl-NL" dirty="0"/>
          </a:p>
          <a:p>
            <a:endParaRPr lang="nl-NL" dirty="0"/>
          </a:p>
          <a:p>
            <a:pPr lvl="0"/>
            <a:endParaRPr lang="nl-NL" dirty="0"/>
          </a:p>
          <a:p>
            <a:endParaRPr lang="nl-NL" b="1" dirty="0"/>
          </a:p>
          <a:p>
            <a:endParaRPr lang="nl-NL" dirty="0"/>
          </a:p>
        </p:txBody>
      </p:sp>
    </p:spTree>
    <p:extLst>
      <p:ext uri="{BB962C8B-B14F-4D97-AF65-F5344CB8AC3E}">
        <p14:creationId xmlns:p14="http://schemas.microsoft.com/office/powerpoint/2010/main" val="701811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Klantenbinding</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Belangrijke </a:t>
            </a:r>
            <a:r>
              <a:rPr lang="nl-NL" dirty="0"/>
              <a:t>factoren die de waardering van de klanten voor de manege bepalen, zijn:</a:t>
            </a:r>
          </a:p>
          <a:p>
            <a:pPr lvl="1"/>
            <a:r>
              <a:rPr lang="nl-NL" dirty="0"/>
              <a:t>de sfeer op het bedrijf;</a:t>
            </a:r>
          </a:p>
          <a:p>
            <a:pPr lvl="1"/>
            <a:r>
              <a:rPr lang="nl-NL" dirty="0"/>
              <a:t>de verzorging van de paarden;</a:t>
            </a:r>
          </a:p>
          <a:p>
            <a:pPr lvl="1"/>
            <a:r>
              <a:rPr lang="nl-NL" dirty="0"/>
              <a:t>de aansluiting op een buitenrijgebied;</a:t>
            </a:r>
          </a:p>
          <a:p>
            <a:pPr lvl="1"/>
            <a:r>
              <a:rPr lang="nl-NL" dirty="0"/>
              <a:t>de netheid van de manege;</a:t>
            </a:r>
          </a:p>
          <a:p>
            <a:pPr lvl="1"/>
            <a:r>
              <a:rPr lang="nl-NL" dirty="0"/>
              <a:t>de mogelijkheid om deel te nemen aan activiteiten;</a:t>
            </a:r>
          </a:p>
          <a:p>
            <a:pPr lvl="1"/>
            <a:r>
              <a:rPr lang="nl-NL" dirty="0"/>
              <a:t>de afstand van huis naar manege (in ca. 15 minuten bereikbaar).</a:t>
            </a:r>
          </a:p>
        </p:txBody>
      </p:sp>
    </p:spTree>
    <p:extLst>
      <p:ext uri="{BB962C8B-B14F-4D97-AF65-F5344CB8AC3E}">
        <p14:creationId xmlns:p14="http://schemas.microsoft.com/office/powerpoint/2010/main" val="1634891622"/>
      </p:ext>
    </p:extLst>
  </p:cSld>
  <p:clrMapOvr>
    <a:masterClrMapping/>
  </p:clrMapOvr>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TotalTime>
  <Words>1061</Words>
  <Application>Microsoft Office PowerPoint</Application>
  <PresentationFormat>Diavoorstelling (4:3)</PresentationFormat>
  <Paragraphs>96</Paragraphs>
  <Slides>18</Slides>
  <Notes>0</Notes>
  <HiddenSlides>0</HiddenSlides>
  <MMClips>0</MMClips>
  <ScaleCrop>false</ScaleCrop>
  <HeadingPairs>
    <vt:vector size="4" baseType="variant">
      <vt:variant>
        <vt:lpstr>Thema</vt:lpstr>
      </vt:variant>
      <vt:variant>
        <vt:i4>1</vt:i4>
      </vt:variant>
      <vt:variant>
        <vt:lpstr>Diatitels</vt:lpstr>
      </vt:variant>
      <vt:variant>
        <vt:i4>18</vt:i4>
      </vt:variant>
    </vt:vector>
  </HeadingPairs>
  <TitlesOfParts>
    <vt:vector size="19" baseType="lpstr">
      <vt:lpstr>1_Kantoorthema</vt:lpstr>
      <vt:lpstr>Gericht communiceren</vt:lpstr>
      <vt:lpstr>Inhoud</vt:lpstr>
      <vt:lpstr>Leerdoelen</vt:lpstr>
      <vt:lpstr>Communiceren</vt:lpstr>
      <vt:lpstr>Verbale communicatie</vt:lpstr>
      <vt:lpstr>Non-verbale communicatie</vt:lpstr>
      <vt:lpstr>Communiceren met verschillende typen mensen</vt:lpstr>
      <vt:lpstr>Klanten</vt:lpstr>
      <vt:lpstr>Klantenbinding</vt:lpstr>
      <vt:lpstr>Omgang met de klant</vt:lpstr>
      <vt:lpstr>Verantwoordelijkheden naar de klant</vt:lpstr>
      <vt:lpstr>Je baas / chef / stagebegeleider</vt:lpstr>
      <vt:lpstr>Formele gesprekken</vt:lpstr>
      <vt:lpstr>Informele gesprekken</vt:lpstr>
      <vt:lpstr>Collega’s</vt:lpstr>
      <vt:lpstr>Jouw rol in het werkoverleg</vt:lpstr>
      <vt:lpstr>Expert</vt:lpstr>
      <vt:lpstr>Vragen?</vt:lpstr>
    </vt:vector>
  </TitlesOfParts>
  <Company>Helicon Opleidingen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Gericht communiceren</dc:title>
  <dc:creator>Mieke Theunissen</dc:creator>
  <cp:lastModifiedBy>Mieke Theunissen</cp:lastModifiedBy>
  <cp:revision>4</cp:revision>
  <dcterms:created xsi:type="dcterms:W3CDTF">2013-10-23T10:04:24Z</dcterms:created>
  <dcterms:modified xsi:type="dcterms:W3CDTF">2013-10-23T11:08:52Z</dcterms:modified>
</cp:coreProperties>
</file>