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2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1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E601F8-1AF6-4F50-BC43-33C741AFF009}" type="datetimeFigureOut">
              <a:rPr lang="nl-NL" smtClean="0"/>
              <a:pPr/>
              <a:t>1-4-2013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42C679-649C-4B69-8C6C-B643E44F93D9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683568" y="476673"/>
            <a:ext cx="7772400" cy="792088"/>
          </a:xfrm>
          <a:prstGeom prst="rect">
            <a:avLst/>
          </a:prstGeom>
        </p:spPr>
        <p:txBody>
          <a:bodyPr>
            <a:normAutofit fontScale="975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Bijvoeglijk naamwoord</a:t>
            </a:r>
            <a:endParaRPr kumimoji="0" lang="nl-NL" sz="44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84784"/>
            <a:ext cx="7776864" cy="475252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Functie: 	zegt iets over het zelfstandig</a:t>
            </a:r>
            <a:r>
              <a:rPr kumimoji="0" lang="nl-NL" sz="32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			naamwoord</a:t>
            </a:r>
            <a:endParaRPr kumimoji="0" lang="nl-NL" sz="320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0" dirty="0" smtClean="0">
                <a:solidFill>
                  <a:schemeClr val="accent6"/>
                </a:solidFill>
              </a:rPr>
              <a:t>voorbeeld</a:t>
            </a:r>
            <a:r>
              <a:rPr lang="nl-NL" sz="3200" b="0" dirty="0" smtClean="0"/>
              <a:t>		</a:t>
            </a:r>
            <a:r>
              <a:rPr lang="nl-NL" sz="3200" dirty="0" smtClean="0"/>
              <a:t>de </a:t>
            </a:r>
            <a:r>
              <a:rPr lang="nl-NL" sz="3200" b="1" dirty="0" smtClean="0"/>
              <a:t>grote</a:t>
            </a:r>
            <a:r>
              <a:rPr lang="nl-NL" sz="3200" dirty="0" smtClean="0"/>
              <a:t> auto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1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la </a:t>
            </a:r>
            <a:r>
              <a:rPr kumimoji="0" lang="nl-NL" sz="3200" b="1" i="1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grande</a:t>
            </a:r>
            <a:r>
              <a:rPr kumimoji="0" lang="nl-NL" sz="3200" b="1" i="1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voiture</a:t>
            </a:r>
            <a:endParaRPr kumimoji="0" lang="nl-NL" sz="320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				</a:t>
            </a: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de </a:t>
            </a:r>
            <a:r>
              <a:rPr kumimoji="0" lang="nl-NL" sz="3200" b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blauwe</a:t>
            </a:r>
            <a:r>
              <a:rPr kumimoji="0" lang="nl-NL" sz="3200" b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broek</a:t>
            </a:r>
            <a:r>
              <a:rPr kumimoji="0" lang="nl-NL" sz="3200" b="0" i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3200" b="0" i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</a:br>
            <a:r>
              <a:rPr kumimoji="0" lang="nl-NL" sz="3200" b="0" i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			</a:t>
            </a:r>
            <a:r>
              <a:rPr kumimoji="0" lang="nl-NL" sz="3200" b="0" i="1" u="none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b="0" i="1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1" u="none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pantalo</a:t>
            </a:r>
            <a:r>
              <a:rPr lang="nl-NL" sz="3200" i="1" dirty="0" smtClean="0"/>
              <a:t>n </a:t>
            </a:r>
            <a:r>
              <a:rPr kumimoji="0" lang="nl-NL" sz="3200" b="1" i="1" u="none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bleu</a:t>
            </a: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4"/>
          <p:cNvSpPr txBox="1">
            <a:spLocks/>
          </p:cNvSpPr>
          <p:nvPr/>
        </p:nvSpPr>
        <p:spPr>
          <a:xfrm>
            <a:off x="395536" y="404664"/>
            <a:ext cx="8064896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Vorm</a:t>
            </a:r>
            <a:endParaRPr kumimoji="0" lang="nl-NL" sz="320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Past zich aan het zelfstandig naamwoord aan. 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0" dirty="0" smtClean="0"/>
              <a:t>Kijk naar: 	geslacht	(mannelijk of vrouwelijk)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/>
              <a:t> </a:t>
            </a:r>
            <a:r>
              <a:rPr lang="nl-NL" sz="3200" dirty="0" smtClean="0"/>
              <a:t>			getal		(enkelvoud of meervoud)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b="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/>
              <a:t>Uitgangen</a:t>
            </a:r>
            <a:br>
              <a:rPr lang="nl-NL" sz="3200" i="1" dirty="0" smtClean="0"/>
            </a:br>
            <a:endParaRPr lang="nl-NL" sz="3200" b="0" i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5" name="Tabel 4"/>
          <p:cNvGraphicFramePr>
            <a:graphicFrameLocks noGrp="1"/>
          </p:cNvGraphicFramePr>
          <p:nvPr/>
        </p:nvGraphicFramePr>
        <p:xfrm>
          <a:off x="611560" y="4149080"/>
          <a:ext cx="6096000" cy="155448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enkelvoud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meervoud</a:t>
                      </a:r>
                      <a:endParaRPr lang="nl-NL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mannelijk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-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s</a:t>
                      </a:r>
                      <a:endParaRPr lang="nl-NL" sz="28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sz="2800" dirty="0" smtClean="0"/>
                        <a:t>vrouwelijk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es</a:t>
                      </a:r>
                      <a:endParaRPr lang="nl-NL" sz="28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95536" y="404664"/>
            <a:ext cx="8064896" cy="5832648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voorbeelden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de kleine jongen			</a:t>
            </a:r>
            <a:r>
              <a:rPr kumimoji="0" lang="nl-NL" sz="320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petit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garçon</a:t>
            </a:r>
            <a:endParaRPr kumimoji="0" lang="nl-NL" sz="320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het kleine meisje		</a:t>
            </a:r>
            <a:r>
              <a:rPr lang="nl-NL" sz="3200" i="1" dirty="0" smtClean="0"/>
              <a:t>la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petite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fille</a:t>
            </a:r>
            <a:endParaRPr kumimoji="0" lang="nl-NL" sz="320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de kleine kinderen		</a:t>
            </a:r>
            <a:r>
              <a:rPr lang="nl-NL" sz="3200" i="1" dirty="0" smtClean="0"/>
              <a:t>les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petits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enfants</a:t>
            </a:r>
            <a:endParaRPr kumimoji="0" lang="nl-NL" sz="320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	</a:t>
            </a: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de kleine auto’s 			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les </a:t>
            </a:r>
            <a:r>
              <a:rPr kumimoji="0" lang="nl-NL" sz="3200" b="1" i="1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petites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voitures</a:t>
            </a:r>
            <a:endParaRPr kumimoji="0" lang="nl-NL" sz="320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/>
              <a:t/>
            </a:r>
            <a:br>
              <a:rPr lang="nl-NL" sz="3200" i="1" dirty="0" smtClean="0"/>
            </a:br>
            <a:endParaRPr lang="nl-NL" sz="3200" b="0" i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95536" y="404664"/>
            <a:ext cx="8064896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sng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Let op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Eindigt mannelijk enkelvoud op een </a:t>
            </a:r>
            <a:r>
              <a:rPr lang="nl-NL" sz="3200" b="1" dirty="0" smtClean="0">
                <a:solidFill>
                  <a:srgbClr val="FF0000"/>
                </a:solidFill>
              </a:rPr>
              <a:t>s</a:t>
            </a:r>
            <a:r>
              <a:rPr lang="nl-NL" sz="3200" dirty="0" smtClean="0"/>
              <a:t>, dan krijgt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het mannelijk meervoud niet nog een </a:t>
            </a:r>
            <a:r>
              <a:rPr lang="nl-NL" sz="3200" i="1" dirty="0" smtClean="0"/>
              <a:t>s</a:t>
            </a:r>
            <a:r>
              <a:rPr lang="nl-NL" sz="3200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Eindigt mannelijk enkelvoud op een </a:t>
            </a:r>
            <a:r>
              <a:rPr lang="nl-NL" sz="3200" b="1" dirty="0">
                <a:solidFill>
                  <a:srgbClr val="FF0000"/>
                </a:solidFill>
              </a:rPr>
              <a:t>e</a:t>
            </a:r>
            <a:r>
              <a:rPr lang="nl-NL" sz="3200" dirty="0" smtClean="0"/>
              <a:t>, dan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krijgt de vrouwelijke vorm niet nog een </a:t>
            </a:r>
            <a:r>
              <a:rPr lang="nl-NL" sz="3200" i="1" dirty="0" smtClean="0"/>
              <a:t>e</a:t>
            </a:r>
            <a:r>
              <a:rPr lang="nl-NL" sz="3200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i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voorbeeld	</a:t>
            </a:r>
          </a:p>
        </p:txBody>
      </p:sp>
      <p:graphicFrame>
        <p:nvGraphicFramePr>
          <p:cNvPr id="3" name="Tabel 2"/>
          <p:cNvGraphicFramePr>
            <a:graphicFrameLocks noGrp="1"/>
          </p:cNvGraphicFramePr>
          <p:nvPr/>
        </p:nvGraphicFramePr>
        <p:xfrm>
          <a:off x="2411760" y="4581128"/>
          <a:ext cx="6240015" cy="16561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48003"/>
                <a:gridCol w="1248003"/>
                <a:gridCol w="1248003"/>
                <a:gridCol w="1248003"/>
                <a:gridCol w="1248003"/>
              </a:tblGrid>
              <a:tr h="546997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m. ev.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vr.</a:t>
                      </a:r>
                      <a:r>
                        <a:rPr lang="nl-NL" sz="2400" baseline="0" dirty="0" smtClean="0"/>
                        <a:t> </a:t>
                      </a:r>
                      <a:r>
                        <a:rPr lang="nl-NL" sz="2400" dirty="0" smtClean="0"/>
                        <a:t>ev.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m. mv.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vr. mv.</a:t>
                      </a:r>
                      <a:endParaRPr lang="nl-NL" sz="2400" dirty="0"/>
                    </a:p>
                  </a:txBody>
                  <a:tcPr/>
                </a:tc>
              </a:tr>
              <a:tr h="554594">
                <a:tc>
                  <a:txBody>
                    <a:bodyPr/>
                    <a:lstStyle/>
                    <a:p>
                      <a:pPr algn="ctr"/>
                      <a:r>
                        <a:rPr lang="nl-NL" sz="2400" i="1" dirty="0" smtClean="0"/>
                        <a:t>grijs</a:t>
                      </a:r>
                      <a:endParaRPr lang="nl-NL" sz="24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gri</a:t>
                      </a:r>
                      <a:r>
                        <a:rPr lang="nl-NL" sz="2400" b="1" dirty="0" smtClean="0">
                          <a:solidFill>
                            <a:srgbClr val="FF0000"/>
                          </a:solidFill>
                        </a:rPr>
                        <a:t>s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gris</a:t>
                      </a:r>
                      <a:r>
                        <a:rPr lang="nl-NL" sz="2400" b="1" dirty="0" smtClean="0">
                          <a:solidFill>
                            <a:srgbClr val="FF0000"/>
                          </a:solidFill>
                        </a:rPr>
                        <a:t>e</a:t>
                      </a:r>
                      <a:endParaRPr lang="nl-NL" sz="24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gri</a:t>
                      </a:r>
                      <a:r>
                        <a:rPr lang="nl-NL" sz="2400" b="1" dirty="0" smtClean="0">
                          <a:solidFill>
                            <a:srgbClr val="FF0000"/>
                          </a:solidFill>
                        </a:rPr>
                        <a:t>s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err="1" smtClean="0"/>
                        <a:t>gris</a:t>
                      </a:r>
                      <a:r>
                        <a:rPr lang="nl-NL" sz="2400" b="1" dirty="0" err="1" smtClean="0">
                          <a:solidFill>
                            <a:srgbClr val="FF0000"/>
                          </a:solidFill>
                        </a:rPr>
                        <a:t>es</a:t>
                      </a:r>
                      <a:endParaRPr lang="nl-NL" sz="24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554594">
                <a:tc>
                  <a:txBody>
                    <a:bodyPr/>
                    <a:lstStyle/>
                    <a:p>
                      <a:pPr algn="ctr"/>
                      <a:r>
                        <a:rPr lang="nl-NL" sz="2400" i="1" dirty="0" smtClean="0"/>
                        <a:t>rood</a:t>
                      </a:r>
                      <a:endParaRPr lang="nl-NL" sz="24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roug</a:t>
                      </a:r>
                      <a:r>
                        <a:rPr lang="nl-NL" sz="2400" b="1" dirty="0" smtClean="0">
                          <a:solidFill>
                            <a:srgbClr val="FF0000"/>
                          </a:solidFill>
                        </a:rPr>
                        <a:t>e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roug</a:t>
                      </a:r>
                      <a:r>
                        <a:rPr lang="nl-NL" sz="2400" b="1" dirty="0" smtClean="0">
                          <a:solidFill>
                            <a:srgbClr val="FF0000"/>
                          </a:solidFill>
                        </a:rPr>
                        <a:t>e</a:t>
                      </a:r>
                      <a:endParaRPr lang="nl-NL" sz="24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err="1" smtClean="0"/>
                        <a:t>rouge</a:t>
                      </a:r>
                      <a:r>
                        <a:rPr lang="nl-NL" sz="2400" b="1" dirty="0" err="1" smtClean="0">
                          <a:solidFill>
                            <a:srgbClr val="FF0000"/>
                          </a:solidFill>
                        </a:rPr>
                        <a:t>s</a:t>
                      </a:r>
                      <a:endParaRPr lang="nl-NL" sz="24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err="1" smtClean="0"/>
                        <a:t>roug</a:t>
                      </a:r>
                      <a:r>
                        <a:rPr lang="nl-NL" sz="2400" b="0" dirty="0" err="1" smtClean="0">
                          <a:solidFill>
                            <a:schemeClr val="tx1"/>
                          </a:solidFill>
                        </a:rPr>
                        <a:t>e</a:t>
                      </a:r>
                      <a:r>
                        <a:rPr lang="nl-NL" sz="2400" b="1" dirty="0" err="1" smtClean="0">
                          <a:solidFill>
                            <a:srgbClr val="FF0000"/>
                          </a:solidFill>
                        </a:rPr>
                        <a:t>s</a:t>
                      </a:r>
                      <a:endParaRPr lang="nl-NL" sz="24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395536" y="404664"/>
            <a:ext cx="8064896" cy="5832648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sng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Onregelmatige</a:t>
            </a:r>
            <a:r>
              <a:rPr kumimoji="0" lang="nl-NL" sz="3200" b="1" i="0" u="sng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vormen</a:t>
            </a:r>
            <a:endParaRPr kumimoji="0" lang="nl-NL" sz="3200" b="1" i="0" u="sng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3" name="Tabel 2"/>
          <p:cNvGraphicFramePr>
            <a:graphicFrameLocks noGrp="1"/>
          </p:cNvGraphicFramePr>
          <p:nvPr/>
        </p:nvGraphicFramePr>
        <p:xfrm>
          <a:off x="539552" y="1340768"/>
          <a:ext cx="8208910" cy="468910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1782"/>
                <a:gridCol w="1641782"/>
                <a:gridCol w="1641782"/>
                <a:gridCol w="1641782"/>
                <a:gridCol w="1641782"/>
              </a:tblGrid>
              <a:tr h="927516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m. ev.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vr.</a:t>
                      </a:r>
                      <a:r>
                        <a:rPr lang="nl-NL" sz="2400" baseline="0" dirty="0" smtClean="0"/>
                        <a:t> </a:t>
                      </a:r>
                      <a:r>
                        <a:rPr lang="nl-NL" sz="2400" dirty="0" smtClean="0"/>
                        <a:t>ev.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m. mv.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vr. mv.</a:t>
                      </a:r>
                      <a:endParaRPr lang="nl-NL" sz="2400" dirty="0"/>
                    </a:p>
                  </a:txBody>
                  <a:tcPr/>
                </a:tc>
              </a:tr>
              <a:tr h="940398">
                <a:tc>
                  <a:txBody>
                    <a:bodyPr/>
                    <a:lstStyle/>
                    <a:p>
                      <a:pPr algn="ctr"/>
                      <a:r>
                        <a:rPr lang="nl-NL" sz="2400" i="1" dirty="0" smtClean="0"/>
                        <a:t>mooi</a:t>
                      </a:r>
                      <a:endParaRPr lang="nl-NL" sz="24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smtClean="0">
                          <a:solidFill>
                            <a:schemeClr val="tx1"/>
                          </a:solidFill>
                        </a:rPr>
                        <a:t>beau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smtClean="0">
                          <a:solidFill>
                            <a:schemeClr val="tx1"/>
                          </a:solidFill>
                        </a:rPr>
                        <a:t>belle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chemeClr val="tx1"/>
                          </a:solidFill>
                        </a:rPr>
                        <a:t>beaux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smtClean="0">
                          <a:solidFill>
                            <a:schemeClr val="tx1"/>
                          </a:solidFill>
                        </a:rPr>
                        <a:t>belles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940398">
                <a:tc>
                  <a:txBody>
                    <a:bodyPr/>
                    <a:lstStyle/>
                    <a:p>
                      <a:pPr algn="ctr"/>
                      <a:r>
                        <a:rPr lang="nl-NL" sz="2400" i="1" dirty="0" smtClean="0"/>
                        <a:t>nieuw</a:t>
                      </a:r>
                      <a:endParaRPr lang="nl-NL" sz="24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smtClean="0">
                          <a:solidFill>
                            <a:schemeClr val="tx1"/>
                          </a:solidFill>
                        </a:rPr>
                        <a:t>nouveau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smtClean="0">
                          <a:solidFill>
                            <a:schemeClr val="tx1"/>
                          </a:solidFill>
                        </a:rPr>
                        <a:t>nouvelle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chemeClr val="tx1"/>
                          </a:solidFill>
                        </a:rPr>
                        <a:t>nouveaux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chemeClr val="tx1"/>
                          </a:solidFill>
                        </a:rPr>
                        <a:t>nouvelles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940398">
                <a:tc>
                  <a:txBody>
                    <a:bodyPr/>
                    <a:lstStyle/>
                    <a:p>
                      <a:pPr algn="ctr"/>
                      <a:r>
                        <a:rPr lang="nl-NL" sz="2400" i="1" dirty="0" smtClean="0"/>
                        <a:t>wit</a:t>
                      </a:r>
                      <a:endParaRPr lang="nl-NL" sz="24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chemeClr val="tx1"/>
                          </a:solidFill>
                        </a:rPr>
                        <a:t>blanc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chemeClr val="tx1"/>
                          </a:solidFill>
                        </a:rPr>
                        <a:t>blanche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chemeClr val="tx1"/>
                          </a:solidFill>
                        </a:rPr>
                        <a:t>blancs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chemeClr val="tx1"/>
                          </a:solidFill>
                        </a:rPr>
                        <a:t>blanches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940398">
                <a:tc>
                  <a:txBody>
                    <a:bodyPr/>
                    <a:lstStyle/>
                    <a:p>
                      <a:pPr algn="ctr"/>
                      <a:r>
                        <a:rPr lang="nl-NL" sz="2400" i="1" dirty="0" smtClean="0"/>
                        <a:t>aardig</a:t>
                      </a:r>
                      <a:endParaRPr lang="nl-NL" sz="24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chemeClr val="tx1"/>
                          </a:solidFill>
                        </a:rPr>
                        <a:t>gentil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chemeClr val="tx1"/>
                          </a:solidFill>
                        </a:rPr>
                        <a:t>gentille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chemeClr val="tx1"/>
                          </a:solidFill>
                        </a:rPr>
                        <a:t>gentils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b="1" dirty="0" err="1" smtClean="0">
                          <a:solidFill>
                            <a:schemeClr val="tx1"/>
                          </a:solidFill>
                        </a:rPr>
                        <a:t>gentilles</a:t>
                      </a:r>
                      <a:endParaRPr lang="nl-NL" sz="2400" b="1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129</Words>
  <Application>Microsoft Office PowerPoint</Application>
  <PresentationFormat>Diavoorstelling (4:3)</PresentationFormat>
  <Paragraphs>78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Office-thema</vt:lpstr>
      <vt:lpstr>Dia 1</vt:lpstr>
      <vt:lpstr>Dia 2</vt:lpstr>
      <vt:lpstr>Dia 3</vt:lpstr>
      <vt:lpstr>Dia 4</vt:lpstr>
      <vt:lpstr>Dia 5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2</cp:revision>
  <dcterms:created xsi:type="dcterms:W3CDTF">2012-03-15T15:32:56Z</dcterms:created>
  <dcterms:modified xsi:type="dcterms:W3CDTF">2013-04-01T09:31:55Z</dcterms:modified>
</cp:coreProperties>
</file>

<file path=docProps/thumbnail.jpeg>
</file>