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3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732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DEEDB4-5D74-4F7E-90E6-2C14557525E6}" type="datetimeFigureOut">
              <a:rPr lang="nl-NL" smtClean="0"/>
              <a:t>17-2-2013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0C943E-5FC0-4428-A5FE-EC5762693A1A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3"/>
          <p:cNvSpPr txBox="1">
            <a:spLocks/>
          </p:cNvSpPr>
          <p:nvPr/>
        </p:nvSpPr>
        <p:spPr>
          <a:xfrm>
            <a:off x="683568" y="476673"/>
            <a:ext cx="7772400" cy="79208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nl-NL" sz="4400" b="1" dirty="0" smtClean="0">
                <a:solidFill>
                  <a:schemeClr val="accent4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à/de+ bepaald lidwoord</a:t>
            </a:r>
            <a:endParaRPr kumimoji="0" lang="nl-NL" sz="44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3" name="Ondertitel 4"/>
          <p:cNvSpPr txBox="1">
            <a:spLocks/>
          </p:cNvSpPr>
          <p:nvPr/>
        </p:nvSpPr>
        <p:spPr>
          <a:xfrm>
            <a:off x="683568" y="1484784"/>
            <a:ext cx="7776864" cy="4752528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1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à</a:t>
            </a:r>
            <a:r>
              <a:rPr kumimoji="0" lang="nl-NL" sz="3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		</a:t>
            </a:r>
            <a:r>
              <a:rPr lang="nl-NL" sz="3200" dirty="0" smtClean="0"/>
              <a:t>in, naar, van, op, aan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1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smtClean="0">
                <a:solidFill>
                  <a:srgbClr val="FF0000"/>
                </a:solidFill>
              </a:rPr>
              <a:t>de</a:t>
            </a:r>
            <a:r>
              <a:rPr lang="nl-NL" sz="3200" b="1" dirty="0" smtClean="0"/>
              <a:t>				</a:t>
            </a:r>
            <a:r>
              <a:rPr lang="nl-NL" sz="3200" dirty="0" smtClean="0"/>
              <a:t>van, uit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smtClean="0">
                <a:solidFill>
                  <a:srgbClr val="FF0000"/>
                </a:solidFill>
              </a:rPr>
              <a:t>bepaald lidwoord	</a:t>
            </a:r>
            <a:r>
              <a:rPr lang="nl-NL" sz="3200" dirty="0" err="1" smtClean="0"/>
              <a:t>le</a:t>
            </a:r>
            <a:r>
              <a:rPr lang="nl-NL" sz="3200" dirty="0" smtClean="0"/>
              <a:t>, la, l’, les</a:t>
            </a:r>
            <a:endParaRPr lang="nl-NL" sz="3200" b="1" dirty="0" smtClean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1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1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ndertitel 4"/>
          <p:cNvSpPr txBox="1">
            <a:spLocks/>
          </p:cNvSpPr>
          <p:nvPr/>
        </p:nvSpPr>
        <p:spPr>
          <a:xfrm>
            <a:off x="683568" y="476672"/>
            <a:ext cx="7776864" cy="5760640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Als het voorzetsel </a:t>
            </a:r>
            <a:r>
              <a:rPr lang="nl-NL" sz="3200" b="1" i="1" dirty="0" smtClean="0"/>
              <a:t>à</a:t>
            </a:r>
            <a:r>
              <a:rPr lang="nl-NL" sz="3200" dirty="0" smtClean="0"/>
              <a:t> of </a:t>
            </a:r>
            <a:r>
              <a:rPr lang="nl-NL" sz="3200" b="1" i="1" dirty="0" smtClean="0"/>
              <a:t>de</a:t>
            </a:r>
            <a:r>
              <a:rPr lang="nl-NL" sz="3200" dirty="0" smtClean="0"/>
              <a:t> wordt gevolgd door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een bepaald lidwoord, verandert dit 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voorzetsel soms.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à</a:t>
            </a:r>
            <a:r>
              <a:rPr kumimoji="0" lang="nl-NL" sz="32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</a:t>
            </a:r>
            <a:r>
              <a:rPr kumimoji="0" lang="nl-NL" sz="3200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= 	</a:t>
            </a:r>
            <a:r>
              <a:rPr kumimoji="0" lang="nl-NL" sz="3200" b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au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noProof="0" dirty="0" smtClean="0"/>
              <a:t>à + la		=	</a:t>
            </a:r>
            <a:r>
              <a:rPr lang="nl-NL" sz="3200" b="1" noProof="0" dirty="0" smtClean="0">
                <a:solidFill>
                  <a:srgbClr val="FF0000"/>
                </a:solidFill>
              </a:rPr>
              <a:t>à la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strike="noStrike" kern="1200" cap="none" spc="0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à</a:t>
            </a:r>
            <a:r>
              <a:rPr kumimoji="0" lang="nl-NL" sz="3200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l’		=</a:t>
            </a:r>
            <a:r>
              <a:rPr kumimoji="0" lang="nl-NL" sz="3200" strike="noStrike" kern="1200" cap="none" spc="0" normalizeH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1" strike="noStrike" kern="1200" cap="none" spc="0" normalizeH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à l’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aseline="0" noProof="0" dirty="0" smtClean="0"/>
              <a:t>à + les	=	</a:t>
            </a:r>
            <a:r>
              <a:rPr lang="nl-NL" sz="3200" b="1" baseline="0" noProof="0" dirty="0" err="1" smtClean="0">
                <a:solidFill>
                  <a:srgbClr val="FF0000"/>
                </a:solidFill>
              </a:rPr>
              <a:t>aux</a:t>
            </a:r>
            <a:endParaRPr lang="nl-NL" sz="3200" b="1" baseline="0" noProof="0" dirty="0" smtClean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476672"/>
            <a:ext cx="7776864" cy="5760640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voorbeelden</a:t>
            </a:r>
          </a:p>
          <a:p>
            <a:pPr marL="342900" lvl="0" indent="-342900">
              <a:spcBef>
                <a:spcPct val="20000"/>
              </a:spcBef>
            </a:pPr>
            <a:r>
              <a:rPr lang="nl-NL" sz="3200" dirty="0" smtClean="0"/>
              <a:t>Ik ga </a:t>
            </a:r>
            <a:r>
              <a:rPr lang="nl-NL" sz="3200" b="1" dirty="0" smtClean="0"/>
              <a:t>naar</a:t>
            </a:r>
            <a:r>
              <a:rPr lang="nl-NL" sz="3200" dirty="0" smtClean="0"/>
              <a:t> de middelbare school.</a:t>
            </a:r>
            <a:endParaRPr kumimoji="0" lang="nl-NL" sz="320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			</a:t>
            </a:r>
            <a:r>
              <a:rPr kumimoji="0" lang="nl-NL" sz="3200" i="1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Je </a:t>
            </a:r>
            <a:r>
              <a:rPr kumimoji="0" lang="nl-NL" sz="3200" i="1" strike="noStrike" kern="1200" cap="none" spc="0" normalizeH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vais</a:t>
            </a:r>
            <a:r>
              <a:rPr kumimoji="0" lang="nl-NL" sz="3200" i="1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b="1" i="1" dirty="0" smtClean="0">
                <a:solidFill>
                  <a:srgbClr val="FF0000"/>
                </a:solidFill>
              </a:rPr>
              <a:t>au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collège</a:t>
            </a:r>
            <a:r>
              <a:rPr lang="nl-NL" sz="3200" i="1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Jij eet </a:t>
            </a:r>
            <a:r>
              <a:rPr lang="nl-NL" sz="3200" b="1" dirty="0" smtClean="0"/>
              <a:t>in</a:t>
            </a:r>
            <a:r>
              <a:rPr lang="nl-NL" sz="3200" dirty="0" smtClean="0"/>
              <a:t> de kantine.</a:t>
            </a: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					</a:t>
            </a:r>
            <a:r>
              <a:rPr lang="nl-NL" sz="3200" i="1" dirty="0" err="1" smtClean="0"/>
              <a:t>Tu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manges</a:t>
            </a:r>
            <a:r>
              <a:rPr lang="nl-NL" sz="3200" i="1" dirty="0" smtClean="0"/>
              <a:t> </a:t>
            </a:r>
            <a:r>
              <a:rPr lang="nl-NL" sz="3200" b="1" i="1" dirty="0" smtClean="0">
                <a:solidFill>
                  <a:srgbClr val="FF0000"/>
                </a:solidFill>
              </a:rPr>
              <a:t>à </a:t>
            </a:r>
            <a:r>
              <a:rPr lang="nl-NL" sz="3200" b="1" i="1" dirty="0" smtClean="0">
                <a:solidFill>
                  <a:srgbClr val="FF0000"/>
                </a:solidFill>
              </a:rPr>
              <a:t>la</a:t>
            </a:r>
            <a:r>
              <a:rPr lang="nl-NL" sz="3200" i="1" dirty="0" smtClean="0">
                <a:solidFill>
                  <a:srgbClr val="FF0000"/>
                </a:solidFill>
              </a:rPr>
              <a:t> </a:t>
            </a:r>
            <a:r>
              <a:rPr lang="nl-NL" sz="3200" i="1" dirty="0" err="1" smtClean="0"/>
              <a:t>cantine</a:t>
            </a:r>
            <a:r>
              <a:rPr lang="nl-NL" sz="3200" i="1" dirty="0" smtClean="0"/>
              <a:t>.</a:t>
            </a: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Hij </a:t>
            </a:r>
            <a:r>
              <a:rPr lang="nl-NL" sz="3200" dirty="0" smtClean="0"/>
              <a:t>zit </a:t>
            </a:r>
            <a:r>
              <a:rPr lang="nl-NL" sz="3200" b="1" dirty="0" smtClean="0"/>
              <a:t>op</a:t>
            </a:r>
            <a:r>
              <a:rPr lang="nl-NL" sz="3200" dirty="0" smtClean="0"/>
              <a:t> de </a:t>
            </a:r>
            <a:r>
              <a:rPr lang="nl-NL" sz="3200" dirty="0" smtClean="0"/>
              <a:t>basisschool.	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/>
              <a:t>				      	 </a:t>
            </a:r>
            <a:r>
              <a:rPr lang="nl-NL" sz="3200" i="1" dirty="0" err="1" smtClean="0"/>
              <a:t>Il</a:t>
            </a:r>
            <a:r>
              <a:rPr lang="nl-NL" sz="3200" i="1" dirty="0" smtClean="0"/>
              <a:t> </a:t>
            </a:r>
            <a:r>
              <a:rPr lang="nl-NL" sz="3200" i="1" dirty="0" smtClean="0"/>
              <a:t>est </a:t>
            </a:r>
            <a:r>
              <a:rPr lang="nl-NL" sz="3200" b="1" i="1" dirty="0" smtClean="0">
                <a:solidFill>
                  <a:srgbClr val="FF0000"/>
                </a:solidFill>
              </a:rPr>
              <a:t>à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l’</a:t>
            </a:r>
            <a:r>
              <a:rPr lang="nl-NL" sz="3200" i="1" dirty="0" err="1" smtClean="0"/>
              <a:t>école</a:t>
            </a:r>
            <a:r>
              <a:rPr lang="nl-NL" sz="3200" i="1" dirty="0" smtClean="0"/>
              <a:t> primaire.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Zij geeft de cijfers </a:t>
            </a:r>
            <a:r>
              <a:rPr lang="nl-NL" sz="3200" b="1" dirty="0" smtClean="0"/>
              <a:t>aan</a:t>
            </a:r>
            <a:r>
              <a:rPr lang="nl-NL" sz="3200" dirty="0" smtClean="0"/>
              <a:t> de leerlingen.</a:t>
            </a: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	</a:t>
            </a:r>
            <a:r>
              <a:rPr lang="nl-NL" sz="3200" dirty="0"/>
              <a:t>	</a:t>
            </a:r>
            <a:r>
              <a:rPr lang="nl-NL" sz="3200" dirty="0" smtClean="0"/>
              <a:t>	</a:t>
            </a:r>
            <a:r>
              <a:rPr lang="nl-NL" sz="3200" dirty="0"/>
              <a:t> </a:t>
            </a:r>
            <a:r>
              <a:rPr lang="nl-NL" sz="3200" dirty="0" smtClean="0"/>
              <a:t>     </a:t>
            </a:r>
            <a:r>
              <a:rPr lang="nl-NL" sz="3200" i="1" dirty="0" err="1" smtClean="0"/>
              <a:t>Elle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donne</a:t>
            </a:r>
            <a:r>
              <a:rPr lang="nl-NL" sz="3200" i="1" dirty="0" smtClean="0"/>
              <a:t> les </a:t>
            </a:r>
            <a:r>
              <a:rPr lang="nl-NL" sz="3200" i="1" dirty="0" err="1" smtClean="0"/>
              <a:t>notes</a:t>
            </a:r>
            <a:r>
              <a:rPr lang="nl-NL" sz="3200" i="1" dirty="0" smtClean="0"/>
              <a:t>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aux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élèves</a:t>
            </a:r>
            <a:r>
              <a:rPr lang="nl-NL" sz="3200" i="1" dirty="0" smtClean="0"/>
              <a:t>.</a:t>
            </a: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	</a:t>
            </a:r>
            <a:endParaRPr kumimoji="0" lang="nl-NL" sz="3200" strike="noStrike" kern="1200" cap="none" spc="0" normalizeH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ndertitel 4"/>
          <p:cNvSpPr txBox="1">
            <a:spLocks/>
          </p:cNvSpPr>
          <p:nvPr/>
        </p:nvSpPr>
        <p:spPr>
          <a:xfrm>
            <a:off x="683568" y="476672"/>
            <a:ext cx="7776864" cy="5760640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de</a:t>
            </a:r>
            <a:r>
              <a:rPr kumimoji="0" lang="nl-NL" sz="32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+ </a:t>
            </a:r>
            <a:r>
              <a:rPr kumimoji="0" lang="nl-NL" sz="3200" strike="noStrike" kern="1200" cap="none" spc="0" normalizeH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= </a:t>
            </a:r>
            <a:r>
              <a:rPr kumimoji="0" lang="nl-NL" sz="32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lang="nl-NL" sz="3200" b="1" dirty="0">
                <a:solidFill>
                  <a:srgbClr val="FF0000"/>
                </a:solidFill>
              </a:rPr>
              <a:t>d</a:t>
            </a:r>
            <a:r>
              <a:rPr kumimoji="0" lang="nl-NL" sz="3200" b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u</a:t>
            </a:r>
            <a:endParaRPr kumimoji="0" lang="nl-NL" sz="3200" b="1" strike="noStrike" kern="1200" cap="none" spc="0" normalizeH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de</a:t>
            </a:r>
            <a:r>
              <a:rPr lang="nl-NL" sz="3200" noProof="0" dirty="0" smtClean="0"/>
              <a:t> </a:t>
            </a:r>
            <a:r>
              <a:rPr lang="nl-NL" sz="3200" noProof="0" dirty="0" smtClean="0"/>
              <a:t>+ la	</a:t>
            </a:r>
            <a:r>
              <a:rPr lang="nl-NL" sz="3200" noProof="0" dirty="0" smtClean="0"/>
              <a:t>=</a:t>
            </a:r>
            <a:r>
              <a:rPr lang="nl-NL" sz="3200" noProof="0" dirty="0" smtClean="0"/>
              <a:t>	</a:t>
            </a:r>
            <a:r>
              <a:rPr lang="nl-NL" sz="3200" b="1" dirty="0" smtClean="0">
                <a:solidFill>
                  <a:srgbClr val="FF0000"/>
                </a:solidFill>
              </a:rPr>
              <a:t>de</a:t>
            </a:r>
            <a:r>
              <a:rPr lang="nl-NL" sz="3200" b="1" noProof="0" dirty="0" smtClean="0">
                <a:solidFill>
                  <a:srgbClr val="FF0000"/>
                </a:solidFill>
              </a:rPr>
              <a:t> </a:t>
            </a:r>
            <a:r>
              <a:rPr lang="nl-NL" sz="3200" b="1" noProof="0" dirty="0" smtClean="0">
                <a:solidFill>
                  <a:srgbClr val="FF0000"/>
                </a:solidFill>
              </a:rPr>
              <a:t>la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de</a:t>
            </a:r>
            <a:r>
              <a:rPr kumimoji="0" lang="nl-NL" sz="3200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+ l’	</a:t>
            </a:r>
            <a:r>
              <a:rPr kumimoji="0" lang="nl-NL" sz="3200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=</a:t>
            </a:r>
            <a:r>
              <a:rPr kumimoji="0" lang="nl-NL" sz="3200" strike="noStrike" kern="1200" cap="none" spc="0" normalizeH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lang="nl-NL" sz="3200" b="1" dirty="0" smtClean="0">
                <a:solidFill>
                  <a:srgbClr val="FF0000"/>
                </a:solidFill>
              </a:rPr>
              <a:t>de</a:t>
            </a:r>
            <a:r>
              <a:rPr kumimoji="0" lang="nl-NL" sz="3200" b="1" strike="noStrike" kern="1200" cap="none" spc="0" normalizeH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strike="noStrike" kern="1200" cap="none" spc="0" normalizeH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l’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de</a:t>
            </a:r>
            <a:r>
              <a:rPr lang="nl-NL" sz="3200" baseline="0" noProof="0" dirty="0" smtClean="0"/>
              <a:t> </a:t>
            </a:r>
            <a:r>
              <a:rPr lang="nl-NL" sz="3200" baseline="0" noProof="0" dirty="0" smtClean="0"/>
              <a:t>+ les	=	</a:t>
            </a:r>
            <a:r>
              <a:rPr lang="nl-NL" sz="3200" b="1" dirty="0" smtClean="0">
                <a:solidFill>
                  <a:srgbClr val="FF0000"/>
                </a:solidFill>
              </a:rPr>
              <a:t>des</a:t>
            </a:r>
            <a:endParaRPr lang="nl-NL" sz="3200" b="1" baseline="0" noProof="0" dirty="0" smtClean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ndertitel 4"/>
          <p:cNvSpPr txBox="1">
            <a:spLocks/>
          </p:cNvSpPr>
          <p:nvPr/>
        </p:nvSpPr>
        <p:spPr>
          <a:xfrm>
            <a:off x="683568" y="476672"/>
            <a:ext cx="7776864" cy="5760640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voorbeelden</a:t>
            </a:r>
          </a:p>
          <a:p>
            <a:pPr marL="342900" lvl="0" indent="-342900">
              <a:spcBef>
                <a:spcPct val="20000"/>
              </a:spcBef>
            </a:pPr>
            <a:r>
              <a:rPr lang="nl-NL" sz="3200" dirty="0" smtClean="0"/>
              <a:t>De vriend </a:t>
            </a:r>
            <a:r>
              <a:rPr lang="nl-NL" sz="3200" b="1" dirty="0" smtClean="0"/>
              <a:t>van</a:t>
            </a:r>
            <a:r>
              <a:rPr lang="nl-NL" sz="3200" dirty="0" smtClean="0"/>
              <a:t> de jongen.</a:t>
            </a:r>
            <a:endParaRPr kumimoji="0" lang="nl-NL" sz="320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				     </a:t>
            </a:r>
            <a:r>
              <a:rPr kumimoji="0" lang="nl-NL" sz="3200" i="1" strike="noStrike" kern="1200" cap="none" spc="0" normalizeH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i="1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copain</a:t>
            </a:r>
            <a:r>
              <a:rPr kumimoji="0" lang="nl-NL" sz="3200" i="1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lang="nl-NL" sz="3200" b="1" i="1" dirty="0">
                <a:solidFill>
                  <a:srgbClr val="FF0000"/>
                </a:solidFill>
              </a:rPr>
              <a:t>d</a:t>
            </a:r>
            <a:r>
              <a:rPr lang="nl-NL" sz="3200" b="1" i="1" dirty="0" smtClean="0">
                <a:solidFill>
                  <a:srgbClr val="FF0000"/>
                </a:solidFill>
              </a:rPr>
              <a:t>u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garçon</a:t>
            </a:r>
            <a:r>
              <a:rPr lang="nl-NL" sz="3200" i="1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De vriendin </a:t>
            </a:r>
            <a:r>
              <a:rPr lang="nl-NL" sz="3200" b="1" dirty="0" smtClean="0"/>
              <a:t>van</a:t>
            </a:r>
            <a:r>
              <a:rPr lang="nl-NL" sz="3200" dirty="0" smtClean="0"/>
              <a:t> het meisje.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    </a:t>
            </a:r>
            <a:r>
              <a:rPr lang="nl-NL" sz="3200" dirty="0" smtClean="0"/>
              <a:t>				       </a:t>
            </a:r>
            <a:r>
              <a:rPr lang="nl-NL" sz="3200" i="1" dirty="0" smtClean="0"/>
              <a:t>La </a:t>
            </a:r>
            <a:r>
              <a:rPr lang="nl-NL" sz="3200" i="1" dirty="0" err="1" smtClean="0"/>
              <a:t>copine</a:t>
            </a:r>
            <a:r>
              <a:rPr lang="nl-NL" sz="3200" i="1" dirty="0" smtClean="0"/>
              <a:t> </a:t>
            </a:r>
            <a:r>
              <a:rPr lang="nl-NL" sz="3200" b="1" i="1" dirty="0" smtClean="0">
                <a:solidFill>
                  <a:srgbClr val="FF0000"/>
                </a:solidFill>
              </a:rPr>
              <a:t>de la</a:t>
            </a:r>
            <a:r>
              <a:rPr lang="nl-NL" sz="3200" i="1" dirty="0" smtClean="0">
                <a:solidFill>
                  <a:srgbClr val="FF0000"/>
                </a:solidFill>
              </a:rPr>
              <a:t> </a:t>
            </a:r>
            <a:r>
              <a:rPr lang="nl-NL" sz="3200" i="1" dirty="0" err="1" smtClean="0"/>
              <a:t>fille</a:t>
            </a:r>
            <a:r>
              <a:rPr lang="nl-NL" sz="3200" i="1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De kantine </a:t>
            </a:r>
            <a:r>
              <a:rPr lang="nl-NL" sz="3200" b="1" dirty="0" smtClean="0"/>
              <a:t>van</a:t>
            </a:r>
            <a:r>
              <a:rPr lang="nl-NL" sz="3200" dirty="0" smtClean="0"/>
              <a:t> de school.	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i="1" dirty="0" smtClean="0"/>
              <a:t>				      	     La </a:t>
            </a:r>
            <a:r>
              <a:rPr lang="nl-NL" sz="3200" i="1" dirty="0" err="1" smtClean="0"/>
              <a:t>cantine</a:t>
            </a:r>
            <a:r>
              <a:rPr lang="nl-NL" sz="3200" i="1" dirty="0" smtClean="0"/>
              <a:t> </a:t>
            </a:r>
            <a:r>
              <a:rPr lang="nl-NL" sz="3200" b="1" i="1" dirty="0" smtClean="0">
                <a:solidFill>
                  <a:srgbClr val="FF0000"/>
                </a:solidFill>
              </a:rPr>
              <a:t>de </a:t>
            </a:r>
            <a:r>
              <a:rPr lang="nl-NL" sz="3200" b="1" i="1" dirty="0" err="1" smtClean="0">
                <a:solidFill>
                  <a:srgbClr val="FF0000"/>
                </a:solidFill>
              </a:rPr>
              <a:t>l’</a:t>
            </a:r>
            <a:r>
              <a:rPr lang="nl-NL" sz="3200" i="1" dirty="0" err="1" smtClean="0"/>
              <a:t>école</a:t>
            </a:r>
            <a:r>
              <a:rPr lang="nl-NL" sz="3200" i="1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De brief </a:t>
            </a:r>
            <a:r>
              <a:rPr lang="nl-NL" sz="3200" b="1" dirty="0" smtClean="0"/>
              <a:t>van</a:t>
            </a:r>
            <a:r>
              <a:rPr lang="nl-NL" sz="3200" dirty="0" smtClean="0"/>
              <a:t> de ouders.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			</a:t>
            </a:r>
            <a:r>
              <a:rPr lang="nl-NL" sz="3200" dirty="0" smtClean="0"/>
              <a:t>                        </a:t>
            </a:r>
            <a:r>
              <a:rPr lang="nl-NL" sz="3200" i="1" dirty="0" smtClean="0"/>
              <a:t>La </a:t>
            </a:r>
            <a:r>
              <a:rPr lang="nl-NL" sz="3200" i="1" dirty="0" err="1" smtClean="0"/>
              <a:t>lettre</a:t>
            </a:r>
            <a:r>
              <a:rPr lang="nl-NL" sz="3200" i="1" dirty="0" smtClean="0"/>
              <a:t> </a:t>
            </a:r>
            <a:r>
              <a:rPr lang="nl-NL" sz="3200" b="1" i="1" dirty="0" smtClean="0">
                <a:solidFill>
                  <a:srgbClr val="FF0000"/>
                </a:solidFill>
              </a:rPr>
              <a:t>des</a:t>
            </a:r>
            <a:r>
              <a:rPr lang="nl-NL" sz="3200" i="1" dirty="0" smtClean="0"/>
              <a:t> </a:t>
            </a:r>
            <a:r>
              <a:rPr lang="nl-NL" sz="3200" i="1" dirty="0" err="1" smtClean="0"/>
              <a:t>parents</a:t>
            </a:r>
            <a:r>
              <a:rPr lang="nl-NL" sz="3200" i="1" dirty="0" smtClean="0"/>
              <a:t>.</a:t>
            </a: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dirty="0" smtClean="0"/>
              <a:t>	</a:t>
            </a:r>
            <a:endParaRPr kumimoji="0" lang="nl-NL" sz="3200" strike="noStrike" kern="1200" cap="none" spc="0" normalizeH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ndertitel 4"/>
          <p:cNvSpPr txBox="1">
            <a:spLocks/>
          </p:cNvSpPr>
          <p:nvPr/>
        </p:nvSpPr>
        <p:spPr>
          <a:xfrm>
            <a:off x="683568" y="476672"/>
            <a:ext cx="7776864" cy="5760640"/>
          </a:xfrm>
          <a:prstGeom prst="rect">
            <a:avLst/>
          </a:prstGeom>
        </p:spPr>
        <p:txBody>
          <a:bodyPr/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3200" b="1" dirty="0" smtClean="0">
                <a:solidFill>
                  <a:srgbClr val="FF0000"/>
                </a:solidFill>
              </a:rPr>
              <a:t>Let op!</a:t>
            </a:r>
            <a:endParaRPr kumimoji="0" lang="nl-NL" sz="3200" b="1" i="0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Bij (plaats)namen</a:t>
            </a:r>
            <a:r>
              <a:rPr kumimoji="0" lang="nl-NL" sz="32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gebruik je </a:t>
            </a:r>
            <a:r>
              <a:rPr kumimoji="0" lang="nl-NL" sz="3200" b="1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alleen</a:t>
            </a:r>
            <a:r>
              <a:rPr kumimoji="0" lang="nl-NL" sz="32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het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3200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voorzetsel </a:t>
            </a:r>
            <a:r>
              <a:rPr lang="nl-NL" sz="3200" b="1" i="1" dirty="0" smtClean="0"/>
              <a:t>de</a:t>
            </a:r>
            <a:r>
              <a:rPr lang="nl-NL" sz="3200" dirty="0" smtClean="0"/>
              <a:t> of </a:t>
            </a:r>
            <a:r>
              <a:rPr lang="nl-NL" sz="3200" b="1" i="1" dirty="0"/>
              <a:t>à</a:t>
            </a:r>
            <a:r>
              <a:rPr lang="nl-NL" sz="3200" dirty="0" smtClean="0"/>
              <a:t>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lang="nl-NL" sz="3200" dirty="0"/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3200" dirty="0">
                <a:solidFill>
                  <a:schemeClr val="accent6"/>
                </a:solidFill>
              </a:rPr>
              <a:t>voorbeelden</a:t>
            </a:r>
            <a:r>
              <a:rPr lang="nl-NL" sz="3200" dirty="0" smtClean="0"/>
              <a:t> 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2800" dirty="0" smtClean="0"/>
              <a:t>Ik woon </a:t>
            </a:r>
            <a:r>
              <a:rPr lang="nl-NL" sz="2800" b="1" dirty="0" smtClean="0"/>
              <a:t>in</a:t>
            </a:r>
            <a:r>
              <a:rPr lang="nl-NL" sz="2800" dirty="0" smtClean="0"/>
              <a:t> Parijs.			</a:t>
            </a:r>
            <a:r>
              <a:rPr lang="nl-NL" sz="2800" i="1" dirty="0" err="1" smtClean="0"/>
              <a:t>J’habite</a:t>
            </a:r>
            <a:r>
              <a:rPr lang="nl-NL" sz="2800" i="1" dirty="0" smtClean="0"/>
              <a:t> </a:t>
            </a:r>
            <a:r>
              <a:rPr lang="nl-NL" sz="2800" b="1" i="1" dirty="0" smtClean="0">
                <a:solidFill>
                  <a:srgbClr val="FF0000"/>
                </a:solidFill>
              </a:rPr>
              <a:t>à</a:t>
            </a:r>
            <a:r>
              <a:rPr lang="nl-NL" sz="2800" i="1" dirty="0" smtClean="0"/>
              <a:t> Paris.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2800" dirty="0" smtClean="0"/>
              <a:t>Ik kom </a:t>
            </a:r>
            <a:r>
              <a:rPr lang="nl-NL" sz="2800" b="1" dirty="0" smtClean="0"/>
              <a:t>uit</a:t>
            </a:r>
            <a:r>
              <a:rPr lang="nl-NL" sz="2800" dirty="0" smtClean="0"/>
              <a:t> Parijs.			</a:t>
            </a:r>
            <a:r>
              <a:rPr lang="nl-NL" sz="2800" i="1" dirty="0" smtClean="0"/>
              <a:t>Je suis </a:t>
            </a:r>
            <a:r>
              <a:rPr lang="nl-NL" sz="2800" b="1" i="1" dirty="0" smtClean="0">
                <a:solidFill>
                  <a:srgbClr val="FF0000"/>
                </a:solidFill>
              </a:rPr>
              <a:t>de</a:t>
            </a:r>
            <a:r>
              <a:rPr lang="nl-NL" sz="2800" i="1" dirty="0" smtClean="0"/>
              <a:t> Paris.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2800" dirty="0" smtClean="0"/>
              <a:t>De leraar </a:t>
            </a:r>
            <a:r>
              <a:rPr lang="nl-NL" sz="2800" b="1" dirty="0" smtClean="0"/>
              <a:t>van</a:t>
            </a:r>
            <a:r>
              <a:rPr lang="nl-NL" sz="2800" dirty="0" smtClean="0"/>
              <a:t> Jan.			</a:t>
            </a:r>
            <a:r>
              <a:rPr lang="nl-NL" sz="2800" i="1" dirty="0" err="1" smtClean="0"/>
              <a:t>Le</a:t>
            </a:r>
            <a:r>
              <a:rPr lang="nl-NL" sz="2800" i="1" dirty="0" smtClean="0"/>
              <a:t> prof </a:t>
            </a:r>
            <a:r>
              <a:rPr lang="nl-NL" sz="2800" b="1" i="1" dirty="0" smtClean="0">
                <a:solidFill>
                  <a:srgbClr val="FF0000"/>
                </a:solidFill>
              </a:rPr>
              <a:t>de</a:t>
            </a:r>
            <a:r>
              <a:rPr lang="nl-NL" sz="2800" i="1" dirty="0" smtClean="0"/>
              <a:t> Jean.</a:t>
            </a:r>
          </a:p>
          <a:p>
            <a:pPr marL="342900" lvl="0" indent="-342900">
              <a:spcBef>
                <a:spcPct val="20000"/>
              </a:spcBef>
              <a:defRPr/>
            </a:pPr>
            <a:r>
              <a:rPr lang="nl-NL" sz="2800" dirty="0" smtClean="0"/>
              <a:t>Een brief </a:t>
            </a:r>
            <a:r>
              <a:rPr lang="nl-NL" sz="2800" b="1" dirty="0" smtClean="0"/>
              <a:t>aan</a:t>
            </a:r>
            <a:r>
              <a:rPr lang="nl-NL" sz="2800" dirty="0" smtClean="0"/>
              <a:t> meneer Stam	</a:t>
            </a:r>
            <a:r>
              <a:rPr lang="nl-NL" sz="2800" i="1" dirty="0" err="1" smtClean="0"/>
              <a:t>Une</a:t>
            </a:r>
            <a:r>
              <a:rPr lang="nl-NL" sz="2800" i="1" dirty="0" smtClean="0"/>
              <a:t> </a:t>
            </a:r>
            <a:r>
              <a:rPr lang="nl-NL" sz="2800" i="1" dirty="0" err="1" smtClean="0"/>
              <a:t>lettre</a:t>
            </a:r>
            <a:r>
              <a:rPr lang="nl-NL" sz="2800" i="1" dirty="0" smtClean="0"/>
              <a:t> </a:t>
            </a:r>
            <a:r>
              <a:rPr lang="nl-NL" sz="2800" b="1" i="1" dirty="0" smtClean="0">
                <a:solidFill>
                  <a:srgbClr val="FF0000"/>
                </a:solidFill>
              </a:rPr>
              <a:t>à</a:t>
            </a:r>
            <a:r>
              <a:rPr lang="nl-NL" sz="2800" i="1" dirty="0" smtClean="0"/>
              <a:t>  						monsieur Stam. </a:t>
            </a:r>
            <a:endParaRPr lang="nl-NL" sz="28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65</Words>
  <Application>Microsoft Office PowerPoint</Application>
  <PresentationFormat>Diavoorstelling (4:3)</PresentationFormat>
  <Paragraphs>52</Paragraphs>
  <Slides>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7" baseType="lpstr">
      <vt:lpstr>Office-thema</vt:lpstr>
      <vt:lpstr>Dia 1</vt:lpstr>
      <vt:lpstr>Dia 2</vt:lpstr>
      <vt:lpstr>Dia 3</vt:lpstr>
      <vt:lpstr>Dia 4</vt:lpstr>
      <vt:lpstr>Dia 5</vt:lpstr>
      <vt:lpstr>Dia 6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2</cp:revision>
  <dcterms:created xsi:type="dcterms:W3CDTF">2013-02-17T14:33:03Z</dcterms:created>
  <dcterms:modified xsi:type="dcterms:W3CDTF">2013-02-17T14:45:51Z</dcterms:modified>
</cp:coreProperties>
</file>

<file path=docProps/thumbnail.jpeg>
</file>