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84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D1F97-9E83-4254-99AD-199622537FA5}" type="datetimeFigureOut">
              <a:rPr lang="nl-NL" smtClean="0"/>
              <a:pPr/>
              <a:t>4-1-2013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4DB37-CFBD-4611-B892-A8E39B7631B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D1F97-9E83-4254-99AD-199622537FA5}" type="datetimeFigureOut">
              <a:rPr lang="nl-NL" smtClean="0"/>
              <a:pPr/>
              <a:t>4-1-2013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4DB37-CFBD-4611-B892-A8E39B7631B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D1F97-9E83-4254-99AD-199622537FA5}" type="datetimeFigureOut">
              <a:rPr lang="nl-NL" smtClean="0"/>
              <a:pPr/>
              <a:t>4-1-2013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4DB37-CFBD-4611-B892-A8E39B7631B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D1F97-9E83-4254-99AD-199622537FA5}" type="datetimeFigureOut">
              <a:rPr lang="nl-NL" smtClean="0"/>
              <a:pPr/>
              <a:t>4-1-2013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4DB37-CFBD-4611-B892-A8E39B7631B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D1F97-9E83-4254-99AD-199622537FA5}" type="datetimeFigureOut">
              <a:rPr lang="nl-NL" smtClean="0"/>
              <a:pPr/>
              <a:t>4-1-2013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4DB37-CFBD-4611-B892-A8E39B7631B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D1F97-9E83-4254-99AD-199622537FA5}" type="datetimeFigureOut">
              <a:rPr lang="nl-NL" smtClean="0"/>
              <a:pPr/>
              <a:t>4-1-2013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4DB37-CFBD-4611-B892-A8E39B7631B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D1F97-9E83-4254-99AD-199622537FA5}" type="datetimeFigureOut">
              <a:rPr lang="nl-NL" smtClean="0"/>
              <a:pPr/>
              <a:t>4-1-2013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4DB37-CFBD-4611-B892-A8E39B7631B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D1F97-9E83-4254-99AD-199622537FA5}" type="datetimeFigureOut">
              <a:rPr lang="nl-NL" smtClean="0"/>
              <a:pPr/>
              <a:t>4-1-2013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4DB37-CFBD-4611-B892-A8E39B7631B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D1F97-9E83-4254-99AD-199622537FA5}" type="datetimeFigureOut">
              <a:rPr lang="nl-NL" smtClean="0"/>
              <a:pPr/>
              <a:t>4-1-2013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4DB37-CFBD-4611-B892-A8E39B7631B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D1F97-9E83-4254-99AD-199622537FA5}" type="datetimeFigureOut">
              <a:rPr lang="nl-NL" smtClean="0"/>
              <a:pPr/>
              <a:t>4-1-2013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4DB37-CFBD-4611-B892-A8E39B7631B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D1F97-9E83-4254-99AD-199622537FA5}" type="datetimeFigureOut">
              <a:rPr lang="nl-NL" smtClean="0"/>
              <a:pPr/>
              <a:t>4-1-2013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4DB37-CFBD-4611-B892-A8E39B7631B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D1F97-9E83-4254-99AD-199622537FA5}" type="datetimeFigureOut">
              <a:rPr lang="nl-NL" smtClean="0"/>
              <a:pPr/>
              <a:t>4-1-2013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44DB37-CFBD-4611-B892-A8E39B7631B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 txBox="1">
            <a:spLocks/>
          </p:cNvSpPr>
          <p:nvPr/>
        </p:nvSpPr>
        <p:spPr>
          <a:xfrm>
            <a:off x="683568" y="476673"/>
            <a:ext cx="7772400" cy="792088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Bijvoeglijk naamwoord</a:t>
            </a:r>
            <a:endParaRPr kumimoji="0" lang="nl-NL" sz="44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Ondertitel 4"/>
          <p:cNvSpPr txBox="1">
            <a:spLocks/>
          </p:cNvSpPr>
          <p:nvPr/>
        </p:nvSpPr>
        <p:spPr>
          <a:xfrm>
            <a:off x="683568" y="1484784"/>
            <a:ext cx="7776864" cy="475252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Functie: 	zegt iets over het zelfstandig</a:t>
            </a:r>
            <a:r>
              <a:rPr kumimoji="0" lang="nl-NL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			naamwoord</a:t>
            </a:r>
            <a:endParaRPr kumimoji="0" lang="nl-NL" sz="32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b="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b="0" dirty="0" smtClean="0">
                <a:solidFill>
                  <a:schemeClr val="accent6"/>
                </a:solidFill>
              </a:rPr>
              <a:t>voorbeeld</a:t>
            </a:r>
            <a:r>
              <a:rPr lang="nl-NL" sz="3200" b="0" dirty="0" smtClean="0"/>
              <a:t>		</a:t>
            </a:r>
            <a:r>
              <a:rPr lang="nl-NL" sz="3200" dirty="0" smtClean="0"/>
              <a:t>de </a:t>
            </a:r>
            <a:r>
              <a:rPr lang="nl-NL" sz="3200" b="1" dirty="0" smtClean="0"/>
              <a:t>grote</a:t>
            </a:r>
            <a:r>
              <a:rPr lang="nl-NL" sz="3200" dirty="0" smtClean="0"/>
              <a:t> auto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nl-NL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la </a:t>
            </a:r>
            <a:r>
              <a:rPr kumimoji="0" lang="nl-NL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grande</a:t>
            </a:r>
            <a:r>
              <a:rPr kumimoji="0" lang="nl-NL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voiture</a:t>
            </a:r>
            <a:endParaRPr kumimoji="0" lang="nl-NL" sz="320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b="0" i="1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				het </a:t>
            </a:r>
            <a:r>
              <a:rPr kumimoji="0" lang="nl-NL" sz="3200" b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blauwe</a:t>
            </a:r>
            <a:r>
              <a:rPr kumimoji="0" lang="nl-NL" sz="32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boek</a:t>
            </a:r>
            <a:r>
              <a:rPr kumimoji="0" lang="nl-NL" sz="32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nl-NL" sz="32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nl-NL" sz="32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			</a:t>
            </a:r>
            <a:r>
              <a:rPr kumimoji="0" lang="nl-NL" sz="3200" b="0" i="1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</a:t>
            </a:r>
            <a:r>
              <a:rPr kumimoji="0" lang="nl-NL" sz="32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b="0" i="1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livre</a:t>
            </a:r>
            <a:r>
              <a:rPr kumimoji="0" lang="nl-NL" sz="32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b="1" i="1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bleu</a:t>
            </a:r>
            <a:endParaRPr kumimoji="0" lang="nl-NL" sz="3200" b="0" i="1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4"/>
          <p:cNvSpPr txBox="1">
            <a:spLocks/>
          </p:cNvSpPr>
          <p:nvPr/>
        </p:nvSpPr>
        <p:spPr>
          <a:xfrm>
            <a:off x="395536" y="404664"/>
            <a:ext cx="8064896" cy="583264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Vorm</a:t>
            </a:r>
            <a:endParaRPr kumimoji="0" lang="nl-NL" sz="3200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Past zich aan het zelfstandig naamwoord aan.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b="0" dirty="0" smtClean="0"/>
              <a:t>Kijk naar: 	geslacht	(mannelijk of vrouwelijk)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/>
              <a:t> </a:t>
            </a:r>
            <a:r>
              <a:rPr lang="nl-NL" sz="3200" dirty="0" smtClean="0"/>
              <a:t>			getal		(enkelvoud of meervoud)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b="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i="1" dirty="0" smtClean="0"/>
              <a:t>Uitgangen</a:t>
            </a:r>
            <a:br>
              <a:rPr lang="nl-NL" sz="3200" i="1" dirty="0" smtClean="0"/>
            </a:br>
            <a:endParaRPr lang="nl-NL" sz="3200" b="0" i="1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5" name="Tabel 4"/>
          <p:cNvGraphicFramePr>
            <a:graphicFrameLocks noGrp="1"/>
          </p:cNvGraphicFramePr>
          <p:nvPr/>
        </p:nvGraphicFramePr>
        <p:xfrm>
          <a:off x="611560" y="4149080"/>
          <a:ext cx="6096000" cy="15544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smtClean="0"/>
                        <a:t>enkelvoud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smtClean="0"/>
                        <a:t>meervoud</a:t>
                      </a:r>
                      <a:endParaRPr lang="nl-NL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sz="2800" dirty="0" smtClean="0"/>
                        <a:t>mannelijk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-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s</a:t>
                      </a:r>
                      <a:endParaRPr lang="nl-NL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sz="2800" dirty="0" smtClean="0"/>
                        <a:t>vrouwelijk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e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es</a:t>
                      </a:r>
                      <a:endParaRPr lang="nl-NL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ertitel 4"/>
          <p:cNvSpPr txBox="1">
            <a:spLocks/>
          </p:cNvSpPr>
          <p:nvPr/>
        </p:nvSpPr>
        <p:spPr>
          <a:xfrm>
            <a:off x="395536" y="404664"/>
            <a:ext cx="8064896" cy="583264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voorbeelden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dirty="0">
              <a:solidFill>
                <a:schemeClr val="accent6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de kleine jongen			</a:t>
            </a:r>
            <a:r>
              <a:rPr kumimoji="0" lang="nl-NL" sz="3200" i="1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le</a:t>
            </a:r>
            <a:r>
              <a:rPr kumimoji="0" lang="nl-NL" sz="3200" i="1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b="1" i="1" strike="noStrike" kern="1200" cap="none" spc="0" normalizeH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petit</a:t>
            </a:r>
            <a:r>
              <a:rPr kumimoji="0" lang="nl-NL" sz="3200" i="1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i="1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garçon</a:t>
            </a:r>
            <a:endParaRPr kumimoji="0" lang="nl-NL" sz="3200" i="0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het kleine meisje		</a:t>
            </a:r>
            <a:r>
              <a:rPr lang="nl-NL" sz="3200" i="1" dirty="0" smtClean="0"/>
              <a:t>la </a:t>
            </a:r>
            <a:r>
              <a:rPr lang="nl-NL" sz="3200" b="1" i="1" dirty="0" err="1" smtClean="0">
                <a:solidFill>
                  <a:srgbClr val="FF0000"/>
                </a:solidFill>
              </a:rPr>
              <a:t>petite</a:t>
            </a:r>
            <a:r>
              <a:rPr lang="nl-NL" sz="3200" i="1" dirty="0" smtClean="0"/>
              <a:t> </a:t>
            </a:r>
            <a:r>
              <a:rPr lang="nl-NL" sz="3200" i="1" dirty="0" err="1" smtClean="0"/>
              <a:t>fille</a:t>
            </a:r>
            <a:endParaRPr kumimoji="0" lang="nl-NL" sz="3200" i="0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de kleine kinderen		</a:t>
            </a:r>
            <a:r>
              <a:rPr lang="nl-NL" sz="3200" i="1" dirty="0" smtClean="0"/>
              <a:t>les </a:t>
            </a:r>
            <a:r>
              <a:rPr lang="nl-NL" sz="3200" b="1" i="1" dirty="0" err="1" smtClean="0">
                <a:solidFill>
                  <a:srgbClr val="FF0000"/>
                </a:solidFill>
              </a:rPr>
              <a:t>petits</a:t>
            </a:r>
            <a:r>
              <a:rPr lang="nl-NL" sz="3200" i="1" dirty="0" smtClean="0"/>
              <a:t> </a:t>
            </a:r>
            <a:r>
              <a:rPr lang="nl-NL" sz="3200" i="1" dirty="0" err="1" smtClean="0"/>
              <a:t>enfants</a:t>
            </a:r>
            <a:endParaRPr kumimoji="0" lang="nl-NL" sz="3200" i="0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	</a:t>
            </a:r>
            <a:endParaRPr lang="nl-NL" sz="320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de kleine auto’s 			</a:t>
            </a:r>
            <a:r>
              <a:rPr kumimoji="0" lang="nl-NL" sz="3200" i="1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les </a:t>
            </a:r>
            <a:r>
              <a:rPr kumimoji="0" lang="nl-NL" sz="3200" b="1" i="1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petites</a:t>
            </a:r>
            <a:r>
              <a:rPr kumimoji="0" lang="nl-NL" sz="3200" i="1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i="1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voitures</a:t>
            </a:r>
            <a:endParaRPr kumimoji="0" lang="nl-NL" sz="3200" i="0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i="1" dirty="0" smtClean="0"/>
              <a:t/>
            </a:r>
            <a:br>
              <a:rPr lang="nl-NL" sz="3200" i="1" dirty="0" smtClean="0"/>
            </a:br>
            <a:endParaRPr lang="nl-NL" sz="3200" b="0" i="1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ertitel 4"/>
          <p:cNvSpPr txBox="1">
            <a:spLocks/>
          </p:cNvSpPr>
          <p:nvPr/>
        </p:nvSpPr>
        <p:spPr>
          <a:xfrm>
            <a:off x="395536" y="404664"/>
            <a:ext cx="8064896" cy="583264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Uitzonderingen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b="1" noProof="0" dirty="0" smtClean="0"/>
              <a:t>A</a:t>
            </a:r>
            <a:r>
              <a:rPr lang="nl-NL" sz="3200" noProof="0" dirty="0" smtClean="0"/>
              <a:t>. 	</a:t>
            </a:r>
            <a:r>
              <a:rPr lang="nl-NL" sz="3200" dirty="0" smtClean="0"/>
              <a:t>Bij sommige bijvoeglijk naamwoorden </a:t>
            </a:r>
            <a:br>
              <a:rPr lang="nl-NL" sz="3200" dirty="0" smtClean="0"/>
            </a:br>
            <a:r>
              <a:rPr lang="nl-NL" sz="3200" dirty="0" smtClean="0"/>
              <a:t> 	verandert de vrouwelijke vorm.</a:t>
            </a:r>
            <a:endParaRPr kumimoji="0" lang="nl-NL" sz="3200" b="1" i="0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3" name="Tabel 2"/>
          <p:cNvGraphicFramePr>
            <a:graphicFrameLocks noGrp="1"/>
          </p:cNvGraphicFramePr>
          <p:nvPr/>
        </p:nvGraphicFramePr>
        <p:xfrm>
          <a:off x="539552" y="2348880"/>
          <a:ext cx="8136903" cy="2804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2301"/>
                <a:gridCol w="2712301"/>
                <a:gridCol w="2712301"/>
              </a:tblGrid>
              <a:tr h="370840">
                <a:tc>
                  <a:txBody>
                    <a:bodyPr/>
                    <a:lstStyle/>
                    <a:p>
                      <a:r>
                        <a:rPr lang="nl-NL" sz="2800" dirty="0" smtClean="0"/>
                        <a:t>mannelijk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smtClean="0"/>
                        <a:t>vrouwelijk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smtClean="0"/>
                        <a:t>voorbeeld</a:t>
                      </a:r>
                      <a:endParaRPr lang="nl-NL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-en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z="2400" dirty="0" smtClean="0"/>
                        <a:t>-enne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z="2400" dirty="0" err="1" smtClean="0"/>
                        <a:t>italien</a:t>
                      </a:r>
                      <a:r>
                        <a:rPr lang="nl-NL" sz="2400" dirty="0" smtClean="0"/>
                        <a:t> - </a:t>
                      </a:r>
                      <a:r>
                        <a:rPr lang="nl-NL" sz="2400" dirty="0" err="1" smtClean="0"/>
                        <a:t>italienne</a:t>
                      </a:r>
                      <a:endParaRPr lang="nl-NL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-</a:t>
                      </a:r>
                      <a:r>
                        <a:rPr lang="nl-NL" sz="2400" dirty="0" err="1" smtClean="0"/>
                        <a:t>on</a:t>
                      </a:r>
                      <a:r>
                        <a:rPr lang="nl-NL" sz="2400" dirty="0" smtClean="0"/>
                        <a:t> 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z="2400" dirty="0" smtClean="0"/>
                        <a:t>-</a:t>
                      </a:r>
                      <a:r>
                        <a:rPr lang="nl-NL" sz="2400" dirty="0" err="1" smtClean="0"/>
                        <a:t>onne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z="2400" dirty="0" smtClean="0"/>
                        <a:t>bon – </a:t>
                      </a:r>
                      <a:r>
                        <a:rPr lang="nl-NL" sz="2400" dirty="0" err="1" smtClean="0"/>
                        <a:t>bonne</a:t>
                      </a:r>
                      <a:endParaRPr lang="nl-NL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-er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z="2400" dirty="0" smtClean="0"/>
                        <a:t>-</a:t>
                      </a:r>
                      <a:r>
                        <a:rPr lang="nl-NL" sz="2400" dirty="0" err="1" smtClean="0"/>
                        <a:t>ère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z="2400" dirty="0" smtClean="0"/>
                        <a:t>fier –</a:t>
                      </a:r>
                      <a:r>
                        <a:rPr lang="nl-NL" sz="2400" baseline="0" dirty="0" smtClean="0"/>
                        <a:t> </a:t>
                      </a:r>
                      <a:r>
                        <a:rPr lang="nl-NL" sz="2400" baseline="0" dirty="0" err="1" smtClean="0"/>
                        <a:t>fière</a:t>
                      </a:r>
                      <a:endParaRPr lang="nl-NL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-</a:t>
                      </a:r>
                      <a:r>
                        <a:rPr lang="nl-NL" sz="2400" dirty="0" err="1" smtClean="0"/>
                        <a:t>if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z="2400" dirty="0" smtClean="0"/>
                        <a:t>-</a:t>
                      </a:r>
                      <a:r>
                        <a:rPr lang="nl-NL" sz="2400" dirty="0" err="1" smtClean="0"/>
                        <a:t>ive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z="2400" dirty="0" err="1" smtClean="0"/>
                        <a:t>sportif</a:t>
                      </a:r>
                      <a:r>
                        <a:rPr lang="nl-NL" sz="2400" dirty="0" smtClean="0"/>
                        <a:t> –</a:t>
                      </a:r>
                      <a:r>
                        <a:rPr lang="nl-NL" sz="2400" baseline="0" dirty="0" smtClean="0"/>
                        <a:t> </a:t>
                      </a:r>
                      <a:r>
                        <a:rPr lang="nl-NL" sz="2400" baseline="0" dirty="0" err="1" smtClean="0"/>
                        <a:t>sportive</a:t>
                      </a:r>
                      <a:endParaRPr lang="nl-NL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-</a:t>
                      </a:r>
                      <a:r>
                        <a:rPr lang="nl-NL" sz="2400" dirty="0" err="1" smtClean="0"/>
                        <a:t>eux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z="2400" dirty="0" smtClean="0"/>
                        <a:t>-</a:t>
                      </a:r>
                      <a:r>
                        <a:rPr lang="nl-NL" sz="2400" dirty="0" err="1" smtClean="0"/>
                        <a:t>euse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z="2400" dirty="0" err="1" smtClean="0"/>
                        <a:t>heureux</a:t>
                      </a:r>
                      <a:r>
                        <a:rPr lang="nl-NL" sz="2400" dirty="0" smtClean="0"/>
                        <a:t> - </a:t>
                      </a:r>
                      <a:r>
                        <a:rPr lang="nl-NL" sz="2400" dirty="0" err="1" smtClean="0"/>
                        <a:t>heureuse</a:t>
                      </a:r>
                      <a:endParaRPr lang="nl-NL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ertitel 4"/>
          <p:cNvSpPr txBox="1">
            <a:spLocks/>
          </p:cNvSpPr>
          <p:nvPr/>
        </p:nvSpPr>
        <p:spPr>
          <a:xfrm>
            <a:off x="395536" y="404664"/>
            <a:ext cx="8064896" cy="583264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b="1" dirty="0" smtClean="0"/>
              <a:t>B</a:t>
            </a:r>
            <a:r>
              <a:rPr lang="nl-NL" sz="3200" dirty="0" smtClean="0"/>
              <a:t>.	Als de basisvorm eindigt op een –s of –x,</a:t>
            </a:r>
            <a:br>
              <a:rPr lang="nl-NL" sz="3200" dirty="0" smtClean="0"/>
            </a:br>
            <a:r>
              <a:rPr lang="nl-NL" sz="3200" dirty="0" smtClean="0"/>
              <a:t>verandert het bijvoeglijk naamwoord niet in de vorm van </a:t>
            </a:r>
            <a:r>
              <a:rPr lang="nl-NL" sz="3200" b="1" dirty="0" smtClean="0"/>
              <a:t>mannelijk</a:t>
            </a:r>
            <a:r>
              <a:rPr lang="nl-NL" sz="3200" dirty="0" smtClean="0"/>
              <a:t> meervoud.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AutoNum type="alphaUcPeriod" startAt="2"/>
              <a:tabLst/>
              <a:defRPr/>
            </a:pPr>
            <a:endParaRPr kumimoji="0" lang="nl-NL" sz="3200" b="1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>
                <a:solidFill>
                  <a:schemeClr val="accent6"/>
                </a:solidFill>
              </a:rPr>
              <a:t>voorbeeld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i="1" dirty="0" err="1" smtClean="0"/>
              <a:t>il</a:t>
            </a:r>
            <a:r>
              <a:rPr lang="nl-NL" sz="3200" i="1" dirty="0" smtClean="0"/>
              <a:t> est </a:t>
            </a:r>
            <a:r>
              <a:rPr lang="nl-NL" sz="3200" b="1" i="1" dirty="0" err="1" smtClean="0">
                <a:solidFill>
                  <a:srgbClr val="FF0000"/>
                </a:solidFill>
              </a:rPr>
              <a:t>français</a:t>
            </a:r>
            <a:r>
              <a:rPr lang="nl-NL" sz="3200" b="1" i="1" dirty="0" smtClean="0"/>
              <a:t>		</a:t>
            </a:r>
            <a:r>
              <a:rPr lang="nl-NL" sz="3200" i="1" dirty="0" err="1" smtClean="0"/>
              <a:t>ils</a:t>
            </a:r>
            <a:r>
              <a:rPr lang="nl-NL" sz="3200" i="1" dirty="0" smtClean="0"/>
              <a:t> </a:t>
            </a:r>
            <a:r>
              <a:rPr lang="nl-NL" sz="3200" i="1" dirty="0" err="1" smtClean="0"/>
              <a:t>sont</a:t>
            </a:r>
            <a:r>
              <a:rPr lang="nl-NL" sz="3200" i="1" dirty="0" smtClean="0"/>
              <a:t> </a:t>
            </a:r>
            <a:r>
              <a:rPr lang="nl-NL" sz="3200" b="1" i="1" dirty="0" err="1" smtClean="0">
                <a:solidFill>
                  <a:srgbClr val="FF0000"/>
                </a:solidFill>
              </a:rPr>
              <a:t>français</a:t>
            </a:r>
            <a:endParaRPr lang="nl-NL" sz="3200" b="1" i="1" dirty="0" smtClean="0">
              <a:solidFill>
                <a:srgbClr val="FF0000"/>
              </a:solidFill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i="1" noProof="0" dirty="0" err="1" smtClean="0"/>
              <a:t>elle</a:t>
            </a:r>
            <a:r>
              <a:rPr lang="nl-NL" sz="3200" i="1" noProof="0" dirty="0" smtClean="0"/>
              <a:t> est </a:t>
            </a:r>
            <a:r>
              <a:rPr lang="nl-NL" sz="3200" b="1" i="1" noProof="0" dirty="0" err="1" smtClean="0">
                <a:solidFill>
                  <a:srgbClr val="FF0000"/>
                </a:solidFill>
              </a:rPr>
              <a:t>française</a:t>
            </a:r>
            <a:r>
              <a:rPr lang="nl-NL" sz="3200" b="1" i="1" noProof="0" dirty="0" smtClean="0"/>
              <a:t>	</a:t>
            </a:r>
            <a:r>
              <a:rPr lang="nl-NL" sz="3200" i="1" dirty="0"/>
              <a:t>e</a:t>
            </a:r>
            <a:r>
              <a:rPr lang="nl-NL" sz="3200" i="1" noProof="0" dirty="0" err="1" smtClean="0"/>
              <a:t>lles</a:t>
            </a:r>
            <a:r>
              <a:rPr lang="nl-NL" sz="3200" i="1" noProof="0" dirty="0" smtClean="0"/>
              <a:t> </a:t>
            </a:r>
            <a:r>
              <a:rPr lang="nl-NL" sz="3200" i="1" noProof="0" dirty="0" err="1" smtClean="0"/>
              <a:t>sont</a:t>
            </a:r>
            <a:r>
              <a:rPr lang="nl-NL" sz="3200" i="1" noProof="0" dirty="0" smtClean="0"/>
              <a:t> </a:t>
            </a:r>
            <a:r>
              <a:rPr lang="nl-NL" sz="3200" b="1" i="1" noProof="0" dirty="0" err="1" smtClean="0">
                <a:solidFill>
                  <a:srgbClr val="FF0000"/>
                </a:solidFill>
              </a:rPr>
              <a:t>françaises</a:t>
            </a:r>
            <a:endParaRPr lang="nl-NL" sz="3200" b="1" i="1" noProof="0" dirty="0" smtClean="0">
              <a:solidFill>
                <a:srgbClr val="FF0000"/>
              </a:solidFill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i="1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ertitel 4"/>
          <p:cNvSpPr txBox="1">
            <a:spLocks/>
          </p:cNvSpPr>
          <p:nvPr/>
        </p:nvSpPr>
        <p:spPr>
          <a:xfrm>
            <a:off x="395536" y="404664"/>
            <a:ext cx="8064896" cy="583264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AutoNum type="alphaUcPeriod" startAt="3"/>
              <a:tabLst/>
              <a:defRPr/>
            </a:pPr>
            <a:r>
              <a:rPr kumimoji="0" lang="nl-NL" sz="320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Sommige</a:t>
            </a:r>
            <a:r>
              <a:rPr kumimoji="0" lang="nl-NL" sz="3200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vrouwelijke vormen wijken af van de basisvorm.</a:t>
            </a:r>
            <a:endParaRPr kumimoji="0" lang="nl-NL" sz="3200" b="1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i="1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3" name="Tabel 2"/>
          <p:cNvGraphicFramePr>
            <a:graphicFrameLocks noGrp="1"/>
          </p:cNvGraphicFramePr>
          <p:nvPr/>
        </p:nvGraphicFramePr>
        <p:xfrm>
          <a:off x="467544" y="1844824"/>
          <a:ext cx="8352930" cy="381642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70586"/>
                <a:gridCol w="1670586"/>
                <a:gridCol w="1670586"/>
                <a:gridCol w="1670586"/>
                <a:gridCol w="1670586"/>
              </a:tblGrid>
              <a:tr h="545203">
                <a:tc>
                  <a:txBody>
                    <a:bodyPr/>
                    <a:lstStyle/>
                    <a:p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smtClean="0"/>
                        <a:t>man. ev.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smtClean="0"/>
                        <a:t>vr. ev.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smtClean="0"/>
                        <a:t>man. mv.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smtClean="0"/>
                        <a:t>vr. mv.</a:t>
                      </a:r>
                      <a:endParaRPr lang="nl-NL" sz="2800" dirty="0"/>
                    </a:p>
                  </a:txBody>
                  <a:tcPr/>
                </a:tc>
              </a:tr>
              <a:tr h="545203">
                <a:tc>
                  <a:txBody>
                    <a:bodyPr/>
                    <a:lstStyle/>
                    <a:p>
                      <a:r>
                        <a:rPr lang="nl-NL" sz="2800" dirty="0" smtClean="0"/>
                        <a:t>mooi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smtClean="0"/>
                        <a:t>beau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smtClean="0"/>
                        <a:t>belle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err="1" smtClean="0"/>
                        <a:t>beaux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smtClean="0"/>
                        <a:t>belles</a:t>
                      </a:r>
                      <a:endParaRPr lang="nl-NL" sz="2800" dirty="0"/>
                    </a:p>
                  </a:txBody>
                  <a:tcPr/>
                </a:tc>
              </a:tr>
              <a:tr h="545203">
                <a:tc>
                  <a:txBody>
                    <a:bodyPr/>
                    <a:lstStyle/>
                    <a:p>
                      <a:r>
                        <a:rPr lang="nl-NL" sz="2800" dirty="0" smtClean="0"/>
                        <a:t>lang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smtClean="0"/>
                        <a:t>long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smtClean="0"/>
                        <a:t>longue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err="1" smtClean="0"/>
                        <a:t>longs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err="1" smtClean="0"/>
                        <a:t>longues</a:t>
                      </a:r>
                      <a:endParaRPr lang="nl-NL" sz="2800" dirty="0"/>
                    </a:p>
                  </a:txBody>
                  <a:tcPr/>
                </a:tc>
              </a:tr>
              <a:tr h="545203">
                <a:tc>
                  <a:txBody>
                    <a:bodyPr/>
                    <a:lstStyle/>
                    <a:p>
                      <a:r>
                        <a:rPr lang="nl-NL" sz="2800" dirty="0" smtClean="0"/>
                        <a:t>nieuw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smtClean="0"/>
                        <a:t>nouveau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smtClean="0"/>
                        <a:t>nouvelle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err="1" smtClean="0"/>
                        <a:t>nouveaux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err="1" smtClean="0"/>
                        <a:t>nouvelles</a:t>
                      </a:r>
                      <a:endParaRPr lang="nl-NL" sz="2800" dirty="0"/>
                    </a:p>
                  </a:txBody>
                  <a:tcPr/>
                </a:tc>
              </a:tr>
              <a:tr h="545203">
                <a:tc>
                  <a:txBody>
                    <a:bodyPr/>
                    <a:lstStyle/>
                    <a:p>
                      <a:r>
                        <a:rPr lang="nl-NL" sz="2800" dirty="0" smtClean="0"/>
                        <a:t>oud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smtClean="0"/>
                        <a:t>vieux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err="1" smtClean="0"/>
                        <a:t>vieille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smtClean="0"/>
                        <a:t>vieux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err="1" smtClean="0"/>
                        <a:t>vieilles</a:t>
                      </a:r>
                      <a:endParaRPr lang="nl-NL" sz="2800" dirty="0"/>
                    </a:p>
                  </a:txBody>
                  <a:tcPr/>
                </a:tc>
              </a:tr>
              <a:tr h="545203">
                <a:tc>
                  <a:txBody>
                    <a:bodyPr/>
                    <a:lstStyle/>
                    <a:p>
                      <a:r>
                        <a:rPr lang="nl-NL" sz="2800" dirty="0" smtClean="0"/>
                        <a:t>dik, vet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smtClean="0"/>
                        <a:t>gros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smtClean="0"/>
                        <a:t>grosse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smtClean="0"/>
                        <a:t>gros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err="1" smtClean="0"/>
                        <a:t>grosses</a:t>
                      </a:r>
                      <a:endParaRPr lang="nl-NL" sz="2800" dirty="0"/>
                    </a:p>
                  </a:txBody>
                  <a:tcPr/>
                </a:tc>
              </a:tr>
              <a:tr h="545203">
                <a:tc>
                  <a:txBody>
                    <a:bodyPr/>
                    <a:lstStyle/>
                    <a:p>
                      <a:r>
                        <a:rPr lang="nl-NL" sz="2800" dirty="0" smtClean="0"/>
                        <a:t>wit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err="1" smtClean="0"/>
                        <a:t>blanc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err="1" smtClean="0"/>
                        <a:t>blanche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err="1" smtClean="0"/>
                        <a:t>blancs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err="1" smtClean="0"/>
                        <a:t>blanches</a:t>
                      </a:r>
                      <a:endParaRPr lang="nl-NL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ertitel 4"/>
          <p:cNvSpPr txBox="1">
            <a:spLocks/>
          </p:cNvSpPr>
          <p:nvPr/>
        </p:nvSpPr>
        <p:spPr>
          <a:xfrm>
            <a:off x="395536" y="404664"/>
            <a:ext cx="8064896" cy="583264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Plaats</a:t>
            </a:r>
            <a:endParaRPr kumimoji="0" lang="nl-NL" sz="3200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Het bijvoeglijk naamwoord staat in principe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b="1" dirty="0" smtClean="0">
                <a:solidFill>
                  <a:srgbClr val="FF0000"/>
                </a:solidFill>
              </a:rPr>
              <a:t>ACHTER</a:t>
            </a:r>
            <a:r>
              <a:rPr lang="nl-NL" sz="3200" dirty="0" smtClean="0"/>
              <a:t> het zelfstandig naamwoord.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u="sng" dirty="0" smtClean="0">
              <a:solidFill>
                <a:srgbClr val="FF000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u="sng" dirty="0" smtClean="0">
                <a:solidFill>
                  <a:srgbClr val="FF0000"/>
                </a:solidFill>
              </a:rPr>
              <a:t>Behalve</a:t>
            </a:r>
            <a:r>
              <a:rPr lang="nl-NL" sz="3200" dirty="0" smtClean="0"/>
              <a:t> de volgende woorden, die staan </a:t>
            </a:r>
            <a:r>
              <a:rPr lang="nl-NL" sz="3200" b="1" dirty="0" smtClean="0">
                <a:solidFill>
                  <a:srgbClr val="FF0000"/>
                </a:solidFill>
              </a:rPr>
              <a:t>voor</a:t>
            </a:r>
            <a:endParaRPr lang="nl-NL" sz="3200" dirty="0">
              <a:solidFill>
                <a:srgbClr val="FF000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het zelfstandig naamwoord.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i="1" dirty="0" smtClean="0"/>
              <a:t/>
            </a:r>
            <a:br>
              <a:rPr lang="nl-NL" sz="3200" i="1" dirty="0" smtClean="0"/>
            </a:br>
            <a:endParaRPr lang="nl-NL" sz="3200" b="0" i="1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ertitel 4"/>
          <p:cNvSpPr txBox="1">
            <a:spLocks/>
          </p:cNvSpPr>
          <p:nvPr/>
        </p:nvSpPr>
        <p:spPr>
          <a:xfrm>
            <a:off x="395536" y="404664"/>
            <a:ext cx="8064896" cy="583264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i="1" dirty="0" smtClean="0">
              <a:solidFill>
                <a:srgbClr val="00B05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i="1" dirty="0" smtClean="0">
                <a:solidFill>
                  <a:srgbClr val="FF0000"/>
                </a:solidFill>
              </a:rPr>
              <a:t>beau</a:t>
            </a:r>
            <a:r>
              <a:rPr lang="nl-NL" sz="3200" dirty="0" smtClean="0"/>
              <a:t>		mooi			</a:t>
            </a:r>
            <a:r>
              <a:rPr lang="nl-NL" sz="3200" i="1" dirty="0" smtClean="0">
                <a:solidFill>
                  <a:srgbClr val="FF0000"/>
                </a:solidFill>
              </a:rPr>
              <a:t>vieux</a:t>
            </a:r>
            <a:r>
              <a:rPr lang="nl-NL" sz="3200" i="1" dirty="0" smtClean="0"/>
              <a:t>		</a:t>
            </a:r>
            <a:r>
              <a:rPr lang="nl-NL" sz="3200" dirty="0" smtClean="0"/>
              <a:t>oud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i="1" dirty="0" smtClean="0">
                <a:solidFill>
                  <a:srgbClr val="FF0000"/>
                </a:solidFill>
              </a:rPr>
              <a:t>bon</a:t>
            </a:r>
            <a:r>
              <a:rPr lang="nl-NL" sz="3200" i="1" dirty="0" smtClean="0"/>
              <a:t>		</a:t>
            </a:r>
            <a:r>
              <a:rPr lang="nl-NL" sz="3200" dirty="0" smtClean="0"/>
              <a:t>goed, lekker	</a:t>
            </a:r>
            <a:r>
              <a:rPr lang="nl-NL" sz="3200" i="1" dirty="0" err="1" smtClean="0">
                <a:solidFill>
                  <a:srgbClr val="FF0000"/>
                </a:solidFill>
              </a:rPr>
              <a:t>mauvais</a:t>
            </a:r>
            <a:r>
              <a:rPr lang="nl-NL" sz="3200" dirty="0" smtClean="0"/>
              <a:t>	slecht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i="1" dirty="0" err="1" smtClean="0">
                <a:solidFill>
                  <a:srgbClr val="FF0000"/>
                </a:solidFill>
              </a:rPr>
              <a:t>joli</a:t>
            </a:r>
            <a:r>
              <a:rPr lang="nl-NL" sz="3200" i="1" dirty="0" smtClean="0"/>
              <a:t>		</a:t>
            </a:r>
            <a:r>
              <a:rPr lang="nl-NL" sz="3200" dirty="0" smtClean="0"/>
              <a:t>knap, leuk		</a:t>
            </a:r>
            <a:r>
              <a:rPr lang="nl-NL" sz="3200" i="1" dirty="0" smtClean="0">
                <a:solidFill>
                  <a:srgbClr val="FF0000"/>
                </a:solidFill>
              </a:rPr>
              <a:t>nouveau</a:t>
            </a:r>
            <a:r>
              <a:rPr lang="nl-NL" sz="3200" i="1" dirty="0" smtClean="0"/>
              <a:t>	</a:t>
            </a:r>
            <a:r>
              <a:rPr lang="nl-NL" sz="3200" dirty="0" smtClean="0"/>
              <a:t>nieuw</a:t>
            </a:r>
            <a:br>
              <a:rPr lang="nl-NL" sz="3200" dirty="0" smtClean="0"/>
            </a:br>
            <a:endParaRPr lang="nl-NL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i="1" dirty="0" err="1" smtClean="0">
                <a:solidFill>
                  <a:srgbClr val="FF0000"/>
                </a:solidFill>
              </a:rPr>
              <a:t>haut</a:t>
            </a:r>
            <a:r>
              <a:rPr lang="nl-NL" sz="3200" i="1" dirty="0" smtClean="0"/>
              <a:t>		</a:t>
            </a:r>
            <a:r>
              <a:rPr lang="nl-NL" sz="3200" dirty="0" smtClean="0"/>
              <a:t>hoog			</a:t>
            </a:r>
            <a:r>
              <a:rPr lang="nl-NL" sz="3200" i="1" dirty="0" smtClean="0">
                <a:solidFill>
                  <a:srgbClr val="FF0000"/>
                </a:solidFill>
              </a:rPr>
              <a:t>jeune</a:t>
            </a:r>
            <a:r>
              <a:rPr lang="nl-NL" sz="3200" i="1" dirty="0" smtClean="0"/>
              <a:t>	</a:t>
            </a:r>
            <a:r>
              <a:rPr lang="nl-NL" sz="3200" dirty="0" smtClean="0"/>
              <a:t>	jong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i="1" dirty="0" smtClean="0">
                <a:solidFill>
                  <a:srgbClr val="FF0000"/>
                </a:solidFill>
              </a:rPr>
              <a:t>long</a:t>
            </a:r>
            <a:r>
              <a:rPr lang="nl-NL" sz="3200" i="1" dirty="0" smtClean="0"/>
              <a:t>		</a:t>
            </a:r>
            <a:r>
              <a:rPr lang="nl-NL" sz="3200" dirty="0" smtClean="0"/>
              <a:t>lang			</a:t>
            </a:r>
            <a:r>
              <a:rPr lang="nl-NL" sz="3200" i="1" dirty="0" smtClean="0">
                <a:solidFill>
                  <a:srgbClr val="FF0000"/>
                </a:solidFill>
              </a:rPr>
              <a:t>grand</a:t>
            </a:r>
            <a:r>
              <a:rPr lang="nl-NL" sz="3200" i="1" dirty="0" smtClean="0"/>
              <a:t>	</a:t>
            </a:r>
            <a:r>
              <a:rPr lang="nl-NL" sz="3200" dirty="0" smtClean="0"/>
              <a:t>groot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i="1" dirty="0" err="1" smtClean="0">
                <a:solidFill>
                  <a:srgbClr val="FF0000"/>
                </a:solidFill>
              </a:rPr>
              <a:t>petit</a:t>
            </a:r>
            <a:r>
              <a:rPr lang="nl-NL" sz="3200" i="1" dirty="0" smtClean="0"/>
              <a:t>		</a:t>
            </a:r>
            <a:r>
              <a:rPr lang="nl-NL" sz="3200" dirty="0" smtClean="0"/>
              <a:t>klein			</a:t>
            </a:r>
            <a:r>
              <a:rPr lang="nl-NL" sz="3200" i="1" dirty="0" smtClean="0">
                <a:solidFill>
                  <a:srgbClr val="FF0000"/>
                </a:solidFill>
              </a:rPr>
              <a:t>gros</a:t>
            </a:r>
            <a:r>
              <a:rPr lang="nl-NL" sz="3200" dirty="0" smtClean="0"/>
              <a:t>		dik, vet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153</Words>
  <Application>Microsoft Office PowerPoint</Application>
  <PresentationFormat>Diavoorstelling (4:3)</PresentationFormat>
  <Paragraphs>108</Paragraphs>
  <Slides>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Office-thema</vt:lpstr>
      <vt:lpstr>Dia 1</vt:lpstr>
      <vt:lpstr>Dia 2</vt:lpstr>
      <vt:lpstr>Dia 3</vt:lpstr>
      <vt:lpstr>Dia 4</vt:lpstr>
      <vt:lpstr>Dia 5</vt:lpstr>
      <vt:lpstr>Dia 6</vt:lpstr>
      <vt:lpstr>Dia 7</vt:lpstr>
      <vt:lpstr>Dia 8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Marieke</dc:creator>
  <cp:lastModifiedBy>Marieke</cp:lastModifiedBy>
  <cp:revision>6</cp:revision>
  <dcterms:created xsi:type="dcterms:W3CDTF">2012-11-17T15:39:55Z</dcterms:created>
  <dcterms:modified xsi:type="dcterms:W3CDTF">2013-01-04T09:51:52Z</dcterms:modified>
</cp:coreProperties>
</file>