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-318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B1D9CF-B57C-4E35-AF13-030007533CBB}" type="datetimeFigureOut">
              <a:rPr lang="nl-NL" smtClean="0"/>
              <a:pPr/>
              <a:t>30-3-2013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BA614A-A7EB-4A9F-8A55-906D85498B83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B1D9CF-B57C-4E35-AF13-030007533CBB}" type="datetimeFigureOut">
              <a:rPr lang="nl-NL" smtClean="0"/>
              <a:pPr/>
              <a:t>30-3-2013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BA614A-A7EB-4A9F-8A55-906D85498B83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B1D9CF-B57C-4E35-AF13-030007533CBB}" type="datetimeFigureOut">
              <a:rPr lang="nl-NL" smtClean="0"/>
              <a:pPr/>
              <a:t>30-3-2013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BA614A-A7EB-4A9F-8A55-906D85498B83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B1D9CF-B57C-4E35-AF13-030007533CBB}" type="datetimeFigureOut">
              <a:rPr lang="nl-NL" smtClean="0"/>
              <a:pPr/>
              <a:t>30-3-2013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BA614A-A7EB-4A9F-8A55-906D85498B83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B1D9CF-B57C-4E35-AF13-030007533CBB}" type="datetimeFigureOut">
              <a:rPr lang="nl-NL" smtClean="0"/>
              <a:pPr/>
              <a:t>30-3-2013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BA614A-A7EB-4A9F-8A55-906D85498B83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B1D9CF-B57C-4E35-AF13-030007533CBB}" type="datetimeFigureOut">
              <a:rPr lang="nl-NL" smtClean="0"/>
              <a:pPr/>
              <a:t>30-3-2013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BA614A-A7EB-4A9F-8A55-906D85498B83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B1D9CF-B57C-4E35-AF13-030007533CBB}" type="datetimeFigureOut">
              <a:rPr lang="nl-NL" smtClean="0"/>
              <a:pPr/>
              <a:t>30-3-2013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BA614A-A7EB-4A9F-8A55-906D85498B83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B1D9CF-B57C-4E35-AF13-030007533CBB}" type="datetimeFigureOut">
              <a:rPr lang="nl-NL" smtClean="0"/>
              <a:pPr/>
              <a:t>30-3-2013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BA614A-A7EB-4A9F-8A55-906D85498B83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B1D9CF-B57C-4E35-AF13-030007533CBB}" type="datetimeFigureOut">
              <a:rPr lang="nl-NL" smtClean="0"/>
              <a:pPr/>
              <a:t>30-3-2013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BA614A-A7EB-4A9F-8A55-906D85498B83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B1D9CF-B57C-4E35-AF13-030007533CBB}" type="datetimeFigureOut">
              <a:rPr lang="nl-NL" smtClean="0"/>
              <a:pPr/>
              <a:t>30-3-2013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BA614A-A7EB-4A9F-8A55-906D85498B83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B1D9CF-B57C-4E35-AF13-030007533CBB}" type="datetimeFigureOut">
              <a:rPr lang="nl-NL" smtClean="0"/>
              <a:pPr/>
              <a:t>30-3-2013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BA614A-A7EB-4A9F-8A55-906D85498B83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B1D9CF-B57C-4E35-AF13-030007533CBB}" type="datetimeFigureOut">
              <a:rPr lang="nl-NL" smtClean="0"/>
              <a:pPr/>
              <a:t>30-3-2013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BA614A-A7EB-4A9F-8A55-906D85498B83}" type="slidenum">
              <a:rPr lang="nl-NL" smtClean="0"/>
              <a:pPr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/>
        </p:nvSpPr>
        <p:spPr>
          <a:xfrm>
            <a:off x="683568" y="548680"/>
            <a:ext cx="7772400" cy="7920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NL" b="1" dirty="0" smtClean="0">
                <a:solidFill>
                  <a:schemeClr val="accent4">
                    <a:lumMod val="75000"/>
                  </a:schemeClr>
                </a:solidFill>
              </a:rPr>
              <a:t>Aanwijzend voornaamwoord</a:t>
            </a:r>
            <a:endParaRPr lang="nl-NL" b="1" i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5" name="Ondertitel 4"/>
          <p:cNvSpPr>
            <a:spLocks noGrp="1"/>
          </p:cNvSpPr>
          <p:nvPr/>
        </p:nvSpPr>
        <p:spPr>
          <a:xfrm>
            <a:off x="683568" y="1556791"/>
            <a:ext cx="7776864" cy="47525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nl-NL" dirty="0" smtClean="0">
                <a:solidFill>
                  <a:schemeClr val="tx1"/>
                </a:solidFill>
              </a:rPr>
              <a:t>Nederlands:	er is verschil tussen dichtbij 			en veraf</a:t>
            </a:r>
          </a:p>
          <a:p>
            <a:pPr algn="l"/>
            <a:r>
              <a:rPr lang="nl-NL" dirty="0" smtClean="0">
                <a:solidFill>
                  <a:schemeClr val="tx1"/>
                </a:solidFill>
              </a:rPr>
              <a:t>	</a:t>
            </a:r>
          </a:p>
          <a:p>
            <a:pPr algn="l"/>
            <a:r>
              <a:rPr lang="nl-NL" dirty="0" smtClean="0">
                <a:solidFill>
                  <a:schemeClr val="tx1"/>
                </a:solidFill>
              </a:rPr>
              <a:t>		</a:t>
            </a:r>
            <a:r>
              <a:rPr lang="nl-NL" u="sng" dirty="0" smtClean="0">
                <a:solidFill>
                  <a:schemeClr val="tx1"/>
                </a:solidFill>
              </a:rPr>
              <a:t>lidwoord		aanwijzend </a:t>
            </a:r>
            <a:r>
              <a:rPr lang="nl-NL" u="sng" dirty="0" err="1" smtClean="0">
                <a:solidFill>
                  <a:schemeClr val="tx1"/>
                </a:solidFill>
              </a:rPr>
              <a:t>vnw</a:t>
            </a:r>
            <a:endParaRPr lang="nl-NL" u="sng" dirty="0" smtClean="0">
              <a:solidFill>
                <a:schemeClr val="tx1"/>
              </a:solidFill>
            </a:endParaRPr>
          </a:p>
          <a:p>
            <a:pPr algn="l"/>
            <a:r>
              <a:rPr lang="nl-NL" u="sng" dirty="0" smtClean="0">
                <a:solidFill>
                  <a:schemeClr val="tx1"/>
                </a:solidFill>
              </a:rPr>
              <a:t>dichtbij</a:t>
            </a:r>
            <a:r>
              <a:rPr lang="nl-NL" dirty="0" smtClean="0">
                <a:solidFill>
                  <a:schemeClr val="tx1"/>
                </a:solidFill>
              </a:rPr>
              <a:t>	het			</a:t>
            </a:r>
            <a:r>
              <a:rPr lang="nl-NL" b="1" dirty="0" smtClean="0">
                <a:solidFill>
                  <a:schemeClr val="tx1"/>
                </a:solidFill>
              </a:rPr>
              <a:t>dit</a:t>
            </a:r>
          </a:p>
          <a:p>
            <a:pPr algn="l"/>
            <a:r>
              <a:rPr lang="nl-NL" dirty="0" smtClean="0">
                <a:solidFill>
                  <a:schemeClr val="tx1"/>
                </a:solidFill>
              </a:rPr>
              <a:t>		de			</a:t>
            </a:r>
            <a:r>
              <a:rPr lang="nl-NL" b="1" dirty="0" smtClean="0">
                <a:solidFill>
                  <a:schemeClr val="tx1"/>
                </a:solidFill>
              </a:rPr>
              <a:t>deze</a:t>
            </a:r>
          </a:p>
          <a:p>
            <a:pPr algn="l"/>
            <a:r>
              <a:rPr lang="nl-NL" u="sng" dirty="0" smtClean="0">
                <a:solidFill>
                  <a:schemeClr val="tx1"/>
                </a:solidFill>
              </a:rPr>
              <a:t>veraf	    </a:t>
            </a:r>
            <a:r>
              <a:rPr lang="nl-NL" dirty="0" smtClean="0">
                <a:solidFill>
                  <a:schemeClr val="tx1"/>
                </a:solidFill>
              </a:rPr>
              <a:t>	het			</a:t>
            </a:r>
            <a:r>
              <a:rPr lang="nl-NL" b="1" dirty="0" smtClean="0">
                <a:solidFill>
                  <a:schemeClr val="tx1"/>
                </a:solidFill>
              </a:rPr>
              <a:t>dat</a:t>
            </a:r>
          </a:p>
          <a:p>
            <a:pPr algn="l"/>
            <a:r>
              <a:rPr lang="nl-NL" dirty="0" smtClean="0">
                <a:solidFill>
                  <a:schemeClr val="tx1"/>
                </a:solidFill>
              </a:rPr>
              <a:t>		de			</a:t>
            </a:r>
            <a:r>
              <a:rPr lang="nl-NL" b="1" dirty="0" smtClean="0">
                <a:solidFill>
                  <a:schemeClr val="tx1"/>
                </a:solidFill>
              </a:rPr>
              <a:t>die</a:t>
            </a:r>
          </a:p>
          <a:p>
            <a:pPr algn="l"/>
            <a:endParaRPr lang="nl-NL" dirty="0" smtClean="0">
              <a:solidFill>
                <a:schemeClr val="tx1"/>
              </a:solidFill>
            </a:endParaRPr>
          </a:p>
          <a:p>
            <a:pPr algn="l"/>
            <a:endParaRPr lang="nl-NL" dirty="0" smtClean="0">
              <a:solidFill>
                <a:schemeClr val="tx1"/>
              </a:solidFill>
            </a:endParaRPr>
          </a:p>
          <a:p>
            <a:pPr algn="l"/>
            <a:endParaRPr lang="nl-NL" i="1" dirty="0" err="1" smtClean="0">
              <a:solidFill>
                <a:schemeClr val="tx1"/>
              </a:solidFill>
            </a:endParaRPr>
          </a:p>
          <a:p>
            <a:pPr marL="514350" indent="-514350" algn="l"/>
            <a:endParaRPr lang="nl-NL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ndertitel 4"/>
          <p:cNvSpPr>
            <a:spLocks noGrp="1"/>
          </p:cNvSpPr>
          <p:nvPr/>
        </p:nvSpPr>
        <p:spPr>
          <a:xfrm>
            <a:off x="683568" y="548680"/>
            <a:ext cx="7776864" cy="576063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nl-NL" u="sng" dirty="0" smtClean="0">
                <a:solidFill>
                  <a:schemeClr val="tx1"/>
                </a:solidFill>
              </a:rPr>
              <a:t>Vormen</a:t>
            </a:r>
            <a:endParaRPr lang="nl-NL" dirty="0" smtClean="0">
              <a:solidFill>
                <a:schemeClr val="tx1"/>
              </a:solidFill>
            </a:endParaRPr>
          </a:p>
          <a:p>
            <a:pPr algn="l"/>
            <a:endParaRPr lang="nl-NL" u="sng" dirty="0" smtClean="0">
              <a:solidFill>
                <a:schemeClr val="tx1"/>
              </a:solidFill>
            </a:endParaRPr>
          </a:p>
          <a:p>
            <a:pPr algn="l"/>
            <a:endParaRPr lang="nl-NL" u="sng" dirty="0" smtClean="0">
              <a:solidFill>
                <a:schemeClr val="tx1"/>
              </a:solidFill>
            </a:endParaRPr>
          </a:p>
          <a:p>
            <a:pPr algn="l"/>
            <a:endParaRPr lang="nl-NL" dirty="0" smtClean="0">
              <a:solidFill>
                <a:schemeClr val="tx1"/>
              </a:solidFill>
            </a:endParaRPr>
          </a:p>
          <a:p>
            <a:pPr algn="l"/>
            <a:endParaRPr lang="nl-NL" i="1" dirty="0" err="1" smtClean="0">
              <a:solidFill>
                <a:schemeClr val="tx1"/>
              </a:solidFill>
            </a:endParaRPr>
          </a:p>
          <a:p>
            <a:pPr marL="514350" indent="-514350" algn="l"/>
            <a:endParaRPr lang="nl-NL" dirty="0" smtClean="0">
              <a:solidFill>
                <a:schemeClr val="tx1"/>
              </a:solidFill>
            </a:endParaRPr>
          </a:p>
        </p:txBody>
      </p:sp>
      <p:graphicFrame>
        <p:nvGraphicFramePr>
          <p:cNvPr id="8" name="Tabel 7"/>
          <p:cNvGraphicFramePr>
            <a:graphicFrameLocks noGrp="1"/>
          </p:cNvGraphicFramePr>
          <p:nvPr/>
        </p:nvGraphicFramePr>
        <p:xfrm>
          <a:off x="755577" y="1397000"/>
          <a:ext cx="8064894" cy="440826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88298"/>
                <a:gridCol w="2688298"/>
                <a:gridCol w="2688298"/>
              </a:tblGrid>
              <a:tr h="829017"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400" dirty="0" smtClean="0"/>
                        <a:t>lidwoord</a:t>
                      </a:r>
                      <a:endParaRPr lang="nl-NL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400" dirty="0" smtClean="0"/>
                        <a:t>aanwijzend</a:t>
                      </a:r>
                      <a:r>
                        <a:rPr lang="nl-NL" sz="2400" baseline="0" dirty="0" smtClean="0"/>
                        <a:t> voornaamwoord</a:t>
                      </a:r>
                      <a:endParaRPr lang="nl-NL" sz="2400" dirty="0"/>
                    </a:p>
                  </a:txBody>
                  <a:tcPr/>
                </a:tc>
              </a:tr>
              <a:tr h="480303">
                <a:tc>
                  <a:txBody>
                    <a:bodyPr/>
                    <a:lstStyle/>
                    <a:p>
                      <a:r>
                        <a:rPr lang="nl-NL" sz="2000" dirty="0" smtClean="0"/>
                        <a:t>mannelijk enkelvoud</a:t>
                      </a:r>
                      <a:endParaRPr lang="nl-NL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400" dirty="0" err="1" smtClean="0"/>
                        <a:t>le</a:t>
                      </a:r>
                      <a:endParaRPr lang="nl-NL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400" b="1" dirty="0" err="1" smtClean="0">
                          <a:solidFill>
                            <a:srgbClr val="FF0000"/>
                          </a:solidFill>
                        </a:rPr>
                        <a:t>ce</a:t>
                      </a:r>
                      <a:endParaRPr lang="nl-NL" sz="24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829017">
                <a:tc>
                  <a:txBody>
                    <a:bodyPr/>
                    <a:lstStyle/>
                    <a:p>
                      <a:r>
                        <a:rPr lang="nl-NL" sz="2000" dirty="0" smtClean="0"/>
                        <a:t>mannelijk enkelvoud </a:t>
                      </a:r>
                      <a:br>
                        <a:rPr lang="nl-NL" sz="2000" dirty="0" smtClean="0"/>
                      </a:br>
                      <a:r>
                        <a:rPr lang="nl-NL" sz="2000" dirty="0" smtClean="0"/>
                        <a:t>met klinkerbotsing</a:t>
                      </a:r>
                      <a:endParaRPr lang="nl-NL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400" dirty="0" smtClean="0"/>
                        <a:t>l’</a:t>
                      </a:r>
                      <a:endParaRPr lang="nl-NL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400" b="1" dirty="0" err="1" smtClean="0">
                          <a:solidFill>
                            <a:srgbClr val="FF0000"/>
                          </a:solidFill>
                        </a:rPr>
                        <a:t>cet</a:t>
                      </a:r>
                      <a:endParaRPr lang="nl-NL" sz="24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480303">
                <a:tc>
                  <a:txBody>
                    <a:bodyPr/>
                    <a:lstStyle/>
                    <a:p>
                      <a:r>
                        <a:rPr lang="nl-NL" sz="2000" dirty="0" smtClean="0"/>
                        <a:t>vrouwelijk enkelvoud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400" dirty="0" smtClean="0"/>
                        <a:t>la</a:t>
                      </a:r>
                      <a:endParaRPr lang="nl-NL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400" b="1" dirty="0" err="1" smtClean="0">
                          <a:solidFill>
                            <a:srgbClr val="FF0000"/>
                          </a:solidFill>
                        </a:rPr>
                        <a:t>cette</a:t>
                      </a:r>
                      <a:endParaRPr lang="nl-NL" sz="24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829017">
                <a:tc>
                  <a:txBody>
                    <a:bodyPr/>
                    <a:lstStyle/>
                    <a:p>
                      <a:r>
                        <a:rPr lang="nl-NL" sz="2000" dirty="0" smtClean="0"/>
                        <a:t>vrouwelijk enkelvoud </a:t>
                      </a:r>
                    </a:p>
                    <a:p>
                      <a:r>
                        <a:rPr lang="nl-NL" sz="2000" dirty="0" smtClean="0"/>
                        <a:t>met klinkerbotsing</a:t>
                      </a:r>
                      <a:endParaRPr lang="nl-NL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400" dirty="0" smtClean="0"/>
                        <a:t>l’</a:t>
                      </a:r>
                      <a:endParaRPr lang="nl-NL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400" b="1" dirty="0" err="1" smtClean="0">
                          <a:solidFill>
                            <a:srgbClr val="FF0000"/>
                          </a:solidFill>
                        </a:rPr>
                        <a:t>cette</a:t>
                      </a:r>
                      <a:endParaRPr lang="nl-NL" sz="24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480303">
                <a:tc>
                  <a:txBody>
                    <a:bodyPr/>
                    <a:lstStyle/>
                    <a:p>
                      <a:endParaRPr lang="nl-NL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nl-NL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nl-NL" sz="24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480303">
                <a:tc>
                  <a:txBody>
                    <a:bodyPr/>
                    <a:lstStyle/>
                    <a:p>
                      <a:r>
                        <a:rPr lang="nl-NL" sz="2000" dirty="0" smtClean="0"/>
                        <a:t>meervoud</a:t>
                      </a:r>
                      <a:endParaRPr lang="nl-NL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400" dirty="0" smtClean="0"/>
                        <a:t>les</a:t>
                      </a:r>
                      <a:endParaRPr lang="nl-NL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400" b="1" dirty="0" smtClean="0">
                          <a:solidFill>
                            <a:srgbClr val="FF0000"/>
                          </a:solidFill>
                        </a:rPr>
                        <a:t>ces</a:t>
                      </a:r>
                      <a:endParaRPr lang="nl-NL" sz="24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ndertitel 4"/>
          <p:cNvSpPr>
            <a:spLocks noGrp="1"/>
          </p:cNvSpPr>
          <p:nvPr/>
        </p:nvSpPr>
        <p:spPr>
          <a:xfrm>
            <a:off x="683568" y="548680"/>
            <a:ext cx="7776864" cy="576063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nl-NL" u="sng" dirty="0" smtClean="0">
                <a:solidFill>
                  <a:schemeClr val="tx1"/>
                </a:solidFill>
              </a:rPr>
              <a:t>Dichtbij/Veraf</a:t>
            </a:r>
            <a:endParaRPr lang="nl-NL" dirty="0" smtClean="0">
              <a:solidFill>
                <a:schemeClr val="tx1"/>
              </a:solidFill>
            </a:endParaRPr>
          </a:p>
          <a:p>
            <a:pPr algn="l"/>
            <a:r>
              <a:rPr lang="nl-NL" sz="2800" dirty="0" smtClean="0">
                <a:solidFill>
                  <a:schemeClr val="tx1"/>
                </a:solidFill>
              </a:rPr>
              <a:t>In de aanwijzend voornaamwoorden in het Frans zit </a:t>
            </a:r>
            <a:r>
              <a:rPr lang="nl-NL" sz="2800" b="1" dirty="0" smtClean="0">
                <a:solidFill>
                  <a:schemeClr val="tx1"/>
                </a:solidFill>
              </a:rPr>
              <a:t>geen</a:t>
            </a:r>
            <a:r>
              <a:rPr lang="nl-NL" sz="2800" dirty="0" smtClean="0">
                <a:solidFill>
                  <a:schemeClr val="tx1"/>
                </a:solidFill>
              </a:rPr>
              <a:t> verschil tussen dichtbij en veraf. </a:t>
            </a:r>
          </a:p>
          <a:p>
            <a:pPr algn="l"/>
            <a:r>
              <a:rPr lang="nl-NL" sz="2800" dirty="0" smtClean="0">
                <a:solidFill>
                  <a:schemeClr val="tx1"/>
                </a:solidFill>
              </a:rPr>
              <a:t>Wil je dat toch duidelijk maken, dan geldt: </a:t>
            </a:r>
          </a:p>
          <a:p>
            <a:pPr algn="l"/>
            <a:endParaRPr lang="nl-NL" dirty="0" smtClean="0">
              <a:solidFill>
                <a:schemeClr val="tx1"/>
              </a:solidFill>
            </a:endParaRPr>
          </a:p>
          <a:p>
            <a:pPr algn="l"/>
            <a:r>
              <a:rPr lang="nl-NL" sz="2800" dirty="0" smtClean="0">
                <a:solidFill>
                  <a:schemeClr val="tx1"/>
                </a:solidFill>
              </a:rPr>
              <a:t>dichtbij:	</a:t>
            </a:r>
            <a:r>
              <a:rPr lang="nl-NL" sz="2800" b="1" i="1" dirty="0" smtClean="0">
                <a:solidFill>
                  <a:srgbClr val="FF0000"/>
                </a:solidFill>
              </a:rPr>
              <a:t>-</a:t>
            </a:r>
            <a:r>
              <a:rPr lang="nl-NL" sz="2800" b="1" i="1" dirty="0" err="1" smtClean="0">
                <a:solidFill>
                  <a:srgbClr val="FF0000"/>
                </a:solidFill>
              </a:rPr>
              <a:t>ci</a:t>
            </a:r>
            <a:r>
              <a:rPr lang="nl-NL" sz="2800" dirty="0" smtClean="0">
                <a:solidFill>
                  <a:srgbClr val="00B050"/>
                </a:solidFill>
              </a:rPr>
              <a:t> </a:t>
            </a:r>
            <a:r>
              <a:rPr lang="nl-NL" sz="2800" dirty="0" smtClean="0">
                <a:solidFill>
                  <a:schemeClr val="tx1"/>
                </a:solidFill>
              </a:rPr>
              <a:t>achter het zelfstandig naamwoord</a:t>
            </a:r>
          </a:p>
          <a:p>
            <a:pPr algn="l"/>
            <a:r>
              <a:rPr lang="nl-NL" sz="2800" dirty="0" smtClean="0">
                <a:solidFill>
                  <a:schemeClr val="tx1"/>
                </a:solidFill>
              </a:rPr>
              <a:t>		deze auto	</a:t>
            </a:r>
            <a:r>
              <a:rPr lang="nl-NL" sz="2800" b="1" i="1" dirty="0" err="1" smtClean="0">
                <a:solidFill>
                  <a:srgbClr val="FF0000"/>
                </a:solidFill>
              </a:rPr>
              <a:t>cette</a:t>
            </a:r>
            <a:r>
              <a:rPr lang="nl-NL" sz="2800" i="1" dirty="0" smtClean="0">
                <a:solidFill>
                  <a:schemeClr val="tx1"/>
                </a:solidFill>
              </a:rPr>
              <a:t> </a:t>
            </a:r>
            <a:r>
              <a:rPr lang="nl-NL" sz="2800" i="1" dirty="0" err="1" smtClean="0">
                <a:solidFill>
                  <a:schemeClr val="tx1"/>
                </a:solidFill>
              </a:rPr>
              <a:t>voiture</a:t>
            </a:r>
            <a:r>
              <a:rPr lang="nl-NL" sz="2800" b="1" i="1" dirty="0" err="1" smtClean="0">
                <a:solidFill>
                  <a:srgbClr val="FF0000"/>
                </a:solidFill>
              </a:rPr>
              <a:t>-ci</a:t>
            </a:r>
            <a:r>
              <a:rPr lang="nl-NL" sz="2800" b="1" i="1" dirty="0" smtClean="0">
                <a:solidFill>
                  <a:schemeClr val="tx1"/>
                </a:solidFill>
              </a:rPr>
              <a:t/>
            </a:r>
            <a:br>
              <a:rPr lang="nl-NL" sz="2800" b="1" i="1" dirty="0" smtClean="0">
                <a:solidFill>
                  <a:schemeClr val="tx1"/>
                </a:solidFill>
              </a:rPr>
            </a:br>
            <a:endParaRPr lang="nl-NL" sz="2800" b="1" dirty="0" smtClean="0">
              <a:solidFill>
                <a:schemeClr val="tx1"/>
              </a:solidFill>
            </a:endParaRPr>
          </a:p>
          <a:p>
            <a:pPr algn="l"/>
            <a:r>
              <a:rPr lang="nl-NL" sz="2800" dirty="0" smtClean="0">
                <a:solidFill>
                  <a:schemeClr val="tx1"/>
                </a:solidFill>
              </a:rPr>
              <a:t>veraf:		</a:t>
            </a:r>
            <a:r>
              <a:rPr lang="nl-NL" sz="2800" b="1" i="1" dirty="0" smtClean="0">
                <a:solidFill>
                  <a:srgbClr val="FF0000"/>
                </a:solidFill>
              </a:rPr>
              <a:t>-</a:t>
            </a:r>
            <a:r>
              <a:rPr lang="nl-NL" sz="2800" b="1" i="1" dirty="0" err="1" smtClean="0">
                <a:solidFill>
                  <a:srgbClr val="FF0000"/>
                </a:solidFill>
              </a:rPr>
              <a:t>là</a:t>
            </a:r>
            <a:r>
              <a:rPr lang="nl-NL" sz="2800" i="1" dirty="0" smtClean="0">
                <a:solidFill>
                  <a:srgbClr val="FF0000"/>
                </a:solidFill>
              </a:rPr>
              <a:t> </a:t>
            </a:r>
            <a:r>
              <a:rPr lang="nl-NL" sz="2800" dirty="0" smtClean="0">
                <a:solidFill>
                  <a:schemeClr val="tx1"/>
                </a:solidFill>
              </a:rPr>
              <a:t>achter het zelfstandig naamwoord</a:t>
            </a:r>
          </a:p>
          <a:p>
            <a:pPr algn="l"/>
            <a:r>
              <a:rPr lang="nl-NL" sz="2800" dirty="0" smtClean="0">
                <a:solidFill>
                  <a:schemeClr val="tx1"/>
                </a:solidFill>
              </a:rPr>
              <a:t>		die auto	</a:t>
            </a:r>
            <a:r>
              <a:rPr lang="nl-NL" sz="2800" b="1" i="1" dirty="0" err="1" smtClean="0">
                <a:solidFill>
                  <a:srgbClr val="FF0000"/>
                </a:solidFill>
              </a:rPr>
              <a:t>cette</a:t>
            </a:r>
            <a:r>
              <a:rPr lang="nl-NL" sz="2800" i="1" dirty="0" smtClean="0">
                <a:solidFill>
                  <a:srgbClr val="00B050"/>
                </a:solidFill>
              </a:rPr>
              <a:t> </a:t>
            </a:r>
            <a:r>
              <a:rPr lang="nl-NL" sz="2800" i="1" dirty="0" err="1" smtClean="0">
                <a:solidFill>
                  <a:schemeClr val="tx1"/>
                </a:solidFill>
              </a:rPr>
              <a:t>voiture</a:t>
            </a:r>
            <a:r>
              <a:rPr lang="nl-NL" sz="2800" i="1" dirty="0" err="1" smtClean="0">
                <a:solidFill>
                  <a:srgbClr val="FF0000"/>
                </a:solidFill>
              </a:rPr>
              <a:t>-</a:t>
            </a:r>
            <a:r>
              <a:rPr lang="nl-NL" sz="2800" b="1" i="1" dirty="0" err="1" smtClean="0">
                <a:solidFill>
                  <a:srgbClr val="FF0000"/>
                </a:solidFill>
              </a:rPr>
              <a:t>là</a:t>
            </a:r>
            <a:r>
              <a:rPr lang="nl-NL" b="1" i="1" dirty="0" smtClean="0">
                <a:solidFill>
                  <a:schemeClr val="tx1"/>
                </a:solidFill>
              </a:rPr>
              <a:t>	</a:t>
            </a:r>
          </a:p>
          <a:p>
            <a:pPr algn="l"/>
            <a:endParaRPr lang="nl-NL" dirty="0" smtClean="0">
              <a:solidFill>
                <a:schemeClr val="tx1"/>
              </a:solidFill>
            </a:endParaRPr>
          </a:p>
          <a:p>
            <a:pPr algn="l"/>
            <a:endParaRPr lang="nl-NL" i="1" dirty="0" err="1" smtClean="0">
              <a:solidFill>
                <a:schemeClr val="tx1"/>
              </a:solidFill>
            </a:endParaRPr>
          </a:p>
          <a:p>
            <a:pPr marL="514350" indent="-514350" algn="l"/>
            <a:endParaRPr lang="nl-NL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ndertitel 4"/>
          <p:cNvSpPr>
            <a:spLocks noGrp="1"/>
          </p:cNvSpPr>
          <p:nvPr/>
        </p:nvSpPr>
        <p:spPr>
          <a:xfrm>
            <a:off x="683568" y="548680"/>
            <a:ext cx="7776864" cy="576063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nl-NL" u="sng" dirty="0" smtClean="0">
                <a:solidFill>
                  <a:schemeClr val="tx1"/>
                </a:solidFill>
              </a:rPr>
              <a:t>Let op</a:t>
            </a:r>
          </a:p>
          <a:p>
            <a:pPr algn="l"/>
            <a:endParaRPr lang="nl-NL" u="sng" dirty="0" smtClean="0">
              <a:solidFill>
                <a:schemeClr val="tx1"/>
              </a:solidFill>
            </a:endParaRPr>
          </a:p>
          <a:p>
            <a:pPr algn="l"/>
            <a:r>
              <a:rPr lang="nl-NL" b="1" i="1" dirty="0" err="1" smtClean="0">
                <a:solidFill>
                  <a:srgbClr val="FF0000"/>
                </a:solidFill>
              </a:rPr>
              <a:t>ce</a:t>
            </a:r>
            <a:r>
              <a:rPr lang="nl-NL" b="1" i="1" dirty="0" smtClean="0">
                <a:solidFill>
                  <a:srgbClr val="FF0000"/>
                </a:solidFill>
              </a:rPr>
              <a:t> </a:t>
            </a:r>
            <a:r>
              <a:rPr lang="nl-NL" b="1" i="1" dirty="0" err="1" smtClean="0">
                <a:solidFill>
                  <a:srgbClr val="FF0000"/>
                </a:solidFill>
              </a:rPr>
              <a:t>matin</a:t>
            </a:r>
            <a:r>
              <a:rPr lang="nl-NL" b="1" i="1" dirty="0" smtClean="0">
                <a:solidFill>
                  <a:srgbClr val="00B050"/>
                </a:solidFill>
              </a:rPr>
              <a:t>			</a:t>
            </a:r>
            <a:r>
              <a:rPr lang="nl-NL" dirty="0" smtClean="0">
                <a:solidFill>
                  <a:schemeClr val="tx1"/>
                </a:solidFill>
              </a:rPr>
              <a:t>vanmorgen</a:t>
            </a:r>
            <a:r>
              <a:rPr lang="nl-NL" b="1" i="1" dirty="0" smtClean="0">
                <a:solidFill>
                  <a:srgbClr val="00B050"/>
                </a:solidFill>
              </a:rPr>
              <a:t/>
            </a:r>
            <a:br>
              <a:rPr lang="nl-NL" b="1" i="1" dirty="0" smtClean="0">
                <a:solidFill>
                  <a:srgbClr val="00B050"/>
                </a:solidFill>
              </a:rPr>
            </a:br>
            <a:endParaRPr lang="nl-NL" b="1" i="1" dirty="0" smtClean="0">
              <a:solidFill>
                <a:srgbClr val="00B050"/>
              </a:solidFill>
            </a:endParaRPr>
          </a:p>
          <a:p>
            <a:pPr algn="l"/>
            <a:r>
              <a:rPr lang="nl-NL" b="1" i="1" dirty="0" err="1" smtClean="0">
                <a:solidFill>
                  <a:srgbClr val="FF0000"/>
                </a:solidFill>
              </a:rPr>
              <a:t>cet</a:t>
            </a:r>
            <a:r>
              <a:rPr lang="nl-NL" b="1" i="1" dirty="0" smtClean="0">
                <a:solidFill>
                  <a:srgbClr val="FF0000"/>
                </a:solidFill>
              </a:rPr>
              <a:t> </a:t>
            </a:r>
            <a:r>
              <a:rPr lang="nl-NL" b="1" i="1" dirty="0" err="1" smtClean="0">
                <a:solidFill>
                  <a:srgbClr val="FF0000"/>
                </a:solidFill>
              </a:rPr>
              <a:t>après-midi</a:t>
            </a:r>
            <a:r>
              <a:rPr lang="nl-NL" b="1" i="1" dirty="0" smtClean="0">
                <a:solidFill>
                  <a:srgbClr val="00B050"/>
                </a:solidFill>
              </a:rPr>
              <a:t>		</a:t>
            </a:r>
            <a:r>
              <a:rPr lang="nl-NL" dirty="0" smtClean="0">
                <a:solidFill>
                  <a:schemeClr val="tx1"/>
                </a:solidFill>
              </a:rPr>
              <a:t> vanmiddag</a:t>
            </a:r>
            <a:r>
              <a:rPr lang="nl-NL" b="1" i="1" dirty="0" smtClean="0">
                <a:solidFill>
                  <a:srgbClr val="00B050"/>
                </a:solidFill>
              </a:rPr>
              <a:t/>
            </a:r>
            <a:br>
              <a:rPr lang="nl-NL" b="1" i="1" dirty="0" smtClean="0">
                <a:solidFill>
                  <a:srgbClr val="00B050"/>
                </a:solidFill>
              </a:rPr>
            </a:br>
            <a:endParaRPr lang="nl-NL" b="1" i="1" dirty="0" smtClean="0">
              <a:solidFill>
                <a:srgbClr val="00B050"/>
              </a:solidFill>
            </a:endParaRPr>
          </a:p>
          <a:p>
            <a:pPr algn="l"/>
            <a:r>
              <a:rPr lang="nl-NL" b="1" i="1" dirty="0" err="1" smtClean="0">
                <a:solidFill>
                  <a:srgbClr val="FF0000"/>
                </a:solidFill>
              </a:rPr>
              <a:t>ce</a:t>
            </a:r>
            <a:r>
              <a:rPr lang="nl-NL" b="1" i="1" dirty="0" smtClean="0">
                <a:solidFill>
                  <a:srgbClr val="FF0000"/>
                </a:solidFill>
              </a:rPr>
              <a:t> </a:t>
            </a:r>
            <a:r>
              <a:rPr lang="nl-NL" b="1" i="1" dirty="0" err="1" smtClean="0">
                <a:solidFill>
                  <a:srgbClr val="FF0000"/>
                </a:solidFill>
              </a:rPr>
              <a:t>soir</a:t>
            </a:r>
            <a:r>
              <a:rPr lang="nl-NL" b="1" i="1" dirty="0" smtClean="0">
                <a:solidFill>
                  <a:srgbClr val="00B050"/>
                </a:solidFill>
              </a:rPr>
              <a:t>			</a:t>
            </a:r>
            <a:r>
              <a:rPr lang="nl-NL" dirty="0" smtClean="0">
                <a:solidFill>
                  <a:schemeClr val="tx1"/>
                </a:solidFill>
              </a:rPr>
              <a:t> vanavond</a:t>
            </a:r>
            <a:r>
              <a:rPr lang="nl-NL" b="1" i="1" dirty="0" smtClean="0">
                <a:solidFill>
                  <a:srgbClr val="00B050"/>
                </a:solidFill>
              </a:rPr>
              <a:t/>
            </a:r>
            <a:br>
              <a:rPr lang="nl-NL" b="1" i="1" dirty="0" smtClean="0">
                <a:solidFill>
                  <a:srgbClr val="00B050"/>
                </a:solidFill>
              </a:rPr>
            </a:br>
            <a:endParaRPr lang="nl-NL" b="1" i="1" dirty="0" smtClean="0">
              <a:solidFill>
                <a:srgbClr val="00B050"/>
              </a:solidFill>
            </a:endParaRPr>
          </a:p>
          <a:p>
            <a:pPr algn="l"/>
            <a:r>
              <a:rPr lang="nl-NL" b="1" i="1" dirty="0" err="1" smtClean="0">
                <a:solidFill>
                  <a:srgbClr val="FF0000"/>
                </a:solidFill>
              </a:rPr>
              <a:t>cette</a:t>
            </a:r>
            <a:r>
              <a:rPr lang="nl-NL" b="1" i="1" dirty="0" smtClean="0">
                <a:solidFill>
                  <a:srgbClr val="FF0000"/>
                </a:solidFill>
              </a:rPr>
              <a:t> </a:t>
            </a:r>
            <a:r>
              <a:rPr lang="nl-NL" b="1" i="1" dirty="0" err="1" smtClean="0">
                <a:solidFill>
                  <a:srgbClr val="FF0000"/>
                </a:solidFill>
              </a:rPr>
              <a:t>nuit</a:t>
            </a:r>
            <a:r>
              <a:rPr lang="nl-NL" b="1" i="1" dirty="0" smtClean="0">
                <a:solidFill>
                  <a:srgbClr val="00B050"/>
                </a:solidFill>
              </a:rPr>
              <a:t>			</a:t>
            </a:r>
            <a:r>
              <a:rPr lang="nl-NL" dirty="0" smtClean="0">
                <a:solidFill>
                  <a:schemeClr val="tx1"/>
                </a:solidFill>
              </a:rPr>
              <a:t> vannacht</a:t>
            </a:r>
            <a:endParaRPr lang="nl-NL" b="1" i="1" dirty="0" smtClean="0">
              <a:solidFill>
                <a:srgbClr val="00B050"/>
              </a:solidFill>
            </a:endParaRPr>
          </a:p>
          <a:p>
            <a:pPr algn="l"/>
            <a:endParaRPr lang="nl-NL" u="sng" dirty="0" smtClean="0">
              <a:solidFill>
                <a:schemeClr val="tx1"/>
              </a:solidFill>
            </a:endParaRPr>
          </a:p>
          <a:p>
            <a:pPr algn="l"/>
            <a:endParaRPr lang="nl-NL" u="sng" dirty="0" smtClean="0">
              <a:solidFill>
                <a:schemeClr val="tx1"/>
              </a:solidFill>
            </a:endParaRPr>
          </a:p>
          <a:p>
            <a:pPr algn="l"/>
            <a:endParaRPr lang="nl-NL" dirty="0" smtClean="0">
              <a:solidFill>
                <a:schemeClr val="tx1"/>
              </a:solidFill>
            </a:endParaRPr>
          </a:p>
          <a:p>
            <a:pPr algn="l"/>
            <a:endParaRPr lang="nl-NL" i="1" dirty="0" err="1" smtClean="0">
              <a:solidFill>
                <a:schemeClr val="tx1"/>
              </a:solidFill>
            </a:endParaRPr>
          </a:p>
          <a:p>
            <a:pPr marL="514350" indent="-514350" algn="l"/>
            <a:endParaRPr lang="nl-NL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63</Words>
  <Application>Microsoft Office PowerPoint</Application>
  <PresentationFormat>Diavoorstelling (4:3)</PresentationFormat>
  <Paragraphs>50</Paragraphs>
  <Slides>4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4</vt:i4>
      </vt:variant>
    </vt:vector>
  </HeadingPairs>
  <TitlesOfParts>
    <vt:vector size="5" baseType="lpstr">
      <vt:lpstr>Office-thema</vt:lpstr>
      <vt:lpstr>Dia 1</vt:lpstr>
      <vt:lpstr>Dia 2</vt:lpstr>
      <vt:lpstr>Dia 3</vt:lpstr>
      <vt:lpstr>Dia 4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 1</dc:title>
  <dc:creator>Marieke</dc:creator>
  <cp:lastModifiedBy>Marieke</cp:lastModifiedBy>
  <cp:revision>3</cp:revision>
  <dcterms:created xsi:type="dcterms:W3CDTF">2012-03-25T14:35:27Z</dcterms:created>
  <dcterms:modified xsi:type="dcterms:W3CDTF">2013-03-30T16:22:07Z</dcterms:modified>
</cp:coreProperties>
</file>