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-318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8ACEF-98B7-4A6A-A9B2-7D6024028D29}" type="datetimeFigureOut">
              <a:rPr lang="nl-NL" smtClean="0"/>
              <a:pPr/>
              <a:t>30-5-2013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24A290-2C07-4482-BE38-83734D664B29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8ACEF-98B7-4A6A-A9B2-7D6024028D29}" type="datetimeFigureOut">
              <a:rPr lang="nl-NL" smtClean="0"/>
              <a:pPr/>
              <a:t>30-5-2013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24A290-2C07-4482-BE38-83734D664B29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8ACEF-98B7-4A6A-A9B2-7D6024028D29}" type="datetimeFigureOut">
              <a:rPr lang="nl-NL" smtClean="0"/>
              <a:pPr/>
              <a:t>30-5-2013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24A290-2C07-4482-BE38-83734D664B29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8ACEF-98B7-4A6A-A9B2-7D6024028D29}" type="datetimeFigureOut">
              <a:rPr lang="nl-NL" smtClean="0"/>
              <a:pPr/>
              <a:t>30-5-2013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24A290-2C07-4482-BE38-83734D664B29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8ACEF-98B7-4A6A-A9B2-7D6024028D29}" type="datetimeFigureOut">
              <a:rPr lang="nl-NL" smtClean="0"/>
              <a:pPr/>
              <a:t>30-5-2013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24A290-2C07-4482-BE38-83734D664B29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8ACEF-98B7-4A6A-A9B2-7D6024028D29}" type="datetimeFigureOut">
              <a:rPr lang="nl-NL" smtClean="0"/>
              <a:pPr/>
              <a:t>30-5-2013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24A290-2C07-4482-BE38-83734D664B29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8ACEF-98B7-4A6A-A9B2-7D6024028D29}" type="datetimeFigureOut">
              <a:rPr lang="nl-NL" smtClean="0"/>
              <a:pPr/>
              <a:t>30-5-2013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24A290-2C07-4482-BE38-83734D664B29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8ACEF-98B7-4A6A-A9B2-7D6024028D29}" type="datetimeFigureOut">
              <a:rPr lang="nl-NL" smtClean="0"/>
              <a:pPr/>
              <a:t>30-5-2013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24A290-2C07-4482-BE38-83734D664B29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8ACEF-98B7-4A6A-A9B2-7D6024028D29}" type="datetimeFigureOut">
              <a:rPr lang="nl-NL" smtClean="0"/>
              <a:pPr/>
              <a:t>30-5-2013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24A290-2C07-4482-BE38-83734D664B29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8ACEF-98B7-4A6A-A9B2-7D6024028D29}" type="datetimeFigureOut">
              <a:rPr lang="nl-NL" smtClean="0"/>
              <a:pPr/>
              <a:t>30-5-2013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24A290-2C07-4482-BE38-83734D664B29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8ACEF-98B7-4A6A-A9B2-7D6024028D29}" type="datetimeFigureOut">
              <a:rPr lang="nl-NL" smtClean="0"/>
              <a:pPr/>
              <a:t>30-5-2013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24A290-2C07-4482-BE38-83734D664B29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38ACEF-98B7-4A6A-A9B2-7D6024028D29}" type="datetimeFigureOut">
              <a:rPr lang="nl-NL" smtClean="0"/>
              <a:pPr/>
              <a:t>30-5-2013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24A290-2C07-4482-BE38-83734D664B29}" type="slidenum">
              <a:rPr lang="nl-NL" smtClean="0"/>
              <a:pPr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 txBox="1">
            <a:spLocks/>
          </p:cNvSpPr>
          <p:nvPr/>
        </p:nvSpPr>
        <p:spPr>
          <a:xfrm>
            <a:off x="323528" y="476673"/>
            <a:ext cx="8280920" cy="792088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44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Savoir</a:t>
            </a:r>
            <a:r>
              <a:rPr kumimoji="0" lang="nl-NL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lang="nl-NL" sz="4400" b="1" dirty="0" smtClean="0">
                <a:solidFill>
                  <a:schemeClr val="accent4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(= kunnen, weten, kennen)</a:t>
            </a:r>
            <a:endParaRPr kumimoji="0" lang="nl-NL" sz="4400" b="1" i="0" u="none" strike="noStrike" kern="1200" cap="none" spc="0" normalizeH="0" baseline="0" noProof="0" dirty="0">
              <a:ln>
                <a:noFill/>
              </a:ln>
              <a:solidFill>
                <a:schemeClr val="accent4">
                  <a:lumMod val="75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Ondertitel 4"/>
          <p:cNvSpPr txBox="1">
            <a:spLocks/>
          </p:cNvSpPr>
          <p:nvPr/>
        </p:nvSpPr>
        <p:spPr>
          <a:xfrm>
            <a:off x="683568" y="1484784"/>
            <a:ext cx="7992888" cy="4752528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nl-NL" sz="3200" b="1" i="0" u="sng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présent</a:t>
            </a:r>
            <a:endParaRPr lang="nl-NL" sz="3200" b="1" u="sng" dirty="0"/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nl-NL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ik kan			je </a:t>
            </a:r>
            <a:r>
              <a:rPr lang="nl-NL" sz="3200" dirty="0" err="1" smtClean="0">
                <a:solidFill>
                  <a:srgbClr val="FF0000"/>
                </a:solidFill>
              </a:rPr>
              <a:t>sais</a:t>
            </a:r>
            <a:endParaRPr lang="nl-NL" sz="3200" dirty="0">
              <a:solidFill>
                <a:srgbClr val="FF0000"/>
              </a:solidFill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nl-NL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jij </a:t>
            </a:r>
            <a:r>
              <a:rPr lang="nl-NL" sz="3200" dirty="0" smtClean="0"/>
              <a:t>kan</a:t>
            </a:r>
            <a:r>
              <a:rPr kumimoji="0" lang="nl-NL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		</a:t>
            </a:r>
            <a:r>
              <a:rPr kumimoji="0" lang="nl-NL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tu</a:t>
            </a:r>
            <a:r>
              <a:rPr kumimoji="0" lang="nl-NL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nl-NL" sz="320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sais</a:t>
            </a:r>
            <a:endParaRPr lang="nl-NL" sz="3200" b="1" dirty="0">
              <a:solidFill>
                <a:srgbClr val="FF0000"/>
              </a:solidFill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nl-NL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hij/zij/men kan		</a:t>
            </a:r>
            <a:r>
              <a:rPr kumimoji="0" lang="nl-NL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il</a:t>
            </a:r>
            <a:r>
              <a:rPr kumimoji="0" lang="nl-NL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/</a:t>
            </a:r>
            <a:r>
              <a:rPr kumimoji="0" lang="nl-NL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elle</a:t>
            </a:r>
            <a:r>
              <a:rPr kumimoji="0" lang="nl-NL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/</a:t>
            </a:r>
            <a:r>
              <a:rPr kumimoji="0" lang="nl-NL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on</a:t>
            </a:r>
            <a:r>
              <a:rPr kumimoji="0" lang="nl-NL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nl-NL" sz="320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sait</a:t>
            </a:r>
            <a:r>
              <a:rPr kumimoji="0" lang="nl-NL" sz="3200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/>
            </a:r>
            <a:br>
              <a:rPr kumimoji="0" lang="nl-NL" sz="3200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endParaRPr lang="nl-NL" sz="3200" dirty="0"/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nl-NL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wij kunnen			</a:t>
            </a:r>
            <a:r>
              <a:rPr kumimoji="0" lang="nl-NL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nous</a:t>
            </a:r>
            <a:r>
              <a:rPr kumimoji="0" lang="nl-NL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lang="nl-NL" sz="3200" dirty="0" err="1" smtClean="0">
                <a:solidFill>
                  <a:srgbClr val="FF0000"/>
                </a:solidFill>
              </a:rPr>
              <a:t>savons</a:t>
            </a:r>
            <a:endParaRPr lang="nl-NL" sz="3200" b="1" dirty="0">
              <a:solidFill>
                <a:srgbClr val="FF0000"/>
              </a:solidFill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nl-NL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jullie kunnen/u kunt	</a:t>
            </a:r>
            <a:r>
              <a:rPr kumimoji="0" lang="nl-NL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vous</a:t>
            </a:r>
            <a:r>
              <a:rPr kumimoji="0" lang="nl-NL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nl-NL" sz="320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savez</a:t>
            </a:r>
            <a:endParaRPr kumimoji="0" lang="nl-NL" sz="3200" b="1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nl-NL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zij kunnen			</a:t>
            </a:r>
            <a:r>
              <a:rPr kumimoji="0" lang="nl-NL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ils</a:t>
            </a:r>
            <a:r>
              <a:rPr kumimoji="0" lang="nl-NL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/</a:t>
            </a:r>
            <a:r>
              <a:rPr kumimoji="0" lang="nl-NL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elles</a:t>
            </a:r>
            <a:r>
              <a:rPr kumimoji="0" lang="nl-NL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lang="nl-NL" sz="3200" noProof="0" dirty="0" err="1" smtClean="0">
                <a:solidFill>
                  <a:srgbClr val="FF0000"/>
                </a:solidFill>
              </a:rPr>
              <a:t>savent</a:t>
            </a:r>
            <a:endParaRPr kumimoji="0" lang="nl-NL" sz="3200" b="0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nl-NL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ndertitel 4"/>
          <p:cNvSpPr txBox="1">
            <a:spLocks/>
          </p:cNvSpPr>
          <p:nvPr/>
        </p:nvSpPr>
        <p:spPr>
          <a:xfrm>
            <a:off x="683568" y="476672"/>
            <a:ext cx="7992888" cy="5760640"/>
          </a:xfrm>
          <a:prstGeom prst="rect">
            <a:avLst/>
          </a:prstGeom>
        </p:spPr>
        <p:txBody>
          <a:bodyPr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nl-NL" sz="3200" b="1" i="0" u="sng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passé </a:t>
            </a:r>
            <a:r>
              <a:rPr kumimoji="0" lang="nl-NL" sz="3200" b="1" i="0" u="sng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composé</a:t>
            </a:r>
            <a:endParaRPr kumimoji="0" lang="nl-NL" sz="3200" b="1" i="0" u="sng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nl-NL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ik heb gekund		</a:t>
            </a:r>
            <a:r>
              <a:rPr kumimoji="0" lang="nl-NL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j’ai</a:t>
            </a:r>
            <a:r>
              <a:rPr kumimoji="0" lang="nl-NL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lang="nl-NL" sz="3200" dirty="0" err="1" smtClean="0">
                <a:solidFill>
                  <a:srgbClr val="FF0000"/>
                </a:solidFill>
              </a:rPr>
              <a:t>su</a:t>
            </a:r>
            <a:endParaRPr lang="nl-NL" sz="3200" dirty="0">
              <a:solidFill>
                <a:srgbClr val="FF0000"/>
              </a:solidFill>
            </a:endParaRPr>
          </a:p>
          <a:p>
            <a:pPr marL="342900" lvl="0" indent="-342900">
              <a:spcBef>
                <a:spcPct val="20000"/>
              </a:spcBef>
            </a:pPr>
            <a:r>
              <a:rPr lang="nl-NL" sz="3200" dirty="0"/>
              <a:t>jij hebt </a:t>
            </a:r>
            <a:r>
              <a:rPr lang="nl-NL" sz="3200" dirty="0" smtClean="0"/>
              <a:t>gekund </a:t>
            </a:r>
            <a:r>
              <a:rPr kumimoji="0" lang="nl-NL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	</a:t>
            </a:r>
            <a:r>
              <a:rPr kumimoji="0" lang="nl-NL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tu</a:t>
            </a:r>
            <a:r>
              <a:rPr kumimoji="0" lang="nl-NL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as </a:t>
            </a:r>
            <a:r>
              <a:rPr lang="nl-NL" sz="3200" dirty="0" err="1" smtClean="0">
                <a:solidFill>
                  <a:srgbClr val="FF0000"/>
                </a:solidFill>
              </a:rPr>
              <a:t>su</a:t>
            </a:r>
            <a:endParaRPr lang="nl-NL" sz="3200" b="1" dirty="0" smtClean="0">
              <a:solidFill>
                <a:srgbClr val="FF0000"/>
              </a:solidFill>
            </a:endParaRPr>
          </a:p>
          <a:p>
            <a:pPr marL="342900" lvl="0" indent="-342900">
              <a:spcBef>
                <a:spcPct val="20000"/>
              </a:spcBef>
            </a:pPr>
            <a:r>
              <a:rPr lang="nl-NL" sz="3200" dirty="0" smtClean="0"/>
              <a:t>hij/zij/men heeft	</a:t>
            </a:r>
            <a:r>
              <a:rPr lang="nl-NL" sz="3200" dirty="0" err="1" smtClean="0"/>
              <a:t>il</a:t>
            </a:r>
            <a:r>
              <a:rPr lang="nl-NL" sz="3200" dirty="0" smtClean="0"/>
              <a:t>/</a:t>
            </a:r>
            <a:r>
              <a:rPr lang="nl-NL" sz="3200" dirty="0" err="1" smtClean="0"/>
              <a:t>elle</a:t>
            </a:r>
            <a:r>
              <a:rPr lang="nl-NL" sz="3200" dirty="0" smtClean="0"/>
              <a:t>/</a:t>
            </a:r>
            <a:r>
              <a:rPr lang="nl-NL" sz="3200" dirty="0" err="1" smtClean="0"/>
              <a:t>on</a:t>
            </a:r>
            <a:r>
              <a:rPr lang="nl-NL" sz="3200" dirty="0" smtClean="0"/>
              <a:t> a </a:t>
            </a:r>
            <a:r>
              <a:rPr lang="nl-NL" sz="3200" dirty="0" err="1" smtClean="0">
                <a:solidFill>
                  <a:srgbClr val="FF0000"/>
                </a:solidFill>
              </a:rPr>
              <a:t>su</a:t>
            </a:r>
            <a:r>
              <a:rPr lang="nl-NL" sz="3200" dirty="0" smtClean="0">
                <a:solidFill>
                  <a:srgbClr val="00B050"/>
                </a:solidFill>
              </a:rPr>
              <a:t> </a:t>
            </a:r>
            <a:r>
              <a:rPr lang="nl-NL" sz="3200" dirty="0" smtClean="0"/>
              <a:t>		        		gekund </a:t>
            </a:r>
            <a:r>
              <a:rPr kumimoji="0" lang="nl-NL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	</a:t>
            </a:r>
            <a:br>
              <a:rPr kumimoji="0" lang="nl-NL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endParaRPr kumimoji="0" lang="nl-NL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lvl="0" indent="-342900">
              <a:spcBef>
                <a:spcPct val="20000"/>
              </a:spcBef>
            </a:pPr>
            <a:r>
              <a:rPr kumimoji="0" lang="nl-NL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wij hebben</a:t>
            </a:r>
            <a:r>
              <a:rPr kumimoji="0" lang="nl-NL" sz="32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lang="nl-NL" sz="3200" dirty="0" smtClean="0"/>
              <a:t>gekund</a:t>
            </a:r>
            <a:r>
              <a:rPr kumimoji="0" lang="nl-NL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</a:t>
            </a:r>
            <a:r>
              <a:rPr kumimoji="0" lang="nl-NL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nous</a:t>
            </a:r>
            <a:r>
              <a:rPr kumimoji="0" lang="nl-NL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nl-NL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avons</a:t>
            </a:r>
            <a:r>
              <a:rPr kumimoji="0" lang="nl-NL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lang="nl-NL" sz="3200" dirty="0" err="1" smtClean="0">
                <a:solidFill>
                  <a:srgbClr val="FF0000"/>
                </a:solidFill>
              </a:rPr>
              <a:t>su</a:t>
            </a:r>
            <a:endParaRPr lang="nl-NL" sz="3200" b="1" dirty="0">
              <a:solidFill>
                <a:srgbClr val="FF0000"/>
              </a:solidFill>
            </a:endParaRPr>
          </a:p>
          <a:p>
            <a:pPr marL="342900" lvl="0" indent="-342900">
              <a:spcBef>
                <a:spcPct val="20000"/>
              </a:spcBef>
            </a:pPr>
            <a:r>
              <a:rPr kumimoji="0" lang="nl-NL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jullie hebben</a:t>
            </a:r>
            <a:r>
              <a:rPr lang="nl-NL" sz="3200" dirty="0"/>
              <a:t>/		 </a:t>
            </a:r>
            <a:r>
              <a:rPr lang="nl-NL" sz="3200" dirty="0" err="1"/>
              <a:t>vous</a:t>
            </a:r>
            <a:r>
              <a:rPr lang="nl-NL" sz="3200" dirty="0"/>
              <a:t> </a:t>
            </a:r>
            <a:r>
              <a:rPr lang="nl-NL" sz="3200" dirty="0" err="1"/>
              <a:t>avez</a:t>
            </a:r>
            <a:r>
              <a:rPr lang="nl-NL" sz="3200" dirty="0"/>
              <a:t> </a:t>
            </a:r>
            <a:r>
              <a:rPr lang="nl-NL" sz="3200" dirty="0" err="1" smtClean="0">
                <a:solidFill>
                  <a:srgbClr val="FF0000"/>
                </a:solidFill>
              </a:rPr>
              <a:t>su</a:t>
            </a:r>
            <a:r>
              <a:rPr lang="nl-NL" sz="3200" dirty="0" smtClean="0">
                <a:solidFill>
                  <a:srgbClr val="00B050"/>
                </a:solidFill>
              </a:rPr>
              <a:t> </a:t>
            </a:r>
            <a:r>
              <a:rPr kumimoji="0" lang="nl-NL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/>
            </a:r>
            <a:br>
              <a:rPr kumimoji="0" lang="nl-NL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nl-NL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u heeft</a:t>
            </a:r>
            <a:r>
              <a:rPr lang="nl-NL" sz="3200" dirty="0"/>
              <a:t> </a:t>
            </a:r>
            <a:r>
              <a:rPr kumimoji="0" lang="nl-NL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gekund		</a:t>
            </a:r>
          </a:p>
          <a:p>
            <a:pPr marL="342900" lvl="0" indent="-342900">
              <a:spcBef>
                <a:spcPct val="20000"/>
              </a:spcBef>
            </a:pPr>
            <a:r>
              <a:rPr lang="nl-NL" sz="3200" dirty="0" smtClean="0"/>
              <a:t>zij </a:t>
            </a:r>
            <a:r>
              <a:rPr lang="nl-NL" sz="3200" dirty="0"/>
              <a:t>hebben </a:t>
            </a:r>
            <a:r>
              <a:rPr lang="nl-NL" sz="3200" dirty="0" smtClean="0"/>
              <a:t>gekund</a:t>
            </a:r>
            <a:r>
              <a:rPr kumimoji="0" lang="nl-NL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</a:t>
            </a:r>
            <a:r>
              <a:rPr kumimoji="0" lang="nl-NL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ils</a:t>
            </a:r>
            <a:r>
              <a:rPr kumimoji="0" lang="nl-NL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/</a:t>
            </a:r>
            <a:r>
              <a:rPr kumimoji="0" lang="nl-NL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elles</a:t>
            </a:r>
            <a:r>
              <a:rPr kumimoji="0" lang="nl-NL" sz="32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nl-NL" sz="32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ont</a:t>
            </a:r>
            <a:r>
              <a:rPr kumimoji="0" lang="nl-NL" sz="32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lang="nl-NL" sz="3200" dirty="0" err="1" smtClean="0">
                <a:solidFill>
                  <a:srgbClr val="FF0000"/>
                </a:solidFill>
              </a:rPr>
              <a:t>su</a:t>
            </a:r>
            <a:endParaRPr kumimoji="0" lang="nl-NL" sz="3200" b="0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ndertitel 4"/>
          <p:cNvSpPr txBox="1">
            <a:spLocks/>
          </p:cNvSpPr>
          <p:nvPr/>
        </p:nvSpPr>
        <p:spPr>
          <a:xfrm>
            <a:off x="683568" y="476672"/>
            <a:ext cx="7992888" cy="5976664"/>
          </a:xfrm>
          <a:prstGeom prst="rect">
            <a:avLst/>
          </a:prstGeom>
        </p:spPr>
        <p:txBody>
          <a:bodyPr>
            <a:normAutofit fontScale="92500" lnSpcReduction="1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nl-NL" sz="3200" i="0" u="sng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Vertalingen</a:t>
            </a:r>
          </a:p>
          <a:p>
            <a:pPr marL="342900" lvl="0" indent="-342900">
              <a:spcBef>
                <a:spcPct val="20000"/>
              </a:spcBef>
              <a:defRPr/>
            </a:pPr>
            <a:r>
              <a:rPr lang="nl-NL" sz="3200" b="1" dirty="0" err="1" smtClean="0">
                <a:solidFill>
                  <a:srgbClr val="FF0000"/>
                </a:solidFill>
              </a:rPr>
              <a:t>savoir</a:t>
            </a:r>
            <a:r>
              <a:rPr lang="nl-NL" sz="3200" b="1" dirty="0" smtClean="0">
                <a:solidFill>
                  <a:srgbClr val="00B050"/>
                </a:solidFill>
              </a:rPr>
              <a:t> </a:t>
            </a:r>
            <a:r>
              <a:rPr lang="nl-NL" sz="3200" dirty="0" smtClean="0"/>
              <a:t>+ infinitief				=	kunnen</a:t>
            </a:r>
          </a:p>
          <a:p>
            <a:pPr marL="342900" lvl="0" indent="-342900">
              <a:spcBef>
                <a:spcPct val="20000"/>
              </a:spcBef>
              <a:defRPr/>
            </a:pPr>
            <a:r>
              <a:rPr lang="nl-NL" sz="3200" dirty="0"/>
              <a:t>	</a:t>
            </a:r>
            <a:r>
              <a:rPr lang="nl-NL" sz="3200" dirty="0" smtClean="0">
                <a:solidFill>
                  <a:schemeClr val="accent6"/>
                </a:solidFill>
              </a:rPr>
              <a:t>voorbeeld</a:t>
            </a:r>
            <a:r>
              <a:rPr lang="nl-NL" sz="3200" dirty="0" smtClean="0"/>
              <a:t>		Ik kan niet rekenen.</a:t>
            </a:r>
          </a:p>
          <a:p>
            <a:pPr marL="342900" lvl="0" indent="-342900">
              <a:spcBef>
                <a:spcPct val="20000"/>
              </a:spcBef>
              <a:defRPr/>
            </a:pPr>
            <a:r>
              <a:rPr lang="nl-NL" sz="3200" dirty="0"/>
              <a:t>	</a:t>
            </a:r>
            <a:r>
              <a:rPr lang="nl-NL" sz="3200" dirty="0" smtClean="0"/>
              <a:t>				</a:t>
            </a:r>
            <a:r>
              <a:rPr lang="nl-NL" sz="3200" i="1" dirty="0" smtClean="0"/>
              <a:t>Je </a:t>
            </a:r>
            <a:r>
              <a:rPr lang="nl-NL" sz="3200" i="1" dirty="0" err="1" smtClean="0"/>
              <a:t>ne</a:t>
            </a:r>
            <a:r>
              <a:rPr lang="nl-NL" sz="3200" i="1" dirty="0" smtClean="0"/>
              <a:t> </a:t>
            </a:r>
            <a:r>
              <a:rPr lang="nl-NL" sz="3200" i="1" dirty="0" err="1" smtClean="0"/>
              <a:t>sais</a:t>
            </a:r>
            <a:r>
              <a:rPr lang="nl-NL" sz="3200" i="1" dirty="0" smtClean="0"/>
              <a:t> pas </a:t>
            </a:r>
            <a:r>
              <a:rPr lang="nl-NL" sz="3200" i="1" dirty="0" err="1" smtClean="0"/>
              <a:t>calculer</a:t>
            </a:r>
            <a:r>
              <a:rPr lang="nl-NL" sz="3200" i="1" dirty="0" smtClean="0"/>
              <a:t>.</a:t>
            </a:r>
            <a:br>
              <a:rPr lang="nl-NL" sz="3200" i="1" dirty="0" smtClean="0"/>
            </a:br>
            <a:endParaRPr lang="nl-NL" sz="3200" dirty="0" smtClean="0"/>
          </a:p>
          <a:p>
            <a:pPr marL="342900" indent="-342900">
              <a:spcBef>
                <a:spcPct val="20000"/>
              </a:spcBef>
              <a:defRPr/>
            </a:pPr>
            <a:r>
              <a:rPr lang="nl-NL" sz="3200" b="1" dirty="0" err="1">
                <a:solidFill>
                  <a:srgbClr val="FF0000"/>
                </a:solidFill>
              </a:rPr>
              <a:t>savoir</a:t>
            </a:r>
            <a:r>
              <a:rPr lang="nl-NL" sz="3200" b="1" dirty="0">
                <a:solidFill>
                  <a:srgbClr val="00B050"/>
                </a:solidFill>
              </a:rPr>
              <a:t> </a:t>
            </a:r>
            <a:r>
              <a:rPr lang="nl-NL" sz="3200" dirty="0"/>
              <a:t>+ </a:t>
            </a:r>
            <a:r>
              <a:rPr lang="nl-NL" sz="3200" dirty="0" smtClean="0"/>
              <a:t>zelfstandig naamwoord</a:t>
            </a:r>
            <a:r>
              <a:rPr lang="nl-NL" sz="3200" dirty="0"/>
              <a:t>	=	</a:t>
            </a:r>
            <a:r>
              <a:rPr lang="nl-NL" sz="3200" dirty="0" smtClean="0"/>
              <a:t>weten</a:t>
            </a:r>
            <a:br>
              <a:rPr lang="nl-NL" sz="3200" dirty="0" smtClean="0"/>
            </a:br>
            <a:r>
              <a:rPr lang="nl-NL" sz="3200" dirty="0" smtClean="0">
                <a:solidFill>
                  <a:schemeClr val="accent6"/>
                </a:solidFill>
              </a:rPr>
              <a:t>voorbeeld</a:t>
            </a:r>
            <a:r>
              <a:rPr lang="nl-NL" sz="3200" dirty="0" smtClean="0"/>
              <a:t>		Ik weet de naam niet.</a:t>
            </a:r>
          </a:p>
          <a:p>
            <a:pPr marL="342900" indent="-342900">
              <a:spcBef>
                <a:spcPct val="20000"/>
              </a:spcBef>
              <a:defRPr/>
            </a:pPr>
            <a:r>
              <a:rPr lang="nl-NL" sz="3200" dirty="0"/>
              <a:t>	</a:t>
            </a:r>
            <a:r>
              <a:rPr lang="nl-NL" sz="3200" dirty="0" smtClean="0"/>
              <a:t>				</a:t>
            </a:r>
            <a:r>
              <a:rPr lang="nl-NL" sz="3200" i="1" dirty="0" smtClean="0"/>
              <a:t>Je </a:t>
            </a:r>
            <a:r>
              <a:rPr lang="nl-NL" sz="3200" i="1" dirty="0" err="1" smtClean="0"/>
              <a:t>ne</a:t>
            </a:r>
            <a:r>
              <a:rPr lang="nl-NL" sz="3200" i="1" dirty="0" smtClean="0"/>
              <a:t> </a:t>
            </a:r>
            <a:r>
              <a:rPr lang="nl-NL" sz="3200" i="1" dirty="0" err="1" smtClean="0"/>
              <a:t>sais</a:t>
            </a:r>
            <a:r>
              <a:rPr lang="nl-NL" sz="3200" i="1" dirty="0" smtClean="0"/>
              <a:t> pas </a:t>
            </a:r>
            <a:r>
              <a:rPr lang="nl-NL" sz="3200" i="1" dirty="0" err="1" smtClean="0"/>
              <a:t>le</a:t>
            </a:r>
            <a:r>
              <a:rPr lang="nl-NL" sz="3200" i="1" dirty="0" smtClean="0"/>
              <a:t> nom.</a:t>
            </a:r>
          </a:p>
          <a:p>
            <a:pPr marL="342900" indent="-342900">
              <a:spcBef>
                <a:spcPct val="20000"/>
              </a:spcBef>
              <a:defRPr/>
            </a:pPr>
            <a:endParaRPr lang="nl-NL" sz="3200" dirty="0" smtClean="0"/>
          </a:p>
          <a:p>
            <a:pPr marL="342900" lvl="0" indent="-342900">
              <a:spcBef>
                <a:spcPct val="20000"/>
              </a:spcBef>
              <a:defRPr/>
            </a:pPr>
            <a:r>
              <a:rPr lang="nl-NL" sz="3200" b="1" dirty="0" err="1">
                <a:solidFill>
                  <a:srgbClr val="FF0000"/>
                </a:solidFill>
              </a:rPr>
              <a:t>savoir</a:t>
            </a:r>
            <a:r>
              <a:rPr lang="nl-NL" sz="3200" b="1" dirty="0">
                <a:solidFill>
                  <a:srgbClr val="00B050"/>
                </a:solidFill>
              </a:rPr>
              <a:t> </a:t>
            </a:r>
            <a:r>
              <a:rPr lang="nl-NL" sz="3200" dirty="0"/>
              <a:t>+ </a:t>
            </a:r>
            <a:r>
              <a:rPr lang="nl-NL" sz="3200" dirty="0" smtClean="0"/>
              <a:t>zin met ‘</a:t>
            </a:r>
            <a:r>
              <a:rPr lang="nl-NL" sz="3200" dirty="0" err="1" smtClean="0"/>
              <a:t>que</a:t>
            </a:r>
            <a:r>
              <a:rPr lang="nl-NL" sz="3200" dirty="0" smtClean="0"/>
              <a:t>’		</a:t>
            </a:r>
            <a:r>
              <a:rPr lang="nl-NL" sz="3200" dirty="0"/>
              <a:t>	=	</a:t>
            </a:r>
            <a:r>
              <a:rPr lang="nl-NL" sz="3200" dirty="0" smtClean="0"/>
              <a:t>weten</a:t>
            </a:r>
          </a:p>
          <a:p>
            <a:pPr marL="342900" lvl="0" indent="-342900">
              <a:spcBef>
                <a:spcPct val="20000"/>
              </a:spcBef>
              <a:defRPr/>
            </a:pPr>
            <a:r>
              <a:rPr lang="nl-NL" sz="3200" dirty="0"/>
              <a:t>	</a:t>
            </a:r>
            <a:r>
              <a:rPr lang="nl-NL" sz="3200" dirty="0" smtClean="0">
                <a:solidFill>
                  <a:schemeClr val="accent6"/>
                </a:solidFill>
              </a:rPr>
              <a:t>voorbeeld</a:t>
            </a:r>
            <a:r>
              <a:rPr lang="nl-NL" sz="3200" dirty="0" smtClean="0"/>
              <a:t>		Ik weet dat het waar is.</a:t>
            </a:r>
          </a:p>
          <a:p>
            <a:pPr marL="342900" lvl="0" indent="-342900">
              <a:spcBef>
                <a:spcPct val="20000"/>
              </a:spcBef>
              <a:defRPr/>
            </a:pPr>
            <a:r>
              <a:rPr lang="nl-NL" sz="3200" dirty="0"/>
              <a:t>	</a:t>
            </a:r>
            <a:r>
              <a:rPr lang="nl-NL" sz="3200" dirty="0" smtClean="0"/>
              <a:t>				</a:t>
            </a:r>
            <a:r>
              <a:rPr lang="nl-NL" sz="3200" i="1" dirty="0" smtClean="0"/>
              <a:t>Je </a:t>
            </a:r>
            <a:r>
              <a:rPr lang="nl-NL" sz="3200" i="1" dirty="0" err="1" smtClean="0"/>
              <a:t>sais</a:t>
            </a:r>
            <a:r>
              <a:rPr lang="nl-NL" sz="3200" i="1" dirty="0" smtClean="0"/>
              <a:t> </a:t>
            </a:r>
            <a:r>
              <a:rPr lang="nl-NL" sz="3200" i="1" dirty="0" err="1" smtClean="0"/>
              <a:t>que</a:t>
            </a:r>
            <a:r>
              <a:rPr lang="nl-NL" sz="3200" i="1" dirty="0" smtClean="0"/>
              <a:t> </a:t>
            </a:r>
            <a:r>
              <a:rPr lang="nl-NL" sz="3200" i="1" dirty="0" err="1" smtClean="0"/>
              <a:t>c’est</a:t>
            </a:r>
            <a:r>
              <a:rPr lang="nl-NL" sz="3200" i="1" dirty="0" smtClean="0"/>
              <a:t> </a:t>
            </a:r>
            <a:r>
              <a:rPr lang="nl-NL" sz="3200" i="1" dirty="0" err="1" smtClean="0"/>
              <a:t>vrai</a:t>
            </a:r>
            <a:r>
              <a:rPr lang="nl-NL" sz="3200" i="1" dirty="0" smtClean="0"/>
              <a:t>.</a:t>
            </a:r>
            <a:endParaRPr lang="nl-NL" sz="3200" dirty="0" smtClean="0"/>
          </a:p>
          <a:p>
            <a:pPr marL="342900" lvl="0" indent="-342900">
              <a:spcBef>
                <a:spcPct val="20000"/>
              </a:spcBef>
              <a:defRPr/>
            </a:pPr>
            <a:endParaRPr lang="nl-NL" sz="3200" dirty="0"/>
          </a:p>
          <a:p>
            <a:pPr marL="342900" indent="-342900">
              <a:spcBef>
                <a:spcPct val="20000"/>
              </a:spcBef>
              <a:defRPr/>
            </a:pPr>
            <a:endParaRPr lang="nl-NL" sz="3200" dirty="0" smtClean="0"/>
          </a:p>
          <a:p>
            <a:pPr marL="342900" indent="-342900">
              <a:spcBef>
                <a:spcPct val="20000"/>
              </a:spcBef>
              <a:defRPr/>
            </a:pPr>
            <a:endParaRPr lang="nl-NL" sz="32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20</Words>
  <Application>Microsoft Office PowerPoint</Application>
  <PresentationFormat>Diavoorstelling (4:3)</PresentationFormat>
  <Paragraphs>26</Paragraphs>
  <Slides>3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3</vt:i4>
      </vt:variant>
    </vt:vector>
  </HeadingPairs>
  <TitlesOfParts>
    <vt:vector size="4" baseType="lpstr">
      <vt:lpstr>Office-thema</vt:lpstr>
      <vt:lpstr>Dia 1</vt:lpstr>
      <vt:lpstr>Dia 2</vt:lpstr>
      <vt:lpstr>Dia 3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 1</dc:title>
  <dc:creator>Marieke</dc:creator>
  <cp:lastModifiedBy>Marieke</cp:lastModifiedBy>
  <cp:revision>2</cp:revision>
  <dcterms:created xsi:type="dcterms:W3CDTF">2012-05-21T15:08:40Z</dcterms:created>
  <dcterms:modified xsi:type="dcterms:W3CDTF">2013-05-30T19:06:22Z</dcterms:modified>
</cp:coreProperties>
</file>