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189F4-C338-4CF6-89A9-81AE049BC33A}" type="datetimeFigureOut">
              <a:rPr lang="nl-NL" smtClean="0"/>
              <a:pPr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EFBDE-7898-4B78-93BE-73CD6A5C07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Vraag stellen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A.</a:t>
            </a:r>
            <a:r>
              <a:rPr kumimoji="0" lang="nl-NL" sz="32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Zonder vraagwoord</a:t>
            </a: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sz="3200" dirty="0" smtClean="0"/>
              <a:t>De punt vervangen door een vraagteken.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treize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</a:t>
            </a:r>
            <a:r>
              <a:rPr lang="nl-NL" sz="3200" b="1" i="1" dirty="0" smtClean="0">
                <a:solidFill>
                  <a:srgbClr val="FF0000"/>
                </a:solidFill>
              </a:rPr>
              <a:t>?</a:t>
            </a:r>
            <a:endParaRPr lang="nl-NL" sz="3200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2.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Est-ce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que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dirty="0" smtClean="0"/>
              <a:t>voor de zin zetten.</a:t>
            </a:r>
            <a:br>
              <a:rPr lang="nl-NL" sz="3200" dirty="0" smtClean="0"/>
            </a:b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Est-ce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que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i="1" dirty="0" err="1" smtClean="0"/>
              <a:t>tu</a:t>
            </a:r>
            <a:r>
              <a:rPr lang="nl-NL" sz="3200" i="1" dirty="0" smtClean="0"/>
              <a:t> as </a:t>
            </a:r>
            <a:r>
              <a:rPr lang="nl-NL" sz="3200" i="1" dirty="0" err="1" smtClean="0"/>
              <a:t>treize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ans</a:t>
            </a:r>
            <a:r>
              <a:rPr lang="nl-NL" sz="3200" i="1" dirty="0" smtClean="0"/>
              <a:t>?</a:t>
            </a:r>
            <a:endParaRPr lang="nl-NL" sz="32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3.	</a:t>
            </a:r>
            <a:r>
              <a:rPr lang="nl-NL" sz="3200" b="1" dirty="0" smtClean="0">
                <a:solidFill>
                  <a:srgbClr val="FF0000"/>
                </a:solidFill>
              </a:rPr>
              <a:t>inversie</a:t>
            </a:r>
            <a:r>
              <a:rPr lang="nl-NL" sz="3200" dirty="0" smtClean="0"/>
              <a:t> : onderwerp en persoonsvorm omdraaien. </a:t>
            </a:r>
            <a:r>
              <a:rPr lang="nl-NL" sz="3200" u="sng" dirty="0" smtClean="0">
                <a:solidFill>
                  <a:srgbClr val="FF0000"/>
                </a:solidFill>
              </a:rPr>
              <a:t>Let op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/>
              <a:t>: gebruik een koppelstreepje!</a:t>
            </a:r>
            <a:br>
              <a:rPr lang="nl-NL" sz="3200" dirty="0" smtClean="0"/>
            </a:br>
            <a:endParaRPr lang="nl-NL" sz="3200" b="1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As-tu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treize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</a:t>
            </a:r>
            <a:r>
              <a:rPr kumimoji="0" lang="nl-NL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323528" y="476672"/>
            <a:ext cx="8820472" cy="57606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u="sng" dirty="0">
                <a:sym typeface="Wingdings" pitchFamily="2" charset="2"/>
              </a:rPr>
              <a:t>B</a:t>
            </a: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.</a:t>
            </a:r>
            <a:r>
              <a:rPr kumimoji="0" lang="nl-NL" sz="32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Met vraagwoord</a:t>
            </a: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sz="3200" dirty="0" smtClean="0"/>
              <a:t>Vraagwoord aan het </a:t>
            </a:r>
            <a:r>
              <a:rPr lang="nl-NL" sz="3200" dirty="0" smtClean="0">
                <a:solidFill>
                  <a:srgbClr val="FF0000"/>
                </a:solidFill>
              </a:rPr>
              <a:t>eind</a:t>
            </a:r>
            <a:r>
              <a:rPr lang="nl-NL" sz="3200" dirty="0" smtClean="0"/>
              <a:t> van de zin.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t’appelles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comment</a:t>
            </a:r>
            <a:r>
              <a:rPr lang="nl-NL" sz="3200" i="1" dirty="0" smtClean="0"/>
              <a:t>?</a:t>
            </a:r>
            <a:endParaRPr lang="nl-NL" sz="32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>
              <a:spcBef>
                <a:spcPct val="20000"/>
              </a:spcBef>
              <a:buAutoNum type="arabicPeriod" startAt="2"/>
            </a:pPr>
            <a:r>
              <a:rPr lang="nl-NL" sz="3200" dirty="0" smtClean="0"/>
              <a:t>Vraagwoord aan het </a:t>
            </a:r>
            <a:r>
              <a:rPr lang="nl-NL" sz="3200" dirty="0" smtClean="0">
                <a:solidFill>
                  <a:srgbClr val="FF0000"/>
                </a:solidFill>
              </a:rPr>
              <a:t>begin</a:t>
            </a:r>
            <a:r>
              <a:rPr lang="nl-NL" sz="3200" dirty="0" smtClean="0"/>
              <a:t> van de zin. </a:t>
            </a:r>
            <a:br>
              <a:rPr lang="nl-NL" sz="3200" dirty="0" smtClean="0"/>
            </a:b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Comment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/>
              <a:t>tu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t’appelles</a:t>
            </a:r>
            <a:r>
              <a:rPr lang="nl-NL" sz="3200" i="1" dirty="0" smtClean="0"/>
              <a:t>?</a:t>
            </a:r>
          </a:p>
          <a:p>
            <a:pPr marL="514350" lvl="0" indent="-514350">
              <a:spcBef>
                <a:spcPct val="20000"/>
              </a:spcBef>
              <a:buAutoNum type="arabicPeriod" startAt="2"/>
            </a:pPr>
            <a:endParaRPr lang="nl-NL" sz="3200" i="1" dirty="0"/>
          </a:p>
          <a:p>
            <a:pPr marL="514350" lvl="0" indent="-514350">
              <a:spcBef>
                <a:spcPct val="20000"/>
              </a:spcBef>
              <a:buAutoNum type="arabicPeriod" startAt="2"/>
            </a:pPr>
            <a:r>
              <a:rPr lang="nl-NL" sz="3200" dirty="0" smtClean="0"/>
              <a:t>Vraagwoord + </a:t>
            </a:r>
            <a:r>
              <a:rPr lang="nl-NL" sz="3200" b="1" i="1" dirty="0" err="1" smtClean="0"/>
              <a:t>est-ce</a:t>
            </a:r>
            <a:r>
              <a:rPr lang="nl-NL" sz="3200" b="1" i="1" dirty="0" smtClean="0"/>
              <a:t> </a:t>
            </a:r>
            <a:r>
              <a:rPr lang="nl-NL" sz="3200" b="1" i="1" dirty="0" err="1" smtClean="0"/>
              <a:t>que</a:t>
            </a:r>
            <a:r>
              <a:rPr lang="nl-NL" sz="3200" i="1" dirty="0" smtClean="0"/>
              <a:t> </a:t>
            </a:r>
            <a:r>
              <a:rPr lang="nl-NL" sz="3200" dirty="0" smtClean="0"/>
              <a:t>+ rest van de zin.</a:t>
            </a:r>
          </a:p>
          <a:p>
            <a:pPr marL="514350" lvl="0" indent="-514350">
              <a:spcBef>
                <a:spcPct val="20000"/>
              </a:spcBef>
            </a:pPr>
            <a:r>
              <a:rPr lang="nl-NL" sz="3200" dirty="0"/>
              <a:t>	</a:t>
            </a: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Comment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est-ce</a:t>
            </a:r>
            <a:r>
              <a:rPr lang="nl-NL" sz="3200" b="1" i="1" dirty="0" smtClean="0">
                <a:solidFill>
                  <a:srgbClr val="FF0000"/>
                </a:solidFill>
              </a:rPr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que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i="1" dirty="0" err="1" smtClean="0"/>
              <a:t>tu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t’appelles</a:t>
            </a:r>
            <a:r>
              <a:rPr lang="nl-NL" sz="3200" i="1" dirty="0" smtClean="0"/>
              <a:t>?</a:t>
            </a:r>
            <a:endParaRPr lang="nl-NL" sz="32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467544" y="404664"/>
            <a:ext cx="7992888" cy="583264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Vraagwoorden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waar</a:t>
            </a:r>
            <a:r>
              <a:rPr lang="nl-NL" sz="3200" dirty="0" smtClean="0"/>
              <a:t>			</a:t>
            </a:r>
            <a:r>
              <a:rPr lang="nl-NL" sz="3200" b="1" dirty="0" err="1" smtClean="0">
                <a:solidFill>
                  <a:srgbClr val="FF0000"/>
                </a:solidFill>
              </a:rPr>
              <a:t>où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waarom		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pourquoi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wanneer		</a:t>
            </a:r>
            <a:r>
              <a:rPr lang="nl-NL" sz="3200" b="1" dirty="0" err="1" smtClean="0">
                <a:solidFill>
                  <a:srgbClr val="FF0000"/>
                </a:solidFill>
              </a:rPr>
              <a:t>quand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			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hoeveel		</a:t>
            </a:r>
            <a:r>
              <a:rPr lang="nl-NL" sz="3200" b="1" dirty="0" err="1" smtClean="0">
                <a:solidFill>
                  <a:srgbClr val="FF0000"/>
                </a:solidFill>
              </a:rPr>
              <a:t>combien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wie			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est-ce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indent="-514350">
              <a:spcBef>
                <a:spcPct val="20000"/>
              </a:spcBef>
              <a:defRPr/>
            </a:pPr>
            <a:r>
              <a:rPr lang="nl-NL" sz="3200" dirty="0" smtClean="0"/>
              <a:t>wat</a:t>
            </a:r>
            <a:r>
              <a:rPr lang="nl-NL" sz="3200" dirty="0" smtClean="0"/>
              <a:t>			</a:t>
            </a:r>
            <a:r>
              <a:rPr lang="nl-NL" sz="3200" b="1" dirty="0" err="1" smtClean="0">
                <a:solidFill>
                  <a:srgbClr val="FF0000"/>
                </a:solidFill>
              </a:rPr>
              <a:t>que</a:t>
            </a:r>
            <a:r>
              <a:rPr lang="nl-NL" sz="3200" b="1" dirty="0" smtClean="0">
                <a:solidFill>
                  <a:srgbClr val="FF0000"/>
                </a:solidFill>
              </a:rPr>
              <a:t>/</a:t>
            </a:r>
            <a:r>
              <a:rPr lang="nl-NL" sz="3200" b="1" dirty="0" err="1" smtClean="0">
                <a:solidFill>
                  <a:srgbClr val="FF0000"/>
                </a:solidFill>
              </a:rPr>
              <a:t>qu’est-ce</a:t>
            </a:r>
            <a:r>
              <a:rPr lang="nl-NL" sz="3200" b="1" dirty="0" smtClean="0">
                <a:solidFill>
                  <a:srgbClr val="00B050"/>
                </a:solidFill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que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indent="-514350">
              <a:spcBef>
                <a:spcPct val="20000"/>
              </a:spcBef>
              <a:defRPr/>
            </a:pPr>
            <a:r>
              <a:rPr lang="nl-NL" sz="3200" dirty="0" smtClean="0"/>
              <a:t>welk			</a:t>
            </a:r>
            <a:r>
              <a:rPr lang="nl-NL" sz="3200" b="1" dirty="0" err="1" smtClean="0">
                <a:solidFill>
                  <a:srgbClr val="FF0000"/>
                </a:solidFill>
              </a:rPr>
              <a:t>quel</a:t>
            </a:r>
            <a:r>
              <a:rPr lang="nl-NL" sz="3200" b="1" dirty="0" smtClean="0">
                <a:solidFill>
                  <a:srgbClr val="FF0000"/>
                </a:solidFill>
              </a:rPr>
              <a:t>/</a:t>
            </a:r>
            <a:r>
              <a:rPr lang="nl-NL" sz="3200" b="1" dirty="0" err="1" smtClean="0">
                <a:solidFill>
                  <a:srgbClr val="FF0000"/>
                </a:solidFill>
              </a:rPr>
              <a:t>quelle</a:t>
            </a:r>
            <a:r>
              <a:rPr lang="nl-NL" sz="3200" b="1" dirty="0" smtClean="0">
                <a:solidFill>
                  <a:srgbClr val="FF0000"/>
                </a:solidFill>
              </a:rPr>
              <a:t>/</a:t>
            </a:r>
            <a:r>
              <a:rPr lang="nl-NL" sz="3200" b="1" dirty="0" err="1" smtClean="0">
                <a:solidFill>
                  <a:srgbClr val="FF0000"/>
                </a:solidFill>
              </a:rPr>
              <a:t>quels</a:t>
            </a:r>
            <a:r>
              <a:rPr lang="nl-NL" sz="3200" b="1" dirty="0" smtClean="0">
                <a:solidFill>
                  <a:srgbClr val="FF0000"/>
                </a:solidFill>
              </a:rPr>
              <a:t>/</a:t>
            </a:r>
            <a:r>
              <a:rPr lang="nl-NL" sz="3200" b="1" dirty="0" err="1" smtClean="0">
                <a:solidFill>
                  <a:srgbClr val="FF0000"/>
                </a:solidFill>
              </a:rPr>
              <a:t>quelles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wat is</a:t>
            </a:r>
            <a:r>
              <a:rPr lang="nl-NL" sz="3200" dirty="0" smtClean="0">
                <a:solidFill>
                  <a:srgbClr val="FF0000"/>
                </a:solidFill>
              </a:rPr>
              <a:t>			</a:t>
            </a:r>
            <a:r>
              <a:rPr lang="nl-NL" sz="3200" b="1" dirty="0" err="1" smtClean="0">
                <a:solidFill>
                  <a:srgbClr val="FF0000"/>
                </a:solidFill>
              </a:rPr>
              <a:t>quel</a:t>
            </a:r>
            <a:r>
              <a:rPr lang="nl-NL" sz="3200" b="1" dirty="0" smtClean="0">
                <a:solidFill>
                  <a:srgbClr val="FF0000"/>
                </a:solidFill>
              </a:rPr>
              <a:t>(</a:t>
            </a:r>
            <a:r>
              <a:rPr lang="nl-NL" sz="3200" b="1" dirty="0" err="1" smtClean="0">
                <a:solidFill>
                  <a:srgbClr val="FF0000"/>
                </a:solidFill>
              </a:rPr>
              <a:t>le</a:t>
            </a:r>
            <a:r>
              <a:rPr lang="nl-NL" sz="3200" b="1" dirty="0" smtClean="0">
                <a:solidFill>
                  <a:srgbClr val="FF0000"/>
                </a:solidFill>
              </a:rPr>
              <a:t>) est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wat zijn	</a:t>
            </a:r>
            <a:r>
              <a:rPr lang="nl-NL" sz="3200" dirty="0" smtClean="0">
                <a:solidFill>
                  <a:srgbClr val="FF0000"/>
                </a:solidFill>
              </a:rPr>
              <a:t>	</a:t>
            </a:r>
            <a:r>
              <a:rPr lang="nl-NL" sz="3200" b="1" dirty="0" err="1" smtClean="0">
                <a:solidFill>
                  <a:srgbClr val="FF0000"/>
                </a:solidFill>
              </a:rPr>
              <a:t>quel</a:t>
            </a:r>
            <a:r>
              <a:rPr lang="nl-NL" sz="3200" b="1" dirty="0" smtClean="0">
                <a:solidFill>
                  <a:srgbClr val="FF0000"/>
                </a:solidFill>
              </a:rPr>
              <a:t>(</a:t>
            </a:r>
            <a:r>
              <a:rPr lang="nl-NL" sz="3200" b="1" dirty="0" err="1" smtClean="0">
                <a:solidFill>
                  <a:srgbClr val="FF0000"/>
                </a:solidFill>
              </a:rPr>
              <a:t>le</a:t>
            </a:r>
            <a:r>
              <a:rPr lang="nl-NL" sz="3200" b="1" dirty="0" smtClean="0">
                <a:solidFill>
                  <a:srgbClr val="FF0000"/>
                </a:solidFill>
              </a:rPr>
              <a:t>)s </a:t>
            </a:r>
            <a:r>
              <a:rPr lang="nl-NL" sz="3200" b="1" dirty="0" err="1" smtClean="0">
                <a:solidFill>
                  <a:srgbClr val="FF0000"/>
                </a:solidFill>
              </a:rPr>
              <a:t>sont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514350" indent="-514350">
              <a:spcBef>
                <a:spcPct val="20000"/>
              </a:spcBef>
              <a:defRPr/>
            </a:pP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29</Words>
  <Application>Microsoft Office PowerPoint</Application>
  <PresentationFormat>Diavoorstelling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2011-12-19T13:08:43Z</dcterms:created>
  <dcterms:modified xsi:type="dcterms:W3CDTF">2012-12-09T10:41:19Z</dcterms:modified>
</cp:coreProperties>
</file>