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0" d="100"/>
          <a:sy n="80" d="100"/>
        </p:scale>
        <p:origin x="-72" y="7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75E8DC-19E2-45BB-8DC7-0EFF97798FD4}" type="datetimeFigureOut">
              <a:rPr lang="nl-NL" smtClean="0"/>
              <a:pPr/>
              <a:t>16-9-2012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E8658D-F26F-4F77-8C71-8E836FE0D99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>
          <a:xfrm>
            <a:off x="683568" y="476673"/>
            <a:ext cx="7772400" cy="792088"/>
          </a:xfrm>
        </p:spPr>
        <p:txBody>
          <a:bodyPr/>
          <a:lstStyle/>
          <a:p>
            <a:r>
              <a:rPr lang="nl-NL" b="1" dirty="0" smtClean="0">
                <a:solidFill>
                  <a:schemeClr val="accent4">
                    <a:lumMod val="75000"/>
                  </a:schemeClr>
                </a:solidFill>
              </a:rPr>
              <a:t>Voorzetsels bij landen en steden</a:t>
            </a:r>
            <a:endParaRPr lang="nl-NL" b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5" name="Ondertitel 4"/>
          <p:cNvSpPr>
            <a:spLocks noGrp="1"/>
          </p:cNvSpPr>
          <p:nvPr>
            <p:ph type="subTitle" idx="1"/>
          </p:nvPr>
        </p:nvSpPr>
        <p:spPr>
          <a:xfrm>
            <a:off x="683568" y="1484784"/>
            <a:ext cx="7776864" cy="4752528"/>
          </a:xfrm>
        </p:spPr>
        <p:txBody>
          <a:bodyPr/>
          <a:lstStyle/>
          <a:p>
            <a:pPr algn="l"/>
            <a:r>
              <a:rPr lang="nl-NL" dirty="0" smtClean="0">
                <a:solidFill>
                  <a:schemeClr val="tx1"/>
                </a:solidFill>
              </a:rPr>
              <a:t>Nederlands:	in/naar</a:t>
            </a:r>
          </a:p>
          <a:p>
            <a:pPr algn="l"/>
            <a:endParaRPr lang="nl-NL" dirty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In het Frans zijn er verschillende voorzetsels.</a:t>
            </a: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tx1"/>
                </a:solidFill>
              </a:rPr>
              <a:t>Volg het stappenplan om de juiste vorm te kiezen.</a:t>
            </a: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/>
          </a:bodyPr>
          <a:lstStyle/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stad	</a:t>
            </a:r>
            <a:r>
              <a:rPr lang="nl-NL" dirty="0" smtClean="0">
                <a:sym typeface="Wingdings" pitchFamily="2" charset="2"/>
              </a:rPr>
              <a:t>	het voorzetsel is altijd </a:t>
            </a:r>
            <a:r>
              <a:rPr lang="nl-NL" b="1" dirty="0" smtClean="0">
                <a:solidFill>
                  <a:srgbClr val="FF0000"/>
                </a:solidFill>
                <a:sym typeface="Wingdings" pitchFamily="2" charset="2"/>
              </a:rPr>
              <a:t>à</a:t>
            </a:r>
          </a:p>
          <a:p>
            <a:pPr>
              <a:buNone/>
            </a:pPr>
            <a:endParaRPr lang="nl-NL" b="1" dirty="0" smtClean="0">
              <a:solidFill>
                <a:srgbClr val="FF0000"/>
              </a:solidFill>
              <a:sym typeface="Wingdings" pitchFamily="2" charset="2"/>
            </a:endParaRPr>
          </a:p>
          <a:p>
            <a:pPr>
              <a:buNone/>
            </a:pPr>
            <a:r>
              <a:rPr lang="nl-NL" dirty="0" smtClean="0">
                <a:solidFill>
                  <a:schemeClr val="accent6"/>
                </a:solidFill>
                <a:sym typeface="Wingdings" pitchFamily="2" charset="2"/>
              </a:rPr>
              <a:t>voorbeeld		</a:t>
            </a:r>
            <a:r>
              <a:rPr lang="nl-NL" dirty="0" smtClean="0">
                <a:sym typeface="Wingdings" pitchFamily="2" charset="2"/>
              </a:rPr>
              <a:t>Ik ga </a:t>
            </a:r>
            <a:r>
              <a:rPr lang="nl-NL" b="1" dirty="0" smtClean="0">
                <a:sym typeface="Wingdings" pitchFamily="2" charset="2"/>
              </a:rPr>
              <a:t>naar</a:t>
            </a:r>
            <a:r>
              <a:rPr lang="nl-NL" dirty="0" smtClean="0">
                <a:sym typeface="Wingdings" pitchFamily="2" charset="2"/>
              </a:rPr>
              <a:t> Parijs.	</a:t>
            </a:r>
            <a:br>
              <a:rPr lang="nl-NL" dirty="0" smtClean="0">
                <a:sym typeface="Wingdings" pitchFamily="2" charset="2"/>
              </a:rPr>
            </a:br>
            <a:r>
              <a:rPr lang="nl-NL" dirty="0" smtClean="0">
                <a:sym typeface="Wingdings" pitchFamily="2" charset="2"/>
              </a:rPr>
              <a:t>			</a:t>
            </a:r>
            <a:r>
              <a:rPr lang="nl-NL" i="1" dirty="0" smtClean="0">
                <a:sym typeface="Wingdings" pitchFamily="2" charset="2"/>
              </a:rPr>
              <a:t>Je </a:t>
            </a:r>
            <a:r>
              <a:rPr lang="nl-NL" i="1" dirty="0" err="1" smtClean="0">
                <a:sym typeface="Wingdings" pitchFamily="2" charset="2"/>
              </a:rPr>
              <a:t>vais</a:t>
            </a:r>
            <a:r>
              <a:rPr lang="nl-NL" i="1" dirty="0" smtClean="0">
                <a:sym typeface="Wingdings" pitchFamily="2" charset="2"/>
              </a:rPr>
              <a:t> </a:t>
            </a:r>
            <a:r>
              <a:rPr lang="nl-NL" b="1" i="1" dirty="0" smtClean="0">
                <a:solidFill>
                  <a:srgbClr val="FF0000"/>
                </a:solidFill>
                <a:sym typeface="Wingdings" pitchFamily="2" charset="2"/>
              </a:rPr>
              <a:t>à</a:t>
            </a:r>
            <a:r>
              <a:rPr lang="nl-NL" i="1" dirty="0" smtClean="0">
                <a:sym typeface="Wingdings" pitchFamily="2" charset="2"/>
              </a:rPr>
              <a:t> Paris.</a:t>
            </a:r>
          </a:p>
          <a:p>
            <a:pPr>
              <a:buNone/>
            </a:pPr>
            <a:endParaRPr lang="nl-NL" i="1" dirty="0">
              <a:solidFill>
                <a:schemeClr val="accent6"/>
              </a:solidFill>
              <a:sym typeface="Wingdings" pitchFamily="2" charset="2"/>
            </a:endParaRPr>
          </a:p>
          <a:p>
            <a:pPr>
              <a:buNone/>
            </a:pPr>
            <a:r>
              <a:rPr lang="nl-NL" i="1" dirty="0" smtClean="0">
                <a:sym typeface="Wingdings" pitchFamily="2" charset="2"/>
              </a:rPr>
              <a:t>				</a:t>
            </a:r>
            <a:r>
              <a:rPr lang="nl-NL" dirty="0" smtClean="0">
                <a:sym typeface="Wingdings" pitchFamily="2" charset="2"/>
              </a:rPr>
              <a:t>Ik</a:t>
            </a:r>
            <a:r>
              <a:rPr lang="nl-NL" b="1" dirty="0" smtClean="0">
                <a:sym typeface="Wingdings" pitchFamily="2" charset="2"/>
              </a:rPr>
              <a:t> </a:t>
            </a:r>
            <a:r>
              <a:rPr lang="nl-NL" dirty="0" smtClean="0">
                <a:sym typeface="Wingdings" pitchFamily="2" charset="2"/>
              </a:rPr>
              <a:t>woon </a:t>
            </a:r>
            <a:r>
              <a:rPr lang="nl-NL" b="1" dirty="0" smtClean="0">
                <a:sym typeface="Wingdings" pitchFamily="2" charset="2"/>
              </a:rPr>
              <a:t>in</a:t>
            </a:r>
            <a:r>
              <a:rPr lang="nl-NL" dirty="0" smtClean="0">
                <a:sym typeface="Wingdings" pitchFamily="2" charset="2"/>
              </a:rPr>
              <a:t> Rotterdam.</a:t>
            </a:r>
            <a:br>
              <a:rPr lang="nl-NL" dirty="0" smtClean="0">
                <a:sym typeface="Wingdings" pitchFamily="2" charset="2"/>
              </a:rPr>
            </a:br>
            <a:r>
              <a:rPr lang="nl-NL" dirty="0" smtClean="0">
                <a:sym typeface="Wingdings" pitchFamily="2" charset="2"/>
              </a:rPr>
              <a:t>			</a:t>
            </a:r>
            <a:r>
              <a:rPr lang="nl-NL" i="1" dirty="0" err="1" smtClean="0">
                <a:sym typeface="Wingdings" pitchFamily="2" charset="2"/>
              </a:rPr>
              <a:t>J’habite</a:t>
            </a:r>
            <a:r>
              <a:rPr lang="nl-NL" i="1" dirty="0" smtClean="0">
                <a:sym typeface="Wingdings" pitchFamily="2" charset="2"/>
              </a:rPr>
              <a:t> </a:t>
            </a:r>
            <a:r>
              <a:rPr lang="nl-NL" b="1" i="1" dirty="0" smtClean="0">
                <a:solidFill>
                  <a:srgbClr val="FF0000"/>
                </a:solidFill>
                <a:sym typeface="Wingdings" pitchFamily="2" charset="2"/>
              </a:rPr>
              <a:t>à</a:t>
            </a:r>
            <a:r>
              <a:rPr lang="nl-NL" i="1" dirty="0" smtClean="0">
                <a:sym typeface="Wingdings" pitchFamily="2" charset="2"/>
              </a:rPr>
              <a:t> Rotterdam.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dirty="0" smtClean="0"/>
              <a:t>land 	</a:t>
            </a:r>
            <a:r>
              <a:rPr lang="nl-NL" dirty="0" smtClean="0">
                <a:sym typeface="Wingdings" pitchFamily="2" charset="2"/>
              </a:rPr>
              <a:t> 	verschil tussen mannelijk, vrouwelijk </a:t>
            </a:r>
          </a:p>
          <a:p>
            <a:pPr>
              <a:buNone/>
            </a:pPr>
            <a:r>
              <a:rPr lang="nl-NL" dirty="0" smtClean="0">
                <a:sym typeface="Wingdings" pitchFamily="2" charset="2"/>
              </a:rPr>
              <a:t>			en meervoud</a:t>
            </a:r>
            <a:endParaRPr lang="nl-NL" dirty="0" smtClean="0"/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mannelijk	</a:t>
            </a:r>
            <a:r>
              <a:rPr lang="nl-NL" dirty="0" smtClean="0">
                <a:sym typeface="Wingdings" pitchFamily="2" charset="2"/>
              </a:rPr>
              <a:t>	het voorzetsel is </a:t>
            </a:r>
            <a:r>
              <a:rPr lang="nl-NL" b="1" dirty="0" smtClean="0">
                <a:solidFill>
                  <a:srgbClr val="FF0000"/>
                </a:solidFill>
                <a:sym typeface="Wingdings" pitchFamily="2" charset="2"/>
              </a:rPr>
              <a:t>au</a:t>
            </a:r>
          </a:p>
          <a:p>
            <a:pPr>
              <a:buNone/>
            </a:pPr>
            <a:endParaRPr lang="nl-NL" dirty="0" smtClean="0">
              <a:solidFill>
                <a:schemeClr val="accent6"/>
              </a:solidFill>
              <a:sym typeface="Wingdings" pitchFamily="2" charset="2"/>
            </a:endParaRPr>
          </a:p>
          <a:p>
            <a:pPr>
              <a:buNone/>
            </a:pPr>
            <a:r>
              <a:rPr lang="nl-NL" dirty="0" smtClean="0">
                <a:solidFill>
                  <a:schemeClr val="accent6"/>
                </a:solidFill>
                <a:sym typeface="Wingdings" pitchFamily="2" charset="2"/>
              </a:rPr>
              <a:t>voorbeeld		</a:t>
            </a:r>
            <a:r>
              <a:rPr lang="nl-NL" dirty="0" err="1" smtClean="0">
                <a:sym typeface="Wingdings" pitchFamily="2" charset="2"/>
              </a:rPr>
              <a:t>Yassine</a:t>
            </a:r>
            <a:r>
              <a:rPr lang="nl-NL" dirty="0" smtClean="0">
                <a:sym typeface="Wingdings" pitchFamily="2" charset="2"/>
              </a:rPr>
              <a:t> gaat </a:t>
            </a:r>
            <a:r>
              <a:rPr lang="nl-NL" b="1" dirty="0" smtClean="0">
                <a:sym typeface="Wingdings" pitchFamily="2" charset="2"/>
              </a:rPr>
              <a:t>naar</a:t>
            </a:r>
            <a:r>
              <a:rPr lang="nl-NL" dirty="0" smtClean="0">
                <a:sym typeface="Wingdings" pitchFamily="2" charset="2"/>
              </a:rPr>
              <a:t> Marokko.	</a:t>
            </a:r>
            <a:br>
              <a:rPr lang="nl-NL" dirty="0" smtClean="0">
                <a:sym typeface="Wingdings" pitchFamily="2" charset="2"/>
              </a:rPr>
            </a:br>
            <a:r>
              <a:rPr lang="nl-NL" dirty="0" smtClean="0">
                <a:sym typeface="Wingdings" pitchFamily="2" charset="2"/>
              </a:rPr>
              <a:t>			</a:t>
            </a:r>
            <a:r>
              <a:rPr lang="nl-NL" i="1" dirty="0" err="1" smtClean="0">
                <a:sym typeface="Wingdings" pitchFamily="2" charset="2"/>
              </a:rPr>
              <a:t>Yassine</a:t>
            </a:r>
            <a:r>
              <a:rPr lang="nl-NL" i="1" dirty="0" smtClean="0">
                <a:sym typeface="Wingdings" pitchFamily="2" charset="2"/>
              </a:rPr>
              <a:t> va </a:t>
            </a:r>
            <a:r>
              <a:rPr lang="nl-NL" b="1" i="1" dirty="0" smtClean="0">
                <a:solidFill>
                  <a:srgbClr val="FF0000"/>
                </a:solidFill>
                <a:sym typeface="Wingdings" pitchFamily="2" charset="2"/>
              </a:rPr>
              <a:t>au</a:t>
            </a:r>
            <a:r>
              <a:rPr lang="nl-NL" i="1" dirty="0" smtClean="0">
                <a:sym typeface="Wingdings" pitchFamily="2" charset="2"/>
              </a:rPr>
              <a:t> </a:t>
            </a:r>
            <a:r>
              <a:rPr lang="nl-NL" i="1" dirty="0" err="1" smtClean="0">
                <a:sym typeface="Wingdings" pitchFamily="2" charset="2"/>
              </a:rPr>
              <a:t>Maroc</a:t>
            </a:r>
            <a:r>
              <a:rPr lang="nl-NL" i="1" dirty="0" smtClean="0">
                <a:sym typeface="Wingdings" pitchFamily="2" charset="2"/>
              </a:rPr>
              <a:t>.</a:t>
            </a:r>
          </a:p>
          <a:p>
            <a:pPr>
              <a:buNone/>
            </a:pPr>
            <a:endParaRPr lang="nl-NL" i="1" dirty="0" smtClean="0">
              <a:solidFill>
                <a:schemeClr val="accent6"/>
              </a:solidFill>
              <a:sym typeface="Wingdings" pitchFamily="2" charset="2"/>
            </a:endParaRPr>
          </a:p>
          <a:p>
            <a:pPr>
              <a:buNone/>
            </a:pPr>
            <a:r>
              <a:rPr lang="nl-NL" i="1" dirty="0" smtClean="0">
                <a:sym typeface="Wingdings" pitchFamily="2" charset="2"/>
              </a:rPr>
              <a:t>				</a:t>
            </a:r>
            <a:r>
              <a:rPr lang="nl-NL" dirty="0" smtClean="0">
                <a:sym typeface="Wingdings" pitchFamily="2" charset="2"/>
              </a:rPr>
              <a:t>Zij woont </a:t>
            </a:r>
            <a:r>
              <a:rPr lang="nl-NL" b="1" dirty="0" smtClean="0">
                <a:sym typeface="Wingdings" pitchFamily="2" charset="2"/>
              </a:rPr>
              <a:t>in</a:t>
            </a:r>
            <a:r>
              <a:rPr lang="nl-NL" dirty="0" smtClean="0">
                <a:sym typeface="Wingdings" pitchFamily="2" charset="2"/>
              </a:rPr>
              <a:t> Denemarken.</a:t>
            </a:r>
            <a:br>
              <a:rPr lang="nl-NL" dirty="0" smtClean="0">
                <a:sym typeface="Wingdings" pitchFamily="2" charset="2"/>
              </a:rPr>
            </a:br>
            <a:r>
              <a:rPr lang="nl-NL" dirty="0" smtClean="0">
                <a:sym typeface="Wingdings" pitchFamily="2" charset="2"/>
              </a:rPr>
              <a:t>			</a:t>
            </a:r>
            <a:r>
              <a:rPr lang="nl-NL" i="1" dirty="0" smtClean="0">
                <a:sym typeface="Wingdings" pitchFamily="2" charset="2"/>
              </a:rPr>
              <a:t>Elle </a:t>
            </a:r>
            <a:r>
              <a:rPr lang="nl-NL" i="1" dirty="0" err="1" smtClean="0">
                <a:sym typeface="Wingdings" pitchFamily="2" charset="2"/>
              </a:rPr>
              <a:t>habite</a:t>
            </a:r>
            <a:r>
              <a:rPr lang="nl-NL" i="1" dirty="0" smtClean="0">
                <a:sym typeface="Wingdings" pitchFamily="2" charset="2"/>
              </a:rPr>
              <a:t> </a:t>
            </a:r>
            <a:r>
              <a:rPr lang="nl-NL" b="1" i="1" dirty="0" smtClean="0">
                <a:solidFill>
                  <a:srgbClr val="FF0000"/>
                </a:solidFill>
                <a:sym typeface="Wingdings" pitchFamily="2" charset="2"/>
              </a:rPr>
              <a:t>au </a:t>
            </a:r>
            <a:r>
              <a:rPr lang="nl-NL" i="1" dirty="0" err="1" smtClean="0">
                <a:sym typeface="Wingdings" pitchFamily="2" charset="2"/>
              </a:rPr>
              <a:t>Danemark</a:t>
            </a:r>
            <a:r>
              <a:rPr lang="nl-NL" i="1" dirty="0" smtClean="0">
                <a:sym typeface="Wingdings" pitchFamily="2" charset="2"/>
              </a:rPr>
              <a:t>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/>
          <a:lstStyle/>
          <a:p>
            <a:pPr>
              <a:buNone/>
            </a:pPr>
            <a:r>
              <a:rPr lang="nl-NL" dirty="0" smtClean="0"/>
              <a:t>vrouwelijk	</a:t>
            </a:r>
            <a:r>
              <a:rPr lang="nl-NL" dirty="0" smtClean="0">
                <a:sym typeface="Wingdings" pitchFamily="2" charset="2"/>
              </a:rPr>
              <a:t>	het voorzetsel is </a:t>
            </a:r>
            <a:r>
              <a:rPr lang="nl-NL" b="1" dirty="0" smtClean="0">
                <a:solidFill>
                  <a:srgbClr val="FF0000"/>
                </a:solidFill>
                <a:sym typeface="Wingdings" pitchFamily="2" charset="2"/>
              </a:rPr>
              <a:t>en</a:t>
            </a:r>
          </a:p>
          <a:p>
            <a:pPr>
              <a:buNone/>
            </a:pPr>
            <a:endParaRPr lang="nl-NL" i="1" dirty="0">
              <a:sym typeface="Wingdings" pitchFamily="2" charset="2"/>
            </a:endParaRPr>
          </a:p>
          <a:p>
            <a:pPr>
              <a:buNone/>
            </a:pPr>
            <a:r>
              <a:rPr lang="nl-NL" i="1" dirty="0" smtClean="0">
                <a:sym typeface="Wingdings" pitchFamily="2" charset="2"/>
              </a:rPr>
              <a:t>De Franse naam van het land eindigt op een –e.</a:t>
            </a:r>
          </a:p>
          <a:p>
            <a:pPr>
              <a:buNone/>
            </a:pPr>
            <a:endParaRPr lang="nl-NL" dirty="0" smtClean="0">
              <a:solidFill>
                <a:schemeClr val="accent6"/>
              </a:solidFill>
              <a:sym typeface="Wingdings" pitchFamily="2" charset="2"/>
            </a:endParaRPr>
          </a:p>
          <a:p>
            <a:pPr>
              <a:buNone/>
            </a:pPr>
            <a:r>
              <a:rPr lang="nl-NL" dirty="0" smtClean="0">
                <a:solidFill>
                  <a:schemeClr val="accent6"/>
                </a:solidFill>
                <a:sym typeface="Wingdings" pitchFamily="2" charset="2"/>
              </a:rPr>
              <a:t>voorbeeld		</a:t>
            </a:r>
            <a:r>
              <a:rPr lang="nl-NL" dirty="0" smtClean="0">
                <a:sym typeface="Wingdings" pitchFamily="2" charset="2"/>
              </a:rPr>
              <a:t>Martine gaat </a:t>
            </a:r>
            <a:r>
              <a:rPr lang="nl-NL" b="1" dirty="0" smtClean="0">
                <a:sym typeface="Wingdings" pitchFamily="2" charset="2"/>
              </a:rPr>
              <a:t>naar</a:t>
            </a:r>
            <a:r>
              <a:rPr lang="nl-NL" dirty="0" smtClean="0">
                <a:sym typeface="Wingdings" pitchFamily="2" charset="2"/>
              </a:rPr>
              <a:t> Frankrijk.</a:t>
            </a:r>
            <a:br>
              <a:rPr lang="nl-NL" dirty="0" smtClean="0">
                <a:sym typeface="Wingdings" pitchFamily="2" charset="2"/>
              </a:rPr>
            </a:br>
            <a:r>
              <a:rPr lang="nl-NL" dirty="0" smtClean="0">
                <a:sym typeface="Wingdings" pitchFamily="2" charset="2"/>
              </a:rPr>
              <a:t>			</a:t>
            </a:r>
            <a:r>
              <a:rPr lang="nl-NL" i="1" dirty="0" smtClean="0">
                <a:sym typeface="Wingdings" pitchFamily="2" charset="2"/>
              </a:rPr>
              <a:t>Martine va </a:t>
            </a:r>
            <a:r>
              <a:rPr lang="nl-NL" b="1" i="1" dirty="0" smtClean="0">
                <a:solidFill>
                  <a:srgbClr val="FF0000"/>
                </a:solidFill>
                <a:sym typeface="Wingdings" pitchFamily="2" charset="2"/>
              </a:rPr>
              <a:t>en</a:t>
            </a:r>
            <a:r>
              <a:rPr lang="nl-NL" i="1" dirty="0" smtClean="0">
                <a:sym typeface="Wingdings" pitchFamily="2" charset="2"/>
              </a:rPr>
              <a:t> France.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		Wij wonen </a:t>
            </a:r>
            <a:r>
              <a:rPr lang="nl-NL" b="1" dirty="0" smtClean="0"/>
              <a:t>in</a:t>
            </a:r>
            <a:r>
              <a:rPr lang="nl-NL" dirty="0" smtClean="0"/>
              <a:t> Spanje.</a:t>
            </a:r>
            <a:br>
              <a:rPr lang="nl-NL" dirty="0" smtClean="0"/>
            </a:br>
            <a:r>
              <a:rPr lang="nl-NL" dirty="0" smtClean="0"/>
              <a:t>			</a:t>
            </a:r>
            <a:r>
              <a:rPr lang="nl-NL" i="1" dirty="0" err="1" smtClean="0"/>
              <a:t>Nous</a:t>
            </a:r>
            <a:r>
              <a:rPr lang="nl-NL" i="1" dirty="0" smtClean="0"/>
              <a:t> </a:t>
            </a:r>
            <a:r>
              <a:rPr lang="nl-NL" i="1" dirty="0" err="1" smtClean="0"/>
              <a:t>habitons</a:t>
            </a:r>
            <a:r>
              <a:rPr lang="nl-NL" i="1" dirty="0" smtClean="0"/>
              <a:t> </a:t>
            </a:r>
            <a:r>
              <a:rPr lang="nl-NL" b="1" i="1" dirty="0" smtClean="0">
                <a:solidFill>
                  <a:srgbClr val="FF0000"/>
                </a:solidFill>
              </a:rPr>
              <a:t>en</a:t>
            </a:r>
            <a:r>
              <a:rPr lang="nl-NL" i="1" dirty="0" smtClean="0"/>
              <a:t> </a:t>
            </a:r>
            <a:r>
              <a:rPr lang="nl-NL" i="1" dirty="0" err="1" smtClean="0"/>
              <a:t>Espagne</a:t>
            </a:r>
            <a:r>
              <a:rPr lang="nl-NL" i="1" dirty="0" smtClean="0"/>
              <a:t>.</a:t>
            </a:r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dirty="0" smtClean="0"/>
              <a:t>meervoud	</a:t>
            </a:r>
            <a:r>
              <a:rPr lang="nl-NL" dirty="0" smtClean="0">
                <a:sym typeface="Wingdings" pitchFamily="2" charset="2"/>
              </a:rPr>
              <a:t>	het voorzetsel is </a:t>
            </a:r>
            <a:r>
              <a:rPr lang="nl-NL" b="1" dirty="0" err="1" smtClean="0">
                <a:solidFill>
                  <a:srgbClr val="FF0000"/>
                </a:solidFill>
                <a:sym typeface="Wingdings" pitchFamily="2" charset="2"/>
              </a:rPr>
              <a:t>aux</a:t>
            </a:r>
            <a:endParaRPr lang="nl-NL" b="1" dirty="0" smtClean="0">
              <a:solidFill>
                <a:srgbClr val="FF0000"/>
              </a:solidFill>
              <a:sym typeface="Wingdings" pitchFamily="2" charset="2"/>
            </a:endParaRPr>
          </a:p>
          <a:p>
            <a:pPr>
              <a:buNone/>
            </a:pPr>
            <a:endParaRPr lang="nl-NL" i="1" dirty="0">
              <a:sym typeface="Wingdings" pitchFamily="2" charset="2"/>
            </a:endParaRPr>
          </a:p>
          <a:p>
            <a:pPr>
              <a:buNone/>
            </a:pPr>
            <a:r>
              <a:rPr lang="nl-NL" i="1" dirty="0" smtClean="0">
                <a:sym typeface="Wingdings" pitchFamily="2" charset="2"/>
              </a:rPr>
              <a:t>Alleen bij </a:t>
            </a:r>
            <a:r>
              <a:rPr lang="nl-NL" dirty="0" smtClean="0">
                <a:sym typeface="Wingdings" pitchFamily="2" charset="2"/>
              </a:rPr>
              <a:t>Les </a:t>
            </a:r>
            <a:r>
              <a:rPr lang="nl-NL" dirty="0" err="1" smtClean="0">
                <a:sym typeface="Wingdings" pitchFamily="2" charset="2"/>
              </a:rPr>
              <a:t>Pays-Bas</a:t>
            </a:r>
            <a:r>
              <a:rPr lang="nl-NL" i="1" dirty="0" smtClean="0">
                <a:sym typeface="Wingdings" pitchFamily="2" charset="2"/>
              </a:rPr>
              <a:t> (Nederland) en </a:t>
            </a:r>
          </a:p>
          <a:p>
            <a:pPr>
              <a:buNone/>
            </a:pPr>
            <a:r>
              <a:rPr lang="nl-NL" dirty="0" smtClean="0">
                <a:sym typeface="Wingdings" pitchFamily="2" charset="2"/>
              </a:rPr>
              <a:t>Les </a:t>
            </a:r>
            <a:r>
              <a:rPr lang="nl-NL" dirty="0" err="1" smtClean="0">
                <a:sym typeface="Wingdings" pitchFamily="2" charset="2"/>
              </a:rPr>
              <a:t>États-Unis</a:t>
            </a:r>
            <a:r>
              <a:rPr lang="nl-NL" dirty="0" smtClean="0">
                <a:sym typeface="Wingdings" pitchFamily="2" charset="2"/>
              </a:rPr>
              <a:t> </a:t>
            </a:r>
            <a:r>
              <a:rPr lang="nl-NL" i="1" dirty="0" smtClean="0">
                <a:sym typeface="Wingdings" pitchFamily="2" charset="2"/>
              </a:rPr>
              <a:t>(Verenigde Staten).)</a:t>
            </a:r>
            <a:endParaRPr lang="nl-NL" dirty="0" smtClean="0">
              <a:sym typeface="Wingdings" pitchFamily="2" charset="2"/>
            </a:endParaRPr>
          </a:p>
          <a:p>
            <a:pPr>
              <a:buNone/>
            </a:pPr>
            <a:endParaRPr lang="nl-NL" dirty="0" smtClean="0">
              <a:solidFill>
                <a:schemeClr val="accent6"/>
              </a:solidFill>
              <a:sym typeface="Wingdings" pitchFamily="2" charset="2"/>
            </a:endParaRPr>
          </a:p>
          <a:p>
            <a:pPr>
              <a:buNone/>
            </a:pPr>
            <a:r>
              <a:rPr lang="nl-NL" dirty="0" smtClean="0">
                <a:solidFill>
                  <a:schemeClr val="accent6"/>
                </a:solidFill>
                <a:sym typeface="Wingdings" pitchFamily="2" charset="2"/>
              </a:rPr>
              <a:t>voorbeeld		</a:t>
            </a:r>
            <a:r>
              <a:rPr lang="nl-NL" dirty="0" smtClean="0">
                <a:sym typeface="Wingdings" pitchFamily="2" charset="2"/>
              </a:rPr>
              <a:t>Jean woont </a:t>
            </a:r>
            <a:r>
              <a:rPr lang="nl-NL" b="1" dirty="0" smtClean="0">
                <a:sym typeface="Wingdings" pitchFamily="2" charset="2"/>
              </a:rPr>
              <a:t>in</a:t>
            </a:r>
            <a:r>
              <a:rPr lang="nl-NL" dirty="0" smtClean="0">
                <a:sym typeface="Wingdings" pitchFamily="2" charset="2"/>
              </a:rPr>
              <a:t> Nederland.</a:t>
            </a:r>
            <a:br>
              <a:rPr lang="nl-NL" dirty="0" smtClean="0">
                <a:sym typeface="Wingdings" pitchFamily="2" charset="2"/>
              </a:rPr>
            </a:br>
            <a:r>
              <a:rPr lang="nl-NL" dirty="0" smtClean="0">
                <a:sym typeface="Wingdings" pitchFamily="2" charset="2"/>
              </a:rPr>
              <a:t>			</a:t>
            </a:r>
            <a:r>
              <a:rPr lang="nl-NL" i="1" dirty="0" smtClean="0">
                <a:sym typeface="Wingdings" pitchFamily="2" charset="2"/>
              </a:rPr>
              <a:t>Jean </a:t>
            </a:r>
            <a:r>
              <a:rPr lang="nl-NL" i="1" dirty="0" err="1" smtClean="0">
                <a:sym typeface="Wingdings" pitchFamily="2" charset="2"/>
              </a:rPr>
              <a:t>habite</a:t>
            </a:r>
            <a:r>
              <a:rPr lang="nl-NL" i="1" dirty="0" smtClean="0">
                <a:sym typeface="Wingdings" pitchFamily="2" charset="2"/>
              </a:rPr>
              <a:t> </a:t>
            </a:r>
            <a:r>
              <a:rPr lang="nl-NL" b="1" i="1" dirty="0" err="1" smtClean="0">
                <a:solidFill>
                  <a:srgbClr val="FF0000"/>
                </a:solidFill>
                <a:sym typeface="Wingdings" pitchFamily="2" charset="2"/>
              </a:rPr>
              <a:t>aux</a:t>
            </a:r>
            <a:r>
              <a:rPr lang="nl-NL" i="1" dirty="0" smtClean="0">
                <a:sym typeface="Wingdings" pitchFamily="2" charset="2"/>
              </a:rPr>
              <a:t> </a:t>
            </a:r>
            <a:r>
              <a:rPr lang="nl-NL" i="1" dirty="0" err="1" smtClean="0">
                <a:sym typeface="Wingdings" pitchFamily="2" charset="2"/>
              </a:rPr>
              <a:t>Pays-Bas</a:t>
            </a:r>
            <a:r>
              <a:rPr lang="nl-NL" i="1" dirty="0" smtClean="0">
                <a:sym typeface="Wingdings" pitchFamily="2" charset="2"/>
              </a:rPr>
              <a:t>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		Jullie gaan </a:t>
            </a:r>
            <a:r>
              <a:rPr lang="nl-NL" b="1" dirty="0" smtClean="0"/>
              <a:t>naar</a:t>
            </a:r>
            <a:r>
              <a:rPr lang="nl-NL" dirty="0" smtClean="0"/>
              <a:t> de VS.</a:t>
            </a:r>
            <a:br>
              <a:rPr lang="nl-NL" dirty="0" smtClean="0"/>
            </a:br>
            <a:r>
              <a:rPr lang="nl-NL" dirty="0" smtClean="0"/>
              <a:t>			</a:t>
            </a:r>
            <a:r>
              <a:rPr lang="nl-NL" i="1" dirty="0" err="1" smtClean="0"/>
              <a:t>Vous</a:t>
            </a:r>
            <a:r>
              <a:rPr lang="nl-NL" i="1" dirty="0" smtClean="0"/>
              <a:t> </a:t>
            </a:r>
            <a:r>
              <a:rPr lang="nl-NL" i="1" dirty="0" err="1" smtClean="0"/>
              <a:t>allez</a:t>
            </a:r>
            <a:r>
              <a:rPr lang="nl-NL" i="1" dirty="0" smtClean="0"/>
              <a:t> </a:t>
            </a:r>
            <a:r>
              <a:rPr lang="nl-NL" b="1" i="1" dirty="0" err="1" smtClean="0">
                <a:solidFill>
                  <a:srgbClr val="FF0000"/>
                </a:solidFill>
              </a:rPr>
              <a:t>aux</a:t>
            </a:r>
            <a:r>
              <a:rPr lang="nl-NL" i="1" dirty="0" smtClean="0"/>
              <a:t> </a:t>
            </a:r>
            <a:r>
              <a:rPr lang="nl-NL" i="1" dirty="0" err="1" smtClean="0"/>
              <a:t>États-Unis</a:t>
            </a:r>
            <a:r>
              <a:rPr lang="nl-NL" i="1" dirty="0" smtClean="0"/>
              <a:t>.</a:t>
            </a: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/>
          <a:lstStyle/>
          <a:p>
            <a:pPr>
              <a:buNone/>
            </a:pPr>
            <a:r>
              <a:rPr lang="nl-NL" b="1" u="sng" dirty="0" smtClean="0"/>
              <a:t>Schema</a:t>
            </a:r>
            <a:endParaRPr lang="nl-NL" dirty="0" smtClean="0"/>
          </a:p>
          <a:p>
            <a:pPr>
              <a:buNone/>
            </a:pPr>
            <a:endParaRPr lang="nl-NL" b="1" u="sng" dirty="0"/>
          </a:p>
          <a:p>
            <a:pPr>
              <a:buNone/>
            </a:pPr>
            <a:endParaRPr lang="nl-NL" b="1" u="sng" dirty="0"/>
          </a:p>
        </p:txBody>
      </p:sp>
      <p:graphicFrame>
        <p:nvGraphicFramePr>
          <p:cNvPr id="5" name="Tabel 4"/>
          <p:cNvGraphicFramePr>
            <a:graphicFrameLocks noGrp="1"/>
          </p:cNvGraphicFramePr>
          <p:nvPr/>
        </p:nvGraphicFramePr>
        <p:xfrm>
          <a:off x="539552" y="1556792"/>
          <a:ext cx="8064896" cy="385722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016224"/>
                <a:gridCol w="2016224"/>
                <a:gridCol w="2016224"/>
                <a:gridCol w="2016224"/>
              </a:tblGrid>
              <a:tr h="816091">
                <a:tc>
                  <a:txBody>
                    <a:bodyPr/>
                    <a:lstStyle/>
                    <a:p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mannelijk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vrouwelijk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meervoud</a:t>
                      </a:r>
                      <a:endParaRPr lang="nl-NL" sz="2800" dirty="0"/>
                    </a:p>
                  </a:txBody>
                  <a:tcPr/>
                </a:tc>
              </a:tr>
              <a:tr h="816091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stad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à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à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à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816091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land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au</a:t>
                      </a:r>
                      <a:endParaRPr lang="nl-NL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b="1" dirty="0" smtClean="0">
                          <a:solidFill>
                            <a:srgbClr val="FF0000"/>
                          </a:solidFill>
                        </a:rPr>
                        <a:t>en</a:t>
                      </a:r>
                    </a:p>
                    <a:p>
                      <a:endParaRPr lang="nl-NL" sz="2800" dirty="0" smtClean="0"/>
                    </a:p>
                    <a:p>
                      <a:r>
                        <a:rPr lang="nl-NL" sz="2800" i="1" dirty="0" smtClean="0"/>
                        <a:t>(de</a:t>
                      </a:r>
                      <a:r>
                        <a:rPr lang="nl-NL" sz="2800" i="1" baseline="0" dirty="0" smtClean="0"/>
                        <a:t> laatste letter is een –e)</a:t>
                      </a:r>
                      <a:endParaRPr lang="nl-NL" sz="28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b="1" dirty="0" err="1" smtClean="0">
                          <a:solidFill>
                            <a:srgbClr val="FF0000"/>
                          </a:solidFill>
                        </a:rPr>
                        <a:t>aux</a:t>
                      </a:r>
                      <a:endParaRPr lang="nl-NL" sz="2800" b="1" dirty="0" smtClean="0">
                        <a:solidFill>
                          <a:srgbClr val="FF0000"/>
                        </a:solidFill>
                      </a:endParaRPr>
                    </a:p>
                    <a:p>
                      <a:endParaRPr lang="nl-NL" sz="2800" dirty="0" smtClean="0"/>
                    </a:p>
                    <a:p>
                      <a:r>
                        <a:rPr lang="nl-NL" sz="2800" i="1" dirty="0" smtClean="0"/>
                        <a:t>(alleen </a:t>
                      </a:r>
                      <a:br>
                        <a:rPr lang="nl-NL" sz="2800" i="1" dirty="0" smtClean="0"/>
                      </a:br>
                      <a:r>
                        <a:rPr lang="nl-NL" sz="2800" i="1" dirty="0" err="1" smtClean="0"/>
                        <a:t>Pays-Bas</a:t>
                      </a:r>
                      <a:r>
                        <a:rPr lang="nl-NL" sz="2800" i="1" dirty="0" smtClean="0"/>
                        <a:t> &amp; </a:t>
                      </a:r>
                      <a:r>
                        <a:rPr lang="nl-NL" sz="2800" i="1" dirty="0" err="1" smtClean="0"/>
                        <a:t>États-Unis</a:t>
                      </a:r>
                      <a:r>
                        <a:rPr lang="nl-NL" sz="2800" i="1" dirty="0" smtClean="0"/>
                        <a:t>)</a:t>
                      </a:r>
                      <a:endParaRPr lang="nl-NL" sz="2800" i="1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236</TotalTime>
  <Words>34</Words>
  <Application>Microsoft Office PowerPoint</Application>
  <PresentationFormat>Diavoorstelling (4:3)</PresentationFormat>
  <Paragraphs>51</Paragraphs>
  <Slides>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7" baseType="lpstr">
      <vt:lpstr>Office-thema</vt:lpstr>
      <vt:lpstr>Voorzetsels bij landen en steden</vt:lpstr>
      <vt:lpstr>Dia 2</vt:lpstr>
      <vt:lpstr>Dia 3</vt:lpstr>
      <vt:lpstr>Dia 4</vt:lpstr>
      <vt:lpstr>Dia 5</vt:lpstr>
      <vt:lpstr>Dia 6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Voorzetsels bij landen en steden</dc:title>
  <dc:creator>Marieke</dc:creator>
  <cp:lastModifiedBy>Marieke</cp:lastModifiedBy>
  <cp:revision>6</cp:revision>
  <dcterms:created xsi:type="dcterms:W3CDTF">2011-08-16T16:05:04Z</dcterms:created>
  <dcterms:modified xsi:type="dcterms:W3CDTF">2012-09-16T17:32:27Z</dcterms:modified>
</cp:coreProperties>
</file>

<file path=docProps/thumbnail.jpeg>
</file>