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  <p:sldId id="260" r:id="rId5"/>
    <p:sldId id="261" r:id="rId6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4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A5FCB1-6A6E-4E28-A15C-549CA2AD61E7}" type="datetimeFigureOut">
              <a:rPr lang="nl-NL" smtClean="0"/>
              <a:t>5-5-2012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8928C4-5749-4585-970D-8F258B3D8D7A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A5FCB1-6A6E-4E28-A15C-549CA2AD61E7}" type="datetimeFigureOut">
              <a:rPr lang="nl-NL" smtClean="0"/>
              <a:t>5-5-2012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8928C4-5749-4585-970D-8F258B3D8D7A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A5FCB1-6A6E-4E28-A15C-549CA2AD61E7}" type="datetimeFigureOut">
              <a:rPr lang="nl-NL" smtClean="0"/>
              <a:t>5-5-2012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8928C4-5749-4585-970D-8F258B3D8D7A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A5FCB1-6A6E-4E28-A15C-549CA2AD61E7}" type="datetimeFigureOut">
              <a:rPr lang="nl-NL" smtClean="0"/>
              <a:t>5-5-2012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8928C4-5749-4585-970D-8F258B3D8D7A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A5FCB1-6A6E-4E28-A15C-549CA2AD61E7}" type="datetimeFigureOut">
              <a:rPr lang="nl-NL" smtClean="0"/>
              <a:t>5-5-2012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8928C4-5749-4585-970D-8F258B3D8D7A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A5FCB1-6A6E-4E28-A15C-549CA2AD61E7}" type="datetimeFigureOut">
              <a:rPr lang="nl-NL" smtClean="0"/>
              <a:t>5-5-2012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8928C4-5749-4585-970D-8F258B3D8D7A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A5FCB1-6A6E-4E28-A15C-549CA2AD61E7}" type="datetimeFigureOut">
              <a:rPr lang="nl-NL" smtClean="0"/>
              <a:t>5-5-2012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8928C4-5749-4585-970D-8F258B3D8D7A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A5FCB1-6A6E-4E28-A15C-549CA2AD61E7}" type="datetimeFigureOut">
              <a:rPr lang="nl-NL" smtClean="0"/>
              <a:t>5-5-2012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8928C4-5749-4585-970D-8F258B3D8D7A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A5FCB1-6A6E-4E28-A15C-549CA2AD61E7}" type="datetimeFigureOut">
              <a:rPr lang="nl-NL" smtClean="0"/>
              <a:t>5-5-2012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8928C4-5749-4585-970D-8F258B3D8D7A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A5FCB1-6A6E-4E28-A15C-549CA2AD61E7}" type="datetimeFigureOut">
              <a:rPr lang="nl-NL" smtClean="0"/>
              <a:t>5-5-2012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8928C4-5749-4585-970D-8F258B3D8D7A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A5FCB1-6A6E-4E28-A15C-549CA2AD61E7}" type="datetimeFigureOut">
              <a:rPr lang="nl-NL" smtClean="0"/>
              <a:t>5-5-2012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8928C4-5749-4585-970D-8F258B3D8D7A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BA5FCB1-6A6E-4E28-A15C-549CA2AD61E7}" type="datetimeFigureOut">
              <a:rPr lang="nl-NL" smtClean="0"/>
              <a:t>5-5-2012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C8928C4-5749-4585-970D-8F258B3D8D7A}" type="slidenum">
              <a:rPr lang="nl-NL" smtClean="0"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 txBox="1">
            <a:spLocks/>
          </p:cNvSpPr>
          <p:nvPr/>
        </p:nvSpPr>
        <p:spPr>
          <a:xfrm>
            <a:off x="539552" y="476673"/>
            <a:ext cx="7916416" cy="792088"/>
          </a:xfrm>
          <a:prstGeom prst="rect">
            <a:avLst/>
          </a:prstGeom>
        </p:spPr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nl-NL" sz="36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4">
                    <a:lumMod val="75000"/>
                  </a:schemeClr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Het werkwoord </a:t>
            </a:r>
            <a:r>
              <a:rPr kumimoji="0" lang="nl-NL" sz="3600" b="1" i="1" u="none" strike="noStrike" kern="1200" cap="none" spc="0" normalizeH="0" baseline="0" noProof="0" dirty="0" smtClean="0">
                <a:ln>
                  <a:noFill/>
                </a:ln>
                <a:solidFill>
                  <a:schemeClr val="accent4">
                    <a:lumMod val="75000"/>
                  </a:schemeClr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faire </a:t>
            </a:r>
            <a:r>
              <a:rPr kumimoji="0" lang="nl-NL" sz="36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4">
                    <a:lumMod val="75000"/>
                  </a:schemeClr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(= doen/maken)</a:t>
            </a:r>
            <a:endParaRPr kumimoji="0" lang="nl-NL" sz="3600" b="1" i="0" u="none" strike="noStrike" kern="1200" cap="none" spc="0" normalizeH="0" baseline="0" noProof="0" dirty="0">
              <a:ln>
                <a:noFill/>
              </a:ln>
              <a:solidFill>
                <a:schemeClr val="accent4">
                  <a:lumMod val="75000"/>
                </a:schemeClr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5" name="Ondertitel 4"/>
          <p:cNvSpPr txBox="1">
            <a:spLocks/>
          </p:cNvSpPr>
          <p:nvPr/>
        </p:nvSpPr>
        <p:spPr>
          <a:xfrm>
            <a:off x="683568" y="1484784"/>
            <a:ext cx="7776864" cy="4752528"/>
          </a:xfrm>
          <a:prstGeom prst="rect">
            <a:avLst/>
          </a:prstGeom>
        </p:spPr>
        <p:txBody>
          <a:bodyPr>
            <a:normAutofit lnSpcReduction="10000"/>
          </a:bodyPr>
          <a:lstStyle/>
          <a:p>
            <a:pPr>
              <a:buNone/>
            </a:pPr>
            <a:r>
              <a:rPr lang="nl-NL" sz="3200" u="sng" dirty="0" smtClean="0"/>
              <a:t>vervoeging			vertaling		</a:t>
            </a:r>
          </a:p>
          <a:p>
            <a:pPr>
              <a:buNone/>
            </a:pPr>
            <a:endParaRPr lang="nl-NL" sz="3200" dirty="0" smtClean="0"/>
          </a:p>
          <a:p>
            <a:pPr>
              <a:buNone/>
            </a:pPr>
            <a:r>
              <a:rPr lang="nl-NL" sz="3200" dirty="0" smtClean="0">
                <a:solidFill>
                  <a:schemeClr val="tx1"/>
                </a:solidFill>
              </a:rPr>
              <a:t>je </a:t>
            </a:r>
            <a:r>
              <a:rPr lang="nl-NL" sz="3200" b="1" dirty="0" err="1">
                <a:solidFill>
                  <a:srgbClr val="009900"/>
                </a:solidFill>
              </a:rPr>
              <a:t>f</a:t>
            </a:r>
            <a:r>
              <a:rPr lang="nl-NL" sz="3200" b="1" dirty="0" err="1" smtClean="0">
                <a:solidFill>
                  <a:srgbClr val="009900"/>
                </a:solidFill>
              </a:rPr>
              <a:t>ais</a:t>
            </a:r>
            <a:r>
              <a:rPr lang="nl-NL" sz="3200" b="1" dirty="0" smtClean="0">
                <a:solidFill>
                  <a:srgbClr val="009900"/>
                </a:solidFill>
              </a:rPr>
              <a:t>			</a:t>
            </a:r>
            <a:r>
              <a:rPr lang="nl-NL" sz="3200" dirty="0" smtClean="0"/>
              <a:t>ik </a:t>
            </a:r>
            <a:r>
              <a:rPr lang="nl-NL" sz="3200" dirty="0" smtClean="0"/>
              <a:t>doe/maak</a:t>
            </a:r>
            <a:endParaRPr lang="nl-NL" sz="3200" b="1" dirty="0" smtClean="0">
              <a:solidFill>
                <a:srgbClr val="009900"/>
              </a:solidFill>
            </a:endParaRPr>
          </a:p>
          <a:p>
            <a:pPr>
              <a:buNone/>
            </a:pPr>
            <a:r>
              <a:rPr lang="nl-NL" sz="3200" dirty="0" err="1" smtClean="0">
                <a:solidFill>
                  <a:schemeClr val="tx1"/>
                </a:solidFill>
              </a:rPr>
              <a:t>tu</a:t>
            </a:r>
            <a:r>
              <a:rPr lang="nl-NL" sz="3200" dirty="0" smtClean="0">
                <a:solidFill>
                  <a:schemeClr val="tx1"/>
                </a:solidFill>
              </a:rPr>
              <a:t> </a:t>
            </a:r>
            <a:r>
              <a:rPr lang="nl-NL" sz="3200" b="1" dirty="0" err="1" smtClean="0">
                <a:solidFill>
                  <a:srgbClr val="009900"/>
                </a:solidFill>
              </a:rPr>
              <a:t>fais</a:t>
            </a:r>
            <a:r>
              <a:rPr lang="nl-NL" sz="3200" b="1" dirty="0" smtClean="0">
                <a:solidFill>
                  <a:srgbClr val="009900"/>
                </a:solidFill>
              </a:rPr>
              <a:t>			</a:t>
            </a:r>
            <a:r>
              <a:rPr lang="nl-NL" sz="3200" dirty="0" smtClean="0"/>
              <a:t>jij </a:t>
            </a:r>
            <a:r>
              <a:rPr lang="nl-NL" sz="3200" dirty="0" smtClean="0"/>
              <a:t>doet/maakt</a:t>
            </a:r>
            <a:endParaRPr lang="nl-NL" sz="3200" dirty="0" smtClean="0"/>
          </a:p>
          <a:p>
            <a:pPr>
              <a:buNone/>
            </a:pPr>
            <a:r>
              <a:rPr lang="nl-NL" sz="3200" dirty="0" err="1" smtClean="0"/>
              <a:t>il</a:t>
            </a:r>
            <a:r>
              <a:rPr lang="nl-NL" sz="3200" dirty="0" smtClean="0"/>
              <a:t>/</a:t>
            </a:r>
            <a:r>
              <a:rPr lang="nl-NL" sz="3200" dirty="0" err="1" smtClean="0"/>
              <a:t>elle</a:t>
            </a:r>
            <a:r>
              <a:rPr lang="nl-NL" sz="3200" dirty="0" smtClean="0"/>
              <a:t>/</a:t>
            </a:r>
            <a:r>
              <a:rPr lang="nl-NL" sz="3200" dirty="0" err="1" smtClean="0"/>
              <a:t>on</a:t>
            </a:r>
            <a:r>
              <a:rPr lang="nl-NL" sz="3200" dirty="0" smtClean="0"/>
              <a:t> </a:t>
            </a:r>
            <a:r>
              <a:rPr lang="nl-NL" sz="3200" b="1" dirty="0" smtClean="0">
                <a:solidFill>
                  <a:srgbClr val="009900"/>
                </a:solidFill>
              </a:rPr>
              <a:t>fait</a:t>
            </a:r>
            <a:r>
              <a:rPr lang="nl-NL" sz="3200" b="1" dirty="0" smtClean="0">
                <a:solidFill>
                  <a:srgbClr val="009900"/>
                </a:solidFill>
              </a:rPr>
              <a:t>		</a:t>
            </a:r>
            <a:r>
              <a:rPr lang="nl-NL" sz="3200" dirty="0" smtClean="0"/>
              <a:t>hij/zij/men </a:t>
            </a:r>
            <a:r>
              <a:rPr lang="nl-NL" sz="3200" dirty="0" smtClean="0"/>
              <a:t>doet/maakt</a:t>
            </a:r>
            <a:endParaRPr lang="nl-NL" sz="3200" dirty="0" smtClean="0"/>
          </a:p>
          <a:p>
            <a:pPr>
              <a:buNone/>
            </a:pPr>
            <a:endParaRPr lang="nl-NL" sz="3200" dirty="0" smtClean="0"/>
          </a:p>
          <a:p>
            <a:pPr>
              <a:buNone/>
            </a:pPr>
            <a:r>
              <a:rPr lang="nl-NL" sz="3200" dirty="0" err="1" smtClean="0"/>
              <a:t>nous</a:t>
            </a:r>
            <a:r>
              <a:rPr lang="nl-NL" sz="3200" dirty="0" smtClean="0"/>
              <a:t> </a:t>
            </a:r>
            <a:r>
              <a:rPr lang="nl-NL" sz="3200" b="1" dirty="0" err="1" smtClean="0">
                <a:solidFill>
                  <a:srgbClr val="009900"/>
                </a:solidFill>
              </a:rPr>
              <a:t>fais</a:t>
            </a:r>
            <a:r>
              <a:rPr lang="nl-NL" sz="3200" b="1" dirty="0" err="1" smtClean="0">
                <a:solidFill>
                  <a:srgbClr val="009900"/>
                </a:solidFill>
              </a:rPr>
              <a:t>ons</a:t>
            </a:r>
            <a:r>
              <a:rPr lang="nl-NL" sz="3200" b="1" dirty="0" smtClean="0">
                <a:solidFill>
                  <a:srgbClr val="009900"/>
                </a:solidFill>
              </a:rPr>
              <a:t>		</a:t>
            </a:r>
            <a:r>
              <a:rPr lang="nl-NL" sz="3200" dirty="0" smtClean="0"/>
              <a:t>wij </a:t>
            </a:r>
            <a:r>
              <a:rPr lang="nl-NL" sz="3200" dirty="0" smtClean="0"/>
              <a:t>doen/maken</a:t>
            </a:r>
            <a:endParaRPr lang="nl-NL" sz="3200" dirty="0" smtClean="0"/>
          </a:p>
          <a:p>
            <a:pPr>
              <a:buNone/>
            </a:pPr>
            <a:r>
              <a:rPr lang="nl-NL" sz="3200" dirty="0" err="1" smtClean="0"/>
              <a:t>vous</a:t>
            </a:r>
            <a:r>
              <a:rPr lang="nl-NL" sz="3200" dirty="0" smtClean="0"/>
              <a:t> </a:t>
            </a:r>
            <a:r>
              <a:rPr lang="nl-NL" sz="3200" b="1" dirty="0" err="1" smtClean="0">
                <a:solidFill>
                  <a:srgbClr val="009900"/>
                </a:solidFill>
              </a:rPr>
              <a:t>faites</a:t>
            </a:r>
            <a:r>
              <a:rPr lang="nl-NL" sz="3200" b="1" dirty="0" smtClean="0">
                <a:solidFill>
                  <a:srgbClr val="009900"/>
                </a:solidFill>
              </a:rPr>
              <a:t>			</a:t>
            </a:r>
            <a:r>
              <a:rPr lang="nl-NL" sz="3200" dirty="0" smtClean="0"/>
              <a:t>jullie doen/maken</a:t>
            </a:r>
            <a:br>
              <a:rPr lang="nl-NL" sz="3200" dirty="0" smtClean="0"/>
            </a:br>
            <a:r>
              <a:rPr lang="nl-NL" sz="3200" dirty="0" smtClean="0"/>
              <a:t>  				u doet/maakt</a:t>
            </a:r>
          </a:p>
          <a:p>
            <a:pPr>
              <a:buNone/>
            </a:pPr>
            <a:r>
              <a:rPr lang="nl-NL" sz="3200" dirty="0" err="1" smtClean="0"/>
              <a:t>ils</a:t>
            </a:r>
            <a:r>
              <a:rPr lang="nl-NL" sz="3200" dirty="0" smtClean="0"/>
              <a:t>/</a:t>
            </a:r>
            <a:r>
              <a:rPr lang="nl-NL" sz="3200" dirty="0" err="1" smtClean="0"/>
              <a:t>elles</a:t>
            </a:r>
            <a:r>
              <a:rPr lang="nl-NL" sz="3200" dirty="0" smtClean="0"/>
              <a:t> </a:t>
            </a:r>
            <a:r>
              <a:rPr lang="nl-NL" sz="3200" b="1" dirty="0" smtClean="0">
                <a:solidFill>
                  <a:srgbClr val="009900"/>
                </a:solidFill>
              </a:rPr>
              <a:t>font</a:t>
            </a:r>
            <a:r>
              <a:rPr lang="nl-NL" sz="3200" b="1" dirty="0" smtClean="0">
                <a:solidFill>
                  <a:srgbClr val="009900"/>
                </a:solidFill>
              </a:rPr>
              <a:t>		</a:t>
            </a:r>
            <a:r>
              <a:rPr lang="nl-NL" sz="3200" dirty="0" smtClean="0"/>
              <a:t>zij </a:t>
            </a:r>
            <a:r>
              <a:rPr lang="nl-NL" sz="3200" dirty="0" smtClean="0"/>
              <a:t>doen/maken</a:t>
            </a:r>
          </a:p>
          <a:p>
            <a:pPr>
              <a:buNone/>
            </a:pPr>
            <a:endParaRPr lang="nl-NL" sz="3200" dirty="0"/>
          </a:p>
          <a:p>
            <a:pPr>
              <a:buNone/>
            </a:pPr>
            <a:endParaRPr lang="nl-NL" sz="3200" dirty="0" smtClean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kumimoji="0" lang="nl-NL" sz="3200" b="0" i="0" u="sng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endParaRPr kumimoji="0" lang="nl-NL" sz="3200" b="0" i="0" u="sng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jdelijke aanduiding voor inhoud 2"/>
          <p:cNvSpPr txBox="1">
            <a:spLocks/>
          </p:cNvSpPr>
          <p:nvPr/>
        </p:nvSpPr>
        <p:spPr>
          <a:xfrm>
            <a:off x="251520" y="476672"/>
            <a:ext cx="8640960" cy="5760640"/>
          </a:xfrm>
          <a:prstGeom prst="rect">
            <a:avLst/>
          </a:prstGeom>
        </p:spPr>
        <p:txBody>
          <a:bodyPr>
            <a:norm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nl-NL" sz="3200" b="0" i="0" u="sng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in combinatie met sport</a:t>
            </a:r>
            <a:endParaRPr lang="nl-NL" sz="3200" dirty="0">
              <a:solidFill>
                <a:schemeClr val="accent6"/>
              </a:solidFill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nl-NL" sz="3200" b="0" i="0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vorm</a:t>
            </a:r>
            <a:r>
              <a:rPr kumimoji="0" lang="nl-NL" sz="3200" b="0" i="0" strike="noStrike" kern="1200" cap="none" spc="0" normalizeH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 van </a:t>
            </a:r>
            <a:r>
              <a:rPr kumimoji="0" lang="nl-NL" sz="3200" i="1" strike="noStrike" kern="1200" cap="none" spc="0" normalizeH="0" noProof="0" dirty="0" smtClean="0">
                <a:ln>
                  <a:noFill/>
                </a:ln>
                <a:solidFill>
                  <a:srgbClr val="00B05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faire</a:t>
            </a:r>
            <a:r>
              <a:rPr kumimoji="0" lang="nl-NL" sz="3200" b="0" i="0" strike="noStrike" kern="1200" cap="none" spc="0" normalizeH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 + </a:t>
            </a:r>
            <a:r>
              <a:rPr kumimoji="0" lang="nl-NL" sz="3200" b="1" i="1" strike="noStrike" kern="1200" cap="none" spc="0" normalizeH="0" noProof="0" dirty="0" smtClean="0">
                <a:ln>
                  <a:noFill/>
                </a:ln>
                <a:solidFill>
                  <a:srgbClr val="00B05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du/de la/de l’</a:t>
            </a:r>
            <a:r>
              <a:rPr kumimoji="0" lang="nl-NL" sz="3200" b="0" i="0" strike="noStrike" kern="1200" cap="none" spc="0" normalizeH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 + sportnaam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nl-NL" sz="3200" b="0" i="0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nl-NL" sz="3200" b="0" i="0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lang="nl-NL" sz="3200" u="sng" dirty="0" smtClean="0"/>
              <a:t>lidwoord		du/de la/de l’	voorbeeld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nl-NL" sz="3200" b="0" i="0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	</a:t>
            </a:r>
            <a:r>
              <a:rPr kumimoji="0" lang="nl-NL" sz="3200" b="0" i="0" strike="noStrike" kern="1200" cap="none" spc="0" normalizeH="0" baseline="0" noProof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le</a:t>
            </a:r>
            <a:r>
              <a:rPr kumimoji="0" lang="nl-NL" sz="3200" b="0" i="0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			</a:t>
            </a:r>
            <a:r>
              <a:rPr kumimoji="0" lang="nl-NL" sz="3200" b="1" i="0" strike="noStrike" kern="1200" cap="none" spc="0" normalizeH="0" baseline="0" noProof="0" dirty="0" smtClean="0">
                <a:ln>
                  <a:noFill/>
                </a:ln>
                <a:solidFill>
                  <a:srgbClr val="00B05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du</a:t>
            </a:r>
            <a:r>
              <a:rPr kumimoji="0" lang="nl-NL" sz="3200" b="0" i="0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			</a:t>
            </a:r>
            <a:r>
              <a:rPr kumimoji="0" lang="nl-NL" sz="3200" b="0" i="0" strike="noStrike" kern="1200" cap="none" spc="0" normalizeH="0" baseline="0" noProof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du</a:t>
            </a:r>
            <a:r>
              <a:rPr kumimoji="0" lang="nl-NL" sz="3200" b="0" i="0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b="0" i="0" strike="noStrike" kern="1200" cap="none" spc="0" normalizeH="0" baseline="0" noProof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foot</a:t>
            </a:r>
            <a:endParaRPr kumimoji="0" lang="nl-NL" sz="3200" b="0" i="0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lang="nl-NL" sz="3200" dirty="0"/>
              <a:t>	</a:t>
            </a:r>
            <a:r>
              <a:rPr lang="nl-NL" sz="3200" dirty="0" smtClean="0"/>
              <a:t>la			</a:t>
            </a:r>
            <a:r>
              <a:rPr lang="nl-NL" sz="3200" b="1" dirty="0" smtClean="0">
                <a:solidFill>
                  <a:srgbClr val="00B050"/>
                </a:solidFill>
              </a:rPr>
              <a:t>de la</a:t>
            </a:r>
            <a:r>
              <a:rPr lang="nl-NL" sz="3200" b="1" dirty="0" smtClean="0"/>
              <a:t>	</a:t>
            </a:r>
            <a:r>
              <a:rPr lang="nl-NL" sz="3200" dirty="0" smtClean="0"/>
              <a:t>		de la </a:t>
            </a:r>
            <a:r>
              <a:rPr lang="nl-NL" sz="3200" dirty="0" err="1" smtClean="0"/>
              <a:t>danse</a:t>
            </a:r>
            <a:endParaRPr lang="nl-NL" sz="3200" dirty="0" smtClean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lang="nl-NL" sz="3200" dirty="0"/>
              <a:t>	</a:t>
            </a:r>
            <a:r>
              <a:rPr lang="nl-NL" sz="3200" dirty="0" smtClean="0"/>
              <a:t>l’			</a:t>
            </a:r>
            <a:r>
              <a:rPr lang="nl-NL" sz="3200" b="1" dirty="0" smtClean="0">
                <a:solidFill>
                  <a:srgbClr val="00B050"/>
                </a:solidFill>
              </a:rPr>
              <a:t>de l’	</a:t>
            </a:r>
            <a:r>
              <a:rPr lang="nl-NL" sz="3200" dirty="0" smtClean="0"/>
              <a:t>		de </a:t>
            </a:r>
            <a:r>
              <a:rPr lang="nl-NL" sz="3200" dirty="0" err="1" smtClean="0"/>
              <a:t>l’équitation</a:t>
            </a:r>
            <a:endParaRPr lang="nl-NL" sz="3200" dirty="0" smtClean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nl-NL" sz="3200" b="0" i="0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2"/>
          <p:cNvSpPr txBox="1">
            <a:spLocks/>
          </p:cNvSpPr>
          <p:nvPr/>
        </p:nvSpPr>
        <p:spPr>
          <a:xfrm>
            <a:off x="251520" y="476672"/>
            <a:ext cx="8640960" cy="5760640"/>
          </a:xfrm>
          <a:prstGeom prst="rect">
            <a:avLst/>
          </a:prstGeom>
        </p:spPr>
        <p:txBody>
          <a:bodyPr>
            <a:norm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nl-NL" sz="3200" b="0" i="0" strike="noStrike" kern="1200" cap="none" spc="0" normalizeH="0" baseline="0" noProof="0" dirty="0" smtClean="0">
                <a:ln>
                  <a:noFill/>
                </a:ln>
                <a:solidFill>
                  <a:schemeClr val="accent6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voorbeelden</a:t>
            </a:r>
            <a:endParaRPr lang="nl-NL" sz="3200" noProof="0" dirty="0" smtClean="0">
              <a:solidFill>
                <a:schemeClr val="accent6"/>
              </a:solidFill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lang="nl-NL" sz="3200" dirty="0" smtClean="0"/>
              <a:t>Ik voetbal./Ik doe aan voetbal.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nl-NL" sz="3200" b="0" i="0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					</a:t>
            </a:r>
            <a:r>
              <a:rPr kumimoji="0" lang="nl-NL" sz="3200" b="0" i="1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Je </a:t>
            </a:r>
            <a:r>
              <a:rPr kumimoji="0" lang="nl-NL" sz="3200" b="1" i="1" strike="noStrike" kern="1200" cap="none" spc="0" normalizeH="0" baseline="0" noProof="0" dirty="0" err="1" smtClean="0">
                <a:ln>
                  <a:noFill/>
                </a:ln>
                <a:solidFill>
                  <a:srgbClr val="00B05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fais</a:t>
            </a:r>
            <a:r>
              <a:rPr kumimoji="0" lang="nl-NL" sz="3200" b="1" i="1" strike="noStrike" kern="1200" cap="none" spc="0" normalizeH="0" baseline="0" noProof="0" dirty="0" smtClean="0">
                <a:ln>
                  <a:noFill/>
                </a:ln>
                <a:solidFill>
                  <a:srgbClr val="00B05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du</a:t>
            </a:r>
            <a:r>
              <a:rPr kumimoji="0" lang="nl-NL" sz="3200" i="1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i="1" strike="noStrike" kern="1200" cap="none" spc="0" normalizeH="0" baseline="0" noProof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foot</a:t>
            </a:r>
            <a:r>
              <a:rPr kumimoji="0" lang="nl-NL" sz="3200" i="1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.</a:t>
            </a:r>
            <a:br>
              <a:rPr kumimoji="0" lang="nl-NL" sz="3200" i="1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</a:br>
            <a:endParaRPr kumimoji="0" lang="nl-NL" sz="3200" b="0" i="0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lang="nl-NL" sz="3200" dirty="0" smtClean="0"/>
              <a:t>Zij danst./Zij doet aan dansen.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nl-NL" sz="3200" b="0" i="0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					</a:t>
            </a:r>
            <a:r>
              <a:rPr kumimoji="0" lang="nl-NL" sz="3200" b="0" i="1" strike="noStrike" kern="1200" cap="none" spc="0" normalizeH="0" baseline="0" noProof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Elle</a:t>
            </a:r>
            <a:r>
              <a:rPr kumimoji="0" lang="nl-NL" sz="3200" b="0" i="1" strike="noStrike" kern="1200" cap="none" spc="0" normalizeH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b="1" i="1" strike="noStrike" kern="1200" cap="none" spc="0" normalizeH="0" noProof="0" dirty="0" smtClean="0">
                <a:ln>
                  <a:noFill/>
                </a:ln>
                <a:solidFill>
                  <a:srgbClr val="00B05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fait de la</a:t>
            </a:r>
            <a:r>
              <a:rPr kumimoji="0" lang="nl-NL" sz="3200" i="1" strike="noStrike" kern="1200" cap="none" spc="0" normalizeH="0" noProof="0" dirty="0" smtClean="0">
                <a:ln>
                  <a:noFill/>
                </a:ln>
                <a:solidFill>
                  <a:srgbClr val="00B05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i="1" strike="noStrike" kern="1200" cap="none" spc="0" normalizeH="0" noProof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danse</a:t>
            </a:r>
            <a:r>
              <a:rPr kumimoji="0" lang="nl-NL" sz="3200" i="1" strike="noStrike" kern="1200" cap="none" spc="0" normalizeH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.</a:t>
            </a:r>
            <a:br>
              <a:rPr kumimoji="0" lang="nl-NL" sz="3200" i="1" strike="noStrike" kern="1200" cap="none" spc="0" normalizeH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</a:br>
            <a:endParaRPr kumimoji="0" lang="nl-NL" sz="3200" b="0" i="0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lang="nl-NL" sz="3200" noProof="0" dirty="0" smtClean="0"/>
              <a:t>Wij rijden paard./Wij doen aan paardrijden.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nl-NL" sz="3200" b="0" i="0" strike="noStrike" kern="1200" cap="none" spc="0" normalizeH="0" baseline="0" dirty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	</a:t>
            </a:r>
            <a:r>
              <a:rPr kumimoji="0" lang="nl-NL" sz="3200" b="0" i="0" strike="noStrike" kern="1200" cap="none" spc="0" normalizeH="0" baseline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				</a:t>
            </a:r>
            <a:r>
              <a:rPr kumimoji="0" lang="nl-NL" sz="3200" b="0" i="1" strike="noStrike" kern="1200" cap="none" spc="0" normalizeH="0" baseline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Nous</a:t>
            </a:r>
            <a:r>
              <a:rPr kumimoji="0" lang="nl-NL" sz="3200" b="0" i="1" strike="noStrike" kern="1200" cap="none" spc="0" normalizeH="0" baseline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b="1" i="1" strike="noStrike" kern="1200" cap="none" spc="0" normalizeH="0" baseline="0" dirty="0" err="1" smtClean="0">
                <a:ln>
                  <a:noFill/>
                </a:ln>
                <a:solidFill>
                  <a:srgbClr val="00B05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faisons</a:t>
            </a:r>
            <a:r>
              <a:rPr kumimoji="0" lang="nl-NL" sz="3200" b="1" i="1" strike="noStrike" kern="1200" cap="none" spc="0" normalizeH="0" baseline="0" dirty="0" smtClean="0">
                <a:ln>
                  <a:noFill/>
                </a:ln>
                <a:solidFill>
                  <a:srgbClr val="00B05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de </a:t>
            </a:r>
            <a:r>
              <a:rPr kumimoji="0" lang="nl-NL" sz="3200" b="1" i="1" strike="noStrike" kern="1200" cap="none" spc="0" normalizeH="0" baseline="0" dirty="0" err="1" smtClean="0">
                <a:ln>
                  <a:noFill/>
                </a:ln>
                <a:solidFill>
                  <a:srgbClr val="00B05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l’</a:t>
            </a:r>
            <a:r>
              <a:rPr kumimoji="0" lang="nl-NL" sz="3200" i="1" strike="noStrike" kern="1200" cap="none" spc="0" normalizeH="0" baseline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équitation</a:t>
            </a:r>
            <a:r>
              <a:rPr kumimoji="0" lang="nl-NL" sz="3200" i="1" strike="noStrike" kern="1200" cap="none" spc="0" normalizeH="0" baseline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.</a:t>
            </a:r>
            <a:endParaRPr kumimoji="0" lang="nl-NL" sz="3200" b="0" i="0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2"/>
          <p:cNvSpPr txBox="1">
            <a:spLocks/>
          </p:cNvSpPr>
          <p:nvPr/>
        </p:nvSpPr>
        <p:spPr>
          <a:xfrm>
            <a:off x="251520" y="476672"/>
            <a:ext cx="8640960" cy="5760640"/>
          </a:xfrm>
          <a:prstGeom prst="rect">
            <a:avLst/>
          </a:prstGeom>
        </p:spPr>
        <p:txBody>
          <a:bodyPr>
            <a:norm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nl-NL" sz="3200" i="0" u="sng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Let op!</a:t>
            </a:r>
            <a:endParaRPr lang="nl-NL" sz="3200" u="sng" dirty="0">
              <a:solidFill>
                <a:srgbClr val="FF0000"/>
              </a:solidFill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nl-NL" sz="3200" b="0" i="0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In combinatie met onderstaande werkwoorden,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nl-NL" sz="3200" b="0" i="0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krijgen</a:t>
            </a:r>
            <a:r>
              <a:rPr kumimoji="0" lang="nl-NL" sz="3200" b="0" i="0" strike="noStrike" kern="1200" cap="none" spc="0" normalizeH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 sporten het </a:t>
            </a:r>
            <a:r>
              <a:rPr kumimoji="0" lang="nl-NL" sz="3200" b="1" i="0" strike="noStrike" kern="1200" cap="none" spc="0" normalizeH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normale lidwoord</a:t>
            </a:r>
            <a:r>
              <a:rPr kumimoji="0" lang="nl-NL" sz="3200" i="0" strike="noStrike" kern="1200" cap="none" spc="0" normalizeH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.</a:t>
            </a:r>
            <a:r>
              <a:rPr lang="nl-NL" sz="3200" dirty="0"/>
              <a:t/>
            </a:r>
            <a:br>
              <a:rPr lang="nl-NL" sz="3200" dirty="0"/>
            </a:br>
            <a:endParaRPr kumimoji="0" lang="nl-NL" sz="3200" b="0" i="0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nl-NL" sz="3200" b="0" i="0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	- </a:t>
            </a:r>
            <a:r>
              <a:rPr kumimoji="0" lang="nl-NL" sz="3200" b="0" i="1" strike="noStrike" kern="1200" cap="none" spc="0" normalizeH="0" baseline="0" noProof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aimer</a:t>
            </a:r>
            <a:r>
              <a:rPr kumimoji="0" lang="nl-NL" sz="3200" b="0" i="0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		(houden van, leuk vinden)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lang="nl-NL" sz="3200" noProof="0" dirty="0" smtClean="0"/>
              <a:t>	- </a:t>
            </a:r>
            <a:r>
              <a:rPr lang="nl-NL" sz="3200" i="1" noProof="0" dirty="0" err="1" smtClean="0"/>
              <a:t>préférer</a:t>
            </a:r>
            <a:r>
              <a:rPr lang="nl-NL" sz="3200" noProof="0" dirty="0" smtClean="0"/>
              <a:t> 	(leuker vinden)</a:t>
            </a:r>
            <a:br>
              <a:rPr lang="nl-NL" sz="3200" noProof="0" dirty="0" smtClean="0"/>
            </a:br>
            <a:r>
              <a:rPr lang="nl-NL" sz="3200" noProof="0" dirty="0" smtClean="0"/>
              <a:t>- </a:t>
            </a:r>
            <a:r>
              <a:rPr lang="nl-NL" sz="3200" i="1" noProof="0" dirty="0" err="1" smtClean="0"/>
              <a:t>adorer</a:t>
            </a:r>
            <a:r>
              <a:rPr lang="nl-NL" sz="3200" noProof="0" dirty="0" smtClean="0"/>
              <a:t>		(dol zijn op)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lang="nl-NL" sz="3200" noProof="0" dirty="0" smtClean="0"/>
              <a:t>	- </a:t>
            </a:r>
            <a:r>
              <a:rPr lang="nl-NL" sz="3200" i="1" noProof="0" dirty="0" err="1" smtClean="0"/>
              <a:t>détester</a:t>
            </a:r>
            <a:r>
              <a:rPr lang="nl-NL" sz="3200" noProof="0" dirty="0" smtClean="0"/>
              <a:t>	(een hekel hebben aan)</a:t>
            </a:r>
            <a:endParaRPr kumimoji="0" lang="nl-NL" sz="3200" b="0" i="0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nl-NL" sz="3200" b="0" i="0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2"/>
          <p:cNvSpPr txBox="1">
            <a:spLocks/>
          </p:cNvSpPr>
          <p:nvPr/>
        </p:nvSpPr>
        <p:spPr>
          <a:xfrm>
            <a:off x="251520" y="476672"/>
            <a:ext cx="8640960" cy="5760640"/>
          </a:xfrm>
          <a:prstGeom prst="rect">
            <a:avLst/>
          </a:prstGeom>
        </p:spPr>
        <p:txBody>
          <a:bodyPr>
            <a:norm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nl-NL" sz="3200" b="0" i="0" strike="noStrike" kern="1200" cap="none" spc="0" normalizeH="0" baseline="0" noProof="0" dirty="0" smtClean="0">
                <a:ln>
                  <a:noFill/>
                </a:ln>
                <a:solidFill>
                  <a:schemeClr val="accent6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voorbeelden</a:t>
            </a:r>
            <a:endParaRPr lang="nl-NL" sz="3200" noProof="0" dirty="0" smtClean="0">
              <a:solidFill>
                <a:schemeClr val="accent6"/>
              </a:solidFill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lang="nl-NL" sz="3200" dirty="0" smtClean="0"/>
              <a:t>Ik houd van skiën.</a:t>
            </a:r>
            <a:br>
              <a:rPr lang="nl-NL" sz="3200" dirty="0" smtClean="0"/>
            </a:br>
            <a:r>
              <a:rPr kumimoji="0" lang="nl-NL" sz="3200" b="0" i="0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				</a:t>
            </a:r>
            <a:r>
              <a:rPr kumimoji="0" lang="nl-NL" sz="3200" b="0" i="1" strike="noStrike" kern="1200" cap="none" spc="0" normalizeH="0" baseline="0" noProof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J’aime</a:t>
            </a:r>
            <a:r>
              <a:rPr kumimoji="0" lang="nl-NL" sz="3200" b="0" i="1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b="1" i="1" strike="noStrike" kern="1200" cap="none" spc="0" normalizeH="0" baseline="0" noProof="0" dirty="0" err="1" smtClean="0">
                <a:ln>
                  <a:noFill/>
                </a:ln>
                <a:solidFill>
                  <a:srgbClr val="00B05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le</a:t>
            </a:r>
            <a:r>
              <a:rPr kumimoji="0" lang="nl-NL" sz="3200" i="1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 ski.</a:t>
            </a:r>
            <a:br>
              <a:rPr kumimoji="0" lang="nl-NL" sz="3200" i="1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</a:br>
            <a:endParaRPr kumimoji="0" lang="nl-NL" sz="3200" b="0" i="0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lang="nl-NL" sz="3200" dirty="0" smtClean="0"/>
              <a:t>Zij zijn dol op zwemmen.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nl-NL" sz="3200" b="0" i="0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					</a:t>
            </a:r>
            <a:r>
              <a:rPr kumimoji="0" lang="nl-NL" sz="3200" b="0" i="1" strike="noStrike" kern="1200" cap="none" spc="0" normalizeH="0" baseline="0" noProof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Ils</a:t>
            </a:r>
            <a:r>
              <a:rPr kumimoji="0" lang="nl-NL" sz="3200" b="0" i="1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b="0" i="1" strike="noStrike" kern="1200" cap="none" spc="0" normalizeH="0" baseline="0" noProof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adorent</a:t>
            </a:r>
            <a:r>
              <a:rPr kumimoji="0" lang="nl-NL" sz="3200" b="0" i="1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b="1" i="1" strike="noStrike" kern="1200" cap="none" spc="0" normalizeH="0" baseline="0" noProof="0" dirty="0" smtClean="0">
                <a:ln>
                  <a:noFill/>
                </a:ln>
                <a:solidFill>
                  <a:srgbClr val="00B05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la</a:t>
            </a:r>
            <a:r>
              <a:rPr kumimoji="0" lang="nl-NL" sz="3200" i="1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i="1" strike="noStrike" kern="1200" cap="none" spc="0" normalizeH="0" baseline="0" noProof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natation</a:t>
            </a:r>
            <a:r>
              <a:rPr kumimoji="0" lang="nl-NL" sz="3200" i="1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.</a:t>
            </a:r>
            <a:r>
              <a:rPr kumimoji="0" lang="nl-NL" sz="3200" i="1" strike="noStrike" kern="1200" cap="none" spc="0" normalizeH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/>
            </a:r>
            <a:br>
              <a:rPr kumimoji="0" lang="nl-NL" sz="3200" i="1" strike="noStrike" kern="1200" cap="none" spc="0" normalizeH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</a:br>
            <a:endParaRPr kumimoji="0" lang="nl-NL" sz="3200" b="0" i="0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lang="nl-NL" sz="3200" noProof="0" dirty="0" smtClean="0"/>
              <a:t>Jij hebt een hekel aan aerobic.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nl-NL" sz="3200" b="0" i="0" strike="noStrike" kern="1200" cap="none" spc="0" normalizeH="0" baseline="0" dirty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	</a:t>
            </a:r>
            <a:r>
              <a:rPr kumimoji="0" lang="nl-NL" sz="3200" b="0" i="0" strike="noStrike" kern="1200" cap="none" spc="0" normalizeH="0" baseline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				</a:t>
            </a:r>
            <a:r>
              <a:rPr kumimoji="0" lang="nl-NL" sz="3200" b="0" i="1" strike="noStrike" kern="1200" cap="none" spc="0" normalizeH="0" baseline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Tu</a:t>
            </a:r>
            <a:r>
              <a:rPr kumimoji="0" lang="nl-NL" sz="3200" b="0" i="1" strike="noStrike" kern="1200" cap="none" spc="0" normalizeH="0" baseline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b="0" i="1" strike="noStrike" kern="1200" cap="none" spc="0" normalizeH="0" baseline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détestes</a:t>
            </a:r>
            <a:r>
              <a:rPr kumimoji="0" lang="nl-NL" sz="3200" b="0" i="1" strike="noStrike" kern="1200" cap="none" spc="0" normalizeH="0" baseline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b="1" i="1" strike="noStrike" kern="1200" cap="none" spc="0" normalizeH="0" baseline="0" dirty="0" err="1" smtClean="0">
                <a:ln>
                  <a:noFill/>
                </a:ln>
                <a:solidFill>
                  <a:srgbClr val="00B05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l’</a:t>
            </a:r>
            <a:r>
              <a:rPr kumimoji="0" lang="nl-NL" sz="3200" i="1" strike="noStrike" kern="1200" cap="none" spc="0" normalizeH="0" baseline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aérobic</a:t>
            </a:r>
            <a:r>
              <a:rPr lang="nl-NL" sz="3200" i="1" dirty="0"/>
              <a:t>.</a:t>
            </a:r>
            <a:endParaRPr kumimoji="0" lang="nl-NL" sz="3200" b="0" i="0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</TotalTime>
  <Words>52</Words>
  <Application>Microsoft Office PowerPoint</Application>
  <PresentationFormat>Diavoorstelling (4:3)</PresentationFormat>
  <Paragraphs>39</Paragraphs>
  <Slides>5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5</vt:i4>
      </vt:variant>
    </vt:vector>
  </HeadingPairs>
  <TitlesOfParts>
    <vt:vector size="6" baseType="lpstr">
      <vt:lpstr>Office-thema</vt:lpstr>
      <vt:lpstr>Dia 1</vt:lpstr>
      <vt:lpstr>Dia 2</vt:lpstr>
      <vt:lpstr>Dia 3</vt:lpstr>
      <vt:lpstr>Dia 4</vt:lpstr>
      <vt:lpstr>Dia 5</vt:lpstr>
    </vt:vector>
  </TitlesOfParts>
  <Company>Hewlett-Packard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 1</dc:title>
  <dc:creator>Marieke</dc:creator>
  <cp:lastModifiedBy>Marieke</cp:lastModifiedBy>
  <cp:revision>2</cp:revision>
  <dcterms:created xsi:type="dcterms:W3CDTF">2012-05-05T09:14:05Z</dcterms:created>
  <dcterms:modified xsi:type="dcterms:W3CDTF">2012-05-05T09:29:43Z</dcterms:modified>
</cp:coreProperties>
</file>

<file path=docProps/thumbnail.jpeg>
</file>