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59" r:id="rId6"/>
    <p:sldId id="260" r:id="rId7"/>
    <p:sldId id="263" r:id="rId8"/>
    <p:sldId id="270" r:id="rId9"/>
    <p:sldId id="266" r:id="rId10"/>
    <p:sldId id="265" r:id="rId11"/>
    <p:sldId id="264" r:id="rId12"/>
    <p:sldId id="258" r:id="rId13"/>
    <p:sldId id="262" r:id="rId14"/>
    <p:sldId id="261" r:id="rId15"/>
    <p:sldId id="267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C70E4-CDC2-4C43-A2E6-CEBFB88DAD3D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1DDCE-0BC0-4F8A-860F-D4602902D8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Bestellen is niet inkopen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Bestelsystemen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899592" y="2780928"/>
          <a:ext cx="7704855" cy="3024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8285"/>
                <a:gridCol w="2568285"/>
                <a:gridCol w="2568285"/>
              </a:tblGrid>
              <a:tr h="1172512">
                <a:tc>
                  <a:txBody>
                    <a:bodyPr/>
                    <a:lstStyle/>
                    <a:p>
                      <a:r>
                        <a:rPr lang="nl-NL" dirty="0" smtClean="0"/>
                        <a:t>Wanneer / hoeveel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Vaste</a:t>
                      </a:r>
                      <a:r>
                        <a:rPr lang="nl-NL" baseline="0" dirty="0" smtClean="0"/>
                        <a:t> bestelgrootte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Variabele bestelgrootte</a:t>
                      </a:r>
                      <a:endParaRPr lang="nl-NL" dirty="0"/>
                    </a:p>
                  </a:txBody>
                  <a:tcPr/>
                </a:tc>
              </a:tr>
              <a:tr h="679312">
                <a:tc>
                  <a:txBody>
                    <a:bodyPr/>
                    <a:lstStyle/>
                    <a:p>
                      <a:r>
                        <a:rPr lang="nl-NL" dirty="0" smtClean="0"/>
                        <a:t>Vast besteltijdstip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sQ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sS</a:t>
                      </a:r>
                      <a:endParaRPr lang="nl-NL" dirty="0"/>
                    </a:p>
                  </a:txBody>
                  <a:tcPr/>
                </a:tc>
              </a:tr>
              <a:tr h="1172512">
                <a:tc>
                  <a:txBody>
                    <a:bodyPr/>
                    <a:lstStyle/>
                    <a:p>
                      <a:r>
                        <a:rPr lang="nl-NL" dirty="0" smtClean="0"/>
                        <a:t>Variabel besteltijdstip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BQ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BS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plaatsen van een </a:t>
            </a:r>
            <a:r>
              <a:rPr lang="nl-NL" dirty="0" smtClean="0"/>
              <a:t>bestelling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telefonisch</a:t>
            </a:r>
            <a:br>
              <a:rPr lang="nl-NL" dirty="0" smtClean="0"/>
            </a:br>
            <a:r>
              <a:rPr lang="nl-NL" dirty="0" smtClean="0"/>
              <a:t>- schriftelijk</a:t>
            </a:r>
            <a:br>
              <a:rPr lang="nl-NL" dirty="0" smtClean="0"/>
            </a:br>
            <a:r>
              <a:rPr lang="nl-NL" dirty="0" smtClean="0"/>
              <a:t>- elektronisch (EDI. Internet &amp; </a:t>
            </a:r>
            <a:r>
              <a:rPr lang="nl-NL" dirty="0" err="1" smtClean="0"/>
              <a:t>datacom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- per vertegenwoordiger</a:t>
            </a:r>
            <a:br>
              <a:rPr lang="nl-NL" dirty="0" smtClean="0"/>
            </a:br>
            <a:r>
              <a:rPr lang="nl-NL" dirty="0" smtClean="0"/>
              <a:t>- mondeling bij balie</a:t>
            </a:r>
            <a:endParaRPr lang="nl-NL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Uitleveren orders naar aanleiding van </a:t>
            </a:r>
            <a:r>
              <a:rPr lang="nl-NL" dirty="0" smtClean="0"/>
              <a:t>goederenontvangst</a:t>
            </a:r>
            <a:br>
              <a:rPr lang="nl-NL" dirty="0" smtClean="0"/>
            </a:br>
            <a:r>
              <a:rPr lang="nl-NL" dirty="0" smtClean="0"/>
              <a:t>- verzamelen van de artikelen </a:t>
            </a:r>
            <a:r>
              <a:rPr lang="nl-NL" dirty="0" err="1" smtClean="0"/>
              <a:t>ahv</a:t>
            </a:r>
            <a:r>
              <a:rPr lang="nl-NL" dirty="0" smtClean="0"/>
              <a:t> een </a:t>
            </a:r>
            <a:r>
              <a:rPr lang="nl-NL" dirty="0" err="1" smtClean="0"/>
              <a:t>picklijst</a:t>
            </a:r>
            <a:r>
              <a:rPr lang="nl-NL" dirty="0" smtClean="0"/>
              <a:t> waarop artikelen staan van een order of van meerdere orders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Onderhoud </a:t>
            </a:r>
            <a:r>
              <a:rPr lang="nl-NL" dirty="0" smtClean="0"/>
              <a:t>leveranciersgegevens</a:t>
            </a:r>
            <a:br>
              <a:rPr lang="nl-NL" dirty="0" smtClean="0"/>
            </a:br>
            <a:r>
              <a:rPr lang="nl-NL" dirty="0" smtClean="0"/>
              <a:t>Bijwerken van: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verhuizingen</a:t>
            </a:r>
            <a:br>
              <a:rPr lang="nl-NL" dirty="0" smtClean="0"/>
            </a:br>
            <a:r>
              <a:rPr lang="nl-NL" dirty="0" smtClean="0"/>
              <a:t>- gewijzigde e-mailadressen</a:t>
            </a:r>
            <a:br>
              <a:rPr lang="nl-NL" dirty="0" smtClean="0"/>
            </a:br>
            <a:r>
              <a:rPr lang="nl-NL" dirty="0" smtClean="0"/>
              <a:t>- gewijzigde telefoonnummers</a:t>
            </a:r>
            <a:br>
              <a:rPr lang="nl-NL" dirty="0" smtClean="0"/>
            </a:br>
            <a:r>
              <a:rPr lang="nl-NL" dirty="0" smtClean="0"/>
              <a:t>- andere leveringsvoorwaarden</a:t>
            </a:r>
            <a:br>
              <a:rPr lang="nl-NL" dirty="0" smtClean="0"/>
            </a:br>
            <a:r>
              <a:rPr lang="nl-NL" dirty="0" smtClean="0"/>
              <a:t>- andere betalingsvoorwaarden</a:t>
            </a:r>
            <a:br>
              <a:rPr lang="nl-NL" dirty="0" smtClean="0"/>
            </a:br>
            <a:r>
              <a:rPr lang="nl-NL" dirty="0" smtClean="0"/>
              <a:t>- banknummer</a:t>
            </a:r>
            <a:endParaRPr lang="nl-NL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Rendement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= de winst per geïnvesteerd bedrag</a:t>
            </a:r>
          </a:p>
          <a:p>
            <a:r>
              <a:rPr lang="nl-NL" dirty="0" smtClean="0"/>
              <a:t>Rendement hangt af van</a:t>
            </a:r>
            <a:br>
              <a:rPr lang="nl-NL" dirty="0" smtClean="0"/>
            </a:br>
            <a:r>
              <a:rPr lang="nl-NL" dirty="0" smtClean="0"/>
              <a:t>- verhouding kern- tot randassortiment</a:t>
            </a:r>
            <a:br>
              <a:rPr lang="nl-NL" dirty="0" smtClean="0"/>
            </a:br>
            <a:r>
              <a:rPr lang="nl-NL" dirty="0" smtClean="0"/>
              <a:t>- gemiddelde brutowinst op het assortiment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voorraadkosten</a:t>
            </a:r>
            <a:br>
              <a:rPr lang="nl-NL" dirty="0" smtClean="0"/>
            </a:br>
            <a:r>
              <a:rPr lang="nl-NL" dirty="0" smtClean="0"/>
              <a:t>- de gemiddelde omzetsnelheid van de voorraad</a:t>
            </a:r>
            <a:endParaRPr lang="nl-NL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Wettelijke </a:t>
            </a:r>
            <a:r>
              <a:rPr lang="nl-NL" dirty="0" smtClean="0"/>
              <a:t>bepalingen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smtClean="0"/>
              <a:t>P</a:t>
            </a:r>
            <a:r>
              <a:rPr lang="nl-NL" dirty="0" smtClean="0"/>
              <a:t>rijzenwet</a:t>
            </a:r>
            <a:br>
              <a:rPr lang="nl-NL" dirty="0" smtClean="0"/>
            </a:br>
            <a:r>
              <a:rPr lang="nl-NL" dirty="0" smtClean="0"/>
              <a:t>- Mededingingswet</a:t>
            </a:r>
            <a:br>
              <a:rPr lang="nl-NL" dirty="0" smtClean="0"/>
            </a:br>
            <a:r>
              <a:rPr lang="nl-NL" dirty="0" smtClean="0"/>
              <a:t>- Colportagewet</a:t>
            </a:r>
            <a:br>
              <a:rPr lang="nl-NL" dirty="0" smtClean="0"/>
            </a:br>
            <a:r>
              <a:rPr lang="nl-NL" dirty="0" smtClean="0"/>
              <a:t>- Wet productaansprakelijkheid</a:t>
            </a:r>
            <a:br>
              <a:rPr lang="nl-NL" dirty="0" smtClean="0"/>
            </a:br>
            <a:r>
              <a:rPr lang="nl-NL" dirty="0" smtClean="0"/>
              <a:t>- Eigendom door levering</a:t>
            </a:r>
            <a:br>
              <a:rPr lang="nl-NL" dirty="0" smtClean="0"/>
            </a:br>
            <a:r>
              <a:rPr lang="nl-NL" dirty="0" smtClean="0"/>
              <a:t>- Transportverzekeringen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Inkopen &amp; Bestellen</a:t>
            </a:r>
            <a:endParaRPr lang="nl-NL" dirty="0" smtClean="0"/>
          </a:p>
          <a:p>
            <a:r>
              <a:rPr lang="nl-NL" dirty="0" smtClean="0"/>
              <a:t>Inkopen is:</a:t>
            </a:r>
            <a:br>
              <a:rPr lang="nl-NL" dirty="0" smtClean="0"/>
            </a:br>
            <a:r>
              <a:rPr lang="nl-NL" dirty="0" smtClean="0"/>
              <a:t>- aanpassen van assortiment</a:t>
            </a:r>
            <a:br>
              <a:rPr lang="nl-NL" dirty="0" smtClean="0"/>
            </a:br>
            <a:r>
              <a:rPr lang="nl-NL" dirty="0" smtClean="0"/>
              <a:t>- onderzoek doen naar het juiste product </a:t>
            </a:r>
            <a:br>
              <a:rPr lang="nl-NL" dirty="0" smtClean="0"/>
            </a:br>
            <a:r>
              <a:rPr lang="nl-NL" dirty="0" smtClean="0"/>
              <a:t>   tegen de juiste voorwaarden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het verwerven van speciale producten</a:t>
            </a:r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Inkopen &amp; Bestellen</a:t>
            </a:r>
            <a:endParaRPr lang="nl-NL" dirty="0" smtClean="0"/>
          </a:p>
          <a:p>
            <a:r>
              <a:rPr lang="nl-NL" dirty="0" smtClean="0"/>
              <a:t>Bestellen</a:t>
            </a:r>
            <a:r>
              <a:rPr lang="nl-NL" dirty="0" smtClean="0"/>
              <a:t> is:</a:t>
            </a:r>
            <a:br>
              <a:rPr lang="nl-NL" dirty="0" smtClean="0"/>
            </a:br>
            <a:r>
              <a:rPr lang="nl-NL" dirty="0" smtClean="0"/>
              <a:t>-  een herhalingsaankoop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een routinehandeling</a:t>
            </a:r>
            <a:br>
              <a:rPr lang="nl-NL" dirty="0" smtClean="0"/>
            </a:br>
            <a:r>
              <a:rPr lang="nl-NL" dirty="0" smtClean="0"/>
              <a:t>- weten wat je zult ontvangen</a:t>
            </a:r>
            <a:endParaRPr lang="nl-NL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Bestelproces </a:t>
            </a:r>
            <a:r>
              <a:rPr lang="nl-NL" dirty="0" smtClean="0">
                <a:sym typeface="Wingdings" pitchFamily="2" charset="2"/>
              </a:rPr>
              <a:t> T</a:t>
            </a:r>
            <a:r>
              <a:rPr lang="nl-NL" dirty="0" smtClean="0"/>
              <a:t>wee manieren:</a:t>
            </a:r>
            <a:br>
              <a:rPr lang="nl-NL" dirty="0" smtClean="0"/>
            </a:br>
            <a:r>
              <a:rPr lang="nl-NL" dirty="0" smtClean="0"/>
              <a:t>1. Verkopers kopen tevens in.</a:t>
            </a:r>
            <a:br>
              <a:rPr lang="nl-NL" dirty="0" smtClean="0"/>
            </a:br>
            <a:r>
              <a:rPr lang="nl-NL" dirty="0" smtClean="0"/>
              <a:t>     (inkopen na order (leveringsverplichting)</a:t>
            </a:r>
            <a:br>
              <a:rPr lang="nl-NL" dirty="0" smtClean="0"/>
            </a:br>
            <a:r>
              <a:rPr lang="nl-NL" dirty="0" smtClean="0"/>
              <a:t>2. Functionele scheiding tussen de verkoop-</a:t>
            </a:r>
            <a:br>
              <a:rPr lang="nl-NL" dirty="0" smtClean="0"/>
            </a:br>
            <a:r>
              <a:rPr lang="nl-NL" dirty="0" smtClean="0"/>
              <a:t>     en inkoopafdeling.</a:t>
            </a:r>
            <a:br>
              <a:rPr lang="nl-NL" dirty="0" smtClean="0"/>
            </a:br>
            <a:r>
              <a:rPr lang="nl-NL" dirty="0" smtClean="0"/>
              <a:t>    (uit voorraad verkopen)</a:t>
            </a:r>
          </a:p>
          <a:p>
            <a:r>
              <a:rPr lang="nl-NL" dirty="0" smtClean="0"/>
              <a:t>Bij bestellingen spelen een rol:</a:t>
            </a:r>
            <a:br>
              <a:rPr lang="nl-NL" dirty="0" smtClean="0"/>
            </a:br>
            <a:r>
              <a:rPr lang="nl-NL" dirty="0" smtClean="0"/>
              <a:t>- leveringsvoorwaarden</a:t>
            </a:r>
            <a:br>
              <a:rPr lang="nl-NL" dirty="0" smtClean="0"/>
            </a:br>
            <a:r>
              <a:rPr lang="nl-NL" dirty="0" smtClean="0"/>
              <a:t>- prijs</a:t>
            </a:r>
            <a:br>
              <a:rPr lang="nl-NL" dirty="0" smtClean="0"/>
            </a:br>
            <a:r>
              <a:rPr lang="nl-NL" dirty="0" smtClean="0"/>
              <a:t>- levertijd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</a:t>
            </a:r>
            <a:r>
              <a:rPr lang="nl-NL" dirty="0" smtClean="0"/>
              <a:t>voorraad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het aantal stuks dat van een bepaald artikel de gemiddelde voorraad is</a:t>
            </a:r>
            <a:endParaRPr lang="nl-NL" dirty="0" smtClean="0"/>
          </a:p>
          <a:p>
            <a:r>
              <a:rPr lang="nl-NL" dirty="0" smtClean="0"/>
              <a:t>omzetsnelheid </a:t>
            </a:r>
            <a:br>
              <a:rPr lang="nl-NL" dirty="0" smtClean="0"/>
            </a:br>
            <a:r>
              <a:rPr lang="nl-NL" dirty="0" smtClean="0"/>
              <a:t>het aantal keren oer periode (meestal 1 jaar) dat de voorraad verkocht wordt</a:t>
            </a:r>
          </a:p>
          <a:p>
            <a:r>
              <a:rPr lang="nl-NL" dirty="0" smtClean="0"/>
              <a:t>Omzetduur</a:t>
            </a:r>
            <a:br>
              <a:rPr lang="nl-NL" dirty="0" smtClean="0"/>
            </a:br>
            <a:r>
              <a:rPr lang="nl-NL" dirty="0" smtClean="0"/>
              <a:t>het aantal dagen dat de voorraad </a:t>
            </a:r>
            <a:r>
              <a:rPr lang="nl-NL" dirty="0" smtClean="0"/>
              <a:t>o</a:t>
            </a:r>
            <a:r>
              <a:rPr lang="nl-NL" dirty="0" smtClean="0"/>
              <a:t>f een deel van de voorraad in het magazijn is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Besteladvies</a:t>
            </a:r>
            <a:br>
              <a:rPr lang="nl-NL" dirty="0" smtClean="0"/>
            </a:br>
            <a:r>
              <a:rPr lang="nl-NL" dirty="0" smtClean="0"/>
              <a:t>de informatie die de afdeling Inkoop gebruikt om zo goed mogelijk in te kopen.</a:t>
            </a:r>
          </a:p>
          <a:p>
            <a:r>
              <a:rPr lang="nl-NL" dirty="0" smtClean="0"/>
              <a:t>Besteladvies komt to stand vanuit</a:t>
            </a:r>
            <a:br>
              <a:rPr lang="nl-NL" dirty="0" smtClean="0"/>
            </a:br>
            <a:r>
              <a:rPr lang="nl-NL" dirty="0" smtClean="0"/>
              <a:t>- het computersysteem</a:t>
            </a:r>
            <a:br>
              <a:rPr lang="nl-NL" dirty="0" smtClean="0"/>
            </a:br>
            <a:r>
              <a:rPr lang="nl-NL" dirty="0" smtClean="0"/>
              <a:t>- de afdelingen</a:t>
            </a:r>
            <a:br>
              <a:rPr lang="nl-NL" dirty="0" smtClean="0"/>
            </a:br>
            <a:r>
              <a:rPr lang="nl-NL" dirty="0" smtClean="0"/>
              <a:t>- de leverancier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M</a:t>
            </a:r>
            <a:r>
              <a:rPr lang="nl-NL" dirty="0" smtClean="0"/>
              <a:t>inimumvoorraad</a:t>
            </a:r>
            <a:br>
              <a:rPr lang="nl-NL" dirty="0" smtClean="0"/>
            </a:br>
            <a:r>
              <a:rPr lang="nl-NL" dirty="0" smtClean="0"/>
              <a:t>het aantal dat is vastgelegd, gebaseerd op de verkoopprognose in combinatie met de levertijd</a:t>
            </a:r>
          </a:p>
          <a:p>
            <a:r>
              <a:rPr lang="nl-NL" dirty="0" smtClean="0"/>
              <a:t> Maximumvoorraad</a:t>
            </a:r>
            <a:br>
              <a:rPr lang="nl-NL" dirty="0" smtClean="0"/>
            </a:br>
            <a:r>
              <a:rPr lang="nl-NL" dirty="0" smtClean="0"/>
              <a:t>Deze voorraas is afhankelijk van de omvang van het product en de hiervoor maximaal beschikbare magazijnruimte of de prijs van het product en het maximuminvesteringsbedrag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Bestelniveau</a:t>
            </a:r>
            <a:br>
              <a:rPr lang="nl-NL" dirty="0" smtClean="0"/>
            </a:br>
            <a:r>
              <a:rPr lang="nl-NL" dirty="0" smtClean="0"/>
              <a:t>De voorraadgrootte op het moment waarop je een bestelling moet plaatsen.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</a:t>
            </a:r>
            <a:r>
              <a:rPr lang="nl-NL" dirty="0" smtClean="0"/>
              <a:t>eiligheidsvoorraad</a:t>
            </a:r>
            <a:br>
              <a:rPr lang="nl-NL" dirty="0" smtClean="0"/>
            </a:br>
            <a:r>
              <a:rPr lang="nl-NL" dirty="0" smtClean="0"/>
              <a:t>De voorraad die dient om afwijkingen in positieve zin tussen de verwachte vraag en de werkelijke vraag en tussen de verwachte en werkelijke levertijd in een gewenste mate op te vangen.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Soorten </a:t>
            </a:r>
            <a:r>
              <a:rPr lang="nl-NL" dirty="0" smtClean="0"/>
              <a:t>orders</a:t>
            </a:r>
            <a:br>
              <a:rPr lang="nl-NL" dirty="0" smtClean="0"/>
            </a:br>
            <a:r>
              <a:rPr lang="nl-NL" dirty="0" smtClean="0"/>
              <a:t>- spoedorder</a:t>
            </a:r>
            <a:br>
              <a:rPr lang="nl-NL" dirty="0" smtClean="0"/>
            </a:br>
            <a:r>
              <a:rPr lang="nl-NL" dirty="0" smtClean="0"/>
              <a:t>  een bestelling bij een leverancier die met </a:t>
            </a:r>
            <a:br>
              <a:rPr lang="nl-NL" dirty="0" smtClean="0"/>
            </a:br>
            <a:r>
              <a:rPr lang="nl-NL" dirty="0" smtClean="0"/>
              <a:t>  voorran</a:t>
            </a:r>
            <a:r>
              <a:rPr lang="nl-NL" dirty="0" smtClean="0"/>
              <a:t>g behandeld moet worden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afroeporder</a:t>
            </a:r>
            <a:br>
              <a:rPr lang="nl-NL" dirty="0" smtClean="0"/>
            </a:br>
            <a:r>
              <a:rPr lang="nl-NL" dirty="0" smtClean="0"/>
              <a:t>  </a:t>
            </a:r>
            <a:r>
              <a:rPr lang="nl-NL" dirty="0" smtClean="0"/>
              <a:t>Een </a:t>
            </a:r>
            <a:r>
              <a:rPr lang="nl-NL" dirty="0" smtClean="0"/>
              <a:t>order voor een bepaalde hoeveelheid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goederen </a:t>
            </a:r>
            <a:r>
              <a:rPr lang="nl-NL" dirty="0" smtClean="0"/>
              <a:t>op een bepaalde leverdatum als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specificatie </a:t>
            </a:r>
            <a:r>
              <a:rPr lang="nl-NL" dirty="0" smtClean="0"/>
              <a:t>van een(deel van een)raamcontract</a:t>
            </a:r>
            <a:r>
              <a:rPr lang="nl-NL" dirty="0" smtClean="0"/>
              <a:t>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rappelorder</a:t>
            </a:r>
            <a:br>
              <a:rPr lang="nl-NL" dirty="0" smtClean="0"/>
            </a:br>
            <a:r>
              <a:rPr lang="nl-NL" dirty="0" smtClean="0"/>
              <a:t>  een schrijven van de groothandel aan de </a:t>
            </a:r>
            <a:br>
              <a:rPr lang="nl-NL" dirty="0" smtClean="0"/>
            </a:br>
            <a:r>
              <a:rPr lang="nl-NL" dirty="0" smtClean="0"/>
              <a:t>  fabrikant om deze te helpen herinneren aan de </a:t>
            </a:r>
            <a:br>
              <a:rPr lang="nl-NL" dirty="0" smtClean="0"/>
            </a:br>
            <a:r>
              <a:rPr lang="nl-NL" dirty="0" smtClean="0"/>
              <a:t>  leveringsverplichtingen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75</Words>
  <Application>Microsoft Office PowerPoint</Application>
  <PresentationFormat>Diavoorstelling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  <vt:lpstr>Bestellen</vt:lpstr>
    </vt:vector>
  </TitlesOfParts>
  <Company>ROC Landstede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Bestellen</dc:title>
  <dc:creator>jongc</dc:creator>
  <cp:lastModifiedBy>jongc</cp:lastModifiedBy>
  <cp:revision>20</cp:revision>
  <dcterms:created xsi:type="dcterms:W3CDTF">2012-02-18T15:51:36Z</dcterms:created>
  <dcterms:modified xsi:type="dcterms:W3CDTF">2012-02-23T13:07:56Z</dcterms:modified>
</cp:coreProperties>
</file>