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83ECB-B8B4-4BA2-8D5D-D562BAFBF2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7200" dirty="0"/>
              <a:t>Welkom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A3FC3FE-2270-4A1A-91EF-D3DABBADA9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3884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3477DC-2F77-4B42-9771-54EE6E1F5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Zelfstandig 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EF379B-2641-43AD-9DBA-B76FEA763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3200" dirty="0"/>
          </a:p>
          <a:p>
            <a:endParaRPr lang="nl-NL" sz="3200" dirty="0"/>
          </a:p>
          <a:p>
            <a:r>
              <a:rPr lang="nl-NL" sz="4000" dirty="0"/>
              <a:t>Taak 10, opdracht 19 t/m 21</a:t>
            </a:r>
          </a:p>
        </p:txBody>
      </p:sp>
    </p:spTree>
    <p:extLst>
      <p:ext uri="{BB962C8B-B14F-4D97-AF65-F5344CB8AC3E}">
        <p14:creationId xmlns:p14="http://schemas.microsoft.com/office/powerpoint/2010/main" val="246469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96774B-DFDE-4E48-85D6-A8D139BB0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Kunnen jullie </a:t>
            </a:r>
            <a:r>
              <a:rPr lang="nl-NL" sz="4800" dirty="0" err="1"/>
              <a:t>multitasken</a:t>
            </a:r>
            <a:r>
              <a:rPr lang="nl-NL" sz="4800" dirty="0"/>
              <a:t>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D11615ED-46F0-4DDC-8C21-C3827C0AC8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5419" y="1463040"/>
            <a:ext cx="7405225" cy="5557393"/>
          </a:xfrm>
        </p:spPr>
      </p:pic>
      <p:pic>
        <p:nvPicPr>
          <p:cNvPr id="5124" name="Picture 4" descr="Afbeeldingsresultaat voor smartphone no background">
            <a:extLst>
              <a:ext uri="{FF2B5EF4-FFF2-40B4-BE49-F238E27FC236}">
                <a16:creationId xmlns:a16="http://schemas.microsoft.com/office/drawing/2014/main" id="{EB4AECC3-A5AD-4739-8564-69554BD58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2567">
            <a:off x="4878577" y="3054551"/>
            <a:ext cx="4047312" cy="28417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757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BB64C3-8DBA-4356-A54C-0D6C54FF9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Onderzoeksvraag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05B170-5E7C-414D-9E47-25383BD2F2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Werk ik sneller als ik eerst de woordzoeker maak en daarna de proeftoets, in plaats van dit af te wisselen?</a:t>
            </a:r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Verwachting?</a:t>
            </a:r>
          </a:p>
        </p:txBody>
      </p:sp>
    </p:spTree>
    <p:extLst>
      <p:ext uri="{BB962C8B-B14F-4D97-AF65-F5344CB8AC3E}">
        <p14:creationId xmlns:p14="http://schemas.microsoft.com/office/powerpoint/2010/main" val="314889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3A5DE-B416-43C8-BB77-57153CB9E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Werkplan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DDA85A-11CF-422C-8221-01BA7EF51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Korte proeftoets</a:t>
            </a:r>
          </a:p>
          <a:p>
            <a:endParaRPr lang="nl-NL" sz="2800" dirty="0"/>
          </a:p>
          <a:p>
            <a:r>
              <a:rPr lang="nl-NL" sz="2800" dirty="0"/>
              <a:t>Woordzoeker</a:t>
            </a:r>
          </a:p>
          <a:p>
            <a:endParaRPr lang="nl-NL" sz="2800" dirty="0"/>
          </a:p>
          <a:p>
            <a:r>
              <a:rPr lang="nl-NL" sz="2800" dirty="0"/>
              <a:t>Stopwatch</a:t>
            </a:r>
          </a:p>
        </p:txBody>
      </p:sp>
      <p:pic>
        <p:nvPicPr>
          <p:cNvPr id="6146" name="Picture 2" descr="Afbeeldingsresultaat">
            <a:extLst>
              <a:ext uri="{FF2B5EF4-FFF2-40B4-BE49-F238E27FC236}">
                <a16:creationId xmlns:a16="http://schemas.microsoft.com/office/drawing/2014/main" id="{BADE7394-81D0-400C-9A82-8512692C42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88" b="22826"/>
          <a:stretch/>
        </p:blipFill>
        <p:spPr bwMode="auto">
          <a:xfrm>
            <a:off x="4479798" y="609600"/>
            <a:ext cx="4929378" cy="4410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9520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EC6C78-B660-4068-B88F-512D75CB4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Resultaten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4A5411F-52D1-4C5C-B43F-6517BD4C0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Controlegroep:</a:t>
            </a:r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Proefgroep:</a:t>
            </a:r>
          </a:p>
        </p:txBody>
      </p:sp>
    </p:spTree>
    <p:extLst>
      <p:ext uri="{BB962C8B-B14F-4D97-AF65-F5344CB8AC3E}">
        <p14:creationId xmlns:p14="http://schemas.microsoft.com/office/powerpoint/2010/main" val="3598952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52B93E-229D-4457-A924-1DAC950B6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Conclusie?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421D42-25AC-4C96-B572-9D03AB8E8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170" name="Picture 2" descr="Afbeeldingsresultaat">
            <a:extLst>
              <a:ext uri="{FF2B5EF4-FFF2-40B4-BE49-F238E27FC236}">
                <a16:creationId xmlns:a16="http://schemas.microsoft.com/office/drawing/2014/main" id="{49C4C25D-863F-4A4D-9C1B-DAA08540B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17320"/>
            <a:ext cx="7254240" cy="544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4059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9F2709-217C-4729-BF49-850DEE43C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Evalueren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235B1F-C940-43D2-B76A-6FB376F14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Is het onderzoek betrouwbaar?</a:t>
            </a:r>
          </a:p>
          <a:p>
            <a:endParaRPr lang="nl-NL" sz="2800" dirty="0"/>
          </a:p>
          <a:p>
            <a:r>
              <a:rPr lang="nl-NL" sz="2800" dirty="0"/>
              <a:t>Is het resultaat wat we verwacht hadden?</a:t>
            </a:r>
          </a:p>
          <a:p>
            <a:endParaRPr lang="nl-NL" sz="2800" dirty="0"/>
          </a:p>
          <a:p>
            <a:r>
              <a:rPr lang="nl-NL" sz="2800" dirty="0"/>
              <a:t>Hoe kunnen we de resultaten verklaren?</a:t>
            </a:r>
          </a:p>
        </p:txBody>
      </p:sp>
    </p:spTree>
    <p:extLst>
      <p:ext uri="{BB962C8B-B14F-4D97-AF65-F5344CB8AC3E}">
        <p14:creationId xmlns:p14="http://schemas.microsoft.com/office/powerpoint/2010/main" val="1064753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0F913-1569-4A5F-840C-169588196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042D2-2252-427D-AA0F-95429DD97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73937"/>
            <a:ext cx="8596668" cy="4928616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/>
              <a:t>Korte terugblik vorige les</a:t>
            </a:r>
          </a:p>
          <a:p>
            <a:endParaRPr lang="nl-NL" sz="2400" dirty="0"/>
          </a:p>
          <a:p>
            <a:r>
              <a:rPr lang="nl-NL" sz="2400" dirty="0"/>
              <a:t>Toets plannen</a:t>
            </a:r>
          </a:p>
          <a:p>
            <a:endParaRPr lang="nl-NL" sz="2400" dirty="0"/>
          </a:p>
          <a:p>
            <a:r>
              <a:rPr lang="nl-NL" sz="2400" dirty="0"/>
              <a:t>Uitleg celdeling</a:t>
            </a:r>
          </a:p>
          <a:p>
            <a:endParaRPr lang="nl-NL" sz="2400" dirty="0"/>
          </a:p>
          <a:p>
            <a:r>
              <a:rPr lang="nl-NL" sz="2400" dirty="0"/>
              <a:t>Celdeling in de praktijk</a:t>
            </a:r>
          </a:p>
          <a:p>
            <a:endParaRPr lang="nl-NL" sz="2400" dirty="0"/>
          </a:p>
          <a:p>
            <a:r>
              <a:rPr lang="nl-NL" sz="2400" dirty="0"/>
              <a:t>Zelfstandig werken</a:t>
            </a:r>
          </a:p>
          <a:p>
            <a:endParaRPr lang="nl-NL" sz="2400" dirty="0"/>
          </a:p>
          <a:p>
            <a:r>
              <a:rPr lang="nl-NL" sz="2400" dirty="0"/>
              <a:t>Onderzoek</a:t>
            </a:r>
          </a:p>
        </p:txBody>
      </p:sp>
    </p:spTree>
    <p:extLst>
      <p:ext uri="{BB962C8B-B14F-4D97-AF65-F5344CB8AC3E}">
        <p14:creationId xmlns:p14="http://schemas.microsoft.com/office/powerpoint/2010/main" val="11250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901A71-42EC-46DB-BB4E-9ADF9C79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800" dirty="0"/>
              <a:t>Chromosomen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29F69C-1604-4EF7-91A0-8408FDDCF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/>
              <a:t>Wat is een chromosoom?</a:t>
            </a:r>
          </a:p>
          <a:p>
            <a:endParaRPr lang="nl-NL" sz="2800" dirty="0"/>
          </a:p>
          <a:p>
            <a:r>
              <a:rPr lang="nl-NL" sz="2800" dirty="0"/>
              <a:t>Wat doen chromosomen?</a:t>
            </a:r>
          </a:p>
          <a:p>
            <a:endParaRPr lang="nl-NL" sz="2800" dirty="0"/>
          </a:p>
          <a:p>
            <a:r>
              <a:rPr lang="nl-NL" sz="2800" dirty="0"/>
              <a:t>Hoeveel chromosomen hebben wij?</a:t>
            </a:r>
          </a:p>
          <a:p>
            <a:endParaRPr lang="nl-NL" dirty="0"/>
          </a:p>
        </p:txBody>
      </p:sp>
      <p:pic>
        <p:nvPicPr>
          <p:cNvPr id="2052" name="Picture 4" descr="Afbeeldingsresultaat voor Chromosoom">
            <a:extLst>
              <a:ext uri="{FF2B5EF4-FFF2-40B4-BE49-F238E27FC236}">
                <a16:creationId xmlns:a16="http://schemas.microsoft.com/office/drawing/2014/main" id="{A53A7F07-7081-4736-8E96-3ED9B6BFF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336" y="955537"/>
            <a:ext cx="3410523" cy="241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05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1280BF-9A36-4009-9713-AF6EE39BB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Wat doet een chromosoom?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8573D2-10B8-42A8-A04B-CFB3C8445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Drager van erfelijke eigenschappen</a:t>
            </a:r>
          </a:p>
        </p:txBody>
      </p:sp>
      <p:pic>
        <p:nvPicPr>
          <p:cNvPr id="6146" name="Picture 2" descr="Afbeeldingsresultaat voor erfelijke eigenschappen">
            <a:extLst>
              <a:ext uri="{FF2B5EF4-FFF2-40B4-BE49-F238E27FC236}">
                <a16:creationId xmlns:a16="http://schemas.microsoft.com/office/drawing/2014/main" id="{CD9F669F-3AAD-4466-AD8C-053906153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873405"/>
            <a:ext cx="20002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fbeeldingsresultaat voor krullend vs stijl">
            <a:extLst>
              <a:ext uri="{FF2B5EF4-FFF2-40B4-BE49-F238E27FC236}">
                <a16:creationId xmlns:a16="http://schemas.microsoft.com/office/drawing/2014/main" id="{5EB95871-124E-44ED-BB6C-8BFD8F4F0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468" y="2883686"/>
            <a:ext cx="4938060" cy="370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81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AE57D9-634D-4A2F-B1D6-B5527935B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Chromosomenportret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C2EA1E-73ED-4F84-B1C7-EA4EBFE7B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172" name="Picture 4" descr="http://iendocrinology.com/albums_97b6bfb0212da31ab6adb86cf0f258ab/karyogram2.JPG">
            <a:extLst>
              <a:ext uri="{FF2B5EF4-FFF2-40B4-BE49-F238E27FC236}">
                <a16:creationId xmlns:a16="http://schemas.microsoft.com/office/drawing/2014/main" id="{34BD11E6-233A-4D20-8814-141F0798B2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3"/>
          <a:stretch/>
        </p:blipFill>
        <p:spPr bwMode="auto">
          <a:xfrm>
            <a:off x="677334" y="1740022"/>
            <a:ext cx="6810020" cy="509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68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0398A7-F4B7-4BEB-B616-3BD7318D4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800" dirty="0"/>
              <a:t>Uitleg gewone celdeling (Mitose)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5448AB-2F9D-4BC4-A605-3F9762062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Als we groeien delen onze cellen heel veel</a:t>
            </a:r>
          </a:p>
          <a:p>
            <a:endParaRPr lang="nl-NL" sz="2400" dirty="0"/>
          </a:p>
          <a:p>
            <a:r>
              <a:rPr lang="nl-NL" sz="2400" dirty="0"/>
              <a:t>Blijven onze cellen delen als we uitgegroeid zijn?</a:t>
            </a:r>
          </a:p>
          <a:p>
            <a:endParaRPr lang="nl-NL" sz="2400" dirty="0"/>
          </a:p>
          <a:p>
            <a:endParaRPr lang="nl-NL" sz="2400" dirty="0"/>
          </a:p>
        </p:txBody>
      </p:sp>
      <p:pic>
        <p:nvPicPr>
          <p:cNvPr id="1026" name="Picture 2" descr="Afbeeldingsresultaat voor Celdeling gif">
            <a:extLst>
              <a:ext uri="{FF2B5EF4-FFF2-40B4-BE49-F238E27FC236}">
                <a16:creationId xmlns:a16="http://schemas.microsoft.com/office/drawing/2014/main" id="{D88A7C67-AFE9-4434-B6A6-A7C59986829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201" y="1390165"/>
            <a:ext cx="20955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lizard regrowing tail">
            <a:extLst>
              <a:ext uri="{FF2B5EF4-FFF2-40B4-BE49-F238E27FC236}">
                <a16:creationId xmlns:a16="http://schemas.microsoft.com/office/drawing/2014/main" id="{3DC71EED-CAF1-443D-BEB2-4B234E771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3693027"/>
            <a:ext cx="6985907" cy="317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lizard regrowing tail">
            <a:extLst>
              <a:ext uri="{FF2B5EF4-FFF2-40B4-BE49-F238E27FC236}">
                <a16:creationId xmlns:a16="http://schemas.microsoft.com/office/drawing/2014/main" id="{71B4346C-630F-4000-AE83-92BCEB8DBC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657" y="3693027"/>
            <a:ext cx="4678615" cy="3170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0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8B51CC-0198-4EC8-AE2A-345D38E5A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Vorming van nieuwe cellen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FAF646-0D55-4F1B-A2DF-613BD1376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grpSp>
        <p:nvGrpSpPr>
          <p:cNvPr id="27" name="Groep 26">
            <a:extLst>
              <a:ext uri="{FF2B5EF4-FFF2-40B4-BE49-F238E27FC236}">
                <a16:creationId xmlns:a16="http://schemas.microsoft.com/office/drawing/2014/main" id="{C2FA3720-E6C0-48DA-9F73-EC37963A1490}"/>
              </a:ext>
            </a:extLst>
          </p:cNvPr>
          <p:cNvGrpSpPr/>
          <p:nvPr/>
        </p:nvGrpSpPr>
        <p:grpSpPr>
          <a:xfrm>
            <a:off x="2607117" y="2160589"/>
            <a:ext cx="2820955" cy="2595616"/>
            <a:chOff x="2607117" y="2160589"/>
            <a:chExt cx="2820955" cy="2595616"/>
          </a:xfrm>
        </p:grpSpPr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15285E7E-E015-4957-8148-658556804868}"/>
                </a:ext>
              </a:extLst>
            </p:cNvPr>
            <p:cNvGrpSpPr/>
            <p:nvPr/>
          </p:nvGrpSpPr>
          <p:grpSpPr>
            <a:xfrm>
              <a:off x="3125064" y="2160589"/>
              <a:ext cx="2303008" cy="2595616"/>
              <a:chOff x="3479627" y="2160589"/>
              <a:chExt cx="2303008" cy="2595616"/>
            </a:xfrm>
          </p:grpSpPr>
          <p:pic>
            <p:nvPicPr>
              <p:cNvPr id="8" name="Picture 6" descr="Afbeeldingsresultaat voor animal cell simple">
                <a:extLst>
                  <a:ext uri="{FF2B5EF4-FFF2-40B4-BE49-F238E27FC236}">
                    <a16:creationId xmlns:a16="http://schemas.microsoft.com/office/drawing/2014/main" id="{986B21C1-E9B4-487F-94DD-49FDF4F66C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9627" y="2160589"/>
                <a:ext cx="2303008" cy="25956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499CD16B-C135-4087-824B-41A48A2F93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61355" y="3567575"/>
                <a:ext cx="428625" cy="533400"/>
              </a:xfrm>
              <a:prstGeom prst="rect">
                <a:avLst/>
              </a:prstGeom>
            </p:spPr>
          </p:pic>
        </p:grpSp>
        <p:cxnSp>
          <p:nvCxnSpPr>
            <p:cNvPr id="18" name="Rechte verbindingslijn met pijl 17">
              <a:extLst>
                <a:ext uri="{FF2B5EF4-FFF2-40B4-BE49-F238E27FC236}">
                  <a16:creationId xmlns:a16="http://schemas.microsoft.com/office/drawing/2014/main" id="{2EFFFB13-0441-459C-9E80-7E2262E85173}"/>
                </a:ext>
              </a:extLst>
            </p:cNvPr>
            <p:cNvCxnSpPr>
              <a:stCxn id="2054" idx="3"/>
            </p:cNvCxnSpPr>
            <p:nvPr/>
          </p:nvCxnSpPr>
          <p:spPr>
            <a:xfrm>
              <a:off x="2607117" y="3458397"/>
              <a:ext cx="5179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8" name="Groep 27">
            <a:extLst>
              <a:ext uri="{FF2B5EF4-FFF2-40B4-BE49-F238E27FC236}">
                <a16:creationId xmlns:a16="http://schemas.microsoft.com/office/drawing/2014/main" id="{B7065632-C28A-4A56-9C52-8EF3AFA2172B}"/>
              </a:ext>
            </a:extLst>
          </p:cNvPr>
          <p:cNvGrpSpPr/>
          <p:nvPr/>
        </p:nvGrpSpPr>
        <p:grpSpPr>
          <a:xfrm>
            <a:off x="5428072" y="2160589"/>
            <a:ext cx="2879390" cy="2595616"/>
            <a:chOff x="5428072" y="2160589"/>
            <a:chExt cx="2879390" cy="2595616"/>
          </a:xfrm>
        </p:grpSpPr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DABEF87D-3CFC-425D-B0BB-043CF7743718}"/>
                </a:ext>
              </a:extLst>
            </p:cNvPr>
            <p:cNvGrpSpPr/>
            <p:nvPr/>
          </p:nvGrpSpPr>
          <p:grpSpPr>
            <a:xfrm>
              <a:off x="6004454" y="2160589"/>
              <a:ext cx="2303008" cy="2595616"/>
              <a:chOff x="3479627" y="2160589"/>
              <a:chExt cx="2303008" cy="2595616"/>
            </a:xfrm>
          </p:grpSpPr>
          <p:pic>
            <p:nvPicPr>
              <p:cNvPr id="11" name="Picture 6" descr="Afbeeldingsresultaat voor animal cell simple">
                <a:extLst>
                  <a:ext uri="{FF2B5EF4-FFF2-40B4-BE49-F238E27FC236}">
                    <a16:creationId xmlns:a16="http://schemas.microsoft.com/office/drawing/2014/main" id="{DAB7CD8B-99C5-46A4-84D6-3FC8AB7573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9627" y="2160589"/>
                <a:ext cx="2303008" cy="25956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Afbeelding 11">
                <a:extLst>
                  <a:ext uri="{FF2B5EF4-FFF2-40B4-BE49-F238E27FC236}">
                    <a16:creationId xmlns:a16="http://schemas.microsoft.com/office/drawing/2014/main" id="{0B32B673-377D-47A2-B160-D0C79FAC75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61355" y="3567575"/>
                <a:ext cx="428625" cy="533400"/>
              </a:xfrm>
              <a:prstGeom prst="rect">
                <a:avLst/>
              </a:prstGeom>
            </p:spPr>
          </p:pic>
        </p:grpSp>
        <p:cxnSp>
          <p:nvCxnSpPr>
            <p:cNvPr id="13" name="Rechte verbindingslijn 12">
              <a:extLst>
                <a:ext uri="{FF2B5EF4-FFF2-40B4-BE49-F238E27FC236}">
                  <a16:creationId xmlns:a16="http://schemas.microsoft.com/office/drawing/2014/main" id="{47A46E76-93DD-4A06-A650-58175B7741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42180" y="3231977"/>
              <a:ext cx="1858832" cy="60229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met pijl 19">
              <a:extLst>
                <a:ext uri="{FF2B5EF4-FFF2-40B4-BE49-F238E27FC236}">
                  <a16:creationId xmlns:a16="http://schemas.microsoft.com/office/drawing/2014/main" id="{FDC81092-126D-4880-995B-FE3D6A03225A}"/>
                </a:ext>
              </a:extLst>
            </p:cNvPr>
            <p:cNvCxnSpPr/>
            <p:nvPr/>
          </p:nvCxnSpPr>
          <p:spPr>
            <a:xfrm>
              <a:off x="5428072" y="3533126"/>
              <a:ext cx="5179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5" name="Groep 24">
            <a:extLst>
              <a:ext uri="{FF2B5EF4-FFF2-40B4-BE49-F238E27FC236}">
                <a16:creationId xmlns:a16="http://schemas.microsoft.com/office/drawing/2014/main" id="{F283574A-D85F-4B34-A552-DA776A69B9BC}"/>
              </a:ext>
            </a:extLst>
          </p:cNvPr>
          <p:cNvGrpSpPr/>
          <p:nvPr/>
        </p:nvGrpSpPr>
        <p:grpSpPr>
          <a:xfrm>
            <a:off x="304109" y="2160589"/>
            <a:ext cx="2303008" cy="2976584"/>
            <a:chOff x="304109" y="2160589"/>
            <a:chExt cx="2303008" cy="2976584"/>
          </a:xfrm>
        </p:grpSpPr>
        <p:pic>
          <p:nvPicPr>
            <p:cNvPr id="2054" name="Picture 6" descr="Afbeeldingsresultaat voor animal cell simple">
              <a:extLst>
                <a:ext uri="{FF2B5EF4-FFF2-40B4-BE49-F238E27FC236}">
                  <a16:creationId xmlns:a16="http://schemas.microsoft.com/office/drawing/2014/main" id="{8A018A16-D621-45EB-A0CD-CCE25C58CB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109" y="2160589"/>
              <a:ext cx="2303008" cy="259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kstvak 23">
              <a:extLst>
                <a:ext uri="{FF2B5EF4-FFF2-40B4-BE49-F238E27FC236}">
                  <a16:creationId xmlns:a16="http://schemas.microsoft.com/office/drawing/2014/main" id="{D1233BA3-CD0B-448E-BE24-4A392C2B07E4}"/>
                </a:ext>
              </a:extLst>
            </p:cNvPr>
            <p:cNvSpPr txBox="1"/>
            <p:nvPr/>
          </p:nvSpPr>
          <p:spPr>
            <a:xfrm>
              <a:off x="534527" y="4613953"/>
              <a:ext cx="18421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800" dirty="0"/>
                <a:t>Moedercel</a:t>
              </a:r>
            </a:p>
          </p:txBody>
        </p:sp>
      </p:grpSp>
      <p:grpSp>
        <p:nvGrpSpPr>
          <p:cNvPr id="29" name="Groep 28">
            <a:extLst>
              <a:ext uri="{FF2B5EF4-FFF2-40B4-BE49-F238E27FC236}">
                <a16:creationId xmlns:a16="http://schemas.microsoft.com/office/drawing/2014/main" id="{E8A7E6D8-6B4C-4F5A-8789-FED192658107}"/>
              </a:ext>
            </a:extLst>
          </p:cNvPr>
          <p:cNvGrpSpPr/>
          <p:nvPr/>
        </p:nvGrpSpPr>
        <p:grpSpPr>
          <a:xfrm>
            <a:off x="8307462" y="609600"/>
            <a:ext cx="3347010" cy="5693372"/>
            <a:chOff x="8307462" y="609600"/>
            <a:chExt cx="3347010" cy="5693372"/>
          </a:xfrm>
        </p:grpSpPr>
        <p:pic>
          <p:nvPicPr>
            <p:cNvPr id="16" name="Picture 6" descr="Afbeeldingsresultaat voor animal cell simple">
              <a:extLst>
                <a:ext uri="{FF2B5EF4-FFF2-40B4-BE49-F238E27FC236}">
                  <a16:creationId xmlns:a16="http://schemas.microsoft.com/office/drawing/2014/main" id="{08D0E77C-A22F-4C91-A543-76ACF547D7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9962" y="609600"/>
              <a:ext cx="2303008" cy="259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6" descr="Afbeeldingsresultaat voor animal cell simple">
              <a:extLst>
                <a:ext uri="{FF2B5EF4-FFF2-40B4-BE49-F238E27FC236}">
                  <a16:creationId xmlns:a16="http://schemas.microsoft.com/office/drawing/2014/main" id="{ED901F29-93F5-4F47-91B3-1CAD55DD69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1464" y="3231977"/>
              <a:ext cx="2303008" cy="2595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1" name="Rechte verbindingslijn met pijl 20">
              <a:extLst>
                <a:ext uri="{FF2B5EF4-FFF2-40B4-BE49-F238E27FC236}">
                  <a16:creationId xmlns:a16="http://schemas.microsoft.com/office/drawing/2014/main" id="{C1061D98-D88E-4E97-B3D4-45E404EB68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07462" y="2500604"/>
              <a:ext cx="966540" cy="759299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Rechte verbindingslijn met pijl 22">
              <a:extLst>
                <a:ext uri="{FF2B5EF4-FFF2-40B4-BE49-F238E27FC236}">
                  <a16:creationId xmlns:a16="http://schemas.microsoft.com/office/drawing/2014/main" id="{70448779-44C4-4D23-97F8-4A9D93BEA73F}"/>
                </a:ext>
              </a:extLst>
            </p:cNvPr>
            <p:cNvCxnSpPr>
              <a:cxnSpLocks/>
            </p:cNvCxnSpPr>
            <p:nvPr/>
          </p:nvCxnSpPr>
          <p:spPr>
            <a:xfrm>
              <a:off x="8307462" y="3259903"/>
              <a:ext cx="1044002" cy="95753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Tekstvak 25">
              <a:extLst>
                <a:ext uri="{FF2B5EF4-FFF2-40B4-BE49-F238E27FC236}">
                  <a16:creationId xmlns:a16="http://schemas.microsoft.com/office/drawing/2014/main" id="{3EA507B8-706F-42EA-9ABC-616DD08F57D1}"/>
                </a:ext>
              </a:extLst>
            </p:cNvPr>
            <p:cNvSpPr txBox="1"/>
            <p:nvPr/>
          </p:nvSpPr>
          <p:spPr>
            <a:xfrm>
              <a:off x="9650799" y="5779752"/>
              <a:ext cx="19271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2800" dirty="0"/>
                <a:t>Dochtercel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9747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5B87D-00AA-42A6-BA17-3EDCE2F91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De gewone celdeling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5CE74C-3CEF-4004-9E4A-EFA745BDDB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 descr="Afbeeldingsresultaat voor mitosis">
            <a:extLst>
              <a:ext uri="{FF2B5EF4-FFF2-40B4-BE49-F238E27FC236}">
                <a16:creationId xmlns:a16="http://schemas.microsoft.com/office/drawing/2014/main" id="{4DFF20BC-3250-45B6-B502-A72035510D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36"/>
          <a:stretch/>
        </p:blipFill>
        <p:spPr bwMode="auto">
          <a:xfrm>
            <a:off x="488797" y="2086558"/>
            <a:ext cx="8973741" cy="255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5165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DF4ED2-85E9-402C-AE03-4CE3D60CF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Nu in de praktijk!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F45605-69BD-499C-AC05-C48E8CB07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Voor de beelddenkers</a:t>
            </a:r>
          </a:p>
          <a:p>
            <a:endParaRPr lang="nl-NL" sz="2800" dirty="0"/>
          </a:p>
          <a:p>
            <a:r>
              <a:rPr lang="nl-NL" sz="2800" dirty="0"/>
              <a:t>7 chromosomen… Kan dit normaal?</a:t>
            </a:r>
          </a:p>
          <a:p>
            <a:endParaRPr lang="nl-NL" sz="2800" dirty="0"/>
          </a:p>
          <a:p>
            <a:r>
              <a:rPr lang="nl-NL" sz="2800" dirty="0"/>
              <a:t>2 mensen organiseren de boel</a:t>
            </a:r>
          </a:p>
        </p:txBody>
      </p:sp>
      <p:pic>
        <p:nvPicPr>
          <p:cNvPr id="4100" name="Picture 4" descr="Afbeeldingsresultaat">
            <a:extLst>
              <a:ext uri="{FF2B5EF4-FFF2-40B4-BE49-F238E27FC236}">
                <a16:creationId xmlns:a16="http://schemas.microsoft.com/office/drawing/2014/main" id="{E77DA7BB-2C1A-4E7E-9D61-77AC68B52E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950" y="0"/>
            <a:ext cx="4591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4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7356</TotalTime>
  <Words>172</Words>
  <Application>Microsoft Office PowerPoint</Application>
  <PresentationFormat>Breedbeeld</PresentationFormat>
  <Paragraphs>64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Welkom</vt:lpstr>
      <vt:lpstr>Wat gaan we vandaag doen?</vt:lpstr>
      <vt:lpstr>Chromosomen</vt:lpstr>
      <vt:lpstr>Wat doet een chromosoom?</vt:lpstr>
      <vt:lpstr>Chromosomenportret</vt:lpstr>
      <vt:lpstr>Uitleg gewone celdeling (Mitose)</vt:lpstr>
      <vt:lpstr>Vorming van nieuwe cellen</vt:lpstr>
      <vt:lpstr>De gewone celdeling</vt:lpstr>
      <vt:lpstr>Nu in de praktijk!</vt:lpstr>
      <vt:lpstr>Zelfstandig werken</vt:lpstr>
      <vt:lpstr>Kunnen jullie multitasken?</vt:lpstr>
      <vt:lpstr>Onderzoeksvraag</vt:lpstr>
      <vt:lpstr>Werkplan</vt:lpstr>
      <vt:lpstr>Resultaten</vt:lpstr>
      <vt:lpstr>Conclusie?</vt:lpstr>
      <vt:lpstr>Evalueren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Martijn Bakker</dc:creator>
  <cp:lastModifiedBy>Martijn Bakker</cp:lastModifiedBy>
  <cp:revision>21</cp:revision>
  <dcterms:created xsi:type="dcterms:W3CDTF">2017-09-06T09:59:10Z</dcterms:created>
  <dcterms:modified xsi:type="dcterms:W3CDTF">2017-09-19T09:09:08Z</dcterms:modified>
</cp:coreProperties>
</file>