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C50F-9EA4-4366-B078-F42AAE06E912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7E437-FDEE-4912-971C-D031B154E2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1087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C50F-9EA4-4366-B078-F42AAE06E912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7E437-FDEE-4912-971C-D031B154E2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7781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C50F-9EA4-4366-B078-F42AAE06E912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7E437-FDEE-4912-971C-D031B154E2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2145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C50F-9EA4-4366-B078-F42AAE06E912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7E437-FDEE-4912-971C-D031B154E2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4300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C50F-9EA4-4366-B078-F42AAE06E912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7E437-FDEE-4912-971C-D031B154E2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8703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C50F-9EA4-4366-B078-F42AAE06E912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7E437-FDEE-4912-971C-D031B154E2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8176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C50F-9EA4-4366-B078-F42AAE06E912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7E437-FDEE-4912-971C-D031B154E2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0155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C50F-9EA4-4366-B078-F42AAE06E912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7E437-FDEE-4912-971C-D031B154E2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1288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C50F-9EA4-4366-B078-F42AAE06E912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7E437-FDEE-4912-971C-D031B154E2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122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C50F-9EA4-4366-B078-F42AAE06E912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7E437-FDEE-4912-971C-D031B154E2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1703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0C50F-9EA4-4366-B078-F42AAE06E912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7E437-FDEE-4912-971C-D031B154E2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2276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0C50F-9EA4-4366-B078-F42AAE06E912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7E437-FDEE-4912-971C-D031B154E2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8983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gif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nl.wikipedia.org/wiki/Bestand:Bulgur_on_plate.jpg" TargetMode="Externa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en.wikipedia.org/wiki/File:OSHA_logo.sv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hyperlink" Target="http://en.wikipedia.org/wiki/File:Waist-hip_ratio.sv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fgeronde rechthoek 6"/>
          <p:cNvSpPr/>
          <p:nvPr/>
        </p:nvSpPr>
        <p:spPr>
          <a:xfrm>
            <a:off x="3203848" y="4509120"/>
            <a:ext cx="2339752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vetweefsel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9" name="Afgeronde rechthoek 8"/>
          <p:cNvSpPr/>
          <p:nvPr/>
        </p:nvSpPr>
        <p:spPr>
          <a:xfrm>
            <a:off x="3563888" y="1196752"/>
            <a:ext cx="2232248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bloeddruk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0" name="Afgeronde rechthoek 9"/>
          <p:cNvSpPr/>
          <p:nvPr/>
        </p:nvSpPr>
        <p:spPr>
          <a:xfrm>
            <a:off x="1763688" y="1412776"/>
            <a:ext cx="1728192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longen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2" name="Afgeronde rechthoek 11"/>
          <p:cNvSpPr/>
          <p:nvPr/>
        </p:nvSpPr>
        <p:spPr>
          <a:xfrm>
            <a:off x="4427984" y="2204864"/>
            <a:ext cx="1008112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hart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3" name="Afgeronde rechthoek 12"/>
          <p:cNvSpPr/>
          <p:nvPr/>
        </p:nvSpPr>
        <p:spPr>
          <a:xfrm>
            <a:off x="6084168" y="0"/>
            <a:ext cx="3059832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err="1" smtClean="0">
                <a:solidFill>
                  <a:srgbClr val="FFFF00"/>
                </a:solidFill>
              </a:rPr>
              <a:t>arteriosclerosis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4" name="Afgeronde rechthoek 13"/>
          <p:cNvSpPr/>
          <p:nvPr/>
        </p:nvSpPr>
        <p:spPr>
          <a:xfrm>
            <a:off x="6084168" y="1628800"/>
            <a:ext cx="3059832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aderverkalking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6" name="Afgeronde rechthoek 15"/>
          <p:cNvSpPr/>
          <p:nvPr/>
        </p:nvSpPr>
        <p:spPr>
          <a:xfrm>
            <a:off x="7380312" y="2636912"/>
            <a:ext cx="1584176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hernia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7" name="Afgeronde rechthoek 16"/>
          <p:cNvSpPr/>
          <p:nvPr/>
        </p:nvSpPr>
        <p:spPr>
          <a:xfrm>
            <a:off x="6804248" y="3140968"/>
            <a:ext cx="2160240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omentum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9" name="Afgeronde rechthoek 18"/>
          <p:cNvSpPr/>
          <p:nvPr/>
        </p:nvSpPr>
        <p:spPr>
          <a:xfrm>
            <a:off x="0" y="3140968"/>
            <a:ext cx="2771800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suikerziekte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21" name="Afgeronde rechthoek 20"/>
          <p:cNvSpPr/>
          <p:nvPr/>
        </p:nvSpPr>
        <p:spPr>
          <a:xfrm>
            <a:off x="3887416" y="3356992"/>
            <a:ext cx="1764704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galblaas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22" name="Afgeronde rechthoek 21"/>
          <p:cNvSpPr/>
          <p:nvPr/>
        </p:nvSpPr>
        <p:spPr>
          <a:xfrm>
            <a:off x="0" y="5849888"/>
            <a:ext cx="3491880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gewrichtskwalen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24" name="Afgeronde rechthoek 23"/>
          <p:cNvSpPr/>
          <p:nvPr/>
        </p:nvSpPr>
        <p:spPr>
          <a:xfrm>
            <a:off x="0" y="4077072"/>
            <a:ext cx="2879304" cy="432048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zwangerschap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26" name="Afgeronde rechthoek 25"/>
          <p:cNvSpPr/>
          <p:nvPr/>
        </p:nvSpPr>
        <p:spPr>
          <a:xfrm>
            <a:off x="0" y="4941168"/>
            <a:ext cx="2879304" cy="432048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operaties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28" name="Afgeronde rechthoek 27"/>
          <p:cNvSpPr/>
          <p:nvPr/>
        </p:nvSpPr>
        <p:spPr>
          <a:xfrm>
            <a:off x="5652120" y="5229200"/>
            <a:ext cx="1872208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babyvet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30" name="Afgeronde rechthoek 29"/>
          <p:cNvSpPr/>
          <p:nvPr/>
        </p:nvSpPr>
        <p:spPr>
          <a:xfrm>
            <a:off x="0" y="0"/>
            <a:ext cx="2699792" cy="476672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overgewicht</a:t>
            </a:r>
            <a:endParaRPr lang="nl-NL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524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30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4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60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9" grpId="0" animBg="1"/>
      <p:bldP spid="21" grpId="0" animBg="1"/>
      <p:bldP spid="22" grpId="0" animBg="1"/>
      <p:bldP spid="24" grpId="0" animBg="1"/>
      <p:bldP spid="26" grpId="0" animBg="1"/>
      <p:bldP spid="28" grpId="0" animBg="1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taalbeleid.files.wordpress.com/2011/08/pill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115" y="1"/>
            <a:ext cx="91901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fgeronde rechthoek 1"/>
          <p:cNvSpPr/>
          <p:nvPr/>
        </p:nvSpPr>
        <p:spPr>
          <a:xfrm>
            <a:off x="395535" y="332656"/>
            <a:ext cx="2160241" cy="1205238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medicijn</a:t>
            </a:r>
          </a:p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gebruik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76" name="Picture 4" descr="http://t2.gstatic.com/images?q=tbn:ANd9GcTXJ64Rjt3QLapDW8sQDdZAWbxYjrqQRrD7PjX0YybOKFK5yd7hOferGFO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797152"/>
            <a:ext cx="20669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t2.gstatic.com/images?q=tbn:ANd9GcTFufKIGP4kFMEzi1n_HNMaG9qHT7rmv7fyfJlR2oztrfOthpiA8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16" y="4559027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hartwijzer.nl/afb/hartritmestoornis_drumstel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386" y="188640"/>
            <a:ext cx="4762500" cy="300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5399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012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vaal 1"/>
          <p:cNvSpPr/>
          <p:nvPr/>
        </p:nvSpPr>
        <p:spPr>
          <a:xfrm>
            <a:off x="251520" y="260648"/>
            <a:ext cx="4464496" cy="4248472"/>
          </a:xfrm>
          <a:prstGeom prst="ellipse">
            <a:avLst/>
          </a:prstGeom>
          <a:solidFill>
            <a:srgbClr val="92D050">
              <a:alpha val="7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6000">
              <a:solidFill>
                <a:schemeClr val="bg1"/>
              </a:solidFill>
            </a:endParaRPr>
          </a:p>
        </p:txBody>
      </p:sp>
      <p:sp>
        <p:nvSpPr>
          <p:cNvPr id="4" name="Afgeronde rechthoek 3"/>
          <p:cNvSpPr/>
          <p:nvPr/>
        </p:nvSpPr>
        <p:spPr>
          <a:xfrm>
            <a:off x="251520" y="5589240"/>
            <a:ext cx="4932040" cy="1008112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smtClean="0">
                <a:solidFill>
                  <a:schemeClr val="tx1"/>
                </a:solidFill>
              </a:rPr>
              <a:t>ziekteverzuim</a:t>
            </a:r>
            <a:endParaRPr lang="nl-NL" sz="4000">
              <a:solidFill>
                <a:schemeClr val="tx1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4788024" y="0"/>
            <a:ext cx="3420888" cy="764704"/>
          </a:xfrm>
          <a:prstGeom prst="roundRect">
            <a:avLst>
              <a:gd name="adj" fmla="val 50000"/>
            </a:avLst>
          </a:prstGeom>
          <a:solidFill>
            <a:schemeClr val="accent6">
              <a:lumMod val="5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smtClean="0">
                <a:solidFill>
                  <a:schemeClr val="tx1"/>
                </a:solidFill>
              </a:rPr>
              <a:t>WIA</a:t>
            </a:r>
            <a:endParaRPr lang="nl-NL" sz="3200">
              <a:solidFill>
                <a:schemeClr val="tx1"/>
              </a:solidFill>
            </a:endParaRPr>
          </a:p>
        </p:txBody>
      </p:sp>
      <p:sp>
        <p:nvSpPr>
          <p:cNvPr id="9" name="Afgeronde rechthoek 8"/>
          <p:cNvSpPr/>
          <p:nvPr/>
        </p:nvSpPr>
        <p:spPr>
          <a:xfrm>
            <a:off x="4752528" y="792088"/>
            <a:ext cx="3420888" cy="720080"/>
          </a:xfrm>
          <a:prstGeom prst="roundRect">
            <a:avLst>
              <a:gd name="adj" fmla="val 50000"/>
            </a:avLst>
          </a:prstGeom>
          <a:solidFill>
            <a:schemeClr val="accent6">
              <a:lumMod val="5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smtClean="0">
                <a:solidFill>
                  <a:schemeClr val="tx1"/>
                </a:solidFill>
              </a:rPr>
              <a:t>Poortwachter</a:t>
            </a:r>
            <a:endParaRPr lang="nl-NL" sz="3200">
              <a:solidFill>
                <a:schemeClr val="tx1"/>
              </a:solidFill>
            </a:endParaRPr>
          </a:p>
        </p:txBody>
      </p:sp>
      <p:sp>
        <p:nvSpPr>
          <p:cNvPr id="13" name="Afgeronde rechthoek 12"/>
          <p:cNvSpPr/>
          <p:nvPr/>
        </p:nvSpPr>
        <p:spPr>
          <a:xfrm>
            <a:off x="4788024" y="2348880"/>
            <a:ext cx="3996952" cy="720080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smtClean="0">
                <a:solidFill>
                  <a:schemeClr val="tx1"/>
                </a:solidFill>
              </a:rPr>
              <a:t>reïntegratie</a:t>
            </a:r>
            <a:endParaRPr lang="nl-NL" sz="3200">
              <a:solidFill>
                <a:schemeClr val="tx1"/>
              </a:solidFill>
            </a:endParaRPr>
          </a:p>
        </p:txBody>
      </p:sp>
      <p:sp>
        <p:nvSpPr>
          <p:cNvPr id="16" name="Afgeronde rechthoek 15"/>
          <p:cNvSpPr/>
          <p:nvPr/>
        </p:nvSpPr>
        <p:spPr>
          <a:xfrm>
            <a:off x="4788024" y="3068960"/>
            <a:ext cx="3996952" cy="720080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smtClean="0">
                <a:solidFill>
                  <a:schemeClr val="tx1"/>
                </a:solidFill>
              </a:rPr>
              <a:t>begeleiding</a:t>
            </a:r>
            <a:endParaRPr lang="nl-NL" sz="3200">
              <a:solidFill>
                <a:schemeClr val="tx1"/>
              </a:solidFill>
            </a:endParaRPr>
          </a:p>
        </p:txBody>
      </p:sp>
      <p:sp>
        <p:nvSpPr>
          <p:cNvPr id="18" name="Afgeronde rechthoek 17"/>
          <p:cNvSpPr/>
          <p:nvPr/>
        </p:nvSpPr>
        <p:spPr>
          <a:xfrm>
            <a:off x="2555776" y="4005064"/>
            <a:ext cx="3384376" cy="1008112"/>
          </a:xfrm>
          <a:prstGeom prst="roundRect">
            <a:avLst>
              <a:gd name="adj" fmla="val 50000"/>
            </a:avLst>
          </a:prstGeom>
          <a:solidFill>
            <a:schemeClr val="accent6">
              <a:lumMod val="5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smtClean="0">
                <a:solidFill>
                  <a:schemeClr val="tx1"/>
                </a:solidFill>
              </a:rPr>
              <a:t>1-2 jaar doorbetalen</a:t>
            </a:r>
            <a:endParaRPr lang="nl-NL" sz="3200">
              <a:solidFill>
                <a:schemeClr val="tx1"/>
              </a:solidFill>
            </a:endParaRPr>
          </a:p>
        </p:txBody>
      </p:sp>
      <p:graphicFrame>
        <p:nvGraphicFramePr>
          <p:cNvPr id="21" name="Tabel 20"/>
          <p:cNvGraphicFramePr>
            <a:graphicFrameLocks noGrp="1"/>
          </p:cNvGraphicFramePr>
          <p:nvPr/>
        </p:nvGraphicFramePr>
        <p:xfrm>
          <a:off x="755576" y="1988840"/>
          <a:ext cx="3672410" cy="923925"/>
        </p:xfrm>
        <a:graphic>
          <a:graphicData uri="http://schemas.openxmlformats.org/drawingml/2006/table">
            <a:tbl>
              <a:tblPr/>
              <a:tblGrid>
                <a:gridCol w="432048"/>
                <a:gridCol w="432048"/>
                <a:gridCol w="504056"/>
                <a:gridCol w="432048"/>
                <a:gridCol w="504056"/>
                <a:gridCol w="504056"/>
                <a:gridCol w="864098"/>
              </a:tblGrid>
              <a:tr h="864096"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V</a:t>
                      </a:r>
                      <a:endParaRPr lang="nl-NL" sz="6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  <a:endParaRPr lang="nl-NL" sz="6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R</a:t>
                      </a:r>
                      <a:endParaRPr lang="nl-NL" sz="6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Z</a:t>
                      </a:r>
                      <a:endParaRPr lang="nl-NL" sz="6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U</a:t>
                      </a:r>
                      <a:endParaRPr lang="nl-NL" sz="6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  <a:endParaRPr lang="nl-NL" sz="6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6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M</a:t>
                      </a:r>
                      <a:endParaRPr lang="nl-NL" sz="6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5" name="Rechthoek 14"/>
          <p:cNvSpPr/>
          <p:nvPr/>
        </p:nvSpPr>
        <p:spPr>
          <a:xfrm rot="19440598">
            <a:off x="-202254" y="2729414"/>
            <a:ext cx="695151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9600" b="1" cap="none" spc="20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ARBO-dienst</a:t>
            </a:r>
            <a:endParaRPr lang="nl-NL" sz="9600" b="1" cap="none" spc="20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5411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8" grpId="0" animBg="1"/>
      <p:bldP spid="9" grpId="0" animBg="1"/>
      <p:bldP spid="13" grpId="0" animBg="1"/>
      <p:bldP spid="16" grpId="0" animBg="1"/>
      <p:bldP spid="18" grpId="0" animBg="1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0"/>
            <a:ext cx="2483768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2060848"/>
            <a:ext cx="248376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320480" cy="4144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fgeronde rechthoek 2"/>
          <p:cNvSpPr/>
          <p:nvPr/>
        </p:nvSpPr>
        <p:spPr>
          <a:xfrm>
            <a:off x="4355976" y="0"/>
            <a:ext cx="3168352" cy="648072"/>
          </a:xfrm>
          <a:prstGeom prst="roundRect">
            <a:avLst/>
          </a:prstGeom>
          <a:solidFill>
            <a:schemeClr val="accent2">
              <a:lumMod val="40000"/>
              <a:lumOff val="6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400" dirty="0" smtClean="0">
                <a:solidFill>
                  <a:schemeClr val="accent2">
                    <a:lumMod val="50000"/>
                  </a:schemeClr>
                </a:solidFill>
              </a:rPr>
              <a:t>wetgeving</a:t>
            </a:r>
            <a:endParaRPr lang="nl-NL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Afgeronde rechthoek 3"/>
          <p:cNvSpPr/>
          <p:nvPr/>
        </p:nvSpPr>
        <p:spPr>
          <a:xfrm>
            <a:off x="3635896" y="2060848"/>
            <a:ext cx="3888432" cy="648072"/>
          </a:xfrm>
          <a:prstGeom prst="roundRect">
            <a:avLst/>
          </a:prstGeom>
          <a:solidFill>
            <a:schemeClr val="accent2">
              <a:lumMod val="40000"/>
              <a:lumOff val="6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400" dirty="0" smtClean="0">
                <a:solidFill>
                  <a:schemeClr val="accent2">
                    <a:lumMod val="50000"/>
                  </a:schemeClr>
                </a:solidFill>
              </a:rPr>
              <a:t>organisatie</a:t>
            </a:r>
            <a:endParaRPr lang="nl-NL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92470" y="4481736"/>
            <a:ext cx="245153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413576" y="6445845"/>
            <a:ext cx="730424" cy="412155"/>
          </a:xfrm>
        </p:spPr>
        <p:txBody>
          <a:bodyPr/>
          <a:lstStyle/>
          <a:p>
            <a:fld id="{493C2353-1518-48D9-83FA-873E2CE79EA9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10" name="Afgeronde rechthoek 9"/>
          <p:cNvSpPr/>
          <p:nvPr/>
        </p:nvSpPr>
        <p:spPr>
          <a:xfrm>
            <a:off x="4427984" y="5589240"/>
            <a:ext cx="3240360" cy="648072"/>
          </a:xfrm>
          <a:prstGeom prst="roundRect">
            <a:avLst/>
          </a:prstGeom>
          <a:solidFill>
            <a:schemeClr val="accent2">
              <a:lumMod val="40000"/>
              <a:lumOff val="6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400" dirty="0" smtClean="0">
                <a:solidFill>
                  <a:schemeClr val="accent2">
                    <a:lumMod val="50000"/>
                  </a:schemeClr>
                </a:solidFill>
              </a:rPr>
              <a:t>uitvoering</a:t>
            </a:r>
            <a:endParaRPr lang="nl-NL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1266" name="Picture 2" descr="OSHA logo.sv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4293096"/>
            <a:ext cx="1440160" cy="2292736"/>
          </a:xfrm>
          <a:prstGeom prst="rect">
            <a:avLst/>
          </a:prstGeom>
          <a:noFill/>
        </p:spPr>
      </p:pic>
      <p:sp>
        <p:nvSpPr>
          <p:cNvPr id="12" name="Rechthoek 11"/>
          <p:cNvSpPr/>
          <p:nvPr/>
        </p:nvSpPr>
        <p:spPr>
          <a:xfrm>
            <a:off x="1691680" y="4509120"/>
            <a:ext cx="3960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 smtClean="0"/>
              <a:t>Agency for Safety</a:t>
            </a:r>
            <a:br>
              <a:rPr lang="en-GB" sz="3600" dirty="0" smtClean="0"/>
            </a:br>
            <a:r>
              <a:rPr lang="en-GB" sz="3600" dirty="0" smtClean="0"/>
              <a:t>and Health at Work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879864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0" grpId="0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vaal 1"/>
          <p:cNvSpPr/>
          <p:nvPr/>
        </p:nvSpPr>
        <p:spPr>
          <a:xfrm>
            <a:off x="251520" y="260648"/>
            <a:ext cx="4464496" cy="4248472"/>
          </a:xfrm>
          <a:prstGeom prst="ellipse">
            <a:avLst/>
          </a:prstGeom>
          <a:solidFill>
            <a:srgbClr val="92D050">
              <a:alpha val="7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6000">
              <a:solidFill>
                <a:schemeClr val="bg1"/>
              </a:solidFill>
            </a:endParaRPr>
          </a:p>
        </p:txBody>
      </p:sp>
      <p:sp>
        <p:nvSpPr>
          <p:cNvPr id="4" name="Afgeronde rechthoek 3"/>
          <p:cNvSpPr/>
          <p:nvPr/>
        </p:nvSpPr>
        <p:spPr>
          <a:xfrm>
            <a:off x="1115616" y="5517232"/>
            <a:ext cx="4932040" cy="1008112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smtClean="0">
                <a:solidFill>
                  <a:schemeClr val="tx1"/>
                </a:solidFill>
              </a:rPr>
              <a:t>ziekteverzuim</a:t>
            </a:r>
            <a:endParaRPr lang="nl-NL" sz="4000">
              <a:solidFill>
                <a:schemeClr val="tx1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4810657" y="81027"/>
            <a:ext cx="4355976" cy="720080"/>
          </a:xfrm>
          <a:prstGeom prst="roundRect">
            <a:avLst>
              <a:gd name="adj" fmla="val 50000"/>
            </a:avLst>
          </a:prstGeom>
          <a:solidFill>
            <a:schemeClr val="accent6">
              <a:lumMod val="5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smtClean="0">
                <a:solidFill>
                  <a:schemeClr val="tx1"/>
                </a:solidFill>
              </a:rPr>
              <a:t>productiviteitsverlies</a:t>
            </a:r>
            <a:endParaRPr lang="nl-NL" sz="3200">
              <a:solidFill>
                <a:schemeClr val="tx1"/>
              </a:solidFill>
            </a:endParaRPr>
          </a:p>
        </p:txBody>
      </p:sp>
      <p:sp>
        <p:nvSpPr>
          <p:cNvPr id="9" name="Afgeronde rechthoek 8"/>
          <p:cNvSpPr/>
          <p:nvPr/>
        </p:nvSpPr>
        <p:spPr>
          <a:xfrm>
            <a:off x="4752528" y="792088"/>
            <a:ext cx="4391472" cy="720080"/>
          </a:xfrm>
          <a:prstGeom prst="roundRect">
            <a:avLst>
              <a:gd name="adj" fmla="val 50000"/>
            </a:avLst>
          </a:prstGeom>
          <a:solidFill>
            <a:schemeClr val="accent6">
              <a:lumMod val="5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smtClean="0">
                <a:solidFill>
                  <a:schemeClr val="tx1"/>
                </a:solidFill>
              </a:rPr>
              <a:t>stijgende kosten</a:t>
            </a:r>
            <a:endParaRPr lang="nl-NL" sz="3200">
              <a:solidFill>
                <a:schemeClr val="tx1"/>
              </a:solidFill>
            </a:endParaRPr>
          </a:p>
        </p:txBody>
      </p:sp>
      <p:sp>
        <p:nvSpPr>
          <p:cNvPr id="12" name="Afgeronde rechthoek 11"/>
          <p:cNvSpPr/>
          <p:nvPr/>
        </p:nvSpPr>
        <p:spPr>
          <a:xfrm>
            <a:off x="4789040" y="1512168"/>
            <a:ext cx="4354960" cy="720080"/>
          </a:xfrm>
          <a:prstGeom prst="roundRect">
            <a:avLst>
              <a:gd name="adj" fmla="val 50000"/>
            </a:avLst>
          </a:prstGeom>
          <a:solidFill>
            <a:schemeClr val="accent6">
              <a:lumMod val="5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smtClean="0">
                <a:solidFill>
                  <a:schemeClr val="tx1"/>
                </a:solidFill>
              </a:rPr>
              <a:t>verhoogde werkdruk</a:t>
            </a:r>
            <a:endParaRPr lang="nl-NL" sz="3200">
              <a:solidFill>
                <a:schemeClr val="tx1"/>
              </a:solidFill>
            </a:endParaRPr>
          </a:p>
        </p:txBody>
      </p:sp>
      <p:sp>
        <p:nvSpPr>
          <p:cNvPr id="13" name="Afgeronde rechthoek 12"/>
          <p:cNvSpPr/>
          <p:nvPr/>
        </p:nvSpPr>
        <p:spPr>
          <a:xfrm>
            <a:off x="4355976" y="3861048"/>
            <a:ext cx="4788024" cy="720080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smtClean="0">
                <a:solidFill>
                  <a:schemeClr val="bg1"/>
                </a:solidFill>
              </a:rPr>
              <a:t>inkomstenvermindering</a:t>
            </a:r>
            <a:endParaRPr lang="nl-NL" sz="3200">
              <a:solidFill>
                <a:schemeClr val="bg1"/>
              </a:solidFill>
            </a:endParaRPr>
          </a:p>
        </p:txBody>
      </p:sp>
      <p:sp>
        <p:nvSpPr>
          <p:cNvPr id="16" name="Afgeronde rechthoek 15"/>
          <p:cNvSpPr/>
          <p:nvPr/>
        </p:nvSpPr>
        <p:spPr>
          <a:xfrm>
            <a:off x="4427984" y="4581128"/>
            <a:ext cx="4716016" cy="720080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smtClean="0">
                <a:solidFill>
                  <a:schemeClr val="bg1"/>
                </a:solidFill>
              </a:rPr>
              <a:t>isolement</a:t>
            </a:r>
            <a:endParaRPr lang="nl-NL" sz="3200">
              <a:solidFill>
                <a:schemeClr val="bg1"/>
              </a:solidFill>
            </a:endParaRPr>
          </a:p>
        </p:txBody>
      </p:sp>
      <p:sp>
        <p:nvSpPr>
          <p:cNvPr id="17" name="Afgeronde rechthoek 16"/>
          <p:cNvSpPr/>
          <p:nvPr/>
        </p:nvSpPr>
        <p:spPr>
          <a:xfrm>
            <a:off x="4860032" y="2276872"/>
            <a:ext cx="4283968" cy="1224136"/>
          </a:xfrm>
          <a:prstGeom prst="roundRect">
            <a:avLst>
              <a:gd name="adj" fmla="val 50000"/>
            </a:avLst>
          </a:prstGeom>
          <a:solidFill>
            <a:schemeClr val="accent6">
              <a:lumMod val="5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smtClean="0">
                <a:solidFill>
                  <a:schemeClr val="tx1"/>
                </a:solidFill>
              </a:rPr>
              <a:t>administratieve</a:t>
            </a:r>
          </a:p>
          <a:p>
            <a:pPr algn="ctr"/>
            <a:r>
              <a:rPr lang="nl-NL" sz="3200" smtClean="0">
                <a:solidFill>
                  <a:schemeClr val="tx1"/>
                </a:solidFill>
              </a:rPr>
              <a:t>rompslomp</a:t>
            </a:r>
            <a:endParaRPr lang="nl-NL" sz="3200">
              <a:solidFill>
                <a:schemeClr val="tx1"/>
              </a:solidFill>
            </a:endParaRPr>
          </a:p>
        </p:txBody>
      </p:sp>
      <p:graphicFrame>
        <p:nvGraphicFramePr>
          <p:cNvPr id="21" name="Tabel 20"/>
          <p:cNvGraphicFramePr>
            <a:graphicFrameLocks noGrp="1"/>
          </p:cNvGraphicFramePr>
          <p:nvPr/>
        </p:nvGraphicFramePr>
        <p:xfrm>
          <a:off x="683568" y="2132856"/>
          <a:ext cx="3672410" cy="923925"/>
        </p:xfrm>
        <a:graphic>
          <a:graphicData uri="http://schemas.openxmlformats.org/drawingml/2006/table">
            <a:tbl>
              <a:tblPr/>
              <a:tblGrid>
                <a:gridCol w="432048"/>
                <a:gridCol w="432048"/>
                <a:gridCol w="504056"/>
                <a:gridCol w="432048"/>
                <a:gridCol w="504056"/>
                <a:gridCol w="504056"/>
                <a:gridCol w="864098"/>
              </a:tblGrid>
              <a:tr h="864096"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V</a:t>
                      </a:r>
                      <a:endParaRPr lang="nl-NL" sz="6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  <a:endParaRPr lang="nl-NL" sz="6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R</a:t>
                      </a:r>
                      <a:endParaRPr lang="nl-NL" sz="6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Z</a:t>
                      </a:r>
                      <a:endParaRPr lang="nl-NL" sz="6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U</a:t>
                      </a:r>
                      <a:endParaRPr lang="nl-NL" sz="6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I</a:t>
                      </a:r>
                      <a:endParaRPr lang="nl-NL" sz="6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6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M</a:t>
                      </a:r>
                      <a:endParaRPr lang="nl-NL" sz="6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4" name="Afgeronde rechthoek 13"/>
          <p:cNvSpPr/>
          <p:nvPr/>
        </p:nvSpPr>
        <p:spPr>
          <a:xfrm>
            <a:off x="2627784" y="548680"/>
            <a:ext cx="2304256" cy="792088"/>
          </a:xfrm>
          <a:prstGeom prst="roundRect">
            <a:avLst/>
          </a:prstGeom>
          <a:solidFill>
            <a:srgbClr val="FF0000">
              <a:alpha val="78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smtClean="0"/>
              <a:t>bedrijf</a:t>
            </a:r>
            <a:endParaRPr lang="nl-NL" sz="3200"/>
          </a:p>
        </p:txBody>
      </p:sp>
      <p:sp>
        <p:nvSpPr>
          <p:cNvPr id="15" name="Afgeronde rechthoek 14"/>
          <p:cNvSpPr/>
          <p:nvPr/>
        </p:nvSpPr>
        <p:spPr>
          <a:xfrm>
            <a:off x="1979712" y="4293096"/>
            <a:ext cx="2736304" cy="792088"/>
          </a:xfrm>
          <a:prstGeom prst="roundRect">
            <a:avLst/>
          </a:prstGeom>
          <a:solidFill>
            <a:srgbClr val="FF0000">
              <a:alpha val="78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smtClean="0"/>
              <a:t>medewerker</a:t>
            </a:r>
            <a:endParaRPr lang="nl-NL" sz="3200"/>
          </a:p>
        </p:txBody>
      </p:sp>
    </p:spTree>
    <p:extLst>
      <p:ext uri="{BB962C8B-B14F-4D97-AF65-F5344CB8AC3E}">
        <p14:creationId xmlns:p14="http://schemas.microsoft.com/office/powerpoint/2010/main" val="2725582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0"/>
                            </p:stCondLst>
                            <p:childTnLst>
                              <p:par>
                                <p:cTn id="5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0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8" grpId="0" animBg="1"/>
      <p:bldP spid="9" grpId="0" animBg="1"/>
      <p:bldP spid="12" grpId="0" animBg="1"/>
      <p:bldP spid="13" grpId="0" animBg="1"/>
      <p:bldP spid="16" grpId="0" animBg="1"/>
      <p:bldP spid="17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7112" y="3717032"/>
            <a:ext cx="3536888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69739"/>
            <a:ext cx="2987824" cy="1988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239379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87957" y="0"/>
            <a:ext cx="4956043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vaal 1"/>
          <p:cNvSpPr/>
          <p:nvPr/>
        </p:nvSpPr>
        <p:spPr>
          <a:xfrm>
            <a:off x="251520" y="260648"/>
            <a:ext cx="4464496" cy="4248472"/>
          </a:xfrm>
          <a:prstGeom prst="ellipse">
            <a:avLst/>
          </a:prstGeom>
          <a:solidFill>
            <a:srgbClr val="92D050">
              <a:alpha val="4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6000">
              <a:solidFill>
                <a:schemeClr val="bg1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4449601" y="657091"/>
            <a:ext cx="4355976" cy="720080"/>
          </a:xfrm>
          <a:prstGeom prst="roundRect">
            <a:avLst>
              <a:gd name="adj" fmla="val 50000"/>
            </a:avLst>
          </a:prstGeom>
          <a:solidFill>
            <a:schemeClr val="accent6">
              <a:lumMod val="5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smtClean="0">
                <a:solidFill>
                  <a:schemeClr val="tx1"/>
                </a:solidFill>
              </a:rPr>
              <a:t>vakantie</a:t>
            </a:r>
            <a:endParaRPr lang="nl-NL" sz="3200">
              <a:solidFill>
                <a:schemeClr val="tx1"/>
              </a:solidFill>
            </a:endParaRPr>
          </a:p>
        </p:txBody>
      </p:sp>
      <p:sp>
        <p:nvSpPr>
          <p:cNvPr id="9" name="Afgeronde rechthoek 8"/>
          <p:cNvSpPr/>
          <p:nvPr/>
        </p:nvSpPr>
        <p:spPr>
          <a:xfrm>
            <a:off x="4391472" y="1368152"/>
            <a:ext cx="4391472" cy="720080"/>
          </a:xfrm>
          <a:prstGeom prst="roundRect">
            <a:avLst>
              <a:gd name="adj" fmla="val 50000"/>
            </a:avLst>
          </a:prstGeom>
          <a:solidFill>
            <a:schemeClr val="accent6">
              <a:lumMod val="5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smtClean="0">
                <a:solidFill>
                  <a:schemeClr val="tx1"/>
                </a:solidFill>
              </a:rPr>
              <a:t>calamiteiten</a:t>
            </a:r>
            <a:endParaRPr lang="nl-NL" sz="3200">
              <a:solidFill>
                <a:schemeClr val="tx1"/>
              </a:solidFill>
            </a:endParaRPr>
          </a:p>
        </p:txBody>
      </p:sp>
      <p:sp>
        <p:nvSpPr>
          <p:cNvPr id="12" name="Afgeronde rechthoek 11"/>
          <p:cNvSpPr/>
          <p:nvPr/>
        </p:nvSpPr>
        <p:spPr>
          <a:xfrm>
            <a:off x="4427984" y="2088232"/>
            <a:ext cx="4354960" cy="720080"/>
          </a:xfrm>
          <a:prstGeom prst="roundRect">
            <a:avLst>
              <a:gd name="adj" fmla="val 50000"/>
            </a:avLst>
          </a:prstGeom>
          <a:solidFill>
            <a:schemeClr val="accent6">
              <a:lumMod val="5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smtClean="0">
                <a:solidFill>
                  <a:schemeClr val="tx1"/>
                </a:solidFill>
              </a:rPr>
              <a:t>zwangerschap</a:t>
            </a:r>
            <a:endParaRPr lang="nl-NL" sz="3200">
              <a:solidFill>
                <a:schemeClr val="tx1"/>
              </a:solidFill>
            </a:endParaRPr>
          </a:p>
        </p:txBody>
      </p:sp>
      <p:graphicFrame>
        <p:nvGraphicFramePr>
          <p:cNvPr id="21" name="Tabel 20"/>
          <p:cNvGraphicFramePr>
            <a:graphicFrameLocks noGrp="1"/>
          </p:cNvGraphicFramePr>
          <p:nvPr/>
        </p:nvGraphicFramePr>
        <p:xfrm>
          <a:off x="1115616" y="1988840"/>
          <a:ext cx="2808312" cy="923925"/>
        </p:xfrm>
        <a:graphic>
          <a:graphicData uri="http://schemas.openxmlformats.org/drawingml/2006/table">
            <a:tbl>
              <a:tblPr/>
              <a:tblGrid>
                <a:gridCol w="432048"/>
                <a:gridCol w="432048"/>
                <a:gridCol w="504056"/>
                <a:gridCol w="432048"/>
                <a:gridCol w="504056"/>
                <a:gridCol w="504056"/>
              </a:tblGrid>
              <a:tr h="864096"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V</a:t>
                      </a:r>
                      <a:endParaRPr lang="nl-NL" sz="6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  <a:endParaRPr lang="nl-NL" sz="6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R</a:t>
                      </a:r>
                      <a:endParaRPr lang="nl-NL" sz="6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L</a:t>
                      </a:r>
                      <a:endParaRPr lang="nl-NL" sz="6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O</a:t>
                      </a:r>
                      <a:endParaRPr lang="nl-NL" sz="6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60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F</a:t>
                      </a:r>
                      <a:endParaRPr lang="nl-NL" sz="6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4" name="Afgeronde rechthoek 13"/>
          <p:cNvSpPr/>
          <p:nvPr/>
        </p:nvSpPr>
        <p:spPr>
          <a:xfrm>
            <a:off x="4427984" y="2780928"/>
            <a:ext cx="4354960" cy="720080"/>
          </a:xfrm>
          <a:prstGeom prst="roundRect">
            <a:avLst>
              <a:gd name="adj" fmla="val 50000"/>
            </a:avLst>
          </a:prstGeom>
          <a:solidFill>
            <a:schemeClr val="accent6">
              <a:lumMod val="50000"/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smtClean="0">
                <a:solidFill>
                  <a:schemeClr val="tx1"/>
                </a:solidFill>
              </a:rPr>
              <a:t>ouderschap</a:t>
            </a:r>
            <a:endParaRPr lang="nl-NL" sz="3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125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2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hln.be/static/FOTO/pe/11/10/0/large_2776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03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al 1"/>
          <p:cNvSpPr/>
          <p:nvPr/>
        </p:nvSpPr>
        <p:spPr>
          <a:xfrm>
            <a:off x="251520" y="260648"/>
            <a:ext cx="3312368" cy="3600400"/>
          </a:xfrm>
          <a:prstGeom prst="ellipse">
            <a:avLst/>
          </a:prstGeom>
          <a:solidFill>
            <a:srgbClr val="FF0000">
              <a:alpha val="8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seks</a:t>
            </a:r>
          </a:p>
          <a:p>
            <a:pPr algn="ctr"/>
            <a:r>
              <a:rPr lang="nl-NL" sz="4000" dirty="0" err="1" smtClean="0"/>
              <a:t>sex</a:t>
            </a:r>
            <a:endParaRPr lang="nl-NL" sz="4000" dirty="0"/>
          </a:p>
        </p:txBody>
      </p:sp>
      <p:sp>
        <p:nvSpPr>
          <p:cNvPr id="3" name="Afgeronde rechthoek 2"/>
          <p:cNvSpPr/>
          <p:nvPr/>
        </p:nvSpPr>
        <p:spPr>
          <a:xfrm>
            <a:off x="2771800" y="620688"/>
            <a:ext cx="3240360" cy="1008112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veilig vrijen</a:t>
            </a:r>
            <a:endParaRPr lang="nl-NL" sz="4000" dirty="0"/>
          </a:p>
        </p:txBody>
      </p:sp>
      <p:sp>
        <p:nvSpPr>
          <p:cNvPr id="4" name="Afgeronde rechthoek 3"/>
          <p:cNvSpPr/>
          <p:nvPr/>
        </p:nvSpPr>
        <p:spPr>
          <a:xfrm rot="5400000">
            <a:off x="4932040" y="1748531"/>
            <a:ext cx="3240360" cy="1008112"/>
          </a:xfrm>
          <a:prstGeom prst="roundRect">
            <a:avLst/>
          </a:prstGeom>
          <a:solidFill>
            <a:srgbClr val="FFFF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>
                <a:solidFill>
                  <a:schemeClr val="bg1"/>
                </a:solidFill>
              </a:rPr>
              <a:t>ant</a:t>
            </a:r>
            <a:r>
              <a:rPr lang="nl-NL" sz="4000" dirty="0" smtClean="0">
                <a:solidFill>
                  <a:schemeClr val="bg1"/>
                </a:solidFill>
              </a:rPr>
              <a:t>-conceptie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5" name="Afgeronde rechthoek 4"/>
          <p:cNvSpPr/>
          <p:nvPr/>
        </p:nvSpPr>
        <p:spPr>
          <a:xfrm rot="5400000">
            <a:off x="6005693" y="1736812"/>
            <a:ext cx="3240360" cy="1008112"/>
          </a:xfrm>
          <a:prstGeom prst="roundRect">
            <a:avLst/>
          </a:prstGeom>
          <a:solidFill>
            <a:srgbClr val="FFFF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SOA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6" name="Afgeronde rechthoek 5"/>
          <p:cNvSpPr/>
          <p:nvPr/>
        </p:nvSpPr>
        <p:spPr>
          <a:xfrm>
            <a:off x="971600" y="3368711"/>
            <a:ext cx="3240360" cy="1008112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porno</a:t>
            </a:r>
            <a:endParaRPr lang="nl-NL" sz="4000" dirty="0"/>
          </a:p>
        </p:txBody>
      </p:sp>
      <p:sp>
        <p:nvSpPr>
          <p:cNvPr id="7" name="Afgeronde rechthoek 6"/>
          <p:cNvSpPr/>
          <p:nvPr/>
        </p:nvSpPr>
        <p:spPr>
          <a:xfrm>
            <a:off x="971600" y="4581128"/>
            <a:ext cx="3240360" cy="1008112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seksverslaving</a:t>
            </a:r>
            <a:endParaRPr lang="nl-NL" sz="4000" dirty="0"/>
          </a:p>
        </p:txBody>
      </p:sp>
      <p:sp>
        <p:nvSpPr>
          <p:cNvPr id="8" name="Afgeronde rechthoek 7"/>
          <p:cNvSpPr/>
          <p:nvPr/>
        </p:nvSpPr>
        <p:spPr>
          <a:xfrm>
            <a:off x="4499992" y="5733256"/>
            <a:ext cx="3629937" cy="1008112"/>
          </a:xfrm>
          <a:prstGeom prst="roundRect">
            <a:avLst/>
          </a:prstGeom>
          <a:solidFill>
            <a:srgbClr val="FFFF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mensenhandel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9" name="Afgeronde rechthoek 8"/>
          <p:cNvSpPr/>
          <p:nvPr/>
        </p:nvSpPr>
        <p:spPr>
          <a:xfrm>
            <a:off x="971600" y="5733256"/>
            <a:ext cx="3240360" cy="1008112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prostitutie</a:t>
            </a:r>
            <a:endParaRPr lang="nl-NL" sz="4000" dirty="0"/>
          </a:p>
        </p:txBody>
      </p:sp>
      <p:sp>
        <p:nvSpPr>
          <p:cNvPr id="13" name="Afgeronde rechthoek 12"/>
          <p:cNvSpPr/>
          <p:nvPr/>
        </p:nvSpPr>
        <p:spPr>
          <a:xfrm>
            <a:off x="5452697" y="4384695"/>
            <a:ext cx="2677232" cy="1008112"/>
          </a:xfrm>
          <a:prstGeom prst="roundRect">
            <a:avLst/>
          </a:prstGeom>
          <a:solidFill>
            <a:srgbClr val="7030A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tx1"/>
                </a:solidFill>
              </a:rPr>
              <a:t>loverboys</a:t>
            </a:r>
            <a:endParaRPr lang="nl-NL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842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lovespeaks.net/images/partners-relationships-sexual-health-promiscuous-m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263"/>
            <a:ext cx="9144001" cy="6828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al 1"/>
          <p:cNvSpPr/>
          <p:nvPr/>
        </p:nvSpPr>
        <p:spPr>
          <a:xfrm>
            <a:off x="107504" y="260647"/>
            <a:ext cx="3744416" cy="4116176"/>
          </a:xfrm>
          <a:prstGeom prst="ellipse">
            <a:avLst/>
          </a:prstGeom>
          <a:solidFill>
            <a:srgbClr val="FF0000">
              <a:alpha val="8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seksuele</a:t>
            </a:r>
          </a:p>
          <a:p>
            <a:pPr algn="ctr"/>
            <a:r>
              <a:rPr lang="nl-NL" sz="4000" dirty="0" smtClean="0"/>
              <a:t>geaardheid</a:t>
            </a:r>
          </a:p>
        </p:txBody>
      </p:sp>
      <p:sp>
        <p:nvSpPr>
          <p:cNvPr id="3" name="Afgeronde rechthoek 2"/>
          <p:cNvSpPr/>
          <p:nvPr/>
        </p:nvSpPr>
        <p:spPr>
          <a:xfrm>
            <a:off x="2411760" y="116632"/>
            <a:ext cx="3744416" cy="1008112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heterosexueel</a:t>
            </a:r>
            <a:endParaRPr lang="nl-NL" sz="4000" dirty="0"/>
          </a:p>
        </p:txBody>
      </p:sp>
      <p:sp>
        <p:nvSpPr>
          <p:cNvPr id="7" name="Afgeronde rechthoek 6"/>
          <p:cNvSpPr/>
          <p:nvPr/>
        </p:nvSpPr>
        <p:spPr>
          <a:xfrm>
            <a:off x="251520" y="4581128"/>
            <a:ext cx="3240360" cy="1008112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transsexueel</a:t>
            </a:r>
            <a:endParaRPr lang="nl-NL" sz="4000" dirty="0"/>
          </a:p>
        </p:txBody>
      </p:sp>
      <p:sp>
        <p:nvSpPr>
          <p:cNvPr id="8" name="Afgeronde rechthoek 7"/>
          <p:cNvSpPr/>
          <p:nvPr/>
        </p:nvSpPr>
        <p:spPr>
          <a:xfrm>
            <a:off x="288570" y="648029"/>
            <a:ext cx="1973753" cy="1008112"/>
          </a:xfrm>
          <a:prstGeom prst="roundRect">
            <a:avLst/>
          </a:prstGeom>
          <a:solidFill>
            <a:srgbClr val="FFFF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lesbisch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9" name="Afgeronde rechthoek 8"/>
          <p:cNvSpPr/>
          <p:nvPr/>
        </p:nvSpPr>
        <p:spPr>
          <a:xfrm>
            <a:off x="251520" y="5733256"/>
            <a:ext cx="3240360" cy="1008112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travistiet</a:t>
            </a:r>
            <a:endParaRPr lang="nl-NL" sz="4000" dirty="0"/>
          </a:p>
        </p:txBody>
      </p:sp>
      <p:sp>
        <p:nvSpPr>
          <p:cNvPr id="13" name="Afgeronde rechthoek 12"/>
          <p:cNvSpPr/>
          <p:nvPr/>
        </p:nvSpPr>
        <p:spPr>
          <a:xfrm>
            <a:off x="3995936" y="4637660"/>
            <a:ext cx="5033032" cy="1008112"/>
          </a:xfrm>
          <a:prstGeom prst="roundRect">
            <a:avLst/>
          </a:prstGeom>
          <a:solidFill>
            <a:srgbClr val="7030A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tx1"/>
                </a:solidFill>
              </a:rPr>
              <a:t>geslachtsverandering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12" name="Afgeronde rechthoek 11"/>
          <p:cNvSpPr/>
          <p:nvPr/>
        </p:nvSpPr>
        <p:spPr>
          <a:xfrm>
            <a:off x="3236082" y="1122761"/>
            <a:ext cx="3168353" cy="1008112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homosexueel</a:t>
            </a:r>
            <a:endParaRPr lang="nl-NL" sz="4000" dirty="0"/>
          </a:p>
        </p:txBody>
      </p:sp>
      <p:sp>
        <p:nvSpPr>
          <p:cNvPr id="14" name="Afgeronde rechthoek 13"/>
          <p:cNvSpPr/>
          <p:nvPr/>
        </p:nvSpPr>
        <p:spPr>
          <a:xfrm>
            <a:off x="3236082" y="3149132"/>
            <a:ext cx="2520278" cy="1008112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bisexueel</a:t>
            </a:r>
            <a:endParaRPr lang="nl-NL" sz="4000" dirty="0"/>
          </a:p>
        </p:txBody>
      </p:sp>
      <p:sp>
        <p:nvSpPr>
          <p:cNvPr id="15" name="Afgeronde rechthoek 14"/>
          <p:cNvSpPr/>
          <p:nvPr/>
        </p:nvSpPr>
        <p:spPr>
          <a:xfrm>
            <a:off x="5940152" y="3350096"/>
            <a:ext cx="3088816" cy="1008112"/>
          </a:xfrm>
          <a:prstGeom prst="roundRect">
            <a:avLst/>
          </a:prstGeom>
          <a:solidFill>
            <a:srgbClr val="7030A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tx1"/>
                </a:solidFill>
              </a:rPr>
              <a:t>promiscuïteit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16" name="Afgeronde rechthoek 15"/>
          <p:cNvSpPr/>
          <p:nvPr/>
        </p:nvSpPr>
        <p:spPr>
          <a:xfrm>
            <a:off x="3236082" y="2150050"/>
            <a:ext cx="3070220" cy="1008112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pedosexueel</a:t>
            </a:r>
            <a:endParaRPr lang="nl-NL" sz="4000" dirty="0"/>
          </a:p>
        </p:txBody>
      </p:sp>
      <p:sp>
        <p:nvSpPr>
          <p:cNvPr id="17" name="Afgeronde rechthoek 16"/>
          <p:cNvSpPr/>
          <p:nvPr/>
        </p:nvSpPr>
        <p:spPr>
          <a:xfrm>
            <a:off x="6156176" y="126779"/>
            <a:ext cx="2722666" cy="1008112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heterofiel</a:t>
            </a:r>
            <a:endParaRPr lang="nl-NL" sz="4000" dirty="0"/>
          </a:p>
        </p:txBody>
      </p:sp>
      <p:sp>
        <p:nvSpPr>
          <p:cNvPr id="18" name="Afgeronde rechthoek 17"/>
          <p:cNvSpPr/>
          <p:nvPr/>
        </p:nvSpPr>
        <p:spPr>
          <a:xfrm>
            <a:off x="6404435" y="1132908"/>
            <a:ext cx="2624533" cy="1008112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homofiel</a:t>
            </a:r>
            <a:endParaRPr lang="nl-NL" sz="4000" dirty="0"/>
          </a:p>
        </p:txBody>
      </p:sp>
      <p:sp>
        <p:nvSpPr>
          <p:cNvPr id="19" name="Afgeronde rechthoek 18"/>
          <p:cNvSpPr/>
          <p:nvPr/>
        </p:nvSpPr>
        <p:spPr>
          <a:xfrm>
            <a:off x="6306302" y="2141020"/>
            <a:ext cx="2154130" cy="1008112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pedofiel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167922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60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8000"/>
                            </p:stCondLst>
                            <p:childTnLst>
                              <p:par>
                                <p:cTn id="7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8" grpId="0" animBg="1"/>
      <p:bldP spid="9" grpId="0" animBg="1"/>
      <p:bldP spid="13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91" y="0"/>
            <a:ext cx="9159522" cy="70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al 1"/>
          <p:cNvSpPr/>
          <p:nvPr/>
        </p:nvSpPr>
        <p:spPr>
          <a:xfrm>
            <a:off x="107504" y="260647"/>
            <a:ext cx="3744416" cy="4116176"/>
          </a:xfrm>
          <a:prstGeom prst="ellipse">
            <a:avLst/>
          </a:prstGeom>
          <a:solidFill>
            <a:srgbClr val="FF0000">
              <a:alpha val="8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relatie-</a:t>
            </a:r>
          </a:p>
          <a:p>
            <a:pPr algn="ctr"/>
            <a:r>
              <a:rPr lang="nl-NL" sz="4000" dirty="0" smtClean="0"/>
              <a:t>vormen</a:t>
            </a:r>
          </a:p>
        </p:txBody>
      </p:sp>
      <p:sp>
        <p:nvSpPr>
          <p:cNvPr id="3" name="Afgeronde rechthoek 2"/>
          <p:cNvSpPr/>
          <p:nvPr/>
        </p:nvSpPr>
        <p:spPr>
          <a:xfrm>
            <a:off x="1871700" y="116632"/>
            <a:ext cx="3744416" cy="648072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vriendschap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7" name="Afgeronde rechthoek 6"/>
          <p:cNvSpPr/>
          <p:nvPr/>
        </p:nvSpPr>
        <p:spPr>
          <a:xfrm>
            <a:off x="251520" y="4221087"/>
            <a:ext cx="2376264" cy="504056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latrelatie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9" name="Afgeronde rechthoek 8"/>
          <p:cNvSpPr/>
          <p:nvPr/>
        </p:nvSpPr>
        <p:spPr>
          <a:xfrm>
            <a:off x="251520" y="4739988"/>
            <a:ext cx="2016224" cy="504056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vrijgezel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13" name="Afgeronde rechthoek 12"/>
          <p:cNvSpPr/>
          <p:nvPr/>
        </p:nvSpPr>
        <p:spPr>
          <a:xfrm>
            <a:off x="6156177" y="4419535"/>
            <a:ext cx="2952328" cy="606384"/>
          </a:xfrm>
          <a:prstGeom prst="roundRect">
            <a:avLst/>
          </a:prstGeom>
          <a:solidFill>
            <a:srgbClr val="7030A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tx1"/>
                </a:solidFill>
              </a:rPr>
              <a:t>bigamie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12" name="Afgeronde rechthoek 11"/>
          <p:cNvSpPr/>
          <p:nvPr/>
        </p:nvSpPr>
        <p:spPr>
          <a:xfrm>
            <a:off x="2411759" y="764704"/>
            <a:ext cx="3168353" cy="581923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verliefdheid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14" name="Afgeronde rechthoek 13"/>
          <p:cNvSpPr/>
          <p:nvPr/>
        </p:nvSpPr>
        <p:spPr>
          <a:xfrm>
            <a:off x="2627784" y="3101542"/>
            <a:ext cx="5112568" cy="504056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samenlevingscontract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15" name="Afgeronde rechthoek 14"/>
          <p:cNvSpPr/>
          <p:nvPr/>
        </p:nvSpPr>
        <p:spPr>
          <a:xfrm>
            <a:off x="6155666" y="5673742"/>
            <a:ext cx="2952329" cy="576064"/>
          </a:xfrm>
          <a:prstGeom prst="roundRect">
            <a:avLst/>
          </a:prstGeom>
          <a:solidFill>
            <a:srgbClr val="7030A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tx1"/>
                </a:solidFill>
              </a:rPr>
              <a:t>polyandrie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16" name="Afgeronde rechthoek 15"/>
          <p:cNvSpPr/>
          <p:nvPr/>
        </p:nvSpPr>
        <p:spPr>
          <a:xfrm>
            <a:off x="2627784" y="1355773"/>
            <a:ext cx="3168353" cy="581923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verkering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17" name="Afgeronde rechthoek 16"/>
          <p:cNvSpPr/>
          <p:nvPr/>
        </p:nvSpPr>
        <p:spPr>
          <a:xfrm>
            <a:off x="2987824" y="1937696"/>
            <a:ext cx="3168353" cy="581923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concubinaat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18" name="Afgeronde rechthoek 17"/>
          <p:cNvSpPr/>
          <p:nvPr/>
        </p:nvSpPr>
        <p:spPr>
          <a:xfrm>
            <a:off x="5797174" y="1346627"/>
            <a:ext cx="2646487" cy="581923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verloving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19" name="Afgeronde rechthoek 18"/>
          <p:cNvSpPr/>
          <p:nvPr/>
        </p:nvSpPr>
        <p:spPr>
          <a:xfrm>
            <a:off x="3347861" y="2519619"/>
            <a:ext cx="2088235" cy="581923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huwelijk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20" name="Afgeronde rechthoek 19"/>
          <p:cNvSpPr/>
          <p:nvPr/>
        </p:nvSpPr>
        <p:spPr>
          <a:xfrm>
            <a:off x="5436096" y="2519619"/>
            <a:ext cx="3240360" cy="581923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echtscheiding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21" name="Afgeronde rechthoek 20"/>
          <p:cNvSpPr/>
          <p:nvPr/>
        </p:nvSpPr>
        <p:spPr>
          <a:xfrm>
            <a:off x="1871700" y="3621834"/>
            <a:ext cx="5868652" cy="599253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geregistreerd partnerschap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22" name="Afgeronde rechthoek 21"/>
          <p:cNvSpPr/>
          <p:nvPr/>
        </p:nvSpPr>
        <p:spPr>
          <a:xfrm>
            <a:off x="4175444" y="6263713"/>
            <a:ext cx="4968556" cy="576064"/>
          </a:xfrm>
          <a:prstGeom prst="roundRect">
            <a:avLst/>
          </a:prstGeom>
          <a:solidFill>
            <a:srgbClr val="7030A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tx1"/>
                </a:solidFill>
              </a:rPr>
              <a:t>buitenechtelijke relatie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23" name="Afgeronde rechthoek 22"/>
          <p:cNvSpPr/>
          <p:nvPr/>
        </p:nvSpPr>
        <p:spPr>
          <a:xfrm>
            <a:off x="254647" y="5244044"/>
            <a:ext cx="2016224" cy="504056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celibaat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24" name="Afgeronde rechthoek 23"/>
          <p:cNvSpPr/>
          <p:nvPr/>
        </p:nvSpPr>
        <p:spPr>
          <a:xfrm>
            <a:off x="6156177" y="5025919"/>
            <a:ext cx="2952328" cy="606384"/>
          </a:xfrm>
          <a:prstGeom prst="roundRect">
            <a:avLst/>
          </a:prstGeom>
          <a:solidFill>
            <a:srgbClr val="7030A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tx1"/>
                </a:solidFill>
              </a:rPr>
              <a:t>polygamie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25" name="Afgeronde rechthoek 24"/>
          <p:cNvSpPr/>
          <p:nvPr/>
        </p:nvSpPr>
        <p:spPr>
          <a:xfrm>
            <a:off x="1223116" y="6251616"/>
            <a:ext cx="2952328" cy="606384"/>
          </a:xfrm>
          <a:prstGeom prst="roundRect">
            <a:avLst/>
          </a:prstGeom>
          <a:solidFill>
            <a:srgbClr val="7030A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>
                <a:solidFill>
                  <a:schemeClr val="tx1"/>
                </a:solidFill>
              </a:rPr>
              <a:t>polyamorie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26" name="Afgeronde rechthoek 25"/>
          <p:cNvSpPr/>
          <p:nvPr/>
        </p:nvSpPr>
        <p:spPr>
          <a:xfrm>
            <a:off x="2627784" y="4221087"/>
            <a:ext cx="3527882" cy="504056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homohuwelijk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27" name="Afgeronde rechthoek 26"/>
          <p:cNvSpPr/>
          <p:nvPr/>
        </p:nvSpPr>
        <p:spPr>
          <a:xfrm>
            <a:off x="2270871" y="4725143"/>
            <a:ext cx="2535155" cy="504056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commune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28" name="Afgeronde rechthoek 27"/>
          <p:cNvSpPr/>
          <p:nvPr/>
        </p:nvSpPr>
        <p:spPr>
          <a:xfrm>
            <a:off x="2270871" y="5258601"/>
            <a:ext cx="2535155" cy="504056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vrije seks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29" name="Afgeronde rechthoek 28"/>
          <p:cNvSpPr/>
          <p:nvPr/>
        </p:nvSpPr>
        <p:spPr>
          <a:xfrm>
            <a:off x="2490787" y="5762657"/>
            <a:ext cx="3089325" cy="504056"/>
          </a:xfrm>
          <a:prstGeom prst="roundRect">
            <a:avLst/>
          </a:prstGeom>
          <a:solidFill>
            <a:srgbClr val="00B05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monogaam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277113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30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4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60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700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800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9000"/>
                            </p:stCondLst>
                            <p:childTnLst>
                              <p:par>
                                <p:cTn id="9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1000"/>
                            </p:stCondLst>
                            <p:childTnLst>
                              <p:par>
                                <p:cTn id="9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0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5000"/>
                            </p:stCondLst>
                            <p:childTnLst>
                              <p:par>
                                <p:cTn id="10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70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9000"/>
                            </p:stCondLst>
                            <p:childTnLst>
                              <p:par>
                                <p:cTn id="1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  <p:bldP spid="3" grpId="0" animBg="1"/>
      <p:bldP spid="7" grpId="0" animBg="1"/>
      <p:bldP spid="9" grpId="0" animBg="1"/>
      <p:bldP spid="13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al 1"/>
          <p:cNvSpPr/>
          <p:nvPr/>
        </p:nvSpPr>
        <p:spPr>
          <a:xfrm>
            <a:off x="251520" y="260648"/>
            <a:ext cx="3312368" cy="3600400"/>
          </a:xfrm>
          <a:prstGeom prst="ellipse">
            <a:avLst/>
          </a:prstGeom>
          <a:solidFill>
            <a:srgbClr val="FF0000">
              <a:alpha val="8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verslaving</a:t>
            </a:r>
            <a:endParaRPr lang="nl-NL" sz="4000" dirty="0"/>
          </a:p>
        </p:txBody>
      </p:sp>
      <p:sp>
        <p:nvSpPr>
          <p:cNvPr id="3" name="Afgeronde rechthoek 2"/>
          <p:cNvSpPr/>
          <p:nvPr/>
        </p:nvSpPr>
        <p:spPr>
          <a:xfrm>
            <a:off x="2771800" y="620688"/>
            <a:ext cx="2520280" cy="720080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game</a:t>
            </a:r>
            <a:endParaRPr lang="nl-NL" sz="4000" dirty="0"/>
          </a:p>
        </p:txBody>
      </p:sp>
      <p:sp>
        <p:nvSpPr>
          <p:cNvPr id="4" name="Afgeronde rechthoek 3"/>
          <p:cNvSpPr/>
          <p:nvPr/>
        </p:nvSpPr>
        <p:spPr>
          <a:xfrm rot="5400000">
            <a:off x="6044333" y="5058022"/>
            <a:ext cx="2294460" cy="1008112"/>
          </a:xfrm>
          <a:prstGeom prst="roundRect">
            <a:avLst/>
          </a:prstGeom>
          <a:solidFill>
            <a:srgbClr val="92D05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GGZ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5" name="Afgeronde rechthoek 4"/>
          <p:cNvSpPr/>
          <p:nvPr/>
        </p:nvSpPr>
        <p:spPr>
          <a:xfrm rot="5400000">
            <a:off x="6698826" y="2813693"/>
            <a:ext cx="3240360" cy="1008112"/>
          </a:xfrm>
          <a:prstGeom prst="roundRect">
            <a:avLst/>
          </a:prstGeom>
          <a:solidFill>
            <a:srgbClr val="92D05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Jellinek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6" name="Afgeronde rechthoek 5"/>
          <p:cNvSpPr/>
          <p:nvPr/>
        </p:nvSpPr>
        <p:spPr>
          <a:xfrm>
            <a:off x="971600" y="3429000"/>
            <a:ext cx="1800200" cy="720080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drugs</a:t>
            </a:r>
            <a:endParaRPr lang="nl-NL" sz="4000" dirty="0"/>
          </a:p>
        </p:txBody>
      </p:sp>
      <p:sp>
        <p:nvSpPr>
          <p:cNvPr id="7" name="Afgeronde rechthoek 6"/>
          <p:cNvSpPr/>
          <p:nvPr/>
        </p:nvSpPr>
        <p:spPr>
          <a:xfrm>
            <a:off x="9212" y="4134590"/>
            <a:ext cx="2548318" cy="648072"/>
          </a:xfrm>
          <a:prstGeom prst="roundRect">
            <a:avLst/>
          </a:prstGeom>
          <a:solidFill>
            <a:srgbClr val="FFFF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roken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9213" y="5483151"/>
            <a:ext cx="2548318" cy="667663"/>
          </a:xfrm>
          <a:prstGeom prst="roundRect">
            <a:avLst/>
          </a:prstGeom>
          <a:solidFill>
            <a:srgbClr val="FFFF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partydrugs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9" name="Afgeronde rechthoek 8"/>
          <p:cNvSpPr/>
          <p:nvPr/>
        </p:nvSpPr>
        <p:spPr>
          <a:xfrm>
            <a:off x="7458" y="4782662"/>
            <a:ext cx="2548318" cy="700489"/>
          </a:xfrm>
          <a:prstGeom prst="roundRect">
            <a:avLst/>
          </a:prstGeom>
          <a:solidFill>
            <a:srgbClr val="FFFF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drank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13" name="Afgeronde rechthoek 12"/>
          <p:cNvSpPr/>
          <p:nvPr/>
        </p:nvSpPr>
        <p:spPr>
          <a:xfrm>
            <a:off x="6476334" y="20309"/>
            <a:ext cx="2677232" cy="1008112"/>
          </a:xfrm>
          <a:prstGeom prst="roundRect">
            <a:avLst/>
          </a:prstGeom>
          <a:solidFill>
            <a:srgbClr val="92D05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afkicken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16" name="Afgeronde rechthoek 15"/>
          <p:cNvSpPr/>
          <p:nvPr/>
        </p:nvSpPr>
        <p:spPr>
          <a:xfrm>
            <a:off x="3419872" y="1340768"/>
            <a:ext cx="3744416" cy="713603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twitter</a:t>
            </a:r>
            <a:r>
              <a:rPr lang="nl-NL" sz="4000" dirty="0" smtClean="0"/>
              <a:t>, internet</a:t>
            </a:r>
            <a:endParaRPr lang="nl-NL" sz="4000" dirty="0"/>
          </a:p>
        </p:txBody>
      </p:sp>
      <p:sp>
        <p:nvSpPr>
          <p:cNvPr id="17" name="Afgeronde rechthoek 16"/>
          <p:cNvSpPr/>
          <p:nvPr/>
        </p:nvSpPr>
        <p:spPr>
          <a:xfrm>
            <a:off x="3221850" y="2060848"/>
            <a:ext cx="2070230" cy="713603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seks</a:t>
            </a:r>
            <a:endParaRPr lang="nl-NL" sz="4000" dirty="0"/>
          </a:p>
        </p:txBody>
      </p:sp>
      <p:sp>
        <p:nvSpPr>
          <p:cNvPr id="19" name="Afgeronde rechthoek 18"/>
          <p:cNvSpPr/>
          <p:nvPr/>
        </p:nvSpPr>
        <p:spPr>
          <a:xfrm>
            <a:off x="2358631" y="2776623"/>
            <a:ext cx="1673309" cy="652377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eet</a:t>
            </a:r>
            <a:endParaRPr lang="nl-NL" sz="4000" dirty="0"/>
          </a:p>
        </p:txBody>
      </p:sp>
      <p:sp>
        <p:nvSpPr>
          <p:cNvPr id="20" name="Afgeronde rechthoek 19"/>
          <p:cNvSpPr/>
          <p:nvPr/>
        </p:nvSpPr>
        <p:spPr>
          <a:xfrm>
            <a:off x="2771800" y="3462851"/>
            <a:ext cx="1673309" cy="652377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gok</a:t>
            </a:r>
            <a:endParaRPr lang="nl-NL" sz="4000" dirty="0"/>
          </a:p>
        </p:txBody>
      </p:sp>
      <p:sp>
        <p:nvSpPr>
          <p:cNvPr id="22" name="Afgeronde rechthoek 21"/>
          <p:cNvSpPr/>
          <p:nvPr/>
        </p:nvSpPr>
        <p:spPr>
          <a:xfrm>
            <a:off x="4031940" y="2776623"/>
            <a:ext cx="2628292" cy="652377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medicijn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2202274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10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30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4000"/>
                            </p:stCondLst>
                            <p:childTnLst>
                              <p:par>
                                <p:cTn id="7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3" grpId="0" animBg="1"/>
      <p:bldP spid="16" grpId="0" animBg="1"/>
      <p:bldP spid="17" grpId="0" animBg="1"/>
      <p:bldP spid="19" grpId="0" animBg="1"/>
      <p:bldP spid="20" grpId="0" animBg="1"/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xead.nl/resize/500-500/upload/8cf9ac48779557c173edde531e88264famV1Z2R6b3JnMl8xNzI2OTFhLmpwZw==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236" y="0"/>
            <a:ext cx="9154236" cy="684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al 1"/>
          <p:cNvSpPr/>
          <p:nvPr/>
        </p:nvSpPr>
        <p:spPr>
          <a:xfrm>
            <a:off x="251520" y="260648"/>
            <a:ext cx="3528392" cy="3854580"/>
          </a:xfrm>
          <a:prstGeom prst="ellipse">
            <a:avLst/>
          </a:prstGeom>
          <a:solidFill>
            <a:srgbClr val="FF0000">
              <a:alpha val="8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slachtoffer</a:t>
            </a:r>
            <a:endParaRPr lang="nl-NL" sz="4000" dirty="0"/>
          </a:p>
        </p:txBody>
      </p:sp>
      <p:sp>
        <p:nvSpPr>
          <p:cNvPr id="3" name="Afgeronde rechthoek 2"/>
          <p:cNvSpPr/>
          <p:nvPr/>
        </p:nvSpPr>
        <p:spPr>
          <a:xfrm>
            <a:off x="2069143" y="20309"/>
            <a:ext cx="2520280" cy="720080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geweld</a:t>
            </a:r>
            <a:endParaRPr lang="nl-NL" sz="4000" dirty="0"/>
          </a:p>
        </p:txBody>
      </p:sp>
      <p:sp>
        <p:nvSpPr>
          <p:cNvPr id="4" name="Afgeronde rechthoek 3"/>
          <p:cNvSpPr/>
          <p:nvPr/>
        </p:nvSpPr>
        <p:spPr>
          <a:xfrm rot="5400000">
            <a:off x="6205872" y="5395528"/>
            <a:ext cx="1916832" cy="1008112"/>
          </a:xfrm>
          <a:prstGeom prst="roundRect">
            <a:avLst/>
          </a:prstGeom>
          <a:solidFill>
            <a:srgbClr val="92D05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politie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5" name="Afgeronde rechthoek 4"/>
          <p:cNvSpPr/>
          <p:nvPr/>
        </p:nvSpPr>
        <p:spPr>
          <a:xfrm rot="5400000">
            <a:off x="5745281" y="3767237"/>
            <a:ext cx="5147449" cy="1008112"/>
          </a:xfrm>
          <a:prstGeom prst="roundRect">
            <a:avLst/>
          </a:prstGeom>
          <a:solidFill>
            <a:srgbClr val="92D05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vertrouwenspersoon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6" name="Afgeronde rechthoek 5"/>
          <p:cNvSpPr/>
          <p:nvPr/>
        </p:nvSpPr>
        <p:spPr>
          <a:xfrm>
            <a:off x="1283372" y="2774451"/>
            <a:ext cx="2748568" cy="720080"/>
          </a:xfrm>
          <a:prstGeom prst="roundRect">
            <a:avLst/>
          </a:prstGeom>
          <a:solidFill>
            <a:srgbClr val="FFFF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aanranding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7" name="Afgeronde rechthoek 6"/>
          <p:cNvSpPr/>
          <p:nvPr/>
        </p:nvSpPr>
        <p:spPr>
          <a:xfrm>
            <a:off x="9212" y="4134590"/>
            <a:ext cx="2548318" cy="648072"/>
          </a:xfrm>
          <a:prstGeom prst="roundRect">
            <a:avLst/>
          </a:prstGeom>
          <a:solidFill>
            <a:srgbClr val="FFFF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roof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3270998" y="1453992"/>
            <a:ext cx="3605257" cy="612336"/>
          </a:xfrm>
          <a:prstGeom prst="roundRect">
            <a:avLst/>
          </a:prstGeom>
          <a:solidFill>
            <a:srgbClr val="FFFF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mishandeling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9" name="Afgeronde rechthoek 8"/>
          <p:cNvSpPr/>
          <p:nvPr/>
        </p:nvSpPr>
        <p:spPr>
          <a:xfrm>
            <a:off x="7458" y="4782662"/>
            <a:ext cx="2548318" cy="700489"/>
          </a:xfrm>
          <a:prstGeom prst="roundRect">
            <a:avLst/>
          </a:prstGeom>
          <a:solidFill>
            <a:srgbClr val="FFFF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overval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13" name="Afgeronde rechthoek 12"/>
          <p:cNvSpPr/>
          <p:nvPr/>
        </p:nvSpPr>
        <p:spPr>
          <a:xfrm>
            <a:off x="5580112" y="20309"/>
            <a:ext cx="3573454" cy="1008112"/>
          </a:xfrm>
          <a:prstGeom prst="roundRect">
            <a:avLst/>
          </a:prstGeom>
          <a:solidFill>
            <a:srgbClr val="92D05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slachtofferhulp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16" name="Afgeronde rechthoek 15"/>
          <p:cNvSpPr/>
          <p:nvPr/>
        </p:nvSpPr>
        <p:spPr>
          <a:xfrm>
            <a:off x="1835696" y="726039"/>
            <a:ext cx="3744416" cy="713603"/>
          </a:xfrm>
          <a:prstGeom prst="roundRect">
            <a:avLst/>
          </a:prstGeom>
          <a:solidFill>
            <a:srgbClr val="FFFF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huiselijk geweld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17" name="Afgeronde rechthoek 16"/>
          <p:cNvSpPr/>
          <p:nvPr/>
        </p:nvSpPr>
        <p:spPr>
          <a:xfrm>
            <a:off x="3221850" y="2060848"/>
            <a:ext cx="3942438" cy="713603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seksueel misbruik</a:t>
            </a:r>
            <a:endParaRPr lang="nl-NL" sz="4000" dirty="0"/>
          </a:p>
        </p:txBody>
      </p:sp>
      <p:sp>
        <p:nvSpPr>
          <p:cNvPr id="19" name="Afgeronde rechthoek 18"/>
          <p:cNvSpPr/>
          <p:nvPr/>
        </p:nvSpPr>
        <p:spPr>
          <a:xfrm>
            <a:off x="2555776" y="4146329"/>
            <a:ext cx="1673309" cy="652377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pesten</a:t>
            </a:r>
            <a:endParaRPr lang="nl-NL" sz="4000" dirty="0"/>
          </a:p>
        </p:txBody>
      </p:sp>
      <p:sp>
        <p:nvSpPr>
          <p:cNvPr id="20" name="Afgeronde rechthoek 19"/>
          <p:cNvSpPr/>
          <p:nvPr/>
        </p:nvSpPr>
        <p:spPr>
          <a:xfrm>
            <a:off x="2072631" y="3494531"/>
            <a:ext cx="2520280" cy="652377"/>
          </a:xfrm>
          <a:prstGeom prst="roundRect">
            <a:avLst/>
          </a:prstGeom>
          <a:solidFill>
            <a:srgbClr val="FFC0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diefstal</a:t>
            </a:r>
            <a:endParaRPr lang="nl-NL" sz="4000" dirty="0"/>
          </a:p>
        </p:txBody>
      </p:sp>
      <p:sp>
        <p:nvSpPr>
          <p:cNvPr id="22" name="Afgeronde rechthoek 21"/>
          <p:cNvSpPr/>
          <p:nvPr/>
        </p:nvSpPr>
        <p:spPr>
          <a:xfrm>
            <a:off x="4250808" y="4147336"/>
            <a:ext cx="3434427" cy="652377"/>
          </a:xfrm>
          <a:prstGeom prst="roundRect">
            <a:avLst/>
          </a:prstGeom>
          <a:solidFill>
            <a:srgbClr val="FFFF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verbaal geweld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18" name="Afgeronde rechthoek 17"/>
          <p:cNvSpPr/>
          <p:nvPr/>
        </p:nvSpPr>
        <p:spPr>
          <a:xfrm>
            <a:off x="4031940" y="2774451"/>
            <a:ext cx="3420380" cy="720080"/>
          </a:xfrm>
          <a:prstGeom prst="roundRect">
            <a:avLst/>
          </a:prstGeom>
          <a:solidFill>
            <a:srgbClr val="FFFF00">
              <a:alpha val="8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verkrachting</a:t>
            </a:r>
            <a:endParaRPr lang="nl-NL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049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10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0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4000"/>
                            </p:stCondLst>
                            <p:childTnLst>
                              <p:par>
                                <p:cTn id="7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0"/>
                            </p:stCondLst>
                            <p:childTnLst>
                              <p:par>
                                <p:cTn id="8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3" grpId="0" animBg="1"/>
      <p:bldP spid="16" grpId="0" animBg="1"/>
      <p:bldP spid="17" grpId="0" animBg="1"/>
      <p:bldP spid="19" grpId="0" animBg="1"/>
      <p:bldP spid="20" grpId="0" animBg="1"/>
      <p:bldP spid="22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bodycontour.nl/afvallen/afslanken.aurantium/afslanken.aurati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32" y="0"/>
            <a:ext cx="77931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fgeronde rechthoek 1"/>
          <p:cNvSpPr/>
          <p:nvPr/>
        </p:nvSpPr>
        <p:spPr>
          <a:xfrm>
            <a:off x="3315361" y="-1"/>
            <a:ext cx="2520280" cy="574065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afslanken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3" name="Afgeronde rechthoek 2"/>
          <p:cNvSpPr/>
          <p:nvPr/>
        </p:nvSpPr>
        <p:spPr>
          <a:xfrm>
            <a:off x="7154762" y="823680"/>
            <a:ext cx="1656184" cy="574065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diëten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4" name="Afgeronde rechthoek 3"/>
          <p:cNvSpPr/>
          <p:nvPr/>
        </p:nvSpPr>
        <p:spPr>
          <a:xfrm>
            <a:off x="602034" y="848703"/>
            <a:ext cx="2520280" cy="574065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methode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5" name="Afgeronde rechthoek 4"/>
          <p:cNvSpPr/>
          <p:nvPr/>
        </p:nvSpPr>
        <p:spPr>
          <a:xfrm>
            <a:off x="611581" y="1925569"/>
            <a:ext cx="3279865" cy="574065"/>
          </a:xfrm>
          <a:prstGeom prst="roundRect">
            <a:avLst/>
          </a:prstGeom>
          <a:solidFill>
            <a:srgbClr val="FFC000">
              <a:alpha val="76000"/>
            </a:srgb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002060"/>
                </a:solidFill>
              </a:rPr>
              <a:t>eetgewoontes</a:t>
            </a:r>
            <a:endParaRPr lang="nl-NL" sz="3600" dirty="0">
              <a:solidFill>
                <a:srgbClr val="002060"/>
              </a:solidFill>
            </a:endParaRPr>
          </a:p>
        </p:txBody>
      </p:sp>
      <p:sp>
        <p:nvSpPr>
          <p:cNvPr id="6" name="Afgeronde rechthoek 5"/>
          <p:cNvSpPr/>
          <p:nvPr/>
        </p:nvSpPr>
        <p:spPr>
          <a:xfrm>
            <a:off x="3995957" y="1925570"/>
            <a:ext cx="4824536" cy="574065"/>
          </a:xfrm>
          <a:prstGeom prst="roundRect">
            <a:avLst/>
          </a:prstGeom>
          <a:solidFill>
            <a:schemeClr val="bg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err="1" smtClean="0">
                <a:solidFill>
                  <a:schemeClr val="tx1"/>
                </a:solidFill>
              </a:rPr>
              <a:t>Weight</a:t>
            </a:r>
            <a:r>
              <a:rPr lang="nl-NL" sz="3600" dirty="0" smtClean="0">
                <a:solidFill>
                  <a:schemeClr val="tx1"/>
                </a:solidFill>
              </a:rPr>
              <a:t> </a:t>
            </a:r>
            <a:r>
              <a:rPr lang="nl-NL" sz="3600" dirty="0" err="1" smtClean="0">
                <a:solidFill>
                  <a:schemeClr val="tx1"/>
                </a:solidFill>
              </a:rPr>
              <a:t>Watchers</a:t>
            </a:r>
            <a:endParaRPr lang="nl-NL" sz="3600" dirty="0">
              <a:solidFill>
                <a:schemeClr val="tx1"/>
              </a:solidFill>
            </a:endParaRPr>
          </a:p>
        </p:txBody>
      </p:sp>
      <p:sp>
        <p:nvSpPr>
          <p:cNvPr id="7" name="Afgeronde rechthoek 6"/>
          <p:cNvSpPr/>
          <p:nvPr/>
        </p:nvSpPr>
        <p:spPr>
          <a:xfrm>
            <a:off x="611581" y="2615020"/>
            <a:ext cx="3279865" cy="574065"/>
          </a:xfrm>
          <a:prstGeom prst="roundRect">
            <a:avLst/>
          </a:prstGeom>
          <a:solidFill>
            <a:srgbClr val="FFC000">
              <a:alpha val="76000"/>
            </a:srgb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002060"/>
                </a:solidFill>
              </a:rPr>
              <a:t>caloriearm</a:t>
            </a:r>
            <a:endParaRPr lang="nl-NL" sz="3600" dirty="0">
              <a:solidFill>
                <a:srgbClr val="002060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3995957" y="2615021"/>
            <a:ext cx="4824536" cy="574065"/>
          </a:xfrm>
          <a:prstGeom prst="roundRect">
            <a:avLst/>
          </a:prstGeom>
          <a:solidFill>
            <a:schemeClr val="bg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tx1"/>
                </a:solidFill>
              </a:rPr>
              <a:t>diëtistendieet</a:t>
            </a:r>
            <a:endParaRPr lang="nl-NL" sz="3600" dirty="0">
              <a:solidFill>
                <a:schemeClr val="tx1"/>
              </a:solidFill>
            </a:endParaRPr>
          </a:p>
        </p:txBody>
      </p:sp>
      <p:sp>
        <p:nvSpPr>
          <p:cNvPr id="9" name="Afgeronde rechthoek 8"/>
          <p:cNvSpPr/>
          <p:nvPr/>
        </p:nvSpPr>
        <p:spPr>
          <a:xfrm>
            <a:off x="602034" y="3335100"/>
            <a:ext cx="3279865" cy="574065"/>
          </a:xfrm>
          <a:prstGeom prst="roundRect">
            <a:avLst/>
          </a:prstGeom>
          <a:solidFill>
            <a:srgbClr val="FFC000">
              <a:alpha val="76000"/>
            </a:srgb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002060"/>
                </a:solidFill>
              </a:rPr>
              <a:t>eiwitrijk</a:t>
            </a:r>
            <a:endParaRPr lang="nl-NL" sz="3600" dirty="0">
              <a:solidFill>
                <a:srgbClr val="002060"/>
              </a:solidFill>
            </a:endParaRPr>
          </a:p>
        </p:txBody>
      </p:sp>
      <p:sp>
        <p:nvSpPr>
          <p:cNvPr id="10" name="Afgeronde rechthoek 9"/>
          <p:cNvSpPr/>
          <p:nvPr/>
        </p:nvSpPr>
        <p:spPr>
          <a:xfrm>
            <a:off x="3986410" y="3335101"/>
            <a:ext cx="4824536" cy="574065"/>
          </a:xfrm>
          <a:prstGeom prst="roundRect">
            <a:avLst/>
          </a:prstGeom>
          <a:solidFill>
            <a:schemeClr val="bg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tx1"/>
                </a:solidFill>
              </a:rPr>
              <a:t>Dr. Frank dieet</a:t>
            </a:r>
            <a:endParaRPr lang="nl-NL" sz="3600" dirty="0">
              <a:solidFill>
                <a:schemeClr val="tx1"/>
              </a:solidFill>
            </a:endParaRPr>
          </a:p>
        </p:txBody>
      </p:sp>
      <p:sp>
        <p:nvSpPr>
          <p:cNvPr id="11" name="Afgeronde rechthoek 10"/>
          <p:cNvSpPr/>
          <p:nvPr/>
        </p:nvSpPr>
        <p:spPr>
          <a:xfrm>
            <a:off x="602034" y="4055180"/>
            <a:ext cx="3279865" cy="574065"/>
          </a:xfrm>
          <a:prstGeom prst="roundRect">
            <a:avLst/>
          </a:prstGeom>
          <a:solidFill>
            <a:srgbClr val="FFC000">
              <a:alpha val="76000"/>
            </a:srgb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002060"/>
                </a:solidFill>
              </a:rPr>
              <a:t>Koolhydraat-</a:t>
            </a:r>
            <a:endParaRPr lang="nl-NL" sz="3600" dirty="0">
              <a:solidFill>
                <a:srgbClr val="002060"/>
              </a:solidFill>
            </a:endParaRPr>
          </a:p>
        </p:txBody>
      </p:sp>
      <p:sp>
        <p:nvSpPr>
          <p:cNvPr id="12" name="Afgeronde rechthoek 11"/>
          <p:cNvSpPr/>
          <p:nvPr/>
        </p:nvSpPr>
        <p:spPr>
          <a:xfrm>
            <a:off x="3986410" y="4055181"/>
            <a:ext cx="4824536" cy="574065"/>
          </a:xfrm>
          <a:prstGeom prst="roundRect">
            <a:avLst/>
          </a:prstGeom>
          <a:solidFill>
            <a:schemeClr val="bg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tx1"/>
                </a:solidFill>
              </a:rPr>
              <a:t>Dr. </a:t>
            </a:r>
            <a:r>
              <a:rPr lang="nl-NL" sz="3600" dirty="0" err="1" smtClean="0">
                <a:solidFill>
                  <a:schemeClr val="tx1"/>
                </a:solidFill>
              </a:rPr>
              <a:t>Atkins</a:t>
            </a:r>
            <a:r>
              <a:rPr lang="nl-NL" sz="3600" dirty="0" smtClean="0">
                <a:solidFill>
                  <a:schemeClr val="tx1"/>
                </a:solidFill>
              </a:rPr>
              <a:t> dieet</a:t>
            </a:r>
            <a:endParaRPr lang="nl-NL" sz="3600" dirty="0">
              <a:solidFill>
                <a:schemeClr val="tx1"/>
              </a:solidFill>
            </a:endParaRPr>
          </a:p>
        </p:txBody>
      </p:sp>
      <p:sp>
        <p:nvSpPr>
          <p:cNvPr id="13" name="Afgeronde rechthoek 12"/>
          <p:cNvSpPr/>
          <p:nvPr/>
        </p:nvSpPr>
        <p:spPr>
          <a:xfrm>
            <a:off x="611581" y="5495340"/>
            <a:ext cx="3279865" cy="574065"/>
          </a:xfrm>
          <a:prstGeom prst="roundRect">
            <a:avLst/>
          </a:prstGeom>
          <a:solidFill>
            <a:srgbClr val="FFC000">
              <a:alpha val="76000"/>
            </a:srgb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002060"/>
                </a:solidFill>
              </a:rPr>
              <a:t>vetarm</a:t>
            </a:r>
            <a:endParaRPr lang="nl-NL" sz="2800" dirty="0">
              <a:solidFill>
                <a:srgbClr val="002060"/>
              </a:solidFill>
            </a:endParaRPr>
          </a:p>
        </p:txBody>
      </p:sp>
      <p:sp>
        <p:nvSpPr>
          <p:cNvPr id="14" name="Afgeronde rechthoek 13"/>
          <p:cNvSpPr/>
          <p:nvPr/>
        </p:nvSpPr>
        <p:spPr>
          <a:xfrm>
            <a:off x="3995957" y="5495341"/>
            <a:ext cx="4824536" cy="574065"/>
          </a:xfrm>
          <a:prstGeom prst="roundRect">
            <a:avLst/>
          </a:prstGeom>
          <a:solidFill>
            <a:schemeClr val="bg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tx1"/>
                </a:solidFill>
              </a:rPr>
              <a:t>Yoghurt dieet</a:t>
            </a:r>
            <a:endParaRPr lang="nl-NL" sz="3600" dirty="0">
              <a:solidFill>
                <a:schemeClr val="tx1"/>
              </a:solidFill>
            </a:endParaRPr>
          </a:p>
        </p:txBody>
      </p:sp>
      <p:sp>
        <p:nvSpPr>
          <p:cNvPr id="15" name="Afgeronde rechthoek 14"/>
          <p:cNvSpPr/>
          <p:nvPr/>
        </p:nvSpPr>
        <p:spPr>
          <a:xfrm>
            <a:off x="611581" y="4775260"/>
            <a:ext cx="3279865" cy="574065"/>
          </a:xfrm>
          <a:prstGeom prst="roundRect">
            <a:avLst/>
          </a:prstGeom>
          <a:solidFill>
            <a:srgbClr val="FFC000">
              <a:alpha val="76000"/>
            </a:srgb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002060"/>
                </a:solidFill>
              </a:rPr>
              <a:t>Vasten / </a:t>
            </a:r>
            <a:r>
              <a:rPr lang="nl-NL" sz="2800" dirty="0" smtClean="0">
                <a:solidFill>
                  <a:srgbClr val="002060"/>
                </a:solidFill>
              </a:rPr>
              <a:t>ontgiften</a:t>
            </a:r>
            <a:endParaRPr lang="nl-NL" sz="2800" dirty="0">
              <a:solidFill>
                <a:srgbClr val="002060"/>
              </a:solidFill>
            </a:endParaRPr>
          </a:p>
        </p:txBody>
      </p:sp>
      <p:sp>
        <p:nvSpPr>
          <p:cNvPr id="16" name="Afgeronde rechthoek 15"/>
          <p:cNvSpPr/>
          <p:nvPr/>
        </p:nvSpPr>
        <p:spPr>
          <a:xfrm>
            <a:off x="3995957" y="4775261"/>
            <a:ext cx="4824536" cy="574065"/>
          </a:xfrm>
          <a:prstGeom prst="roundRect">
            <a:avLst/>
          </a:prstGeom>
          <a:solidFill>
            <a:schemeClr val="bg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err="1" smtClean="0">
                <a:solidFill>
                  <a:schemeClr val="tx1"/>
                </a:solidFill>
              </a:rPr>
              <a:t>Weivasten</a:t>
            </a:r>
            <a:endParaRPr lang="nl-NL" sz="3600" dirty="0">
              <a:solidFill>
                <a:schemeClr val="tx1"/>
              </a:solidFill>
            </a:endParaRPr>
          </a:p>
        </p:txBody>
      </p:sp>
      <p:sp>
        <p:nvSpPr>
          <p:cNvPr id="19" name="Afgeronde rechthoek 18"/>
          <p:cNvSpPr/>
          <p:nvPr/>
        </p:nvSpPr>
        <p:spPr>
          <a:xfrm>
            <a:off x="4179457" y="849102"/>
            <a:ext cx="1656184" cy="574065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jojo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20" name="Afgeronde rechthoek 19"/>
          <p:cNvSpPr/>
          <p:nvPr/>
        </p:nvSpPr>
        <p:spPr>
          <a:xfrm>
            <a:off x="5649959" y="1089895"/>
            <a:ext cx="758266" cy="548643"/>
          </a:xfrm>
          <a:prstGeom prst="roundRect">
            <a:avLst/>
          </a:prstGeom>
          <a:solidFill>
            <a:schemeClr val="tx1">
              <a:alpha val="8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dirty="0" smtClean="0">
                <a:solidFill>
                  <a:schemeClr val="bg1"/>
                </a:solidFill>
              </a:rPr>
              <a:t>70%</a:t>
            </a:r>
            <a:endParaRPr lang="nl-NL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901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9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et jojo-effect: een vicieuze cirk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008013"/>
            <a:ext cx="5600700" cy="494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et jojo-effect: een vicieuze cirk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-25855613"/>
            <a:ext cx="5600700" cy="494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et jojo-effect: een vicieuze cirk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-25703213"/>
            <a:ext cx="5600700" cy="494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2778666" y="2780928"/>
            <a:ext cx="34563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>
                <a:solidFill>
                  <a:srgbClr val="FF0000"/>
                </a:solidFill>
              </a:rPr>
              <a:t>Jojo-effect</a:t>
            </a:r>
            <a:endParaRPr lang="nl-NL" sz="6000" dirty="0">
              <a:solidFill>
                <a:srgbClr val="FF0000"/>
              </a:solidFill>
            </a:endParaRPr>
          </a:p>
        </p:txBody>
      </p:sp>
      <p:sp>
        <p:nvSpPr>
          <p:cNvPr id="7" name="Afgeronde rechthoek 6"/>
          <p:cNvSpPr/>
          <p:nvPr/>
        </p:nvSpPr>
        <p:spPr>
          <a:xfrm>
            <a:off x="3707904" y="3645024"/>
            <a:ext cx="1224136" cy="548643"/>
          </a:xfrm>
          <a:prstGeom prst="roundRect">
            <a:avLst/>
          </a:prstGeom>
          <a:solidFill>
            <a:schemeClr val="tx1">
              <a:alpha val="8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4000" dirty="0" smtClean="0">
                <a:solidFill>
                  <a:schemeClr val="bg1"/>
                </a:solidFill>
              </a:rPr>
              <a:t>70%</a:t>
            </a:r>
            <a:endParaRPr lang="nl-NL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712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9" name="Picture 7" descr="http://www.avalion.nl/attachments/Image/Afslanken/100_winn_Marielle_AFSLANKEN_is_LEUK_n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1878"/>
            <a:ext cx="8210439" cy="682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431" y="3918997"/>
            <a:ext cx="2601392" cy="26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 descr="http://www.dillemans.be/frontend/files/userfiles/images/maagband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996" y="2338153"/>
            <a:ext cx="3379721" cy="3142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mlmbigbrother.com/wp-content/uploads/2011/09/Herbalife-Review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430" y="646479"/>
            <a:ext cx="2564242" cy="2784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fgeronde rechthoek 1"/>
          <p:cNvSpPr/>
          <p:nvPr/>
        </p:nvSpPr>
        <p:spPr>
          <a:xfrm>
            <a:off x="3315361" y="-1"/>
            <a:ext cx="2520280" cy="574065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afslanken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4" name="Afgeronde rechthoek 3"/>
          <p:cNvSpPr/>
          <p:nvPr/>
        </p:nvSpPr>
        <p:spPr>
          <a:xfrm>
            <a:off x="602034" y="848703"/>
            <a:ext cx="2520280" cy="574065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methode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5" name="Afgeronde rechthoek 4"/>
          <p:cNvSpPr/>
          <p:nvPr/>
        </p:nvSpPr>
        <p:spPr>
          <a:xfrm>
            <a:off x="611581" y="1925569"/>
            <a:ext cx="3279865" cy="1287407"/>
          </a:xfrm>
          <a:prstGeom prst="roundRect">
            <a:avLst/>
          </a:prstGeom>
          <a:solidFill>
            <a:srgbClr val="FFC000">
              <a:alpha val="76000"/>
            </a:srgb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002060"/>
                </a:solidFill>
              </a:rPr>
              <a:t>Maaltijd-vervangers</a:t>
            </a:r>
            <a:endParaRPr lang="nl-NL" sz="3600" dirty="0">
              <a:solidFill>
                <a:srgbClr val="002060"/>
              </a:solidFill>
            </a:endParaRPr>
          </a:p>
        </p:txBody>
      </p:sp>
      <p:sp>
        <p:nvSpPr>
          <p:cNvPr id="6" name="Afgeronde rechthoek 5"/>
          <p:cNvSpPr/>
          <p:nvPr/>
        </p:nvSpPr>
        <p:spPr>
          <a:xfrm>
            <a:off x="3995957" y="2212602"/>
            <a:ext cx="4824536" cy="574065"/>
          </a:xfrm>
          <a:prstGeom prst="roundRect">
            <a:avLst/>
          </a:prstGeom>
          <a:solidFill>
            <a:schemeClr val="bg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err="1" smtClean="0">
                <a:solidFill>
                  <a:schemeClr val="tx1"/>
                </a:solidFill>
              </a:rPr>
              <a:t>Herba</a:t>
            </a:r>
            <a:r>
              <a:rPr lang="nl-NL" sz="3600" dirty="0" smtClean="0">
                <a:solidFill>
                  <a:schemeClr val="tx1"/>
                </a:solidFill>
              </a:rPr>
              <a:t> Life</a:t>
            </a:r>
            <a:endParaRPr lang="nl-NL" sz="3600" dirty="0">
              <a:solidFill>
                <a:schemeClr val="tx1"/>
              </a:solidFill>
            </a:endParaRPr>
          </a:p>
        </p:txBody>
      </p:sp>
      <p:sp>
        <p:nvSpPr>
          <p:cNvPr id="9" name="Afgeronde rechthoek 8"/>
          <p:cNvSpPr/>
          <p:nvPr/>
        </p:nvSpPr>
        <p:spPr>
          <a:xfrm>
            <a:off x="602034" y="3335100"/>
            <a:ext cx="3279865" cy="574065"/>
          </a:xfrm>
          <a:prstGeom prst="roundRect">
            <a:avLst/>
          </a:prstGeom>
          <a:solidFill>
            <a:srgbClr val="FFC000">
              <a:alpha val="76000"/>
            </a:srgb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002060"/>
                </a:solidFill>
              </a:rPr>
              <a:t>medisch</a:t>
            </a:r>
            <a:endParaRPr lang="nl-NL" sz="3600" dirty="0">
              <a:solidFill>
                <a:srgbClr val="002060"/>
              </a:solidFill>
            </a:endParaRPr>
          </a:p>
        </p:txBody>
      </p:sp>
      <p:sp>
        <p:nvSpPr>
          <p:cNvPr id="10" name="Afgeronde rechthoek 9"/>
          <p:cNvSpPr/>
          <p:nvPr/>
        </p:nvSpPr>
        <p:spPr>
          <a:xfrm>
            <a:off x="3986410" y="3335101"/>
            <a:ext cx="4824536" cy="574065"/>
          </a:xfrm>
          <a:prstGeom prst="roundRect">
            <a:avLst/>
          </a:prstGeom>
          <a:solidFill>
            <a:schemeClr val="bg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err="1" smtClean="0">
                <a:solidFill>
                  <a:schemeClr val="tx1"/>
                </a:solidFill>
              </a:rPr>
              <a:t>maagband</a:t>
            </a:r>
            <a:endParaRPr lang="nl-NL" sz="3600" dirty="0">
              <a:solidFill>
                <a:schemeClr val="tx1"/>
              </a:solidFill>
            </a:endParaRPr>
          </a:p>
        </p:txBody>
      </p:sp>
      <p:sp>
        <p:nvSpPr>
          <p:cNvPr id="11" name="Afgeronde rechthoek 10"/>
          <p:cNvSpPr/>
          <p:nvPr/>
        </p:nvSpPr>
        <p:spPr>
          <a:xfrm>
            <a:off x="602034" y="4055180"/>
            <a:ext cx="3279865" cy="1246028"/>
          </a:xfrm>
          <a:prstGeom prst="roundRect">
            <a:avLst/>
          </a:prstGeom>
          <a:solidFill>
            <a:srgbClr val="FFC000">
              <a:alpha val="76000"/>
            </a:srgb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002060"/>
                </a:solidFill>
              </a:rPr>
              <a:t>Pillen &amp;</a:t>
            </a:r>
          </a:p>
          <a:p>
            <a:pPr algn="ctr"/>
            <a:r>
              <a:rPr lang="nl-NL" sz="3600" dirty="0" smtClean="0">
                <a:solidFill>
                  <a:srgbClr val="002060"/>
                </a:solidFill>
              </a:rPr>
              <a:t>tabletten</a:t>
            </a:r>
            <a:endParaRPr lang="nl-NL" sz="3600" dirty="0">
              <a:solidFill>
                <a:srgbClr val="002060"/>
              </a:solidFill>
            </a:endParaRPr>
          </a:p>
        </p:txBody>
      </p:sp>
      <p:sp>
        <p:nvSpPr>
          <p:cNvPr id="12" name="Afgeronde rechthoek 11"/>
          <p:cNvSpPr/>
          <p:nvPr/>
        </p:nvSpPr>
        <p:spPr>
          <a:xfrm>
            <a:off x="3995957" y="4340465"/>
            <a:ext cx="4824536" cy="574065"/>
          </a:xfrm>
          <a:prstGeom prst="roundRect">
            <a:avLst/>
          </a:prstGeom>
          <a:solidFill>
            <a:schemeClr val="bg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err="1" smtClean="0">
                <a:solidFill>
                  <a:schemeClr val="tx1"/>
                </a:solidFill>
              </a:rPr>
              <a:t>BioSlim</a:t>
            </a:r>
            <a:r>
              <a:rPr lang="nl-NL" sz="3600" dirty="0" smtClean="0">
                <a:solidFill>
                  <a:schemeClr val="tx1"/>
                </a:solidFill>
              </a:rPr>
              <a:t>+</a:t>
            </a:r>
            <a:endParaRPr lang="nl-NL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fgeronde rechthoek 9"/>
          <p:cNvSpPr/>
          <p:nvPr/>
        </p:nvSpPr>
        <p:spPr>
          <a:xfrm>
            <a:off x="3321381" y="2108030"/>
            <a:ext cx="1594582" cy="1161374"/>
          </a:xfrm>
          <a:prstGeom prst="roundRect">
            <a:avLst/>
          </a:prstGeom>
          <a:solidFill>
            <a:schemeClr val="tx1">
              <a:alpha val="8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>
                <a:solidFill>
                  <a:srgbClr val="FF0000"/>
                </a:solidFill>
              </a:rPr>
              <a:t>etnisch-cultureel bepaald</a:t>
            </a:r>
            <a:endParaRPr lang="nl-NL" sz="2800" dirty="0">
              <a:solidFill>
                <a:srgbClr val="FF0000"/>
              </a:solidFill>
            </a:endParaRPr>
          </a:p>
        </p:txBody>
      </p:sp>
      <p:sp>
        <p:nvSpPr>
          <p:cNvPr id="11" name="Afgeronde rechthoek 10"/>
          <p:cNvSpPr/>
          <p:nvPr/>
        </p:nvSpPr>
        <p:spPr>
          <a:xfrm>
            <a:off x="335996" y="3350605"/>
            <a:ext cx="1584176" cy="540060"/>
          </a:xfrm>
          <a:prstGeom prst="roundRect">
            <a:avLst/>
          </a:prstGeom>
          <a:solidFill>
            <a:schemeClr val="tx1">
              <a:alpha val="8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dirty="0" smtClean="0">
                <a:solidFill>
                  <a:srgbClr val="FF0000"/>
                </a:solidFill>
              </a:rPr>
              <a:t>WHR</a:t>
            </a:r>
            <a:endParaRPr lang="nl-NL" sz="2000" dirty="0">
              <a:solidFill>
                <a:srgbClr val="FF0000"/>
              </a:solidFill>
            </a:endParaRPr>
          </a:p>
        </p:txBody>
      </p:sp>
      <p:sp>
        <p:nvSpPr>
          <p:cNvPr id="12" name="Afgeronde rechthoek 11"/>
          <p:cNvSpPr/>
          <p:nvPr/>
        </p:nvSpPr>
        <p:spPr>
          <a:xfrm>
            <a:off x="1035427" y="2154977"/>
            <a:ext cx="504056" cy="1045689"/>
          </a:xfrm>
          <a:prstGeom prst="roundRect">
            <a:avLst/>
          </a:prstGeom>
          <a:solidFill>
            <a:schemeClr val="tx1">
              <a:alpha val="8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u="sng" dirty="0" smtClean="0">
                <a:solidFill>
                  <a:srgbClr val="FF0000"/>
                </a:solidFill>
              </a:rPr>
              <a:t>W</a:t>
            </a:r>
          </a:p>
          <a:p>
            <a:r>
              <a:rPr lang="nl-NL" sz="2000" u="sng" dirty="0">
                <a:solidFill>
                  <a:srgbClr val="FF0000"/>
                </a:solidFill>
              </a:rPr>
              <a:t>H</a:t>
            </a:r>
          </a:p>
        </p:txBody>
      </p:sp>
      <p:sp>
        <p:nvSpPr>
          <p:cNvPr id="13" name="Afgeronde rechthoek 12"/>
          <p:cNvSpPr/>
          <p:nvPr/>
        </p:nvSpPr>
        <p:spPr>
          <a:xfrm>
            <a:off x="2555776" y="3343228"/>
            <a:ext cx="2988332" cy="540060"/>
          </a:xfrm>
          <a:prstGeom prst="roundRect">
            <a:avLst/>
          </a:prstGeom>
          <a:solidFill>
            <a:schemeClr val="tx1">
              <a:alpha val="8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dirty="0" err="1" smtClean="0">
                <a:solidFill>
                  <a:srgbClr val="FF0000"/>
                </a:solidFill>
              </a:rPr>
              <a:t>Waist</a:t>
            </a:r>
            <a:r>
              <a:rPr lang="nl-NL" sz="2000" dirty="0" smtClean="0">
                <a:solidFill>
                  <a:srgbClr val="FF0000"/>
                </a:solidFill>
              </a:rPr>
              <a:t> Hip Ratio</a:t>
            </a:r>
            <a:endParaRPr lang="nl-NL" sz="2000" dirty="0">
              <a:solidFill>
                <a:srgbClr val="FF0000"/>
              </a:solidFill>
            </a:endParaRPr>
          </a:p>
        </p:txBody>
      </p:sp>
      <p:sp>
        <p:nvSpPr>
          <p:cNvPr id="16" name="Afgeronde rechthoek 15"/>
          <p:cNvSpPr/>
          <p:nvPr/>
        </p:nvSpPr>
        <p:spPr>
          <a:xfrm>
            <a:off x="5941270" y="2806393"/>
            <a:ext cx="1593082" cy="460464"/>
          </a:xfrm>
          <a:prstGeom prst="roundRect">
            <a:avLst/>
          </a:prstGeom>
          <a:solidFill>
            <a:schemeClr val="tx1">
              <a:alpha val="8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>
                <a:solidFill>
                  <a:schemeClr val="bg1"/>
                </a:solidFill>
              </a:rPr>
              <a:t>China</a:t>
            </a:r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20" name="Afgeronde rechthoek 19"/>
          <p:cNvSpPr/>
          <p:nvPr/>
        </p:nvSpPr>
        <p:spPr>
          <a:xfrm>
            <a:off x="3779912" y="188640"/>
            <a:ext cx="2952328" cy="504056"/>
          </a:xfrm>
          <a:prstGeom prst="roundRect">
            <a:avLst/>
          </a:prstGeom>
          <a:solidFill>
            <a:schemeClr val="bg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ideale maten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2" name="Rechthoek 1"/>
          <p:cNvSpPr/>
          <p:nvPr/>
        </p:nvSpPr>
        <p:spPr>
          <a:xfrm>
            <a:off x="269776" y="980728"/>
            <a:ext cx="675049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/>
              <a:t>Het is van </a:t>
            </a:r>
            <a:r>
              <a:rPr lang="nl-NL" sz="2800" dirty="0" err="1" smtClean="0"/>
              <a:t>bovenwijdte</a:t>
            </a:r>
            <a:r>
              <a:rPr lang="nl-NL" sz="2800" dirty="0" smtClean="0"/>
              <a:t>, taille heupwijdte:</a:t>
            </a:r>
          </a:p>
          <a:p>
            <a:r>
              <a:rPr lang="nl-NL" sz="2800" dirty="0" smtClean="0">
                <a:solidFill>
                  <a:srgbClr val="FFFF00"/>
                </a:solidFill>
              </a:rPr>
              <a:t>90-60-90</a:t>
            </a:r>
            <a:r>
              <a:rPr lang="nl-NL" sz="2800" dirty="0" smtClean="0"/>
              <a:t> </a:t>
            </a:r>
            <a:r>
              <a:rPr lang="nl-NL" sz="2800" dirty="0"/>
              <a:t>naar </a:t>
            </a:r>
            <a:r>
              <a:rPr lang="nl-NL" sz="2800" dirty="0">
                <a:solidFill>
                  <a:srgbClr val="FFFF00"/>
                </a:solidFill>
              </a:rPr>
              <a:t>85-65-85</a:t>
            </a:r>
            <a:r>
              <a:rPr lang="nl-NL" sz="2800" dirty="0"/>
              <a:t> gegaan</a:t>
            </a:r>
            <a:r>
              <a:rPr lang="nl-NL" sz="2800" dirty="0" smtClean="0"/>
              <a:t>..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pic>
        <p:nvPicPr>
          <p:cNvPr id="1026" name="Picture 2" descr="http://upload.wikimedia.org/wikipedia/commons/thumb/d/dd/Waist-hip_ratio.svg/400px-Waist-hip_ratio.svg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005065"/>
            <a:ext cx="5596679" cy="2868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Afgeronde rechthoek 14"/>
          <p:cNvSpPr/>
          <p:nvPr/>
        </p:nvSpPr>
        <p:spPr>
          <a:xfrm>
            <a:off x="7641510" y="3410891"/>
            <a:ext cx="746913" cy="1442043"/>
          </a:xfrm>
          <a:prstGeom prst="roundRect">
            <a:avLst/>
          </a:prstGeom>
          <a:solidFill>
            <a:schemeClr val="tx1">
              <a:alpha val="8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dirty="0" smtClean="0">
                <a:solidFill>
                  <a:srgbClr val="FF0000"/>
                </a:solidFill>
              </a:rPr>
              <a:t>(0,6)0,7</a:t>
            </a:r>
            <a:endParaRPr lang="nl-NL" sz="2000" dirty="0">
              <a:solidFill>
                <a:srgbClr val="FF0000"/>
              </a:solidFill>
            </a:endParaRPr>
          </a:p>
        </p:txBody>
      </p:sp>
      <p:sp>
        <p:nvSpPr>
          <p:cNvPr id="19" name="Afgeronde rechthoek 18"/>
          <p:cNvSpPr/>
          <p:nvPr/>
        </p:nvSpPr>
        <p:spPr>
          <a:xfrm>
            <a:off x="5941270" y="5166855"/>
            <a:ext cx="1593082" cy="866998"/>
          </a:xfrm>
          <a:prstGeom prst="roundRect">
            <a:avLst/>
          </a:prstGeom>
          <a:solidFill>
            <a:schemeClr val="tx1">
              <a:alpha val="8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>
                <a:solidFill>
                  <a:schemeClr val="bg1"/>
                </a:solidFill>
              </a:rPr>
              <a:t>Zuid-Amerika</a:t>
            </a:r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21" name="Afgeronde rechthoek 20"/>
          <p:cNvSpPr/>
          <p:nvPr/>
        </p:nvSpPr>
        <p:spPr>
          <a:xfrm>
            <a:off x="5935699" y="6033853"/>
            <a:ext cx="1593082" cy="578997"/>
          </a:xfrm>
          <a:prstGeom prst="roundRect">
            <a:avLst/>
          </a:prstGeom>
          <a:solidFill>
            <a:schemeClr val="tx1">
              <a:alpha val="8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>
                <a:solidFill>
                  <a:schemeClr val="bg1"/>
                </a:solidFill>
              </a:rPr>
              <a:t>Afrika</a:t>
            </a:r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22" name="Afgeronde rechthoek 21"/>
          <p:cNvSpPr/>
          <p:nvPr/>
        </p:nvSpPr>
        <p:spPr>
          <a:xfrm>
            <a:off x="5937770" y="3383042"/>
            <a:ext cx="1593082" cy="866998"/>
          </a:xfrm>
          <a:prstGeom prst="roundRect">
            <a:avLst/>
          </a:prstGeom>
          <a:solidFill>
            <a:schemeClr val="tx1">
              <a:alpha val="8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>
                <a:solidFill>
                  <a:schemeClr val="bg1"/>
                </a:solidFill>
              </a:rPr>
              <a:t>Noord-Amerika</a:t>
            </a:r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23" name="Afgeronde rechthoek 22"/>
          <p:cNvSpPr/>
          <p:nvPr/>
        </p:nvSpPr>
        <p:spPr>
          <a:xfrm>
            <a:off x="5937770" y="4273937"/>
            <a:ext cx="1593082" cy="578997"/>
          </a:xfrm>
          <a:prstGeom prst="roundRect">
            <a:avLst/>
          </a:prstGeom>
          <a:solidFill>
            <a:schemeClr val="tx1">
              <a:alpha val="8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>
                <a:solidFill>
                  <a:schemeClr val="bg1"/>
                </a:solidFill>
              </a:rPr>
              <a:t>Europa</a:t>
            </a:r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24" name="Afgeronde rechthoek 23"/>
          <p:cNvSpPr/>
          <p:nvPr/>
        </p:nvSpPr>
        <p:spPr>
          <a:xfrm>
            <a:off x="7641511" y="5166855"/>
            <a:ext cx="746912" cy="1442043"/>
          </a:xfrm>
          <a:prstGeom prst="roundRect">
            <a:avLst/>
          </a:prstGeom>
          <a:solidFill>
            <a:schemeClr val="tx1">
              <a:alpha val="8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dirty="0" smtClean="0">
                <a:solidFill>
                  <a:srgbClr val="FF0000"/>
                </a:solidFill>
              </a:rPr>
              <a:t>0,6</a:t>
            </a:r>
            <a:endParaRPr lang="nl-NL" sz="2000" dirty="0">
              <a:solidFill>
                <a:srgbClr val="FF0000"/>
              </a:solidFill>
            </a:endParaRPr>
          </a:p>
        </p:txBody>
      </p:sp>
      <p:sp>
        <p:nvSpPr>
          <p:cNvPr id="25" name="Afgeronde rechthoek 24"/>
          <p:cNvSpPr/>
          <p:nvPr/>
        </p:nvSpPr>
        <p:spPr>
          <a:xfrm>
            <a:off x="7624042" y="2801411"/>
            <a:ext cx="985978" cy="465446"/>
          </a:xfrm>
          <a:prstGeom prst="roundRect">
            <a:avLst/>
          </a:prstGeom>
          <a:solidFill>
            <a:schemeClr val="tx1">
              <a:alpha val="8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dirty="0" smtClean="0">
                <a:solidFill>
                  <a:srgbClr val="FF0000"/>
                </a:solidFill>
              </a:rPr>
              <a:t>0,8-0,9</a:t>
            </a:r>
            <a:endParaRPr lang="nl-NL" sz="2000" dirty="0">
              <a:solidFill>
                <a:srgbClr val="FF0000"/>
              </a:solidFill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938207" y="4643635"/>
            <a:ext cx="32517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800" dirty="0">
                <a:solidFill>
                  <a:srgbClr val="FFFF00"/>
                </a:solidFill>
              </a:rPr>
              <a:t>Brigitte Bardot (0,57</a:t>
            </a:r>
            <a:r>
              <a:rPr lang="nl-NL" sz="2800" dirty="0"/>
              <a:t>)</a:t>
            </a:r>
          </a:p>
        </p:txBody>
      </p:sp>
      <p:pic>
        <p:nvPicPr>
          <p:cNvPr id="1028" name="Picture 4" descr="http://upload.wikimedia.org/wikipedia/commons/thumb/0/04/Jessica_Alba_Face_Proportions.png/220px-Jessica_Alba_Face_Proportions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0"/>
            <a:ext cx="2699792" cy="256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ep 6"/>
          <p:cNvGrpSpPr/>
          <p:nvPr/>
        </p:nvGrpSpPr>
        <p:grpSpPr>
          <a:xfrm>
            <a:off x="-8284" y="-35705"/>
            <a:ext cx="5264360" cy="6909068"/>
            <a:chOff x="7772" y="20506"/>
            <a:chExt cx="5128120" cy="6837493"/>
          </a:xfrm>
        </p:grpSpPr>
        <p:pic>
          <p:nvPicPr>
            <p:cNvPr id="1030" name="Picture 6" descr="http://i45.tinypic.com/2h80qs2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2" y="20506"/>
              <a:ext cx="5128120" cy="68374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kstvak 4"/>
            <p:cNvSpPr txBox="1"/>
            <p:nvPr/>
          </p:nvSpPr>
          <p:spPr>
            <a:xfrm>
              <a:off x="3321381" y="1427004"/>
              <a:ext cx="55330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2800" dirty="0" smtClean="0">
                  <a:solidFill>
                    <a:schemeClr val="bg2">
                      <a:lumMod val="50000"/>
                    </a:schemeClr>
                  </a:solidFill>
                </a:rPr>
                <a:t>90</a:t>
              </a:r>
              <a:endParaRPr lang="nl-NL" sz="28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6" name="Tekstvak 25"/>
            <p:cNvSpPr txBox="1"/>
            <p:nvPr/>
          </p:nvSpPr>
          <p:spPr>
            <a:xfrm>
              <a:off x="3279308" y="2564802"/>
              <a:ext cx="55330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2800" dirty="0" smtClean="0">
                  <a:solidFill>
                    <a:schemeClr val="bg2">
                      <a:lumMod val="50000"/>
                    </a:schemeClr>
                  </a:solidFill>
                </a:rPr>
                <a:t>90</a:t>
              </a:r>
              <a:endParaRPr lang="nl-NL" sz="28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7" name="Tekstvak 26"/>
            <p:cNvSpPr txBox="1"/>
            <p:nvPr/>
          </p:nvSpPr>
          <p:spPr>
            <a:xfrm>
              <a:off x="3321380" y="1950224"/>
              <a:ext cx="55330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2800" dirty="0" smtClean="0">
                  <a:solidFill>
                    <a:schemeClr val="bg2">
                      <a:lumMod val="50000"/>
                    </a:schemeClr>
                  </a:solidFill>
                </a:rPr>
                <a:t>60</a:t>
              </a:r>
              <a:endParaRPr lang="nl-NL" sz="28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6235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10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30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60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7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8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90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0"/>
                            </p:stCondLst>
                            <p:childTnLst>
                              <p:par>
                                <p:cTn id="9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1000"/>
                            </p:stCondLst>
                            <p:childTnLst>
                              <p:par>
                                <p:cTn id="10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20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6" grpId="0" animBg="1"/>
      <p:bldP spid="20" grpId="0" animBg="1"/>
      <p:bldP spid="2" grpId="0"/>
      <p:bldP spid="15" grpId="0" animBg="1"/>
      <p:bldP spid="19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al 1"/>
          <p:cNvSpPr/>
          <p:nvPr/>
        </p:nvSpPr>
        <p:spPr>
          <a:xfrm>
            <a:off x="1946747" y="682672"/>
            <a:ext cx="5217541" cy="5986688"/>
          </a:xfrm>
          <a:prstGeom prst="ellipse">
            <a:avLst/>
          </a:prstGeom>
          <a:solidFill>
            <a:schemeClr val="tx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34" name="Picture 10" descr="http://i184.photobucket.com/albums/x314/cherinja/allerlei/afslanken-doe-je-door-te-dieten-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9" y="13413"/>
            <a:ext cx="3881337" cy="2637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fgeronde rechthoek 6"/>
          <p:cNvSpPr/>
          <p:nvPr/>
        </p:nvSpPr>
        <p:spPr>
          <a:xfrm>
            <a:off x="1711281" y="2708920"/>
            <a:ext cx="2628800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BMI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3" name="Afgeronde rechthoek 12"/>
          <p:cNvSpPr/>
          <p:nvPr/>
        </p:nvSpPr>
        <p:spPr>
          <a:xfrm>
            <a:off x="761524" y="405392"/>
            <a:ext cx="3059832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boulimia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9" name="Afgeronde rechthoek 18"/>
          <p:cNvSpPr/>
          <p:nvPr/>
        </p:nvSpPr>
        <p:spPr>
          <a:xfrm>
            <a:off x="761524" y="1158048"/>
            <a:ext cx="3059832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anorexia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24" name="Afgeronde rechthoek 23"/>
          <p:cNvSpPr/>
          <p:nvPr/>
        </p:nvSpPr>
        <p:spPr>
          <a:xfrm>
            <a:off x="761524" y="1855577"/>
            <a:ext cx="3059832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obesitas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26" name="Afgeronde rechthoek 25"/>
          <p:cNvSpPr/>
          <p:nvPr/>
        </p:nvSpPr>
        <p:spPr>
          <a:xfrm>
            <a:off x="1701695" y="3957351"/>
            <a:ext cx="2589859" cy="576064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huidplooien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28" name="Afgeronde rechthoek 27"/>
          <p:cNvSpPr/>
          <p:nvPr/>
        </p:nvSpPr>
        <p:spPr>
          <a:xfrm>
            <a:off x="1696532" y="3311013"/>
            <a:ext cx="2628800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taille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8" name="Afgeronde rechthoek 17"/>
          <p:cNvSpPr/>
          <p:nvPr/>
        </p:nvSpPr>
        <p:spPr>
          <a:xfrm>
            <a:off x="3563888" y="5157192"/>
            <a:ext cx="2229820" cy="576064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afslanken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20" name="Afgeronde rechthoek 19"/>
          <p:cNvSpPr/>
          <p:nvPr/>
        </p:nvSpPr>
        <p:spPr>
          <a:xfrm>
            <a:off x="3563887" y="5949280"/>
            <a:ext cx="2229820" cy="576064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diëten</a:t>
            </a:r>
            <a:endParaRPr lang="nl-NL" sz="36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http://www.warmphotos.net/img/weird/anorexia/anorexia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375" y="0"/>
            <a:ext cx="278168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valuas-informatica.nl/anorexia/boulimia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95850"/>
            <a:ext cx="3267075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valuas-informatica.nl/anorexia/boulimia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275" y="4867274"/>
            <a:ext cx="3133725" cy="201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STOP DIETEN EN BEGIN MET ETE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4354" y="476673"/>
            <a:ext cx="2160239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336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3" grpId="0" animBg="1"/>
      <p:bldP spid="19" grpId="0" animBg="1"/>
      <p:bldP spid="24" grpId="0" animBg="1"/>
      <p:bldP spid="26" grpId="0" animBg="1"/>
      <p:bldP spid="28" grpId="0" animBg="1"/>
      <p:bldP spid="18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fgeronde rechthoek 1"/>
          <p:cNvSpPr/>
          <p:nvPr/>
        </p:nvSpPr>
        <p:spPr>
          <a:xfrm>
            <a:off x="7991523" y="200299"/>
            <a:ext cx="1008112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BMI</a:t>
            </a:r>
            <a:endParaRPr lang="nl-NL" sz="3600" dirty="0">
              <a:solidFill>
                <a:srgbClr val="FFFF00"/>
              </a:solidFill>
            </a:endParaRPr>
          </a:p>
        </p:txBody>
      </p:sp>
      <p:pic>
        <p:nvPicPr>
          <p:cNvPr id="3074" name="Picture 2" descr="http://www.afvallen-met-sonja.nl/images/bmi-bereken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" y="16880"/>
            <a:ext cx="4209409" cy="6781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fgeronde rechthoek 3"/>
          <p:cNvSpPr/>
          <p:nvPr/>
        </p:nvSpPr>
        <p:spPr>
          <a:xfrm>
            <a:off x="5436097" y="836712"/>
            <a:ext cx="3563538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3600" dirty="0" smtClean="0">
                <a:solidFill>
                  <a:srgbClr val="FFFF00"/>
                </a:solidFill>
              </a:rPr>
              <a:t>Body </a:t>
            </a:r>
            <a:r>
              <a:rPr lang="nl-NL" sz="3600" dirty="0" err="1" smtClean="0">
                <a:solidFill>
                  <a:srgbClr val="FFFF00"/>
                </a:solidFill>
              </a:rPr>
              <a:t>Mass</a:t>
            </a:r>
            <a:r>
              <a:rPr lang="nl-NL" sz="3600" dirty="0" smtClean="0">
                <a:solidFill>
                  <a:srgbClr val="FFFF00"/>
                </a:solidFill>
              </a:rPr>
              <a:t> Index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6" name="Afgeronde rechthoek 5"/>
          <p:cNvSpPr/>
          <p:nvPr/>
        </p:nvSpPr>
        <p:spPr>
          <a:xfrm>
            <a:off x="5436097" y="1628800"/>
            <a:ext cx="3563538" cy="1080120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u="sng" dirty="0" smtClean="0">
                <a:solidFill>
                  <a:srgbClr val="FFFF00"/>
                </a:solidFill>
              </a:rPr>
              <a:t>gewicht (kg)</a:t>
            </a:r>
          </a:p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(lengte)</a:t>
            </a:r>
            <a:r>
              <a:rPr lang="nl-NL" sz="3600" baseline="30000" dirty="0" smtClean="0">
                <a:solidFill>
                  <a:srgbClr val="FFFF00"/>
                </a:solidFill>
              </a:rPr>
              <a:t>2</a:t>
            </a:r>
            <a:endParaRPr lang="nl-NL" sz="3600" baseline="30000" dirty="0">
              <a:solidFill>
                <a:srgbClr val="FFFF00"/>
              </a:solidFill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5544108" y="180103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>
                <a:solidFill>
                  <a:srgbClr val="FFFF00"/>
                </a:solidFill>
              </a:rPr>
              <a:t>=</a:t>
            </a:r>
            <a:endParaRPr lang="nl-NL" sz="4000" dirty="0">
              <a:solidFill>
                <a:srgbClr val="FFFF00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068960"/>
            <a:ext cx="2232248" cy="2812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Afgeronde rechthoek 8"/>
          <p:cNvSpPr/>
          <p:nvPr/>
        </p:nvSpPr>
        <p:spPr>
          <a:xfrm>
            <a:off x="4427984" y="6021288"/>
            <a:ext cx="3888432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err="1" smtClean="0">
                <a:solidFill>
                  <a:srgbClr val="FFFF00"/>
                </a:solidFill>
              </a:rPr>
              <a:t>Adolphe</a:t>
            </a:r>
            <a:r>
              <a:rPr lang="nl-NL" sz="3600" dirty="0" smtClean="0">
                <a:solidFill>
                  <a:srgbClr val="FFFF00"/>
                </a:solidFill>
              </a:rPr>
              <a:t> </a:t>
            </a:r>
            <a:r>
              <a:rPr lang="nl-NL" sz="3600" dirty="0" err="1" smtClean="0">
                <a:solidFill>
                  <a:srgbClr val="FFFF00"/>
                </a:solidFill>
              </a:rPr>
              <a:t>Quetelet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0" name="Afgeronde rechthoek 9"/>
          <p:cNvSpPr/>
          <p:nvPr/>
        </p:nvSpPr>
        <p:spPr>
          <a:xfrm>
            <a:off x="3131840" y="1088740"/>
            <a:ext cx="2016223" cy="1080120"/>
          </a:xfrm>
          <a:prstGeom prst="roundRect">
            <a:avLst/>
          </a:prstGeom>
          <a:solidFill>
            <a:schemeClr val="tx1">
              <a:alpha val="8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dirty="0" smtClean="0">
                <a:solidFill>
                  <a:srgbClr val="FF0000"/>
                </a:solidFill>
              </a:rPr>
              <a:t>verhoogd risico op ziekten</a:t>
            </a:r>
            <a:endParaRPr lang="nl-NL" sz="2000" dirty="0">
              <a:solidFill>
                <a:srgbClr val="FF0000"/>
              </a:solidFill>
            </a:endParaRPr>
          </a:p>
        </p:txBody>
      </p:sp>
      <p:sp>
        <p:nvSpPr>
          <p:cNvPr id="11" name="Afgeronde rechthoek 10"/>
          <p:cNvSpPr/>
          <p:nvPr/>
        </p:nvSpPr>
        <p:spPr>
          <a:xfrm>
            <a:off x="3131841" y="3235751"/>
            <a:ext cx="1584176" cy="540060"/>
          </a:xfrm>
          <a:prstGeom prst="roundRect">
            <a:avLst/>
          </a:prstGeom>
          <a:solidFill>
            <a:schemeClr val="tx1">
              <a:alpha val="8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dirty="0" smtClean="0">
                <a:solidFill>
                  <a:srgbClr val="FF0000"/>
                </a:solidFill>
              </a:rPr>
              <a:t>overgewicht</a:t>
            </a:r>
            <a:endParaRPr lang="nl-NL" sz="2000" dirty="0">
              <a:solidFill>
                <a:srgbClr val="FF0000"/>
              </a:solidFill>
            </a:endParaRPr>
          </a:p>
        </p:txBody>
      </p:sp>
      <p:sp>
        <p:nvSpPr>
          <p:cNvPr id="12" name="Afgeronde rechthoek 11"/>
          <p:cNvSpPr/>
          <p:nvPr/>
        </p:nvSpPr>
        <p:spPr>
          <a:xfrm>
            <a:off x="3131841" y="4205427"/>
            <a:ext cx="792088" cy="491301"/>
          </a:xfrm>
          <a:prstGeom prst="roundRect">
            <a:avLst/>
          </a:prstGeom>
          <a:solidFill>
            <a:schemeClr val="tx1">
              <a:alpha val="8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dirty="0" smtClean="0">
                <a:solidFill>
                  <a:srgbClr val="FF0000"/>
                </a:solidFill>
              </a:rPr>
              <a:t>goed</a:t>
            </a:r>
            <a:endParaRPr lang="nl-NL" sz="2000" dirty="0">
              <a:solidFill>
                <a:srgbClr val="FF0000"/>
              </a:solidFill>
            </a:endParaRPr>
          </a:p>
        </p:txBody>
      </p:sp>
      <p:sp>
        <p:nvSpPr>
          <p:cNvPr id="13" name="Afgeronde rechthoek 12"/>
          <p:cNvSpPr/>
          <p:nvPr/>
        </p:nvSpPr>
        <p:spPr>
          <a:xfrm>
            <a:off x="3131840" y="5157192"/>
            <a:ext cx="1440160" cy="540060"/>
          </a:xfrm>
          <a:prstGeom prst="roundRect">
            <a:avLst/>
          </a:prstGeom>
          <a:solidFill>
            <a:schemeClr val="tx1">
              <a:alpha val="8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dirty="0">
                <a:solidFill>
                  <a:srgbClr val="FF0000"/>
                </a:solidFill>
              </a:rPr>
              <a:t>t</a:t>
            </a:r>
            <a:r>
              <a:rPr lang="nl-NL" sz="2000" dirty="0" smtClean="0">
                <a:solidFill>
                  <a:srgbClr val="FF0000"/>
                </a:solidFill>
              </a:rPr>
              <a:t>e mager</a:t>
            </a:r>
            <a:endParaRPr lang="nl-NL" sz="2000" dirty="0">
              <a:solidFill>
                <a:srgbClr val="FF0000"/>
              </a:solidFill>
            </a:endParaRPr>
          </a:p>
        </p:txBody>
      </p:sp>
      <p:sp>
        <p:nvSpPr>
          <p:cNvPr id="16" name="Afgeronde rechthoek 15"/>
          <p:cNvSpPr/>
          <p:nvPr/>
        </p:nvSpPr>
        <p:spPr>
          <a:xfrm>
            <a:off x="3064157" y="2784181"/>
            <a:ext cx="542242" cy="460464"/>
          </a:xfrm>
          <a:prstGeom prst="roundRect">
            <a:avLst/>
          </a:prstGeom>
          <a:solidFill>
            <a:schemeClr val="tx1">
              <a:alpha val="8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dirty="0" smtClean="0">
                <a:solidFill>
                  <a:schemeClr val="bg1"/>
                </a:solidFill>
              </a:rPr>
              <a:t>30</a:t>
            </a:r>
            <a:endParaRPr lang="nl-NL" sz="2000" dirty="0">
              <a:solidFill>
                <a:schemeClr val="bg1"/>
              </a:solidFill>
            </a:endParaRPr>
          </a:p>
        </p:txBody>
      </p:sp>
      <p:sp>
        <p:nvSpPr>
          <p:cNvPr id="17" name="Afgeronde rechthoek 16"/>
          <p:cNvSpPr/>
          <p:nvPr/>
        </p:nvSpPr>
        <p:spPr>
          <a:xfrm>
            <a:off x="3049409" y="3744963"/>
            <a:ext cx="542242" cy="460464"/>
          </a:xfrm>
          <a:prstGeom prst="roundRect">
            <a:avLst/>
          </a:prstGeom>
          <a:solidFill>
            <a:schemeClr val="tx1">
              <a:alpha val="8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dirty="0" smtClean="0">
                <a:solidFill>
                  <a:schemeClr val="bg1"/>
                </a:solidFill>
              </a:rPr>
              <a:t>25</a:t>
            </a:r>
            <a:endParaRPr lang="nl-NL" sz="2000" dirty="0">
              <a:solidFill>
                <a:schemeClr val="bg1"/>
              </a:solidFill>
            </a:endParaRPr>
          </a:p>
        </p:txBody>
      </p:sp>
      <p:sp>
        <p:nvSpPr>
          <p:cNvPr id="18" name="Afgeronde rechthoek 17"/>
          <p:cNvSpPr/>
          <p:nvPr/>
        </p:nvSpPr>
        <p:spPr>
          <a:xfrm>
            <a:off x="3093654" y="4696728"/>
            <a:ext cx="758266" cy="460464"/>
          </a:xfrm>
          <a:prstGeom prst="roundRect">
            <a:avLst/>
          </a:prstGeom>
          <a:solidFill>
            <a:schemeClr val="tx1">
              <a:alpha val="8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dirty="0" smtClean="0">
                <a:solidFill>
                  <a:schemeClr val="bg1"/>
                </a:solidFill>
              </a:rPr>
              <a:t>18,5</a:t>
            </a:r>
            <a:endParaRPr lang="nl-NL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547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000"/>
                            </p:stCondLst>
                            <p:childTnLst>
                              <p:par>
                                <p:cTn id="6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0"/>
                            </p:stCondLst>
                            <p:childTnLst>
                              <p:par>
                                <p:cTn id="7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000"/>
                            </p:stCondLst>
                            <p:childTnLst>
                              <p:par>
                                <p:cTn id="7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3" grpId="0"/>
      <p:bldP spid="9" grpId="0" animBg="1"/>
      <p:bldP spid="10" grpId="0" animBg="1"/>
      <p:bldP spid="11" grpId="0" animBg="1"/>
      <p:bldP spid="12" grpId="0" animBg="1"/>
      <p:bldP spid="13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gezondheidsnet.nl/upload/geest/man_met_burn-out/man_met_burn-out_365x2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9" y="3466749"/>
            <a:ext cx="5093856" cy="3391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energy-life.nl/wp-content/uploads/2011/10/RS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141"/>
            <a:ext cx="5236976" cy="3474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maguza.be/modulefiles/magazines/articleimages/large/een-beroerte-of-cv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564" y="-8141"/>
            <a:ext cx="4376435" cy="3474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gezondheid.plusonline.nl/upload/dokters/vrouw_hart_dokter/vrouw_hart_dokter_365x24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111" y="3466750"/>
            <a:ext cx="5093856" cy="3391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al 11"/>
          <p:cNvSpPr/>
          <p:nvPr/>
        </p:nvSpPr>
        <p:spPr>
          <a:xfrm>
            <a:off x="1043608" y="404664"/>
            <a:ext cx="6768752" cy="5544616"/>
          </a:xfrm>
          <a:prstGeom prst="ellipse">
            <a:avLst/>
          </a:prstGeom>
          <a:solidFill>
            <a:schemeClr val="accent3">
              <a:lumMod val="40000"/>
              <a:lumOff val="60000"/>
              <a:alpha val="5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2">
                    <a:lumMod val="75000"/>
                  </a:schemeClr>
                </a:solidFill>
              </a:rPr>
              <a:t>leef- ,eet- en </a:t>
            </a:r>
          </a:p>
          <a:p>
            <a:pPr algn="ctr"/>
            <a:r>
              <a:rPr lang="nl-NL" sz="4000" dirty="0" smtClean="0">
                <a:solidFill>
                  <a:schemeClr val="bg2">
                    <a:lumMod val="75000"/>
                  </a:schemeClr>
                </a:solidFill>
              </a:rPr>
              <a:t>werkgewoonten</a:t>
            </a:r>
            <a:endParaRPr lang="nl-NL" sz="40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Afgeronde rechthoek 1"/>
          <p:cNvSpPr/>
          <p:nvPr/>
        </p:nvSpPr>
        <p:spPr>
          <a:xfrm>
            <a:off x="395537" y="260648"/>
            <a:ext cx="2160240" cy="1205238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moderne ziekten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Afgeronde rechthoek 2"/>
          <p:cNvSpPr/>
          <p:nvPr/>
        </p:nvSpPr>
        <p:spPr>
          <a:xfrm>
            <a:off x="2987824" y="4961712"/>
            <a:ext cx="2592288" cy="1205238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hart- en vaatziekten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Afgeronde rechthoek 3"/>
          <p:cNvSpPr/>
          <p:nvPr/>
        </p:nvSpPr>
        <p:spPr>
          <a:xfrm>
            <a:off x="6084168" y="260648"/>
            <a:ext cx="2376264" cy="1205238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kanker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Afgeronde rechthoek 4"/>
          <p:cNvSpPr/>
          <p:nvPr/>
        </p:nvSpPr>
        <p:spPr>
          <a:xfrm>
            <a:off x="6084168" y="1916832"/>
            <a:ext cx="2376264" cy="1205238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err="1" smtClean="0">
                <a:solidFill>
                  <a:schemeClr val="accent2">
                    <a:lumMod val="50000"/>
                  </a:schemeClr>
                </a:solidFill>
              </a:rPr>
              <a:t>suiker-ziekte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Afgeronde rechthoek 5"/>
          <p:cNvSpPr/>
          <p:nvPr/>
        </p:nvSpPr>
        <p:spPr>
          <a:xfrm>
            <a:off x="6084168" y="4941168"/>
            <a:ext cx="2376264" cy="1205238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OPS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Afgeronde rechthoek 6"/>
          <p:cNvSpPr/>
          <p:nvPr/>
        </p:nvSpPr>
        <p:spPr>
          <a:xfrm>
            <a:off x="6084168" y="3501008"/>
            <a:ext cx="2376264" cy="1205238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RSI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395536" y="1882572"/>
            <a:ext cx="2160241" cy="1205238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CVS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Afgeronde rechthoek 8"/>
          <p:cNvSpPr/>
          <p:nvPr/>
        </p:nvSpPr>
        <p:spPr>
          <a:xfrm>
            <a:off x="395536" y="4906908"/>
            <a:ext cx="2160241" cy="1205238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allergieën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Afgeronde rechthoek 9"/>
          <p:cNvSpPr/>
          <p:nvPr/>
        </p:nvSpPr>
        <p:spPr>
          <a:xfrm>
            <a:off x="395536" y="3466748"/>
            <a:ext cx="2160241" cy="1205238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err="1" smtClean="0">
                <a:solidFill>
                  <a:schemeClr val="accent2">
                    <a:lumMod val="50000"/>
                  </a:schemeClr>
                </a:solidFill>
              </a:rPr>
              <a:t>burnout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Afgeronde rechthoek 10"/>
          <p:cNvSpPr/>
          <p:nvPr/>
        </p:nvSpPr>
        <p:spPr>
          <a:xfrm>
            <a:off x="2987824" y="260648"/>
            <a:ext cx="2592288" cy="1205238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ADHD</a:t>
            </a:r>
          </a:p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PDDNOS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4139952" y="1628800"/>
            <a:ext cx="792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>
                <a:solidFill>
                  <a:schemeClr val="bg2">
                    <a:lumMod val="75000"/>
                  </a:schemeClr>
                </a:solidFill>
              </a:rPr>
              <a:t>?</a:t>
            </a:r>
            <a:endParaRPr lang="nl-NL" sz="60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4031940" y="3695085"/>
            <a:ext cx="792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>
                <a:solidFill>
                  <a:schemeClr val="bg2">
                    <a:lumMod val="75000"/>
                  </a:schemeClr>
                </a:solidFill>
              </a:rPr>
              <a:t>?</a:t>
            </a:r>
            <a:endParaRPr lang="nl-NL" sz="60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756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1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20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dianummer 10"/>
          <p:cNvSpPr>
            <a:spLocks noGrp="1"/>
          </p:cNvSpPr>
          <p:nvPr>
            <p:ph type="sldNum" sz="quarter" idx="11"/>
          </p:nvPr>
        </p:nvSpPr>
        <p:spPr>
          <a:xfrm>
            <a:off x="8306544" y="6348859"/>
            <a:ext cx="837456" cy="509141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fld id="{493C2353-1518-48D9-83FA-873E2CE79EA9}" type="slidenum">
              <a:rPr lang="nl-NL" smtClean="0">
                <a:solidFill>
                  <a:schemeClr val="accent2">
                    <a:lumMod val="50000"/>
                  </a:schemeClr>
                </a:solidFill>
              </a:rPr>
              <a:pPr/>
              <a:t>9</a:t>
            </a:fld>
            <a:endParaRPr lang="nl-NL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6431682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fgeronde rechthoek 2"/>
          <p:cNvSpPr/>
          <p:nvPr/>
        </p:nvSpPr>
        <p:spPr>
          <a:xfrm>
            <a:off x="7668344" y="548680"/>
            <a:ext cx="1475656" cy="64807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3200" dirty="0" smtClean="0">
                <a:solidFill>
                  <a:schemeClr val="accent2">
                    <a:lumMod val="50000"/>
                  </a:schemeClr>
                </a:solidFill>
              </a:rPr>
              <a:t>tempo</a:t>
            </a:r>
            <a:endParaRPr lang="nl-NL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Afgeronde rechthoek 3"/>
          <p:cNvSpPr/>
          <p:nvPr/>
        </p:nvSpPr>
        <p:spPr>
          <a:xfrm>
            <a:off x="6660232" y="1268760"/>
            <a:ext cx="2483768" cy="64807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3200" dirty="0" smtClean="0">
                <a:solidFill>
                  <a:schemeClr val="accent2">
                    <a:lumMod val="50000"/>
                  </a:schemeClr>
                </a:solidFill>
              </a:rPr>
              <a:t>te veel werk</a:t>
            </a:r>
            <a:endParaRPr lang="nl-NL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Afgeronde rechthoek 4"/>
          <p:cNvSpPr/>
          <p:nvPr/>
        </p:nvSpPr>
        <p:spPr>
          <a:xfrm>
            <a:off x="6660232" y="1988840"/>
            <a:ext cx="2088232" cy="64807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3200" dirty="0" smtClean="0">
                <a:solidFill>
                  <a:schemeClr val="accent2">
                    <a:lumMod val="50000"/>
                  </a:schemeClr>
                </a:solidFill>
              </a:rPr>
              <a:t>intimidatie</a:t>
            </a:r>
            <a:endParaRPr lang="nl-NL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Afgeronde rechthoek 5"/>
          <p:cNvSpPr/>
          <p:nvPr/>
        </p:nvSpPr>
        <p:spPr>
          <a:xfrm>
            <a:off x="6660232" y="2708920"/>
            <a:ext cx="2483768" cy="64807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3200" dirty="0" smtClean="0">
                <a:solidFill>
                  <a:schemeClr val="accent2">
                    <a:lumMod val="50000"/>
                  </a:schemeClr>
                </a:solidFill>
              </a:rPr>
              <a:t>pesten</a:t>
            </a:r>
            <a:endParaRPr lang="nl-NL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Afgeronde rechthoek 6"/>
          <p:cNvSpPr/>
          <p:nvPr/>
        </p:nvSpPr>
        <p:spPr>
          <a:xfrm>
            <a:off x="5220072" y="3429000"/>
            <a:ext cx="3923928" cy="64807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3200" dirty="0" smtClean="0">
                <a:solidFill>
                  <a:schemeClr val="accent2">
                    <a:lumMod val="50000"/>
                  </a:schemeClr>
                </a:solidFill>
              </a:rPr>
              <a:t>afwijkende werktijden</a:t>
            </a:r>
            <a:endParaRPr lang="nl-NL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5292080" y="4365104"/>
            <a:ext cx="3851920" cy="64807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3200" dirty="0" smtClean="0">
                <a:solidFill>
                  <a:schemeClr val="accent2">
                    <a:lumMod val="50000"/>
                  </a:schemeClr>
                </a:solidFill>
              </a:rPr>
              <a:t>economische situatie</a:t>
            </a:r>
            <a:endParaRPr lang="nl-NL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Afgeronde rechthoek 8"/>
          <p:cNvSpPr/>
          <p:nvPr/>
        </p:nvSpPr>
        <p:spPr>
          <a:xfrm>
            <a:off x="5292080" y="6137920"/>
            <a:ext cx="3851920" cy="72008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nl-NL" sz="3200" dirty="0" smtClean="0">
                <a:solidFill>
                  <a:schemeClr val="accent2">
                    <a:lumMod val="50000"/>
                  </a:schemeClr>
                </a:solidFill>
              </a:rPr>
              <a:t>verkeerd werkniveau</a:t>
            </a:r>
            <a:endParaRPr lang="nl-NL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PIJL-LINKS 9"/>
          <p:cNvSpPr/>
          <p:nvPr/>
        </p:nvSpPr>
        <p:spPr>
          <a:xfrm>
            <a:off x="8748464" y="1988840"/>
            <a:ext cx="395536" cy="64807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871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7037E-7 C -0.02899 0.00069 -0.05833 -0.00093 -0.08715 0.00208 C -0.10381 0.0037 -0.05364 0.00301 -0.03663 0.00394 C -0.02864 0.0044 -0.02031 0.00532 -0.01232 0.00602 C -0.00069 0.00972 0.01424 0.00532 0.02639 0.00394 C 0.01563 0.00324 0.00452 0.00394 -0.00625 0.00208 C -0.01875 -0.00023 0.0165 -3.7037E-7 -4.44444E-6 -3.7037E-7 Z " pathEditMode="relative" rAng="0" ptsTypes="fffffff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40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26 0.00093 -0.00868 0.00393 -0.01077 0.00416 C -0.02778 0.00532 -0.04462 0.00532 -0.06163 0.00624 C -0.07188 0.00671 -0.10261 0.00833 -0.09236 0.00833 C -0.06372 0.00833 -0.0349 0.00694 -0.00625 0.00624 C -0.00052 0.0037 -0.00226 0.00601 0 0 Z " pathEditMode="relative" ptsTypes="ffffff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823 0.00486 -0.03455 0.00371 -0.05312 0.00209 C -0.05781 -0.00416 -0.06059 -0.01018 -0.06597 -0.01528 C -0.06979 -0.01458 -0.07396 -0.01504 -0.07743 -0.01296 C -0.07917 -0.0118 -0.07899 -0.0081 -0.08055 -0.00648 C -0.08194 -0.00509 -0.08385 -0.00509 -0.08542 -0.0044 C -0.08698 -0.00301 -0.08837 0 -0.09028 0 C -0.09514 0 -0.10451 -0.01713 -0.10955 -0.02153 C -0.11371 -0.02014 -0.11771 -0.01991 -0.12083 -0.01528 C -0.13559 0.00695 -0.12274 -0.00532 -0.13385 0.00417 C -0.14809 -0.00208 -0.1434 0.00093 -0.14826 -0.01944 C -0.14878 -0.02153 -0.14722 -0.01504 -0.1467 -0.01296 C -0.14601 -0.00995 -0.14323 -0.00879 -0.14184 -0.00648 C -0.14062 -0.0044 -0.1401 -0.00162 -0.13871 0 C -0.13524 0.00394 -0.12743 0.01019 -0.12257 0.01273 C -0.11944 0.01435 -0.11285 0.01713 -0.11285 0.01713 C -0.10417 0.01343 -0.10972 0.01644 -0.09826 0.00625 C -0.0967 0.00486 -0.09496 0.00347 -0.0934 0.00209 C -0.09184 0.0007 -0.08871 -0.00231 -0.08871 -0.00231 C -0.0776 0.00162 -0.07239 0.01343 -0.06128 0.01713 C -0.04792 0.01366 -0.05764 0.01829 -0.04826 0.00857 C -0.04531 0.00533 -0.03871 0 -0.03871 0 C -0.02847 0.00324 -0.03246 0.00556 -0.02413 0.01273 C -0.01875 0.0081 -0.01562 0.00278 -0.00955 0 C 0.00104 -0.00486 0 -0.00903 0 0 Z " pathEditMode="relative" ptsTypes="fffffffffffffffffffffffff">
                                      <p:cBhvr>
                                        <p:cTn id="5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5" grpId="1" animBg="1"/>
      <p:bldP spid="6" grpId="0" animBg="1"/>
      <p:bldP spid="6" grpId="1" animBg="1"/>
      <p:bldP spid="7" grpId="0" animBg="1"/>
      <p:bldP spid="8" grpId="0" animBg="1"/>
      <p:bldP spid="10" grpId="0" animBg="1"/>
      <p:bldP spid="10" grpId="1" animBg="1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303</Words>
  <Application>Microsoft Office PowerPoint</Application>
  <PresentationFormat>Diavoorstelling (4:3)</PresentationFormat>
  <Paragraphs>231</Paragraphs>
  <Slides>19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0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gebruiker</dc:creator>
  <cp:lastModifiedBy>gebruiker</cp:lastModifiedBy>
  <cp:revision>2</cp:revision>
  <dcterms:created xsi:type="dcterms:W3CDTF">2013-02-20T23:15:37Z</dcterms:created>
  <dcterms:modified xsi:type="dcterms:W3CDTF">2013-02-20T23:20:19Z</dcterms:modified>
</cp:coreProperties>
</file>