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20"/>
  </p:notesMasterIdLst>
  <p:handoutMasterIdLst>
    <p:handoutMasterId r:id="rId21"/>
  </p:handoutMasterIdLst>
  <p:sldIdLst>
    <p:sldId id="276" r:id="rId2"/>
    <p:sldId id="275" r:id="rId3"/>
    <p:sldId id="277" r:id="rId4"/>
    <p:sldId id="279" r:id="rId5"/>
    <p:sldId id="278" r:id="rId6"/>
    <p:sldId id="280" r:id="rId7"/>
    <p:sldId id="281" r:id="rId8"/>
    <p:sldId id="283" r:id="rId9"/>
    <p:sldId id="282" r:id="rId10"/>
    <p:sldId id="284" r:id="rId11"/>
    <p:sldId id="285" r:id="rId12"/>
    <p:sldId id="286" r:id="rId13"/>
    <p:sldId id="287" r:id="rId14"/>
    <p:sldId id="288" r:id="rId15"/>
    <p:sldId id="289" r:id="rId16"/>
    <p:sldId id="290" r:id="rId17"/>
    <p:sldId id="291" r:id="rId18"/>
    <p:sldId id="292" r:id="rId19"/>
  </p:sldIdLst>
  <p:sldSz cx="9144000" cy="6858000" type="screen4x3"/>
  <p:notesSz cx="6669088" cy="9928225"/>
  <p:defaultTextStyle>
    <a:defPPr>
      <a:defRPr lang="nl-NL"/>
    </a:defPPr>
    <a:lvl1pPr algn="l" rtl="0" eaLnBrk="0" fontAlgn="base" hangingPunct="0">
      <a:spcBef>
        <a:spcPct val="20000"/>
      </a:spcBef>
      <a:spcAft>
        <a:spcPct val="0"/>
      </a:spcAft>
      <a:buChar char="»"/>
      <a:defRPr sz="20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20000"/>
      </a:spcBef>
      <a:spcAft>
        <a:spcPct val="0"/>
      </a:spcAft>
      <a:buChar char="»"/>
      <a:defRPr sz="20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20000"/>
      </a:spcBef>
      <a:spcAft>
        <a:spcPct val="0"/>
      </a:spcAft>
      <a:buChar char="»"/>
      <a:defRPr sz="20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20000"/>
      </a:spcBef>
      <a:spcAft>
        <a:spcPct val="0"/>
      </a:spcAft>
      <a:buChar char="»"/>
      <a:defRPr sz="20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20000"/>
      </a:spcBef>
      <a:spcAft>
        <a:spcPct val="0"/>
      </a:spcAft>
      <a:buChar char="»"/>
      <a:defRPr sz="20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33CCFF"/>
    <a:srgbClr val="AECF21"/>
    <a:srgbClr val="91AC1C"/>
    <a:srgbClr val="2C2C88"/>
    <a:srgbClr val="2F2F8F"/>
    <a:srgbClr val="2B2B81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vertBarState="maximized">
    <p:restoredLeft sz="34559" autoAdjust="0"/>
    <p:restoredTop sz="94624" autoAdjust="0"/>
  </p:normalViewPr>
  <p:slideViewPr>
    <p:cSldViewPr>
      <p:cViewPr>
        <p:scale>
          <a:sx n="75" d="100"/>
          <a:sy n="75" d="100"/>
        </p:scale>
        <p:origin x="-1002" y="-72"/>
      </p:cViewPr>
      <p:guideLst>
        <p:guide orient="horz" pos="1152"/>
        <p:guide pos="2880"/>
      </p:guideLst>
    </p:cSldViewPr>
  </p:slideViewPr>
  <p:outlineViewPr>
    <p:cViewPr>
      <p:scale>
        <a:sx n="50" d="100"/>
        <a:sy n="50" d="100"/>
      </p:scale>
      <p:origin x="72" y="30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1932" y="-102"/>
      </p:cViewPr>
      <p:guideLst>
        <p:guide orient="horz" pos="3126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5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 b="0">
                <a:latin typeface="Arial Rounded MT Bold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9838" y="0"/>
            <a:ext cx="2889250" cy="495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 b="0">
                <a:latin typeface="Arial Rounded MT Bold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70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2846"/>
            <a:ext cx="2889250" cy="495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 b="0">
                <a:latin typeface="Arial Rounded MT Bold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70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9838" y="9432846"/>
            <a:ext cx="2889250" cy="495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 b="0">
                <a:latin typeface="Arial Rounded MT Bold" pitchFamily="34" charset="0"/>
              </a:defRPr>
            </a:lvl1pPr>
          </a:lstStyle>
          <a:p>
            <a:pPr>
              <a:defRPr/>
            </a:pPr>
            <a:fld id="{97202F3C-B8C0-4BE2-BCDA-081754500C7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87355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5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9838" y="0"/>
            <a:ext cx="2889250" cy="495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2488" y="744538"/>
            <a:ext cx="4964112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9000" y="4715629"/>
            <a:ext cx="4891088" cy="4467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 smtClean="0"/>
              <a:t>Klik om het opmaakprofiel van de modeltekst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2846"/>
            <a:ext cx="2889250" cy="495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9838" y="9432846"/>
            <a:ext cx="2889250" cy="495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fld id="{37CB7266-AD8F-4387-B6A2-B98A2D46D18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70749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</p:spTree>
  </p:cSld>
  <p:clrMapOvr>
    <a:masterClrMapping/>
  </p:clrMapOvr>
  <p:transition advTm="11552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</p:cSld>
  <p:clrMapOvr>
    <a:masterClrMapping/>
  </p:clrMapOvr>
  <p:transition advTm="11552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362700" y="152400"/>
            <a:ext cx="1638300" cy="45720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447800" y="152400"/>
            <a:ext cx="4762500" cy="457200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</p:cSld>
  <p:clrMapOvr>
    <a:masterClrMapping/>
  </p:clrMapOvr>
  <p:transition advTm="11552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</p:cSld>
  <p:clrMapOvr>
    <a:masterClrMapping/>
  </p:clrMapOvr>
  <p:transition advTm="11552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</p:cSld>
  <p:clrMapOvr>
    <a:masterClrMapping/>
  </p:clrMapOvr>
  <p:transition advTm="11552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447800" y="1981200"/>
            <a:ext cx="3200400" cy="2743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800600" y="1981200"/>
            <a:ext cx="3200400" cy="2743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</p:cSld>
  <p:clrMapOvr>
    <a:masterClrMapping/>
  </p:clrMapOvr>
  <p:transition advTm="11552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</p:cSld>
  <p:clrMapOvr>
    <a:masterClrMapping/>
  </p:clrMapOvr>
  <p:transition advTm="11552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</p:spTree>
  </p:cSld>
  <p:clrMapOvr>
    <a:masterClrMapping/>
  </p:clrMapOvr>
  <p:transition advTm="11552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advTm="11552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</p:cSld>
  <p:clrMapOvr>
    <a:masterClrMapping/>
  </p:clrMapOvr>
  <p:transition advTm="11552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</p:cSld>
  <p:clrMapOvr>
    <a:masterClrMapping/>
  </p:clrMapOvr>
  <p:transition advTm="11552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" Target="../slides/slid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C2C8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152400"/>
            <a:ext cx="6400800" cy="914400"/>
          </a:xfrm>
          <a:prstGeom prst="rect">
            <a:avLst/>
          </a:prstGeom>
          <a:noFill/>
          <a:ln w="9525">
            <a:solidFill>
              <a:srgbClr val="AECF2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Arial, 44 punts - vet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47800" y="1981200"/>
            <a:ext cx="6553200" cy="2743200"/>
          </a:xfrm>
          <a:prstGeom prst="rect">
            <a:avLst/>
          </a:prstGeom>
          <a:noFill/>
          <a:ln w="9525">
            <a:solidFill>
              <a:srgbClr val="AECF2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Arial, 32 punts - vet / schaduw</a:t>
            </a:r>
          </a:p>
          <a:p>
            <a:pPr lvl="1"/>
            <a:r>
              <a:rPr lang="nl-NL" smtClean="0"/>
              <a:t>idem, 28 punts - vet/schaduw</a:t>
            </a:r>
          </a:p>
          <a:p>
            <a:pPr lvl="2"/>
            <a:r>
              <a:rPr lang="nl-NL" smtClean="0"/>
              <a:t>idem, 24 punts - vet/schaduw</a:t>
            </a:r>
          </a:p>
          <a:p>
            <a:pPr lvl="3"/>
            <a:endParaRPr lang="nl-NL" smtClean="0"/>
          </a:p>
          <a:p>
            <a:pPr lvl="4"/>
            <a:endParaRPr lang="nl-NL" smtClean="0"/>
          </a:p>
        </p:txBody>
      </p:sp>
      <p:pic>
        <p:nvPicPr>
          <p:cNvPr id="1028" name="Picture 7" descr="AOCOOSTlogo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1447800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1" name="AutoShape 9">
            <a:hlinkClick r:id="rId1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6019800"/>
            <a:ext cx="274638" cy="304800"/>
          </a:xfrm>
          <a:prstGeom prst="actionButtonBeginning">
            <a:avLst/>
          </a:prstGeom>
          <a:solidFill>
            <a:srgbClr val="AECF2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sp>
        <p:nvSpPr>
          <p:cNvPr id="3082" name="AutoShape 10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0" y="5410200"/>
            <a:ext cx="274638" cy="304800"/>
          </a:xfrm>
          <a:prstGeom prst="actionButtonBackPrevious">
            <a:avLst/>
          </a:prstGeom>
          <a:solidFill>
            <a:srgbClr val="AECF2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sp>
        <p:nvSpPr>
          <p:cNvPr id="3083" name="AutoShape 11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0" y="5715000"/>
            <a:ext cx="274638" cy="304800"/>
          </a:xfrm>
          <a:prstGeom prst="actionButtonForwardNext">
            <a:avLst/>
          </a:prstGeom>
          <a:solidFill>
            <a:srgbClr val="AECF2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pic>
        <p:nvPicPr>
          <p:cNvPr id="1032" name="Picture 12" descr="logo aoc oost in blauwe balk"/>
          <p:cNvPicPr>
            <a:picLocks noChangeAspect="1" noChangeArrowheads="1"/>
          </p:cNvPicPr>
          <p:nvPr/>
        </p:nvPicPr>
        <p:blipFill>
          <a:blip r:embed="rId15" cstate="print"/>
          <a:srcRect r="91667"/>
          <a:stretch>
            <a:fillRect/>
          </a:stretch>
        </p:blipFill>
        <p:spPr bwMode="auto">
          <a:xfrm>
            <a:off x="0" y="0"/>
            <a:ext cx="1447800" cy="130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advTm="11552"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AECF21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AECF2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AECF2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AECF2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AECF2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AECF2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AECF2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AECF2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AECF2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33CCF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AECF2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AECF2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714375"/>
            <a:ext cx="8640960" cy="2859088"/>
          </a:xfrm>
        </p:spPr>
        <p:txBody>
          <a:bodyPr/>
          <a:lstStyle/>
          <a:p>
            <a:pPr>
              <a:defRPr/>
            </a:pPr>
            <a:r>
              <a:rPr lang="nl-NL" sz="9900" i="1" dirty="0" smtClean="0">
                <a:solidFill>
                  <a:schemeClr val="bg1"/>
                </a:solidFill>
              </a:rPr>
              <a:t>H.2</a:t>
            </a:r>
            <a:br>
              <a:rPr lang="nl-NL" sz="9900" i="1" dirty="0" smtClean="0">
                <a:solidFill>
                  <a:schemeClr val="bg1"/>
                </a:solidFill>
              </a:rPr>
            </a:br>
            <a:r>
              <a:rPr lang="nl-NL" sz="9900" i="1" dirty="0" smtClean="0">
                <a:solidFill>
                  <a:schemeClr val="bg1"/>
                </a:solidFill>
              </a:rPr>
              <a:t>Wetten en regels 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6286500"/>
            <a:ext cx="6286500" cy="214313"/>
          </a:xfrm>
        </p:spPr>
        <p:txBody>
          <a:bodyPr/>
          <a:lstStyle/>
          <a:p>
            <a:endParaRPr lang="nl-NL" sz="3800" i="1" dirty="0" smtClean="0"/>
          </a:p>
        </p:txBody>
      </p:sp>
      <p:sp>
        <p:nvSpPr>
          <p:cNvPr id="2052" name="Rectangle 5"/>
          <p:cNvSpPr>
            <a:spLocks noChangeArrowheads="1"/>
          </p:cNvSpPr>
          <p:nvPr/>
        </p:nvSpPr>
        <p:spPr bwMode="auto">
          <a:xfrm>
            <a:off x="1403350" y="5589588"/>
            <a:ext cx="6408738" cy="457200"/>
          </a:xfrm>
          <a:prstGeom prst="rect">
            <a:avLst/>
          </a:prstGeom>
          <a:noFill/>
          <a:ln w="9525">
            <a:solidFill>
              <a:srgbClr val="AECF2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buFontTx/>
              <a:buNone/>
            </a:pPr>
            <a:r>
              <a:rPr lang="nl-NL" sz="2400" dirty="0" smtClean="0">
                <a:solidFill>
                  <a:schemeClr val="bg1"/>
                </a:solidFill>
              </a:rPr>
              <a:t>2012</a:t>
            </a:r>
            <a:endParaRPr lang="nl-NL" sz="2400" dirty="0">
              <a:solidFill>
                <a:schemeClr val="bg1"/>
              </a:solidFill>
            </a:endParaRPr>
          </a:p>
        </p:txBody>
      </p:sp>
      <p:sp>
        <p:nvSpPr>
          <p:cNvPr id="2053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nl-NL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359017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-171400"/>
            <a:ext cx="7029400" cy="702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8613888"/>
      </p:ext>
    </p:extLst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-315416"/>
            <a:ext cx="7344816" cy="73448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3137748"/>
      </p:ext>
    </p:extLst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-99392"/>
            <a:ext cx="6957392" cy="6957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6362950"/>
      </p:ext>
    </p:extLst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Markeringen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Geven aan dat er een gevaar is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19123"/>
      </p:ext>
    </p:extLst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152400"/>
            <a:ext cx="7453064" cy="914400"/>
          </a:xfrm>
        </p:spPr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Geel-zwarte markeringen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196752"/>
            <a:ext cx="6972300" cy="542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7174654"/>
      </p:ext>
    </p:extLst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3568" y="152400"/>
            <a:ext cx="7776864" cy="914400"/>
          </a:xfrm>
        </p:spPr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Plichten van de werknemer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Houding en kennis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Veilige werkwijze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4531109"/>
      </p:ext>
    </p:extLst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7504" y="476672"/>
            <a:ext cx="8496944" cy="1080120"/>
          </a:xfrm>
        </p:spPr>
        <p:txBody>
          <a:bodyPr/>
          <a:lstStyle/>
          <a:p>
            <a:r>
              <a:rPr lang="nl-NL" dirty="0">
                <a:solidFill>
                  <a:schemeClr val="bg1"/>
                </a:solidFill>
              </a:rPr>
              <a:t>Plichten van de </a:t>
            </a:r>
            <a:r>
              <a:rPr lang="nl-NL" dirty="0" smtClean="0">
                <a:solidFill>
                  <a:schemeClr val="bg1"/>
                </a:solidFill>
              </a:rPr>
              <a:t>werknemer</a:t>
            </a:r>
            <a:br>
              <a:rPr lang="nl-NL" dirty="0" smtClean="0">
                <a:solidFill>
                  <a:schemeClr val="bg1"/>
                </a:solidFill>
              </a:rPr>
            </a:br>
            <a:r>
              <a:rPr lang="nl-NL" dirty="0" smtClean="0">
                <a:solidFill>
                  <a:srgbClr val="FFFF00"/>
                </a:solidFill>
              </a:rPr>
              <a:t>Houding </a:t>
            </a:r>
            <a:r>
              <a:rPr lang="nl-NL" dirty="0">
                <a:solidFill>
                  <a:srgbClr val="FFFF00"/>
                </a:solidFill>
              </a:rPr>
              <a:t>en </a:t>
            </a:r>
            <a:r>
              <a:rPr lang="nl-NL" dirty="0" smtClean="0">
                <a:solidFill>
                  <a:srgbClr val="FFFF00"/>
                </a:solidFill>
              </a:rPr>
              <a:t>kennis</a:t>
            </a:r>
            <a:endParaRPr lang="nl-NL" dirty="0">
              <a:solidFill>
                <a:srgbClr val="FFFF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79512" y="1981200"/>
            <a:ext cx="7821488" cy="2743200"/>
          </a:xfrm>
        </p:spPr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Zorgen voor de eigen veiligheid en die van anderen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Geen geweld, niet pesten, geen ongewenst seksueel gedrag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Lezen van de gebruiksaanwijzing bij het in gebruik nemen van nieuwe machines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857624"/>
      </p:ext>
    </p:extLst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512" y="152400"/>
            <a:ext cx="8568952" cy="1548408"/>
          </a:xfrm>
        </p:spPr>
        <p:txBody>
          <a:bodyPr/>
          <a:lstStyle/>
          <a:p>
            <a:r>
              <a:rPr lang="nl-NL" dirty="0">
                <a:solidFill>
                  <a:schemeClr val="bg1"/>
                </a:solidFill>
              </a:rPr>
              <a:t>Plichten van de </a:t>
            </a:r>
            <a:r>
              <a:rPr lang="nl-NL" dirty="0" smtClean="0">
                <a:solidFill>
                  <a:schemeClr val="bg1"/>
                </a:solidFill>
              </a:rPr>
              <a:t>werknemer</a:t>
            </a:r>
            <a:br>
              <a:rPr lang="nl-NL" dirty="0" smtClean="0">
                <a:solidFill>
                  <a:schemeClr val="bg1"/>
                </a:solidFill>
              </a:rPr>
            </a:br>
            <a:r>
              <a:rPr lang="nl-NL" dirty="0" smtClean="0">
                <a:solidFill>
                  <a:schemeClr val="bg1"/>
                </a:solidFill>
              </a:rPr>
              <a:t>Veilige </a:t>
            </a:r>
            <a:r>
              <a:rPr lang="nl-NL" dirty="0">
                <a:solidFill>
                  <a:schemeClr val="bg1"/>
                </a:solidFill>
              </a:rPr>
              <a:t>werkwijze</a:t>
            </a:r>
            <a:br>
              <a:rPr lang="nl-NL" dirty="0">
                <a:solidFill>
                  <a:schemeClr val="bg1"/>
                </a:solidFill>
              </a:rPr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 smtClean="0">
                <a:solidFill>
                  <a:schemeClr val="bg1"/>
                </a:solidFill>
              </a:rPr>
              <a:t>PBM’s</a:t>
            </a:r>
            <a:r>
              <a:rPr lang="nl-NL" dirty="0" smtClean="0">
                <a:solidFill>
                  <a:schemeClr val="bg1"/>
                </a:solidFill>
              </a:rPr>
              <a:t> op een goede manier gebruiken en onderhouden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3861658"/>
      </p:ext>
    </p:extLst>
  </p:cSld>
  <p:clrMapOvr>
    <a:masterClrMapping/>
  </p:clrMapOvr>
  <p:transition advTm="11552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Arbeidstijdenwet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Aangeven van maximale reistijden en minimale rusttijden</a:t>
            </a:r>
          </a:p>
          <a:p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5788919"/>
      </p:ext>
    </p:extLst>
  </p:cSld>
  <p:clrMapOvr>
    <a:masterClrMapping/>
  </p:clrMapOvr>
  <p:transition advTm="11552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8679"/>
            <a:ext cx="10613797" cy="5891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64500222"/>
      </p:ext>
    </p:extLst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6000" dirty="0" smtClean="0">
                <a:solidFill>
                  <a:schemeClr val="bg1"/>
                </a:solidFill>
              </a:rPr>
              <a:t>CE-markering</a:t>
            </a:r>
            <a:endParaRPr lang="nl-NL" sz="6000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1981200"/>
            <a:ext cx="7533456" cy="2743200"/>
          </a:xfrm>
        </p:spPr>
        <p:txBody>
          <a:bodyPr/>
          <a:lstStyle/>
          <a:p>
            <a:r>
              <a:rPr lang="nl-NL" sz="4000" dirty="0" smtClean="0">
                <a:solidFill>
                  <a:schemeClr val="bg1"/>
                </a:solidFill>
              </a:rPr>
              <a:t>Het product voldoet op het gebied van veiligheid aan de betreffende </a:t>
            </a:r>
            <a:r>
              <a:rPr lang="nl-NL" sz="4000" dirty="0" smtClean="0">
                <a:solidFill>
                  <a:schemeClr val="bg1"/>
                </a:solidFill>
              </a:rPr>
              <a:t>Europese richtlijn.</a:t>
            </a:r>
            <a:endParaRPr lang="nl-NL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1443936"/>
      </p:ext>
    </p:extLst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12776"/>
            <a:ext cx="7776864" cy="5527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9273290"/>
      </p:ext>
    </p:extLst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6000" dirty="0" smtClean="0">
                <a:solidFill>
                  <a:schemeClr val="bg1"/>
                </a:solidFill>
              </a:rPr>
              <a:t>Arbowet</a:t>
            </a:r>
            <a:endParaRPr lang="nl-NL" sz="6000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11560" y="1981200"/>
            <a:ext cx="7389440" cy="2743200"/>
          </a:xfrm>
        </p:spPr>
        <p:txBody>
          <a:bodyPr/>
          <a:lstStyle/>
          <a:p>
            <a:pPr marL="0" indent="0">
              <a:buNone/>
            </a:pPr>
            <a:r>
              <a:rPr lang="nl-NL" sz="4000" dirty="0" smtClean="0">
                <a:solidFill>
                  <a:schemeClr val="bg1"/>
                </a:solidFill>
              </a:rPr>
              <a:t>Arbeidsomstandighedenwet</a:t>
            </a:r>
          </a:p>
          <a:p>
            <a:r>
              <a:rPr lang="nl-NL" sz="4000" b="0" dirty="0" smtClean="0">
                <a:solidFill>
                  <a:schemeClr val="bg1"/>
                </a:solidFill>
              </a:rPr>
              <a:t>Belangrijkste wet op het gebied van veiligheid en gezondheid</a:t>
            </a:r>
            <a:endParaRPr lang="nl-NL" sz="40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6487743"/>
      </p:ext>
    </p:extLst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528" y="152400"/>
            <a:ext cx="8496944" cy="914400"/>
          </a:xfrm>
        </p:spPr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Plichten van de werkgever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Ervoor zorgen dat de </a:t>
            </a:r>
            <a:r>
              <a:rPr lang="nl-NL" dirty="0" smtClean="0">
                <a:solidFill>
                  <a:schemeClr val="bg1"/>
                </a:solidFill>
              </a:rPr>
              <a:t>werknemer:</a:t>
            </a:r>
          </a:p>
          <a:p>
            <a:pPr>
              <a:buFont typeface="Arial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veilig werkt</a:t>
            </a: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 </a:t>
            </a:r>
            <a:r>
              <a:rPr lang="nl-NL" dirty="0" smtClean="0">
                <a:solidFill>
                  <a:schemeClr val="bg1"/>
                </a:solidFill>
              </a:rPr>
              <a:t>en 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geen </a:t>
            </a:r>
            <a:r>
              <a:rPr lang="nl-NL" dirty="0" smtClean="0">
                <a:solidFill>
                  <a:schemeClr val="bg1"/>
                </a:solidFill>
              </a:rPr>
              <a:t>gezondheidsschade oploopt door het werk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115804"/>
      </p:ext>
    </p:extLst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Veiligheidssignalering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Verbodsbord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Gebodsbord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Waarschuwingsbord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Veiligheidsvoorziening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Brandbestrijdingsmiddelen</a:t>
            </a:r>
          </a:p>
          <a:p>
            <a:endParaRPr lang="nl-NL" dirty="0">
              <a:solidFill>
                <a:schemeClr val="bg1"/>
              </a:solidFill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59205748"/>
      </p:ext>
    </p:extLst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80728"/>
            <a:ext cx="5940152" cy="5940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0475571"/>
      </p:ext>
    </p:extLst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-243408"/>
            <a:ext cx="7200800" cy="720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2773699"/>
      </p:ext>
    </p:extLst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|1.5|1.|1.|2.|1."/>
</p:tagLst>
</file>

<file path=ppt/theme/theme1.xml><?xml version="1.0" encoding="utf-8"?>
<a:theme xmlns:a="http://schemas.openxmlformats.org/drawingml/2006/main" name="Demo_KISS Open dag">
  <a:themeElements>
    <a:clrScheme name="Demo_KISS Open dag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mo_KISS Open dag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057400" marR="0" indent="-22860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»"/>
          <a:tabLst/>
          <a:defRPr kumimoji="0" lang="nl-NL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057400" marR="0" indent="-22860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»"/>
          <a:tabLst/>
          <a:defRPr kumimoji="0" lang="nl-NL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mo_KISS Open da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mo_KISS Open dag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mo_KISS Open dag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mo_KISS Open dag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mo_KISS Open dag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mo_KISS Open dag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mo_KISS Open dag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5853</TotalTime>
  <Words>128</Words>
  <Application>Microsoft Office PowerPoint</Application>
  <PresentationFormat>Diavoorstelling (4:3)</PresentationFormat>
  <Paragraphs>32</Paragraphs>
  <Slides>18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18</vt:i4>
      </vt:variant>
    </vt:vector>
  </HeadingPairs>
  <TitlesOfParts>
    <vt:vector size="19" baseType="lpstr">
      <vt:lpstr>Demo_KISS Open dag</vt:lpstr>
      <vt:lpstr>H.2 Wetten en regels </vt:lpstr>
      <vt:lpstr>PowerPoint-presentatie</vt:lpstr>
      <vt:lpstr>CE-markering</vt:lpstr>
      <vt:lpstr>PowerPoint-presentatie</vt:lpstr>
      <vt:lpstr>Arbowet</vt:lpstr>
      <vt:lpstr>Plichten van de werkgever</vt:lpstr>
      <vt:lpstr>Veiligheidssignalering</vt:lpstr>
      <vt:lpstr>PowerPoint-presentatie</vt:lpstr>
      <vt:lpstr>PowerPoint-presentatie</vt:lpstr>
      <vt:lpstr>PowerPoint-presentatie</vt:lpstr>
      <vt:lpstr>PowerPoint-presentatie</vt:lpstr>
      <vt:lpstr>PowerPoint-presentatie</vt:lpstr>
      <vt:lpstr>Markeringen</vt:lpstr>
      <vt:lpstr>Geel-zwarte markeringen</vt:lpstr>
      <vt:lpstr>Plichten van de werknemer</vt:lpstr>
      <vt:lpstr>Plichten van de werknemer Houding en kennis</vt:lpstr>
      <vt:lpstr>Plichten van de werknemer Veilige werkwijze </vt:lpstr>
      <vt:lpstr>Arbeidstijdenwet</vt:lpstr>
    </vt:vector>
  </TitlesOfParts>
  <Manager>C.J.M. Snippert</Manager>
  <Company>AOC Oost Almelo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Leerlingen stichting</dc:title>
  <dc:creator>Edwin Vos</dc:creator>
  <cp:lastModifiedBy>Dick van der Neut</cp:lastModifiedBy>
  <cp:revision>339</cp:revision>
  <cp:lastPrinted>2001-11-01T14:44:47Z</cp:lastPrinted>
  <dcterms:created xsi:type="dcterms:W3CDTF">2004-01-15T11:04:13Z</dcterms:created>
  <dcterms:modified xsi:type="dcterms:W3CDTF">2012-09-24T18:59:26Z</dcterms:modified>
  <cp:category>PR</cp:category>
</cp:coreProperties>
</file>