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0"/>
  </p:notesMasterIdLst>
  <p:handoutMasterIdLst>
    <p:handoutMasterId r:id="rId41"/>
  </p:handoutMasterIdLst>
  <p:sldIdLst>
    <p:sldId id="257" r:id="rId2"/>
    <p:sldId id="293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9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5" r:id="rId23"/>
    <p:sldId id="277" r:id="rId24"/>
    <p:sldId id="279" r:id="rId25"/>
    <p:sldId id="278" r:id="rId26"/>
    <p:sldId id="280" r:id="rId27"/>
    <p:sldId id="281" r:id="rId28"/>
    <p:sldId id="283" r:id="rId29"/>
    <p:sldId id="282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6858000" type="screen4x3"/>
  <p:notesSz cx="6669088" cy="9928225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CCFF"/>
    <a:srgbClr val="AECF21"/>
    <a:srgbClr val="91AC1C"/>
    <a:srgbClr val="2C2C88"/>
    <a:srgbClr val="2F2F8F"/>
    <a:srgbClr val="2B2B81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4624" autoAdjust="0"/>
  </p:normalViewPr>
  <p:slideViewPr>
    <p:cSldViewPr>
      <p:cViewPr>
        <p:scale>
          <a:sx n="75" d="100"/>
          <a:sy n="75" d="100"/>
        </p:scale>
        <p:origin x="-1002" y="-72"/>
      </p:cViewPr>
      <p:guideLst>
        <p:guide orient="horz" pos="1152"/>
        <p:guide pos="2880"/>
      </p:guideLst>
    </p:cSldViewPr>
  </p:slideViewPr>
  <p:outlineViewPr>
    <p:cViewPr>
      <p:scale>
        <a:sx n="50" d="100"/>
        <a:sy n="50" d="100"/>
      </p:scale>
      <p:origin x="72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756"/>
    </p:cViewPr>
  </p:sorterViewPr>
  <p:notesViewPr>
    <p:cSldViewPr>
      <p:cViewPr varScale="1">
        <p:scale>
          <a:sx n="54" d="100"/>
          <a:sy n="54" d="100"/>
        </p:scale>
        <p:origin x="-1932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fld id="{97202F3C-B8C0-4BE2-BCDA-081754500C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735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5629"/>
            <a:ext cx="4891088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CB7266-AD8F-4387-B6A2-B98A2D46D1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7074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362700" y="152400"/>
            <a:ext cx="16383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4762500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155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C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6400800" cy="9144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44 punts - vet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81200"/>
            <a:ext cx="6553200" cy="2743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32 punts - vet / schaduw</a:t>
            </a:r>
          </a:p>
          <a:p>
            <a:pPr lvl="1"/>
            <a:r>
              <a:rPr lang="nl-NL" smtClean="0"/>
              <a:t>idem, 28 punts - vet/schaduw</a:t>
            </a:r>
          </a:p>
          <a:p>
            <a:pPr lvl="2"/>
            <a:r>
              <a:rPr lang="nl-NL" smtClean="0"/>
              <a:t>idem, 24 punts - vet/schaduw</a:t>
            </a:r>
          </a:p>
          <a:p>
            <a:pPr lvl="3"/>
            <a:endParaRPr lang="nl-NL" smtClean="0"/>
          </a:p>
          <a:p>
            <a:pPr lvl="4"/>
            <a:endParaRPr lang="nl-NL" smtClean="0"/>
          </a:p>
        </p:txBody>
      </p:sp>
      <p:pic>
        <p:nvPicPr>
          <p:cNvPr id="1028" name="Picture 7" descr="AOCOOST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019800"/>
            <a:ext cx="274638" cy="304800"/>
          </a:xfrm>
          <a:prstGeom prst="actionButtonBeginning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410200"/>
            <a:ext cx="274638" cy="304800"/>
          </a:xfrm>
          <a:prstGeom prst="actionButtonBackPrevious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274638" cy="304800"/>
          </a:xfrm>
          <a:prstGeom prst="actionButtonForwardNext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2" name="Picture 12" descr="logo aoc oost in blauwe balk"/>
          <p:cNvPicPr>
            <a:picLocks noChangeAspect="1" noChangeArrowheads="1"/>
          </p:cNvPicPr>
          <p:nvPr/>
        </p:nvPicPr>
        <p:blipFill>
          <a:blip r:embed="rId15" cstate="print"/>
          <a:srcRect r="91667"/>
          <a:stretch>
            <a:fillRect/>
          </a:stretch>
        </p:blipFill>
        <p:spPr bwMode="auto">
          <a:xfrm>
            <a:off x="0" y="0"/>
            <a:ext cx="1447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1552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33C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AECF2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9900" i="1" dirty="0" smtClean="0">
                <a:solidFill>
                  <a:schemeClr val="bg1"/>
                </a:solidFill>
              </a:rPr>
              <a:t>H.1</a:t>
            </a:r>
            <a:br>
              <a:rPr lang="nl-NL" sz="9900" i="1" dirty="0" smtClean="0">
                <a:solidFill>
                  <a:schemeClr val="bg1"/>
                </a:solidFill>
              </a:rPr>
            </a:br>
            <a:r>
              <a:rPr lang="nl-NL" sz="9900" i="1" dirty="0" smtClean="0">
                <a:solidFill>
                  <a:schemeClr val="bg1"/>
                </a:solidFill>
              </a:rPr>
              <a:t>Veiligheid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437112"/>
            <a:ext cx="6286500" cy="2063701"/>
          </a:xfrm>
        </p:spPr>
        <p:txBody>
          <a:bodyPr/>
          <a:lstStyle/>
          <a:p>
            <a:r>
              <a:rPr lang="nl-NL" sz="3800" dirty="0" smtClean="0">
                <a:solidFill>
                  <a:schemeClr val="bg1"/>
                </a:solidFill>
              </a:rPr>
              <a:t>AOC Oost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7525072" cy="914400"/>
          </a:xfrm>
        </p:spPr>
        <p:txBody>
          <a:bodyPr/>
          <a:lstStyle/>
          <a:p>
            <a:r>
              <a:rPr lang="nl-NL" sz="6000" dirty="0">
                <a:solidFill>
                  <a:schemeClr val="bg1"/>
                </a:solidFill>
              </a:rPr>
              <a:t>Onveilig </a:t>
            </a:r>
            <a:r>
              <a:rPr lang="nl-NL" sz="6000" dirty="0" smtClean="0">
                <a:solidFill>
                  <a:schemeClr val="bg1"/>
                </a:solidFill>
              </a:rPr>
              <a:t>handelen</a:t>
            </a:r>
            <a:endParaRPr lang="nl-NL" sz="6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981200"/>
            <a:ext cx="7749480" cy="2743200"/>
          </a:xfrm>
        </p:spPr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Dit is de belangrijkste oorzaak van ongevallen</a:t>
            </a:r>
          </a:p>
          <a:p>
            <a:endParaRPr lang="nl-NL" sz="4000" dirty="0" smtClean="0">
              <a:solidFill>
                <a:schemeClr val="bg1"/>
              </a:solidFill>
            </a:endParaRPr>
          </a:p>
          <a:p>
            <a:r>
              <a:rPr lang="nl-NL" sz="4000" dirty="0" smtClean="0">
                <a:solidFill>
                  <a:schemeClr val="bg1"/>
                </a:solidFill>
              </a:rPr>
              <a:t>Ongevallen zijn te voorkomen door te zorgen voor veilig werkgedrag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8254"/>
      </p:ext>
    </p:extLst>
  </p:cSld>
  <p:clrMapOvr>
    <a:masterClrMapping/>
  </p:clrMapOvr>
  <p:transition advTm="11552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-87871"/>
            <a:ext cx="6192688" cy="687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Alcohol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948799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Alcohol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gaat gemakkelijker over je grenzen heen en verhoogt hiermee de werkdruk van je collega’s.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8986326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Geen alcohol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 ook dat het weekend geen invloed meer heeft op de werkdag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7925446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8892480" cy="914400"/>
          </a:xfrm>
        </p:spPr>
        <p:txBody>
          <a:bodyPr/>
          <a:lstStyle/>
          <a:p>
            <a:r>
              <a:rPr lang="nl-NL" sz="6000" i="1" dirty="0" err="1" smtClean="0">
                <a:solidFill>
                  <a:schemeClr val="bg1"/>
                </a:solidFill>
              </a:rPr>
              <a:t>Good</a:t>
            </a:r>
            <a:r>
              <a:rPr lang="nl-NL" sz="6000" i="1" dirty="0" smtClean="0">
                <a:solidFill>
                  <a:schemeClr val="bg1"/>
                </a:solidFill>
              </a:rPr>
              <a:t> </a:t>
            </a:r>
            <a:r>
              <a:rPr lang="nl-NL" sz="6000" i="1" dirty="0" err="1" smtClean="0">
                <a:solidFill>
                  <a:schemeClr val="bg1"/>
                </a:solidFill>
              </a:rPr>
              <a:t>housekeeping</a:t>
            </a:r>
            <a:endParaRPr lang="nl-NL" sz="6000" i="1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Orde en netheid op de werkplek.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Ruim de omgeving op en voer restmaterialen af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Kabels ophangen of wegwerken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37120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640960" cy="914400"/>
          </a:xfrm>
        </p:spPr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Onveilige handelingen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PBM niet gebruiken waar dat wel moet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Het buiten werking stellen van beveiligingen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Kapot gereedschap gebruiken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77486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914400"/>
          </a:xfrm>
        </p:spPr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Onveilige situaties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7677472" cy="2743200"/>
          </a:xfrm>
        </p:spPr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Geen goede verlichting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Geen vluchtwegen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Niet opgeruimde werkvloeren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66113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992888" cy="2232248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Zie je dat iemand onveilig bezig is, dan moet je voorkomen dat het misgaat.</a:t>
            </a:r>
            <a:br>
              <a:rPr lang="nl-NL" dirty="0">
                <a:solidFill>
                  <a:schemeClr val="bg1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3212976"/>
            <a:ext cx="8064896" cy="1511424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Meld het aan de leidinggevende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Laat de onveilige handeling stoppen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81964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Onveilige situatie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Zie p. 13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2188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400800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Bij incidenten en bijna-ongevallen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Zie p. 13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872203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Programma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600" dirty="0" smtClean="0">
                <a:solidFill>
                  <a:schemeClr val="bg1"/>
                </a:solidFill>
              </a:rPr>
              <a:t>Introductie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Boek uitdelen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Presentatie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Oefenvragen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Oefenexamen</a:t>
            </a:r>
          </a:p>
          <a:p>
            <a:r>
              <a:rPr lang="nl-NL" sz="3600" dirty="0" smtClean="0">
                <a:solidFill>
                  <a:schemeClr val="bg1"/>
                </a:solidFill>
              </a:rPr>
              <a:t>Behandelen oefenexamen</a:t>
            </a:r>
          </a:p>
        </p:txBody>
      </p:sp>
    </p:spTree>
    <p:extLst>
      <p:ext uri="{BB962C8B-B14F-4D97-AF65-F5344CB8AC3E}">
        <p14:creationId xmlns:p14="http://schemas.microsoft.com/office/powerpoint/2010/main" val="135470682"/>
      </p:ext>
    </p:extLst>
  </p:cSld>
  <p:clrMapOvr>
    <a:masterClrMapping/>
  </p:clrMapOvr>
  <p:transition advTm="11552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Bij </a:t>
            </a:r>
            <a:r>
              <a:rPr lang="nl-NL" dirty="0" smtClean="0">
                <a:solidFill>
                  <a:schemeClr val="bg1"/>
                </a:solidFill>
              </a:rPr>
              <a:t>ongevallen: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Zie p. 13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4589312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714375"/>
            <a:ext cx="8640960" cy="2859088"/>
          </a:xfrm>
        </p:spPr>
        <p:txBody>
          <a:bodyPr/>
          <a:lstStyle/>
          <a:p>
            <a:pPr>
              <a:defRPr/>
            </a:pPr>
            <a:r>
              <a:rPr lang="nl-NL" sz="9900" i="1" dirty="0" smtClean="0">
                <a:solidFill>
                  <a:schemeClr val="bg1"/>
                </a:solidFill>
              </a:rPr>
              <a:t>H.2</a:t>
            </a:r>
            <a:br>
              <a:rPr lang="nl-NL" sz="9900" i="1" dirty="0" smtClean="0">
                <a:solidFill>
                  <a:schemeClr val="bg1"/>
                </a:solidFill>
              </a:rPr>
            </a:br>
            <a:r>
              <a:rPr lang="nl-NL" sz="9900" i="1" dirty="0" smtClean="0">
                <a:solidFill>
                  <a:schemeClr val="bg1"/>
                </a:solidFill>
              </a:rPr>
              <a:t>Wetten en regels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endParaRPr lang="nl-NL" sz="3800" i="1" dirty="0" smtClean="0"/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2012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5901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79"/>
            <a:ext cx="10613797" cy="589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500222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CE-markering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81200"/>
            <a:ext cx="7533456" cy="2743200"/>
          </a:xfrm>
        </p:spPr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Het product voldoet op het gebied van veiligheid aan de betreffende </a:t>
            </a:r>
            <a:r>
              <a:rPr lang="nl-NL" sz="4000" dirty="0" smtClean="0">
                <a:solidFill>
                  <a:schemeClr val="bg1"/>
                </a:solidFill>
              </a:rPr>
              <a:t>Europese richtlijn.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443936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7776864" cy="55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273290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Arbowet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981200"/>
            <a:ext cx="7389440" cy="2743200"/>
          </a:xfrm>
        </p:spPr>
        <p:txBody>
          <a:bodyPr/>
          <a:lstStyle/>
          <a:p>
            <a:pPr marL="0" indent="0">
              <a:buNone/>
            </a:pPr>
            <a:r>
              <a:rPr lang="nl-NL" sz="4000" dirty="0" smtClean="0">
                <a:solidFill>
                  <a:schemeClr val="bg1"/>
                </a:solidFill>
              </a:rPr>
              <a:t>Arbeidsomstandighedenwet</a:t>
            </a:r>
          </a:p>
          <a:p>
            <a:r>
              <a:rPr lang="nl-NL" sz="4000" b="0" dirty="0" smtClean="0">
                <a:solidFill>
                  <a:schemeClr val="bg1"/>
                </a:solidFill>
              </a:rPr>
              <a:t>Belangrijkste wet op het gebied van veiligheid en gezondheid</a:t>
            </a:r>
            <a:endParaRPr lang="nl-NL" sz="4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87743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49694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Plichten van de werkgever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Ervoor zorgen dat de </a:t>
            </a:r>
            <a:r>
              <a:rPr lang="nl-NL" dirty="0" smtClean="0">
                <a:solidFill>
                  <a:schemeClr val="bg1"/>
                </a:solidFill>
              </a:rPr>
              <a:t>werknemer:</a:t>
            </a:r>
          </a:p>
          <a:p>
            <a:pPr>
              <a:buFont typeface="Arial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veilig werkt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en 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geen </a:t>
            </a:r>
            <a:r>
              <a:rPr lang="nl-NL" dirty="0" smtClean="0">
                <a:solidFill>
                  <a:schemeClr val="bg1"/>
                </a:solidFill>
              </a:rPr>
              <a:t>gezondheidsschade oploopt door het werk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15804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Veiligheidssignalering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Verbodsbord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Gebodsbord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Waarschuwingsbord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Veiligheidsvoorziening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Brandbestrijdingsmiddelen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9205748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5940152" cy="594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475571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243408"/>
            <a:ext cx="7200800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773699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Gevaren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</a:t>
            </a:r>
          </a:p>
          <a:p>
            <a:r>
              <a:rPr lang="nl-NL" dirty="0" smtClean="0"/>
              <a:t>Ontploffing</a:t>
            </a:r>
          </a:p>
          <a:p>
            <a:r>
              <a:rPr lang="nl-NL" dirty="0" smtClean="0"/>
              <a:t>Vergiftiging</a:t>
            </a:r>
          </a:p>
          <a:p>
            <a:r>
              <a:rPr lang="nl-NL" dirty="0" smtClean="0"/>
              <a:t>Verbrijzeld of bekneld raken</a:t>
            </a:r>
          </a:p>
          <a:p>
            <a:r>
              <a:rPr lang="nl-NL" dirty="0" smtClean="0"/>
              <a:t>Aangereden worden</a:t>
            </a:r>
          </a:p>
          <a:p>
            <a:r>
              <a:rPr lang="nl-NL" dirty="0" smtClean="0"/>
              <a:t>Geraakt worden door de bak van een graafmachine</a:t>
            </a:r>
          </a:p>
          <a:p>
            <a:r>
              <a:rPr lang="nl-NL" dirty="0" smtClean="0"/>
              <a:t>Elektriciteit, 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5436612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171400"/>
            <a:ext cx="7029400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613888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315416"/>
            <a:ext cx="7344816" cy="734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137748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-99392"/>
            <a:ext cx="6957392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62950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Markeringen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Geven aan dat er een gevaar is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9123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745306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Geel-zwarte markeringen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6972300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174654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52400"/>
            <a:ext cx="7776864" cy="9144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Plichten van de werknemer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Houding en kennis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Veilige werkwijze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31109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496944" cy="108012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Plichten van de </a:t>
            </a:r>
            <a:r>
              <a:rPr lang="nl-NL" dirty="0" smtClean="0">
                <a:solidFill>
                  <a:schemeClr val="bg1"/>
                </a:solidFill>
              </a:rPr>
              <a:t>werknemer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dirty="0" smtClean="0">
                <a:solidFill>
                  <a:srgbClr val="FFFF00"/>
                </a:solidFill>
              </a:rPr>
              <a:t>Houding </a:t>
            </a:r>
            <a:r>
              <a:rPr lang="nl-NL" dirty="0">
                <a:solidFill>
                  <a:srgbClr val="FFFF00"/>
                </a:solidFill>
              </a:rPr>
              <a:t>en </a:t>
            </a:r>
            <a:r>
              <a:rPr lang="nl-NL" dirty="0" smtClean="0">
                <a:solidFill>
                  <a:srgbClr val="FFFF00"/>
                </a:solidFill>
              </a:rPr>
              <a:t>kennis</a:t>
            </a:r>
            <a:endParaRPr lang="nl-NL" dirty="0">
              <a:solidFill>
                <a:srgbClr val="FFFF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981200"/>
            <a:ext cx="7821488" cy="27432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Zorgen voor de eigen veiligheid en die van anderen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Geen geweld, niet pesten, geen ongewenst seksueel gedrag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Lezen van de gebruiksaanwijzing bij het in gebruik nemen van nieuwe machines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57624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568952" cy="1548408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Plichten van de </a:t>
            </a:r>
            <a:r>
              <a:rPr lang="nl-NL" dirty="0" smtClean="0">
                <a:solidFill>
                  <a:schemeClr val="bg1"/>
                </a:solidFill>
              </a:rPr>
              <a:t>werknemer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dirty="0" smtClean="0">
                <a:solidFill>
                  <a:schemeClr val="bg1"/>
                </a:solidFill>
              </a:rPr>
              <a:t>Veilige </a:t>
            </a:r>
            <a:r>
              <a:rPr lang="nl-NL" dirty="0">
                <a:solidFill>
                  <a:schemeClr val="bg1"/>
                </a:solidFill>
              </a:rPr>
              <a:t>werkwijze</a:t>
            </a:r>
            <a:br>
              <a:rPr lang="nl-NL" dirty="0">
                <a:solidFill>
                  <a:schemeClr val="bg1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PBM’s</a:t>
            </a:r>
            <a:r>
              <a:rPr lang="nl-NL" dirty="0" smtClean="0">
                <a:solidFill>
                  <a:schemeClr val="bg1"/>
                </a:solidFill>
              </a:rPr>
              <a:t> op een goede manier gebruiken en onderhouden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61658"/>
      </p:ext>
    </p:extLst>
  </p:cSld>
  <p:clrMapOvr>
    <a:masterClrMapping/>
  </p:clrMapOvr>
  <p:transition advTm="11552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Arbeidstijdenwet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Aangeven van maximale reistijden en minimale rusttijden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88919"/>
      </p:ext>
    </p:extLst>
  </p:cSld>
  <p:clrMapOvr>
    <a:masterClrMapping/>
  </p:clrMapOvr>
  <p:transition advTm="1155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1563"/>
            <a:ext cx="9334500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838565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ntploffing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7080787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012605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712968" cy="1476400"/>
          </a:xfrm>
        </p:spPr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Verschillende bronnen van gevaar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8352928" cy="2743200"/>
          </a:xfrm>
        </p:spPr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Het soort werk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De werkplek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Machines, gereedschappen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Chemische producten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Gedrag van de werknemers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70697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Begrippen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Incident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Bijna-ongeval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Ongeval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A</a:t>
            </a:r>
            <a:r>
              <a:rPr lang="nl-NL" sz="4000" dirty="0" smtClean="0">
                <a:solidFill>
                  <a:schemeClr val="bg1"/>
                </a:solidFill>
              </a:rPr>
              <a:t>rbeidsongeval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658944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dirty="0" smtClean="0">
                <a:solidFill>
                  <a:schemeClr val="bg1"/>
                </a:solidFill>
              </a:rPr>
              <a:t>Arbeidsongeval</a:t>
            </a:r>
            <a:endParaRPr lang="nl-NL" sz="6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571750"/>
            <a:ext cx="5477960" cy="352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6672" y="1052736"/>
            <a:ext cx="13099058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739223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52400"/>
            <a:ext cx="8136904" cy="1548408"/>
          </a:xfrm>
        </p:spPr>
        <p:txBody>
          <a:bodyPr/>
          <a:lstStyle/>
          <a:p>
            <a:r>
              <a:rPr lang="nl-NL" sz="6600" dirty="0" smtClean="0">
                <a:solidFill>
                  <a:schemeClr val="bg1"/>
                </a:solidFill>
              </a:rPr>
              <a:t>Directe oorzaken van ongevallen</a:t>
            </a:r>
            <a:endParaRPr lang="nl-NL" sz="66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7800" y="3645024"/>
            <a:ext cx="6553200" cy="2736304"/>
          </a:xfrm>
        </p:spPr>
        <p:txBody>
          <a:bodyPr/>
          <a:lstStyle/>
          <a:p>
            <a:r>
              <a:rPr lang="nl-NL" sz="4000" dirty="0" smtClean="0">
                <a:solidFill>
                  <a:schemeClr val="bg1"/>
                </a:solidFill>
              </a:rPr>
              <a:t>Onveilig handelen</a:t>
            </a:r>
          </a:p>
          <a:p>
            <a:r>
              <a:rPr lang="nl-NL" sz="4000" dirty="0" smtClean="0">
                <a:solidFill>
                  <a:schemeClr val="bg1"/>
                </a:solidFill>
              </a:rPr>
              <a:t>Onveilige situatie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368362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heme/theme1.xml><?xml version="1.0" encoding="utf-8"?>
<a:theme xmlns:a="http://schemas.openxmlformats.org/drawingml/2006/main" name="Demo_KISS Open dag">
  <a:themeElements>
    <a:clrScheme name="Demo_KISS Open da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mo_KISS Open d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mo_KISS Open d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mo_KISS Open da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5852</TotalTime>
  <Words>341</Words>
  <Application>Microsoft Office PowerPoint</Application>
  <PresentationFormat>Diavoorstelling (4:3)</PresentationFormat>
  <Paragraphs>97</Paragraphs>
  <Slides>38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38</vt:i4>
      </vt:variant>
    </vt:vector>
  </HeadingPairs>
  <TitlesOfParts>
    <vt:vector size="39" baseType="lpstr">
      <vt:lpstr>Demo_KISS Open dag</vt:lpstr>
      <vt:lpstr>H.1 Veiligheid </vt:lpstr>
      <vt:lpstr>Programma</vt:lpstr>
      <vt:lpstr>Gevaren</vt:lpstr>
      <vt:lpstr>Brand</vt:lpstr>
      <vt:lpstr>Ontploffing</vt:lpstr>
      <vt:lpstr>Verschillende bronnen van gevaar</vt:lpstr>
      <vt:lpstr>Begrippen</vt:lpstr>
      <vt:lpstr>Arbeidsongeval</vt:lpstr>
      <vt:lpstr>Directe oorzaken van ongevallen</vt:lpstr>
      <vt:lpstr>Onveilig handelen</vt:lpstr>
      <vt:lpstr>Alcohol</vt:lpstr>
      <vt:lpstr>Alcohol</vt:lpstr>
      <vt:lpstr>Geen alcohol</vt:lpstr>
      <vt:lpstr>Good housekeeping</vt:lpstr>
      <vt:lpstr>Onveilige handelingen</vt:lpstr>
      <vt:lpstr>Onveilige situaties</vt:lpstr>
      <vt:lpstr>Zie je dat iemand onveilig bezig is, dan moet je voorkomen dat het misgaat. </vt:lpstr>
      <vt:lpstr>Onveilige situatie</vt:lpstr>
      <vt:lpstr>Bij incidenten en bijna-ongevallen</vt:lpstr>
      <vt:lpstr>Bij ongevallen:</vt:lpstr>
      <vt:lpstr>H.2 Wetten en regels </vt:lpstr>
      <vt:lpstr>PowerPoint-presentatie</vt:lpstr>
      <vt:lpstr>CE-markering</vt:lpstr>
      <vt:lpstr>PowerPoint-presentatie</vt:lpstr>
      <vt:lpstr>Arbowet</vt:lpstr>
      <vt:lpstr>Plichten van de werkgever</vt:lpstr>
      <vt:lpstr>Veiligheidssignalering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Markeringen</vt:lpstr>
      <vt:lpstr>Geel-zwarte markeringen</vt:lpstr>
      <vt:lpstr>Plichten van de werknemer</vt:lpstr>
      <vt:lpstr>Plichten van de werknemer Houding en kennis</vt:lpstr>
      <vt:lpstr>Plichten van de werknemer Veilige werkwijze </vt:lpstr>
      <vt:lpstr>Arbeidstijdenwet</vt:lpstr>
    </vt:vector>
  </TitlesOfParts>
  <Manager>C.J.M. Snippert</Manager>
  <Company>AOC Oost Almelo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Leerlingen stichting</dc:title>
  <dc:creator>Edwin Vos</dc:creator>
  <cp:lastModifiedBy>Dick van der Neut</cp:lastModifiedBy>
  <cp:revision>338</cp:revision>
  <cp:lastPrinted>2001-11-01T14:44:47Z</cp:lastPrinted>
  <dcterms:created xsi:type="dcterms:W3CDTF">2004-01-15T11:04:13Z</dcterms:created>
  <dcterms:modified xsi:type="dcterms:W3CDTF">2012-09-24T18:58:09Z</dcterms:modified>
  <cp:category>PR</cp:category>
</cp:coreProperties>
</file>