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7" autoAdjust="0"/>
    <p:restoredTop sz="94660"/>
  </p:normalViewPr>
  <p:slideViewPr>
    <p:cSldViewPr>
      <p:cViewPr>
        <p:scale>
          <a:sx n="66" d="100"/>
          <a:sy n="66" d="100"/>
        </p:scale>
        <p:origin x="-150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23-11-2014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38830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584175"/>
          </a:xfrm>
        </p:spPr>
        <p:txBody>
          <a:bodyPr/>
          <a:lstStyle/>
          <a:p>
            <a:pPr algn="ctr"/>
            <a:r>
              <a:rPr lang="nl-NL" dirty="0" smtClean="0"/>
              <a:t>Faunakennis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7152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Grauwe kiekendief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39-50 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Komt voor in openlandschappen als akkers en weilanden.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Voedsel bestaat uit </a:t>
            </a:r>
            <a:r>
              <a:rPr lang="nl-NL" sz="2000" dirty="0" smtClean="0"/>
              <a:t>muizen en akkervogels als graspieper en veldleeuwerik</a:t>
            </a:r>
            <a:r>
              <a:rPr lang="nl-NL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Veranderingen in de landbouw is de grootste bedreiging van de grauwe kiekendief. De jonge kiekendieven krijgen geen kans om vliegvlug te worden doordat ze worden doodgereden door landbouwmachines. </a:t>
            </a:r>
          </a:p>
          <a:p>
            <a:pPr>
              <a:buFont typeface="Arial" pitchFamily="34" charset="0"/>
              <a:buChar char="•"/>
            </a:pPr>
            <a:endParaRPr lang="nl-NL" sz="2000" dirty="0"/>
          </a:p>
        </p:txBody>
      </p:sp>
      <p:pic>
        <p:nvPicPr>
          <p:cNvPr id="20482" name="Picture 2" descr="http://www.birdphoto.nl/vogelfoto/grauwe%20kiekendief%20male%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714885"/>
            <a:ext cx="3158277" cy="2143116"/>
          </a:xfrm>
          <a:prstGeom prst="rect">
            <a:avLst/>
          </a:prstGeom>
          <a:noFill/>
        </p:spPr>
      </p:pic>
      <p:pic>
        <p:nvPicPr>
          <p:cNvPr id="20484" name="Picture 4" descr="http://2.bp.blogspot.com/-2DgGm5pdxSk/UdciE5L5vuI/AAAAAAAANM4/hS61o5-FfQs/s1600/Grauwe-Kiekendief-20120722-001.jpg"/>
          <p:cNvPicPr>
            <a:picLocks noChangeAspect="1" noChangeArrowheads="1"/>
          </p:cNvPicPr>
          <p:nvPr/>
        </p:nvPicPr>
        <p:blipFill>
          <a:blip r:embed="rId3"/>
          <a:srcRect l="33333"/>
          <a:stretch>
            <a:fillRect/>
          </a:stretch>
        </p:blipFill>
        <p:spPr bwMode="auto">
          <a:xfrm>
            <a:off x="5643570" y="4286236"/>
            <a:ext cx="2571768" cy="2571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Blauwe Kiekendief.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45-55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blauwe kiekendief komt voor in duinen</a:t>
            </a:r>
            <a:r>
              <a:rPr lang="nl-NL" sz="2000" dirty="0" smtClean="0"/>
              <a:t>, moeras, </a:t>
            </a:r>
            <a:r>
              <a:rPr lang="nl-NL" sz="2000" dirty="0" smtClean="0"/>
              <a:t>rietland, </a:t>
            </a:r>
            <a:r>
              <a:rPr lang="nl-NL" sz="2000" dirty="0" smtClean="0"/>
              <a:t>ruigte, </a:t>
            </a:r>
            <a:r>
              <a:rPr lang="nl-NL" sz="2000" dirty="0" smtClean="0"/>
              <a:t>vennen en akkers.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blauwe kiekendief eet muizen</a:t>
            </a:r>
            <a:r>
              <a:rPr lang="nl-NL" sz="2000" dirty="0" smtClean="0"/>
              <a:t>, konijnen en </a:t>
            </a:r>
            <a:r>
              <a:rPr lang="nl-NL" sz="2000" dirty="0" smtClean="0"/>
              <a:t>vogels.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blauwe kiekendief is gevoelig voor verstoring in het broedseizoen. De bedreiging voor de blauwe kiekendief is dat er geen voldoende rust in zijn leefgebied is. </a:t>
            </a:r>
            <a:endParaRPr lang="nl-NL" sz="2000" dirty="0"/>
          </a:p>
        </p:txBody>
      </p:sp>
      <p:pic>
        <p:nvPicPr>
          <p:cNvPr id="19458" name="Picture 2" descr="http://www.birdfocus.nl/Blauwe%20kiekendief/blauwe-kiek-9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143380"/>
            <a:ext cx="2786022" cy="2476464"/>
          </a:xfrm>
          <a:prstGeom prst="rect">
            <a:avLst/>
          </a:prstGeom>
          <a:noFill/>
        </p:spPr>
      </p:pic>
      <p:pic>
        <p:nvPicPr>
          <p:cNvPr id="19460" name="Picture 4" descr="http://www.birdphoto.nl/vogelfoto/Blauwe-Kiekendief-male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143396"/>
            <a:ext cx="3619472" cy="2714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Ransuil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35-37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ransuil leeft in het bos</a:t>
            </a:r>
            <a:r>
              <a:rPr lang="nl-NL" sz="2000" dirty="0" smtClean="0"/>
              <a:t>, </a:t>
            </a:r>
            <a:r>
              <a:rPr lang="nl-NL" sz="2000" dirty="0" smtClean="0"/>
              <a:t>half open landschap en in cultuurlandschappen.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ransuil eet voornamelijk muizen. Wanneer die er niet zijn eet hij ook kikkers, mollen of vogels. </a:t>
            </a:r>
            <a:endParaRPr lang="nl-NL" sz="2000" dirty="0" smtClean="0"/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ransuil heeft geen vijanden of bedreigingen. 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  <p:pic>
        <p:nvPicPr>
          <p:cNvPr id="26626" name="Picture 2" descr="http://www.vogeltrackers.nl/images/vogelgids/Ransuil_00336995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789850"/>
            <a:ext cx="4786314" cy="3068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Bosuil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37 - 43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bosuil leeft in het bos</a:t>
            </a:r>
            <a:r>
              <a:rPr lang="nl-NL" sz="2000" dirty="0" smtClean="0"/>
              <a:t>, buitengebied, park en </a:t>
            </a:r>
            <a:r>
              <a:rPr lang="nl-NL" sz="2000" dirty="0" smtClean="0"/>
              <a:t>tuin.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uit muizen, kikkers, vogels en andere kleine dieren.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bosuil geeft geen vijanden of bedreigingen.</a:t>
            </a:r>
            <a:endParaRPr lang="nl-NL" sz="2000" dirty="0"/>
          </a:p>
        </p:txBody>
      </p:sp>
      <p:pic>
        <p:nvPicPr>
          <p:cNvPr id="25602" name="Picture 2" descr="http://www.lrdigiphoto.nl/bosuil_IMG_3387(2)_F(60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4290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Steenuil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23-27,5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steenuil komt voor in half open landschappen.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uit </a:t>
            </a:r>
            <a:r>
              <a:rPr lang="nl-NL" sz="2000" dirty="0" smtClean="0"/>
              <a:t>kleine zoogdieren, insecten, vogels en </a:t>
            </a:r>
            <a:r>
              <a:rPr lang="nl-NL" sz="2000" dirty="0" smtClean="0"/>
              <a:t>ongewervelde.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 voor de steenuil is dat het kleinschalig agrarische biotoop verdwijnt. In dit biotoop zoekt de steenuil naar ruige plekken waar zij kan broeden. </a:t>
            </a:r>
            <a:endParaRPr lang="nl-NL" sz="2000" dirty="0"/>
          </a:p>
        </p:txBody>
      </p:sp>
      <p:pic>
        <p:nvPicPr>
          <p:cNvPr id="24578" name="Picture 2" descr="http://www.beleefdelente.nl/assets/birds/cam/steenuil-00947a11341de96a75240e0d8847d3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127402"/>
            <a:ext cx="4500594" cy="2730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Kerkuil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33-39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kerkuil komt voor in kleinschalige </a:t>
            </a:r>
            <a:r>
              <a:rPr lang="nl-NL" sz="2000" dirty="0" smtClean="0"/>
              <a:t>landschappen met ruigtes, akkers en weilanden.</a:t>
            </a:r>
            <a:endParaRPr lang="nl-NL" sz="2000" dirty="0" smtClean="0"/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uit </a:t>
            </a:r>
            <a:r>
              <a:rPr lang="nl-NL" sz="2000" dirty="0" smtClean="0"/>
              <a:t>kleine zoogdieren maar soms ook vogels en </a:t>
            </a:r>
            <a:r>
              <a:rPr lang="nl-NL" sz="2000" dirty="0" smtClean="0"/>
              <a:t>vleermuizen.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 voor de kerkuil is de </a:t>
            </a:r>
            <a:r>
              <a:rPr lang="nl-NL" sz="2000" dirty="0" smtClean="0"/>
              <a:t>afname </a:t>
            </a:r>
            <a:r>
              <a:rPr lang="nl-NL" sz="2000" dirty="0" smtClean="0"/>
              <a:t>van </a:t>
            </a:r>
            <a:r>
              <a:rPr lang="nl-NL" sz="2000" dirty="0" smtClean="0"/>
              <a:t>nestgelegenheid in kerken en boerenschuren.</a:t>
            </a:r>
            <a:endParaRPr lang="nl-NL" sz="2000" dirty="0"/>
          </a:p>
        </p:txBody>
      </p:sp>
      <p:pic>
        <p:nvPicPr>
          <p:cNvPr id="23554" name="Picture 2" descr="http://www.vogelvisie.nl/foto/kerku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3" y="4214818"/>
            <a:ext cx="3964772" cy="2643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Velduil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 33-40 </a:t>
            </a:r>
            <a:r>
              <a:rPr lang="nl-NL" sz="2000" dirty="0" smtClean="0"/>
              <a:t>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velduil komt voor in open </a:t>
            </a:r>
            <a:r>
              <a:rPr lang="nl-NL" sz="2000" dirty="0" smtClean="0"/>
              <a:t>gebieden met afwisselende begroeiing</a:t>
            </a:r>
            <a:r>
              <a:rPr lang="nl-NL" sz="2000" dirty="0" smtClean="0"/>
              <a:t>. Vooral duinen, hoogveen en heide is zijn favoriete plek.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voornamelijk uit </a:t>
            </a:r>
            <a:r>
              <a:rPr lang="nl-NL" sz="2000" dirty="0" smtClean="0"/>
              <a:t>veld- en woelmuizen maar ook andere muizen en kleine dieren zoals </a:t>
            </a:r>
            <a:r>
              <a:rPr lang="nl-NL" sz="2000" dirty="0" smtClean="0"/>
              <a:t>vogels.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 voor de velduil </a:t>
            </a:r>
            <a:r>
              <a:rPr lang="nl-NL" sz="2000" dirty="0" smtClean="0"/>
              <a:t> </a:t>
            </a:r>
            <a:r>
              <a:rPr lang="nl-NL" sz="2000" dirty="0" smtClean="0"/>
              <a:t>is de verstoring van </a:t>
            </a:r>
            <a:r>
              <a:rPr lang="nl-NL" sz="2000" dirty="0" smtClean="0"/>
              <a:t>de broedgebieden op de </a:t>
            </a:r>
            <a:r>
              <a:rPr lang="nl-NL" sz="2000" dirty="0" smtClean="0"/>
              <a:t>Waddeneilanden. </a:t>
            </a:r>
            <a:endParaRPr lang="nl-NL" sz="2000" dirty="0"/>
          </a:p>
        </p:txBody>
      </p:sp>
      <p:pic>
        <p:nvPicPr>
          <p:cNvPr id="22530" name="Picture 2" descr="https://encrypted-tbn2.gstatic.com/images?q=tbn:ANd9GcS7etH1LLVgOrt1r1oBBcj4dDEOtlBw_xPbXroyEfFv0s7Avsy7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296561"/>
            <a:ext cx="2505019" cy="2561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Vos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 kop-romplengte van 58 tot 90 </a:t>
            </a:r>
            <a:r>
              <a:rPr lang="nl-NL" sz="2000" dirty="0" smtClean="0"/>
              <a:t>cm met </a:t>
            </a:r>
            <a:r>
              <a:rPr lang="nl-NL" sz="2000" dirty="0" smtClean="0"/>
              <a:t>een staart van 32 tot 48 </a:t>
            </a:r>
            <a:r>
              <a:rPr lang="nl-NL" sz="2000" dirty="0" smtClean="0"/>
              <a:t>cm.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vos kan zich makkelijk aanpassen aan een leefgebied maar zijn favoriet is toch wel een bos met open gebieden.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van de vos bestaat voornamelijk uit kleine- en middelgrote dieren, vruchten en bessen en afval van mensen.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mens is de grootste bedreiging van de vos. Door bejaging en door het drukke verkeer sterven er veel vossen. Ook de ziektes hondsdolheid en schurft</a:t>
            </a:r>
          </a:p>
          <a:p>
            <a:r>
              <a:rPr lang="nl-NL" sz="2000" dirty="0" smtClean="0"/>
              <a:t>zijn een belangrijke doodsoorzaak. </a:t>
            </a:r>
            <a:endParaRPr lang="nl-NL" sz="2000" dirty="0"/>
          </a:p>
        </p:txBody>
      </p:sp>
      <p:pic>
        <p:nvPicPr>
          <p:cNvPr id="4" name="Afbeelding 3" descr="http://wildlife.hetdierenrijk.nl/landzoogdieren/foto/vo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857760"/>
            <a:ext cx="257173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www.vogelbescherming.be/site/images/stories/persfotos/Vos_in_duinen.jpg"/>
          <p:cNvPicPr>
            <a:picLocks noChangeAspect="1" noChangeArrowheads="1"/>
          </p:cNvPicPr>
          <p:nvPr/>
        </p:nvPicPr>
        <p:blipFill>
          <a:blip r:embed="rId3"/>
          <a:srcRect t="12652"/>
          <a:stretch>
            <a:fillRect/>
          </a:stretch>
        </p:blipFill>
        <p:spPr bwMode="auto">
          <a:xfrm>
            <a:off x="0" y="0"/>
            <a:ext cx="2862450" cy="169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Das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 </a:t>
            </a:r>
            <a:r>
              <a:rPr lang="nl-NL" sz="2000" dirty="0" smtClean="0">
                <a:solidFill>
                  <a:schemeClr val="tx1"/>
                </a:solidFill>
              </a:rPr>
              <a:t>kop-romplengte</a:t>
            </a:r>
            <a:r>
              <a:rPr lang="nl-NL" sz="2000" dirty="0" smtClean="0">
                <a:solidFill>
                  <a:schemeClr val="tx1"/>
                </a:solidFill>
              </a:rPr>
              <a:t> van 68,6 tot 80,3 </a:t>
            </a:r>
            <a:r>
              <a:rPr lang="nl-NL" sz="2000" dirty="0" smtClean="0">
                <a:solidFill>
                  <a:schemeClr val="tx1"/>
                </a:solidFill>
              </a:rPr>
              <a:t>cm </a:t>
            </a:r>
            <a:r>
              <a:rPr lang="nl-NL" sz="2000" dirty="0" smtClean="0">
                <a:solidFill>
                  <a:schemeClr val="tx1"/>
                </a:solidFill>
              </a:rPr>
              <a:t>en een </a:t>
            </a:r>
            <a:r>
              <a:rPr lang="nl-NL" sz="2000" dirty="0" smtClean="0">
                <a:solidFill>
                  <a:schemeClr val="tx1"/>
                </a:solidFill>
              </a:rPr>
              <a:t>staartlengte </a:t>
            </a:r>
            <a:r>
              <a:rPr lang="nl-NL" sz="2000" dirty="0" smtClean="0">
                <a:solidFill>
                  <a:schemeClr val="tx1"/>
                </a:solidFill>
              </a:rPr>
              <a:t> van 12,7 tot 17,8 </a:t>
            </a:r>
            <a:r>
              <a:rPr lang="nl-NL" sz="2000" dirty="0" smtClean="0">
                <a:solidFill>
                  <a:schemeClr val="tx1"/>
                </a:solidFill>
              </a:rPr>
              <a:t>cm.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De das komt voor op hoger gelegen bosgebieden afwisselend met open velden.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Het voedsel van de das bestaat uit kleine zoogdieren, insecten, knollen, granen, grassen, amfibieën, vogels en eieren.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olidFill>
                  <a:schemeClr val="tx1"/>
                </a:solidFill>
              </a:rPr>
              <a:t>De mens is de grootste bedreiging voor de das. Door het drukke verkeer en door verstedelijking sterven er veel dassen en hebben de dassen minder leefgebied. </a:t>
            </a:r>
          </a:p>
          <a:p>
            <a:endParaRPr lang="nl-NL" sz="20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www.natuurpunt.be/uploads/biodiversiteit/Dieren%20in%20nesten/das/das_burcht_saxifraga_rudmerzwer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0"/>
            <a:ext cx="3071802" cy="2303852"/>
          </a:xfrm>
          <a:prstGeom prst="rect">
            <a:avLst/>
          </a:prstGeom>
          <a:noFill/>
        </p:spPr>
      </p:pic>
      <p:pic>
        <p:nvPicPr>
          <p:cNvPr id="14340" name="Picture 4" descr="https://encrypted-tbn2.gstatic.com/images?q=tbn:ANd9GcQlVCrAuNuV2grA8bUPT07WVHdnzeBvpwaDpo70e9l0KOWTgd4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08932"/>
            <a:ext cx="2928926" cy="1949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Bunzing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kop-romplengte van ongeveer </a:t>
            </a:r>
            <a:r>
              <a:rPr lang="nl-NL" sz="2000" dirty="0" smtClean="0"/>
              <a:t>28 tot 46 cm en een staartlengte van 11 tot 18 cm.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bunzings </a:t>
            </a:r>
            <a:r>
              <a:rPr lang="nl-NL" sz="2000" dirty="0" smtClean="0"/>
              <a:t>komen voor </a:t>
            </a:r>
            <a:r>
              <a:rPr lang="nl-NL" sz="2000" dirty="0" smtClean="0"/>
              <a:t>in vele verschillende landschapstypen. Ze komen vooral voor </a:t>
            </a:r>
            <a:r>
              <a:rPr lang="nl-NL" sz="2000" dirty="0" smtClean="0"/>
              <a:t>in bosrijke gebieden met water. In </a:t>
            </a:r>
            <a:r>
              <a:rPr lang="nl-NL" sz="2000" dirty="0" smtClean="0"/>
              <a:t>de winter worden bebouwde gebieden opgezocht en is de bunzing te vinden in de buurt van </a:t>
            </a:r>
            <a:r>
              <a:rPr lang="nl-NL" sz="2000" dirty="0" smtClean="0"/>
              <a:t>boerderijen en schuren.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bunzing eet kleine zoogdieren, kikkers, vogels, insecten en eieren.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Vijanden van de bunzing zijn vossen, slangen en honden. Ook het drukke verkeer is een grootte doodsoorzaak van de bunzing. </a:t>
            </a:r>
            <a:endParaRPr lang="nl-NL" sz="2000" dirty="0"/>
          </a:p>
        </p:txBody>
      </p:sp>
      <p:pic>
        <p:nvPicPr>
          <p:cNvPr id="13314" name="Picture 2" descr="http://upload.wikimedia.org/wikipedia/commons/thumb/6/60/Ilder.jpg/260px-Il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953922"/>
            <a:ext cx="3000364" cy="1904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928662" y="1071544"/>
          <a:ext cx="6643734" cy="4357720"/>
        </p:xfrm>
        <a:graphic>
          <a:graphicData uri="http://schemas.openxmlformats.org/drawingml/2006/table">
            <a:tbl>
              <a:tblPr/>
              <a:tblGrid>
                <a:gridCol w="1644645"/>
                <a:gridCol w="4999089"/>
              </a:tblGrid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Datum 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Lesonderwerp 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24-11-2014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Roofdieren en Roofvogels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1-12-2014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Zoogdieren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8-12-2014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Reptielen en  amfibieën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15-12-2014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Zangvogels en kraaiachtigen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5-1-2015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Watervogels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12-1-2015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Insecten  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latin typeface="Arial"/>
                          <a:ea typeface="Calibri"/>
                          <a:cs typeface="Times New Roman"/>
                        </a:rPr>
                        <a:t>19-1-2015</a:t>
                      </a:r>
                      <a:endParaRPr lang="nl-N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latin typeface="Arial"/>
                          <a:ea typeface="Calibri"/>
                          <a:cs typeface="Times New Roman"/>
                        </a:rPr>
                        <a:t>Toets 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Hermelijn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Een kop- romplengte van 16 tot 31 cm  </a:t>
            </a:r>
            <a:r>
              <a:rPr lang="nl-NL" sz="2000" dirty="0" smtClean="0"/>
              <a:t>met een staartlengte van 9,5 tot </a:t>
            </a:r>
            <a:r>
              <a:rPr lang="nl-NL" sz="2000" dirty="0" smtClean="0"/>
              <a:t>14 cm.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hermelijn komt overal voor, zolang er maar voldoende dekkink en voedsel is.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hermelijn eet voornamelijk kleine zoogdieren en vogels.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Bedreigingen zijn: de vos, honden en het verkeer. </a:t>
            </a:r>
          </a:p>
          <a:p>
            <a:endParaRPr lang="nl-NL" sz="2000" dirty="0" smtClean="0"/>
          </a:p>
          <a:p>
            <a:pPr>
              <a:buFont typeface="Arial" pitchFamily="34" charset="0"/>
              <a:buChar char="•"/>
            </a:pPr>
            <a:endParaRPr lang="nl-NL" sz="2000" dirty="0"/>
          </a:p>
        </p:txBody>
      </p:sp>
      <p:pic>
        <p:nvPicPr>
          <p:cNvPr id="12290" name="Picture 2" descr="Een hermelijn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2708" y="0"/>
            <a:ext cx="2791292" cy="1857364"/>
          </a:xfrm>
          <a:prstGeom prst="rect">
            <a:avLst/>
          </a:prstGeom>
          <a:noFill/>
        </p:spPr>
      </p:pic>
      <p:sp>
        <p:nvSpPr>
          <p:cNvPr id="12292" name="AutoShape 4" descr="data:image/jpeg;base64,/9j/4AAQSkZJRgABAQAAAQABAAD/2wCEAAkGBhQSERUUEhQUFRUUFRgXFBQUFBQXFhUWFRQVFRUUGBUXHCYfFxojGRQXHy8gIygpLCwsFR4xNTAqNSYrLCkBCQoKDgwOFw8PGikcHBwpKiksKSwpNSkpKSkpNSkpKSwpKSkpKSwpLCkpKSwpKSksKSkpKSkpLCkpKSkpKSkpKf/AABEIAMABAAMBIgACEQEDEQH/xAAcAAACAwEBAQEAAAAAAAAAAAAEBQIDBgEHAAj/xABCEAACAQMCBAIDDQYFBQEAAAABAhEAAyEEEgUiMUETUQZhcSMyQlNzgZGTobGz0dIUJFLB4fA0Q2JysgcVM2OSVP/EABkBAAMBAQEAAAAAAAAAAAAAAAECAwAEBf/EACkRAAICAQMEAQQDAQEAAAAAAAABAhEDITGREhNBUnEEMjNRIiNhgUL/2gAMAwEAAhEDEQA/AA+EcKsmzaJtWiTatkk20JJKKSZimdrgtj4iz9Vb/TQ/Bf8AwWfkrf4a00tmuPNlmpy/k935OhJUct8D0/xFj6m1+mrhwPT/AP57H1Nr9NXW2q1XpFlyez5DSBTwPT//AJ7H1Fr9NU3OCaf4ix9Ta/TTEvVFx6zyz9nyHpQsbgtj4iz9Tb/TUTwix8RZ+pt/po12qBNBZcns+Q9KAW4PY+Js/VW/01WeEWfibP1Vv9NMCaqc0/dn7PkPSgP/ALTZ+Js/VW/01avCbHxFn6q3+mp7qtVqlPJk9nyLSOJwex8RY+pt/prp4PY+IsfU2v01aj1YDUevJ7PkFIF/7NY+IsfU2v01w8GsfEWfqbf6aMBqUUynk9nybpQCOD2PiLP1Nr9NcPB7HxFn6m3+mj9tRK1RZMns+Q9KADwex8RZ+pt/pqtuE2PibP1Vv9NHtVDmn7uT2fI3SgJuFWfibP1Vv8qpfhVn4m19Vb/TRzGqiaKy5PZ8m6UAHhdr4q19Wn5V8vDLXxVr6u3+VGkVWabuz9nyK0iNvhdn4m19Vb/TVg4VZ+Js/VW/018r1cj0Hlyez5BSKxwmz8TZ+qt/pqD8Js/E2fqrf5UWrVxzQ7s/Z8h6ULn4TZ+KtfVJ+VVtwm18Va+rT8qZbagwrd6fs+Q0haeF2virX1aflQ3EeH2xauEWrYItuQRbQEEIczFOCtC8TT3G78lc/wCDU+HNPuR/k915EcVQbwYe4Wfkrf4a0yU0q4Nc9ws/JW/w1pkppMy/nL5ZlsFJUg9PeG6U2kTzc7n9g96v0ffRlrRjxisCIDLjoCBI+Y0yw3uL10Z1NHcPwT89Sbg109q2Y0o6VM6fzqvZiL3Gefanh1xJlencZoMsfKt/q9PPXvSXU6NR2oPAvAVlZljcqDPWhfRoR72qTw22fUfu9dL2WN3BEDVimir3CiJjPqocWyOoqMoNbjKSZNTVymqFq0Gp0MiwVYtUhqlvo0MXVE1AXK+L1hqIPQ71e7UNcagAqc1CvnNRmmQD5qrYVZFRYU1isrmpo9VPUQ9agBgepB6FFypi5QoYILVUxqPiVwGg0AmtVcTX3C98lc/Darkqvif+HvfI3Pw2o4vyR+UCWwt4PqotWx/60/4LWg4fe3Oi+bKD7JE/ZNZbRoRatH/1p/wWn/o8/u9s9w3f2H7apld5X8kovQ9I0c3BvIgsWx5cxj7KPsaaH3nyio8PtgKPVR5E11om2QWK5cMDNSKmhOJty46xH50QCPjXHSgYr0VSx8yB5e2leg4q162XdSvkPMd47mB1NE8T0x8NmhSeg3YUf6m8wokx3NKuClQTauTv2kgbs7SDEicecn7Km7spSoKbVgHBkHvVF6/HcRSzi94JasMpnchBIMgm22zcD3mPsoe3xLcB1+anTEZo7F0MK+NkHrHspZw7UyYpkHg0QAuo0QGV+3pQbKR2p5dTHQfR+VK7t7Yc9PVUpYoyKKbQKXrni0YbSv0+kUDqdGy+zzrnnia2KxyJnfFr7xqEL1HxalRULN2q2aqg9SBoGOMtcVasrlGw0fbag4q2KgwrIVgriqiKKYVQwqiEIrUgagBUwKIDs1Na4FqxEoMxJahxL/D3vkbn4bVcqVXxMfu975G5+G1Ni++PygSehXwNQ+ltFwoOxF64wi7Zn3pIgx37Uz4Rodt9STCpLsewVAWZj5ARQOjTdp9NG1io09x8boVEt821ffsAAI+mYqfp8Li8MuiwHJu3raOUVt3glXYggZCFlX7POmnirO62tkr0PU+HQyggyCqsI8mEj6RH00bSf0PtuNHp/FG254Kb1M8p2CFM5kKFHtBps9wDr0rqEOPepdrdUCD/ADrL+kH/AFFsaRLrXSWfeUW1bhnwY3t2RekE9ScTVHBvSIa2x41oMEZ9p3wpDCJBifMdOtLY1BnFNYBmQf4ZyB7FBg+0msxrPR5L17xrtwhQDNu2ss+ZlmMKo+k051S5JJGPUO3qOazvFeMTKgn1+X0dqWTGTrYC4vxQ3nBICrbRbdtB0VVH3kyT6zQ1u/FDk1EvSqQGaXg9/NPLr1kOE6qGFaO/qwYFUTFGy6nl+aknEL5nP20TZuSIFA8RYDuP7+6sYH0vEyrQYie1aSyRcX86wlw82K0XAuIdjTACtZwfuv0Une0VORW0iRIpfqOH7jn7qlPEnsUjkaM6tWg0ZqODsuVyKBZSOtcsoOO50RkmSmvhVe6pA1MqWg1x6rDVKaZImyl6qIohlqItUyEKVSrRaq9LFXLZoi2DLaq1LdXizUxapWAglqqOLWv3e98jd/DamCLQ3GB+7X/kbv4bU+L8kflGexZ6M21bSWC+9nFq1MzC4GzIxAgGPV260+9HW5iA4ZNs7lgDbkgwDjBn6azno0j+FZKnHgW90NiPCXn3EjaQcHy+anNrjAtq964QbZt5cPKZ6c3adw65xTZJSjnab0bZNK0bbTXOWek5+nNBcUvydqnMSfUMjPtz9FIeH+mlu4ImJmB5jyFX2bxCsxIYucweQEA7UU/CIAHSck103ZnFo8q9Jv8Aptrrt+89lluLeeXXxChidyqyHBC9utbb0e4UvD9ClglWuSXulJILsR37gKAPmqHEPSFkZxyCJiSwBzgdMnzrI8d9I7xEgwCYn7u2KRz8Gof8U4oApJOfWforLX9ZJxSd9S7nmYn21YgNTdsyDG1FVC/Jqua+DiskEYae5FaTh103InMVj11EVv8A/p7ofGLN8FIn2mmTAN9LwzHSs/6S3VXAwfOt9xZQix6p9leT+kOs3XSPKqCghYHP00y4VehhShDTDh/vhTIB6Fo3lRHlVz2JqjhS8oH30fH9axgZrVLNZw4N2p2y1Sy1tzGS1XDyvTIodRWsv6OQaQavRbDXLkx1qi8cnhgoWpha6BUwK50xmyorU7durRaqxEpkKfJaqwW6koqVURjmyuRXzXKqa7QkYuFCcZP7tf8Akbv4TVPxqD4ve/d73yNz8NqOL8kflBewTwext09hlmfCse+YgANbVTAkAdSwnuKb3SLyEPb3KzBSjAkbYWVKplFMdTiZzBpd6Llm01vxWP8A47IVCByoLSEPPkQP596PbTIoIEQuMEKQZGYgnrC46yPbSZl1TkpPVMmmZFvQS2rbrd29bG6QgIKhZ6BzkmCesTHnTnWeIiM3iMx2nBWAcSNvqMT81HHStzT1nE5MDz3SD0jHnQnEla3bYsCyqrkJOBCtzAzymTG4ZqPVPqqMrGb/AGZOzxZb0K3KWJ2yZViOoHk2ZE9Qaq1OjlSp6Ef2azNpoBkmGxicQeUz5gn7aPu8buNYIME+9LfCx6+kn1jqDXXqhLK9KCDn6aYhaUWdQFUd/X/ff1Uw098GI7iR9MGqGoF1l0LQg11OjYRxDDr3pNxHgzWyWTmX7RQvwai7x5Fe1f8ATjSeDowT8M7o+YQa8O4Wu+4ifxMB9Jr9EaJFS2qDoqgD5hTI3gXelPEoVj9leTai/ucn116R6VIPDY+Q++vK1u59tZgD0amfDDzCaTWXproGyKawHovDTygdRFHhaV8IvSo/v+803XPUUxjvh1W9vNFAf2agRRMCXBSfiFomnOoWOv3Uq1J8/s/KsASCrEWo3XhonB6VctcU4UyydklFdqM1W70Eglu+oXL9C3L1B3tXTAoPfUVS2ppc2qql9VSsZIYtqqF4nqPcLvyVz8NqCbVUPrtT7lc+Tf8A4GjiX9kflDvY2PANcGsWFG6Rp7fbcOW2gJB6HOPMTHbDewQyqZBAMMILtO4SrQJXHQEYpPwTVH9msoCBts2cwQIKJgxg5YZ659dNl08ZHUxkRzTlVGJIwZmMCl+rhU5Oq1ZzxLbAwEdk39SqDAMQVG6SynPN66ghVmKjaNu43JCiIghYJGGE9OgU+urVtHtA/hZgGk5h/Iicxnp89I+Lra06vqHTkSBbWCpLNyhd0wFYmTOAATUIwhLRPUYw3pT6OBLx8EG4jc3ualhaO4hrZ2CBmY6YoHTcDvt72xdhup2OFnHwmAEzB+yvSuA8Ws3FlNqhQgdTAV2ac7h2Zlw69iJNFXgbtuVcFWAIcswlUYEwwkrIBBJ6+2uqSUI6sWjzJPQi8zRdUWgRO4sZUzG7aPgzjPrnpR9v0UvW33NtuIqFV28rTuBDFencjBPStzqNEtr/AMaCByrbDxsRg2RuMYY5M9DjNctAAKOkFZCglmWCGhjIj1du/UGpLP8AtBMQ2gIA3AjykET7Cetc09kg+Yrb3bQYtaBB6FkMMyMYbYw7GCfL56T6jhYWSMAGDOYJ9mQBP3edX1lGzWZu9wlFvWXQ7S11VPq3dT6v616zc1yhcEGOw84/pXlvE9IdwDyCpDKQRnyII7esUxv+kzGyqogVwvOew5gsj5jRg6Wpgv0m9I94KGAApn+X21grVynnGOGteUshjyB6sB3rNZRtrCDTJ2BjjTtTTRv0pJpblNdK9GzHoPo7ekfYfbWmsCf61iPRrUSdvsPtHf8AlW5sCB2p0wFrCo7MUQlrFRummALNStJdW8dR1+j6ad6pKz3EDGP7NYwo15gyMEHI/pRFm5IpfrWBkdx9v9+dBaLimww3T1dvyqWSN7DRdD93oW9eqB1gYYNCX71c9lUjl6/Qdy7X116GuPWsajr3aoa7XHaqHeiai43KE1t3kf8A2t/xNca5Qurucjf7W+41TEv5x+UZ7Hq/os4fTacFWzZtiHj4KqoPWOaBt+bzo+9p02zbVSIgFWILIekOMlRJjPspLwRGSxpyGgeDaORGfCWf+S/RTG9xUIDIPTBKv5iD0yMgSPuroy/fL5ZzLY619+sAGTO4FxtPvpmPIHHlQvFNCuptbbkiWkMMlCBtOzcDGBEj+dctcVVy3XklgxKksVDkJt98GIWQuSw9eKlrOItbRtqm4ykjw1XcXhtp2tICHuSTjyNRUUnaQwvti3pd0KGvP7rdVzNxlVWW8ygrmQzYhQM9plro9Q1wFjZI2XRC3Ety6Ab1ZAYKnpuHTccHyzKccW/eX9qB0hC7EBe4FJJc3VuXvDHgnmXEjEbhERo7thblpQAfDZAN28hmQqNu1/fHcACfVQlT0aMWplQ0BS2Sh3FVhg25QYO4r2I+F6qrawQwyduQwVwvvRmJjmzP0ipW9PEDqMQZIMeRPXqfWcR3oltFJlm2cw3GIMDMAsMYOS3l6q5sijdbUYp0zMC+3k3EmRtJJcmWIxzcsyfPPSo39AjKA4dtuQzE7wQJ3EjIPeR50Rb0OxgTddssQr7epCzLAzHQ/MYwTVVy0w2hdo3MDzLJyBvUTkTsBk9hHtH9k9Y7BE3FOAhxIdzBBhip3ZJIZwJkg9TkY60g/YyrFRmBO0+/K+cd/m8q3V4oz7f/AKkEAQAFEzMz6ulC6zQk++J9RB2sMzuUjPWM56UsZyjpJGMzY1KkUDxThiXh5N2ajeI6JYNxW2vkuhIg/wCoACUkx/pz2nAtu6RKsCGHVSII9oNW6K1RjL3LDWm2t8x86P02rpxd04uCCKy+rJtXCp/sVSMuoGxtfRzXbbqmf7mvT9BcmD2/v868I4bxLnGcD+les+jXFA6iGzGfuH3GqR0MzZjpQ98VO1ckV9cqiFFOtOMfZ/eKyXFL/Xv/AErV8Q71iPSByZjJ7Hv7f6UGzCTWa6ZzP3j2UvR5NBau+wbIIPnUtNqs0EzUa7hWjDD+c0VqeEYkfZQ3AdYIg/NWgKgiRBnse1BpMKbRj9RpSvUUK1utNxjRjaTmfUN0/bWFbjTLdKsvLODBmoyx/ovHJ4Yfct0JdFGftAYY+0RQV80iKMEutQepflb2H7jRF6aCvnB9h+6r4fvj8olLY1+m43fFiztdgptJaMgR05SsCd4GAw6QBWg4Drw98reuut5gtwWm6XAVCTDKBJXaYXJ60Bp+CXP2e3c09wh2s2iLTqp/yk3FHBJtjJI8zPSkGu1RS6WupF1GTcGcklwQyztgssqJgx0qkskZZJJb2ySWhvNZw0I8CNgELMlkMEbF7qDIJycIap4xqtli9uRGIteILb7jaadsIXHvu+ZBMZEAmq+EccTU3Sq5YWluNzSpJ2yvKojaWyTER3jL4acOihVEEAyO8ZSG+EZn2Riozyxg6ZkmZnSej5vAX9axe4zF0s728PTg7CMHlLGBMkiD3p3Z4datryKtsnk3KuWHZfKAfoye1NLO1ewxIM9YjIjzqhuYx1E7mBMsHx4Z/wBPSYx5+dc2T6hPRBoWWeCWN3iOgcgMbB5ti2iJJV5hrrDO9jOcYE0ddM7OXdJho8PaogwxDGDMRyzFW3gAFzAE9YO4BYMzmASP/r11ZE9ZkCBBwwJ/h6Ht07jtFTx5nF6maKLWol2HdG2ncLvMpGJcghjiceeQK7qpJjr7OgEYmew/pXbaw20MTtgwGAnOM56bYPTr7K5tlVV3DBerHqT1aSABEwO0ia9BNNWgHx2MTHv1JUxIAMTAPSY+igdVcBK7eoPwhG0cpJE+Y+6mGntCC22AOi9tpBOAPMgnvVbWJUtbVpKyoZWUjrhlI3KMZPUeRFTeWMXTMLE0hbEsFzzYYjmO1RjIkLgdsYobiFpnTw3AOwHYVEm23kYJIAjoYHN6qNUbXCXNgV7Ds95F5BdDqFtgsD/lkkGcmTAo5b9tiDba3t96WteHCwJWSJjJYQYn14qbyQtUExRCh2RW3FY3crrE/wC4Ceo6eY86RekfDC8MvUV6PxLg6vDEEQdpYOBtxPQnm5owAc/POc1HDrgXmWT0JUfePgn1T1o3FO4sx5vacqSOlaz0T9IjacAnBifYOg+n7qo4jwQPkYNLtJwe8Lg2IzkZAUSaspJi1R71wjiAuKD5imp6V5l6GcUuNcNoghk98GBBUnoDPePvr0zSWzGaogMW621WN4zahs9u9b7XWawnHzkjr6qWWwVuZ3WaZGmRSLU8LjKmm167VMzXMm0XaTBeGa8owDY+6tjo+JCKy1/QBl9fnVNjUvbMMevQ+z+lVjKybjRt9Te3KfUPXj6eledelxgzkT0OCP5GtW3EYXdPbJ8v7msj6U6wEDurdCOnrj1iqIRijRcfKdYjzAJn7afaXXpd6H7IrCNRvDOIFGzJ+ejLGnqhozaNnd01LtXpOVv9rfcaacP1AuLI/v21ZrdN7ncP+h/+JqeLTJH5RV7Gz4ZoP3WzDSTYtEGYg+Gp2qW9uR0nNFOyXbcsPERoAOxnUjrv2ZIhgRjpSfg7AWrN18uNMiqWJG1fDVTDdsQCCCSPmpnwpgC6C4iuvPsBBAR7jFGYz0EwSIznoRUfqcVTlJvyySLLtpltMdPbQEqFWbYQbAZXeNvQz1MsN00wt6hiFLAB2bcwmQG2FTt3CRgx856E0qNoW8XGBlmlbm+DvuHnAYxE+U9Jkd4rxABQ3/lUMPEYb9y7p74B3AGQOpz2pJYuqKaVmsd2bxNwruQqwYgqoBDYI6R0EYzMzNVWb9w3WV1AXnCMWzCmA5TspbzPc0AL1q5Km5hmLsFJVbjTINzAbEDlJjA60wtMpdirBh0KgBirbhlWkcpgSMjloLpSdqv+GL7sqOUGd0w0kAA9SR06+ulwuXTdFwta8G6FhV3MxuMAdwuNgqdu0J1G4es0Zq9cqYa5aQtG1WYCc7QYmfVPn5waXazVlyCW8PKmZLC4waAjKcEHyAETPUCExRclogsD9IddesqLtg2QFZDd3ES6md1kW+pO0hwVK43A9qu1l2/dU+EAgQS77lKvjcLdt2USVAyxWOYCMTU+Jlrtvaly3bLYJdC5RSwRzbyNhgAR3jsATRHDii2gtpMnatsE3NpthgrOYLbSN5gmJxV3KcI0Aq9GtU7adXuKwckh+Z2BhyFZFIlRHYj4JnFM1c7gYmCAcjAMFljAJlZBwc4qnwSCW5hJznMRAkx9vkJNQ0mnt2wSkAXCGdsAsxBAJ8zB+2nUYSd7mO6jVW1DO7HGHIncF2ktAUZAQsYXsCQcGgtZx/Ti6LYku43SUIBtrvLtuwWI2FQZmT3E0azwsnbuJkkASAJO0Ge2B36+VBnSeLdW4wMgRuBbxNqHeqowPUXFQyfJh3pZYoP/AAKRTo9bbuXWFoOi3LTs6XbZRbo5ZuBG98wkguMYMzinGoUPncJIMFgSRkEyP4ROfLBkzFL7vBhbfxF2bvCKMuZd2t+GkqJZ5A2gSIkmaK0bnwV2ZlRv8XcoHKA+5Fkz76M9B1xXLlx9L02MK9do0IYspaD0Rd1wbobaQD5HHTr2g0Rwq3+zkgou4SZCMHcTHSSRgz5EfQDyAi+67SQAS62yoYcqkqAS0gASsmSQBMwFutlo3Aqr4KkMIySrFPgdTJbpKiDNaM5LYw/OtAYMI3RhiO3lPWmy8SwJgGsVqUwEXmZSCWBcgAC0nMoBKEq4YL05TMdaV670pY7VZSjDCqOYOvZ0aBKmDggEY6yJ7MeXqA0jb8U40ACSRWIvuLrM/wA3tpLxL0hNw7Qe0AeumugTbbAPlmnlICQC2izURp4NNlIqm6uam6KJlVmxVeu4aGXp0phprc0QbVQbp6D2YbVs+nLBpKNAOOhIgViLuraCpOJ6evz9texcR4ctxYPmD9BmvPPSL0aZCWXIlsAeoH866sOW9GRlHyjMTRGmvgYYAj19R89DkVKy0EV1MmbzgGkXBQyO6n3y+3zHrFPeIWPcbvyT/wDBqVejunwpGVjl81PdfWKf8RT93u/JXPw2rmg/7I/KL/8AkacG0CXdHZVlbabNqfEUBo2guE7gYUg95qrSaQaZsLMbgrEBpI5oLRIyAQAREUy4LP7LYjaR4FqQfM2kCiQMEnpUmAN0KCsbSXHUgyIYjA7kA+ZqmZJzkn+2IthdfuB3BdhvC45QBiSFx5yRP+oVXqrAZZ2jfExHUTBg7usj20Zet+E+63mJmBIt9AJ6CDux1oP9la09xWUkbt3uwaVE9wVHVmEFTU04x0NQIlyIkTg7SCJEZ2huh6g5npR2l1RQYYrgg7cev2HP0e3NUto3ELcAkECTgjcABOMEwP8A69dVWWVQSd+6ehCx3BBmCD7O9M2mgUS1/CrV2WIIYzG1ts7iBmZJA5hA/jPtqvftUW9iBVgdATBOAx9ox7au09wgz2Hq9XXP3VM21YE4JXJf3gU9AN05P86Jj7QQ0wCSAIgHB6SYpzwq66q4VUKKrbQwO4NBfYGBECRJA/jEUo03DSqw2OYwC27MRuJHSPtoy0t23O0oQxyWMcwmCNskfz79BSySkqZhjodcLtpboU73UQgO4bgCQitgMOfrjvjEVWyAd85JY5EkQfUMyPLNAXhqdzbr1nngqgtOdpVI6s0tMgyf4RA61fp+IL4ZLlVNgTfk9GgnqDtOQYB/iHShCMYLQzC204jIzAUNE+9lhjzwTPXFS/Z/DUMSBPTI6jp+fWgbd4W7t1fDub7aGAxLK4uS42sBli2Cvn0MVHW6R9SF8QtbtgEm2ryWGGUsYw0kzHZY7mknOKV2UTPtPrzcv3LVpkG62TvIVg5O22wVtwkKN0gCJMEijrbBUtiyT4YO3dtVVbqpJ8wBiQOoWDFDr6O2SAACVLS+6RNslgqkoNqndcJAAyJGKMVI6j37EEFzMThszkz2PTbG2cc0ssWK7Z1iNq7SssBBPKwcyFaAzMMAewIfOoPaY2k8RrZuEIHcQq+KwADAAgKu4nHeOxEVJLAYPLE7gVLgEHle4AAFhkA6wCZzPrGa8xsAvpzD3jutK9p02l2bxSzFeRo3QBOalCFujFGsuAOi5UsoI5Y2lBnczDpI6fcKGs8DQgltr5LMTtYkNEAAkNbgKJ2mGmmy6YEbTHKQZMFt0iGMd4IWBgrA6UMocki4ii2h5WUgb1Ll1uKkblIKsIkiRjFdsGkumQDP670YCuLipBxCpBRpzmMqYOBHau7SOoIgxkEZp/c0xQFoDtJJIVE3qQYO4co292MnmHlFfMzMFd1QSjF7VxlBLL70+JDLtiSTAOR2EUuXZOJkKLdqRNcIA60zu6AIAW2oSu8hWLIoLbYD9H6jpHsoO+gDbWIDSQB0mPKfn+g1zrK/IxyxeFTu3xVBsRUDbmqKHVqjFhaaD1VgMMiiyYFUsZopUxrPOfSL0d8MyoxJ+3IrPWtOxMAd4+eJivX9Zow6wRWas+joS+2ME7l+edw+2uqOSlTJuI29Dk3adSeo6054on7ve+SufhtVXB9B4SlR0nFE8V/w975G5+G1Jj/IvlDPYZcNA/ZbCtJB01gzMcwRSOn8MKZ9QqviWhXbba0qpcci0HJ97ahi5YkywCgsB5gQKD4Vxez4FhWv2RFq0GBu2gVKW0wAT6+hjIPej7nGbG2Ev2GbJT94sLzAcoBYkL5Savkx5LlSe78CppIItWuQNdYA7QSbc7J2De8zz5aciIHSmY1LebdwNuNpVTu2rOSxnJIGFHWlI9INM4kaixDAiHu25zgghmwO2evavrvHdON0ajT7j0m5bcAyCsnxBIx2PUzXlTx5ZPWL4DaBNdYl2JubTy7WYqWAIAVo+CozA68jZECgOJaYbh/DAg4gsVDE9ZMnceg60XrOMWGOL+nYbkuAG4gaCGGwnfBz7NpMmQMreM8ZspZst4tpvdDIR0LD3IGRtYlVPcRExHQ1041ltKnwBtBFy3tU5iBnBxAzU+Da3YAW5hI3CD70kE/7irAH2qPOlt3W2rgSL1nKzm8gGYkNJHcxEYigtRxtLb7QylciFupDcpYAspO3MiR3I6Zrs7c/0+Dbm5JUIXndysysBuLKfejGSY8h1FQGlPwSuQcnqD0OT3PSlHAvSFCo3amzYlGKLvtt0mWJY+5sey5x66J1HGUB3ftOnhOeBes+6SpASQSV5wknyc9dtDtz9XwYlrFubNtrYHiFV9wQCCFYsonlmRHkM1k9DwXVk3dI7qbTsPFukPuZA3NdQXAJkEjI6qDiQa0j8ZsXGUm9aEruIe7a5TGF5X98AD5ifaK4OL2GZC+otgSVCi6gUSvMxhomB1gZ2ij2p+U+AWaHxg8I3MygrLHbuAVY7HlY7SSOnWogBmthQ2xwcllwVICjY3MZmdw6bYIzSka/TAMPGsdPepqbRZiwgqGkCPXPmauTj+lXla9Zhzt2+LaZCTIO+CYHbdjseorgyfTzf2puv8DYSbcTtBEBWLMQgBddxgNLEYG4MBHrrurhS0uEkHDuw5dyKQMQoLERHzROBdFx3TAFRqLWCV3Pes70k4hnnxQgJhiTgAZmKpvcasptDX7dxNqklNTZ52DRDBYYMV5pjbIiVqCw5b0i+A2h1ZvBkB5lBAcONsiSWDKYjt37SIioXLQYjqs5YCCW7AOe/UHv1NDDjmn2gNqLAgtzLqLREHpI3TJBAgg9CJxVF3jVkDN7TCOkamy+4TgYYENBEyIkHrE12YcTv7WmK2NLoChnnaFUtuUEmVBJaBg0u0+tS6EuKS1u5Cq7I4WIYSgK/CKMxGYOMUEeN6cgo16wVgqR4ycxY9Sd0QDHzUCnpLbQLbF+zNnCsptG0SBy3SoE7idxwDEf6s9LwS3p8GtD3itqE9xZZMqlkPBe4qncgaCFYgglcdBQg0apdVGwzurBL9y5cN+3tbfsc8oYbTyBQSVQ4pZxPUaUOt+3qkF502rctXlGzkUeJ4HRiT75TskdyQAWZ9IbQ1ZVtTaK+EqrtuWvC/iLlt8bsEESctgR0h2Mt9GvAbQ3058SNpTZuKuhQsRK4SASoMhiZ5SIA86Ftjxma26kOvhl1MnBVikN32lXGJgqMx1GucU06sWXUafnZd/u1rdtUdirZOBAOJq9+OadgY1GmyAGIvojEEksBzT8IkZOSahk+lyQeifBk0xfe0mCJJg4K957x5+r1GhfAdT/ABCYkfZI6jAmnNjiumChRqbHKOWb1ncI2hNpNzaQF7Hr370ENdaCqW1WmdtoLFXsIpYifeeIdsCK6oYm9k+AWBMZql0NFXdXpz/n2cxBF61ygziN3MAfYQKC/wC5Wgc3rPzXbf6qTLhyrXpfAVJFtt/OrxaBg0Dd4hZ7XrX1tv8AVX1vjFof5tr6xPzpY4sjX2vga0NVqji3+HvfI3Pw2qpOMWT/AJ1r623+dVcT4pZNi6BetEm1cAAu2ySTbYAATk1fFin1x0e68Ct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294" name="AutoShape 6" descr="data:image/jpeg;base64,/9j/4AAQSkZJRgABAQAAAQABAAD/2wCEAAkGBhQSERUUEhQUFRUUFRgXFBQUFBQXFhUWFRQVFRUUGBUXHCYfFxojGRQXHy8gIygpLCwsFR4xNTAqNSYrLCkBCQoKDgwOFw8PGikcHBwpKiksKSwpNSkpKSkpNSkpKSwpKSkpKSwpLCkpKSwpKSksKSkpKSkpLCkpKSkpKSkpKf/AABEIAMABAAMBIgACEQEDEQH/xAAcAAACAwEBAQEAAAAAAAAAAAAEBQIDBgEHAAj/xABCEAACAQMCBAIDDQYFBQEAAAABAhEAAyEEEgUiMUETUQZhcSMyQlNzgZGTobGz0dIUJFLB4fA0Q2JysgcVM2OSVP/EABkBAAMBAQEAAAAAAAAAAAAAAAECAwAEBf/EACkRAAICAQMEAQQDAQEAAAAAAAABAhEDITGREhNBUnEEMjNRIiNhgUL/2gAMAwEAAhEDEQA/AA+EcKsmzaJtWiTatkk20JJKKSZimdrgtj4iz9Vb/TQ/Bf8AwWfkrf4a00tmuPNlmpy/k935OhJUct8D0/xFj6m1+mrhwPT/AP57H1Nr9NXW2q1XpFlyez5DSBTwPT//AJ7H1Fr9NU3OCaf4ix9Ta/TTEvVFx6zyz9nyHpQsbgtj4iz9Tb/TUTwix8RZ+pt/po12qBNBZcns+Q9KAW4PY+Js/VW/01WeEWfibP1Vv9NMCaqc0/dn7PkPSgP/ALTZ+Js/VW/01avCbHxFn6q3+mp7qtVqlPJk9nyLSOJwex8RY+pt/prp4PY+IsfU2v01aj1YDUevJ7PkFIF/7NY+IsfU2v01w8GsfEWfqbf6aMBqUUynk9nybpQCOD2PiLP1Nr9NcPB7HxFn6m3+mj9tRK1RZMns+Q9KADwex8RZ+pt/pqtuE2PibP1Vv9NHtVDmn7uT2fI3SgJuFWfibP1Vv8qpfhVn4m19Vb/TRzGqiaKy5PZ8m6UAHhdr4q19Wn5V8vDLXxVr6u3+VGkVWabuz9nyK0iNvhdn4m19Vb/TVg4VZ+Js/VW/018r1cj0Hlyez5BSKxwmz8TZ+qt/pqD8Js/E2fqrf5UWrVxzQ7s/Z8h6ULn4TZ+KtfVJ+VVtwm18Va+rT8qZbagwrd6fs+Q0haeF2virX1aflQ3EeH2xauEWrYItuQRbQEEIczFOCtC8TT3G78lc/wCDU+HNPuR/k915EcVQbwYe4Wfkrf4a0yU0q4Nc9ws/JW/w1pkppMy/nL5ZlsFJUg9PeG6U2kTzc7n9g96v0ffRlrRjxisCIDLjoCBI+Y0yw3uL10Z1NHcPwT89Sbg109q2Y0o6VM6fzqvZiL3Gefanh1xJlencZoMsfKt/q9PPXvSXU6NR2oPAvAVlZljcqDPWhfRoR72qTw22fUfu9dL2WN3BEDVimir3CiJjPqocWyOoqMoNbjKSZNTVymqFq0Gp0MiwVYtUhqlvo0MXVE1AXK+L1hqIPQ71e7UNcagAqc1CvnNRmmQD5qrYVZFRYU1isrmpo9VPUQ9agBgepB6FFypi5QoYILVUxqPiVwGg0AmtVcTX3C98lc/Darkqvif+HvfI3Pw2o4vyR+UCWwt4PqotWx/60/4LWg4fe3Oi+bKD7JE/ZNZbRoRatH/1p/wWn/o8/u9s9w3f2H7apld5X8kovQ9I0c3BvIgsWx5cxj7KPsaaH3nyio8PtgKPVR5E11om2QWK5cMDNSKmhOJty46xH50QCPjXHSgYr0VSx8yB5e2leg4q162XdSvkPMd47mB1NE8T0x8NmhSeg3YUf6m8wokx3NKuClQTauTv2kgbs7SDEicecn7Km7spSoKbVgHBkHvVF6/HcRSzi94JasMpnchBIMgm22zcD3mPsoe3xLcB1+anTEZo7F0MK+NkHrHspZw7UyYpkHg0QAuo0QGV+3pQbKR2p5dTHQfR+VK7t7Yc9PVUpYoyKKbQKXrni0YbSv0+kUDqdGy+zzrnnia2KxyJnfFr7xqEL1HxalRULN2q2aqg9SBoGOMtcVasrlGw0fbag4q2KgwrIVgriqiKKYVQwqiEIrUgagBUwKIDs1Na4FqxEoMxJahxL/D3vkbn4bVcqVXxMfu975G5+G1Ni++PygSehXwNQ+ltFwoOxF64wi7Zn3pIgx37Uz4Rodt9STCpLsewVAWZj5ARQOjTdp9NG1io09x8boVEt821ffsAAI+mYqfp8Li8MuiwHJu3raOUVt3glXYggZCFlX7POmnirO62tkr0PU+HQyggyCqsI8mEj6RH00bSf0PtuNHp/FG254Kb1M8p2CFM5kKFHtBps9wDr0rqEOPepdrdUCD/ADrL+kH/AFFsaRLrXSWfeUW1bhnwY3t2RekE9ScTVHBvSIa2x41oMEZ9p3wpDCJBifMdOtLY1BnFNYBmQf4ZyB7FBg+0msxrPR5L17xrtwhQDNu2ss+ZlmMKo+k051S5JJGPUO3qOazvFeMTKgn1+X0dqWTGTrYC4vxQ3nBICrbRbdtB0VVH3kyT6zQ1u/FDk1EvSqQGaXg9/NPLr1kOE6qGFaO/qwYFUTFGy6nl+aknEL5nP20TZuSIFA8RYDuP7+6sYH0vEyrQYie1aSyRcX86wlw82K0XAuIdjTACtZwfuv0Une0VORW0iRIpfqOH7jn7qlPEnsUjkaM6tWg0ZqODsuVyKBZSOtcsoOO50RkmSmvhVe6pA1MqWg1x6rDVKaZImyl6qIohlqItUyEKVSrRaq9LFXLZoi2DLaq1LdXizUxapWAglqqOLWv3e98jd/DamCLQ3GB+7X/kbv4bU+L8kflGexZ6M21bSWC+9nFq1MzC4GzIxAgGPV260+9HW5iA4ZNs7lgDbkgwDjBn6azno0j+FZKnHgW90NiPCXn3EjaQcHy+anNrjAtq964QbZt5cPKZ6c3adw65xTZJSjnab0bZNK0bbTXOWek5+nNBcUvydqnMSfUMjPtz9FIeH+mlu4ImJmB5jyFX2bxCsxIYucweQEA7UU/CIAHSck103ZnFo8q9Jv8Aptrrt+89lluLeeXXxChidyqyHBC9utbb0e4UvD9ClglWuSXulJILsR37gKAPmqHEPSFkZxyCJiSwBzgdMnzrI8d9I7xEgwCYn7u2KRz8Gof8U4oApJOfWforLX9ZJxSd9S7nmYn21YgNTdsyDG1FVC/Jqua+DiskEYae5FaTh103InMVj11EVv8A/p7ofGLN8FIn2mmTAN9LwzHSs/6S3VXAwfOt9xZQix6p9leT+kOs3XSPKqCghYHP00y4VehhShDTDh/vhTIB6Fo3lRHlVz2JqjhS8oH30fH9axgZrVLNZw4N2p2y1Sy1tzGS1XDyvTIodRWsv6OQaQavRbDXLkx1qi8cnhgoWpha6BUwK50xmyorU7durRaqxEpkKfJaqwW6koqVURjmyuRXzXKqa7QkYuFCcZP7tf8Akbv4TVPxqD4ve/d73yNz8NqOL8kflBewTwext09hlmfCse+YgANbVTAkAdSwnuKb3SLyEPb3KzBSjAkbYWVKplFMdTiZzBpd6Llm01vxWP8A47IVCByoLSEPPkQP596PbTIoIEQuMEKQZGYgnrC46yPbSZl1TkpPVMmmZFvQS2rbrd29bG6QgIKhZ6BzkmCesTHnTnWeIiM3iMx2nBWAcSNvqMT81HHStzT1nE5MDz3SD0jHnQnEla3bYsCyqrkJOBCtzAzymTG4ZqPVPqqMrGb/AGZOzxZb0K3KWJ2yZViOoHk2ZE9Qaq1OjlSp6Ef2azNpoBkmGxicQeUz5gn7aPu8buNYIME+9LfCx6+kn1jqDXXqhLK9KCDn6aYhaUWdQFUd/X/ff1Uw098GI7iR9MGqGoF1l0LQg11OjYRxDDr3pNxHgzWyWTmX7RQvwai7x5Fe1f8ATjSeDowT8M7o+YQa8O4Wu+4ifxMB9Jr9EaJFS2qDoqgD5hTI3gXelPEoVj9leTai/ucn116R6VIPDY+Q++vK1u59tZgD0amfDDzCaTWXproGyKawHovDTygdRFHhaV8IvSo/v+803XPUUxjvh1W9vNFAf2agRRMCXBSfiFomnOoWOv3Uq1J8/s/KsASCrEWo3XhonB6VctcU4UyydklFdqM1W70Eglu+oXL9C3L1B3tXTAoPfUVS2ppc2qql9VSsZIYtqqF4nqPcLvyVz8NqCbVUPrtT7lc+Tf8A4GjiX9kflDvY2PANcGsWFG6Rp7fbcOW2gJB6HOPMTHbDewQyqZBAMMILtO4SrQJXHQEYpPwTVH9msoCBts2cwQIKJgxg5YZ659dNl08ZHUxkRzTlVGJIwZmMCl+rhU5Oq1ZzxLbAwEdk39SqDAMQVG6SynPN66ghVmKjaNu43JCiIghYJGGE9OgU+urVtHtA/hZgGk5h/Iicxnp89I+Lra06vqHTkSBbWCpLNyhd0wFYmTOAATUIwhLRPUYw3pT6OBLx8EG4jc3ualhaO4hrZ2CBmY6YoHTcDvt72xdhup2OFnHwmAEzB+yvSuA8Ws3FlNqhQgdTAV2ac7h2Zlw69iJNFXgbtuVcFWAIcswlUYEwwkrIBBJ6+2uqSUI6sWjzJPQi8zRdUWgRO4sZUzG7aPgzjPrnpR9v0UvW33NtuIqFV28rTuBDFencjBPStzqNEtr/AMaCByrbDxsRg2RuMYY5M9DjNctAAKOkFZCglmWCGhjIj1du/UGpLP8AtBMQ2gIA3AjykET7Cetc09kg+Yrb3bQYtaBB6FkMMyMYbYw7GCfL56T6jhYWSMAGDOYJ9mQBP3edX1lGzWZu9wlFvWXQ7S11VPq3dT6v616zc1yhcEGOw84/pXlvE9IdwDyCpDKQRnyII7esUxv+kzGyqogVwvOew5gsj5jRg6Wpgv0m9I94KGAApn+X21grVynnGOGteUshjyB6sB3rNZRtrCDTJ2BjjTtTTRv0pJpblNdK9GzHoPo7ekfYfbWmsCf61iPRrUSdvsPtHf8AlW5sCB2p0wFrCo7MUQlrFRummALNStJdW8dR1+j6ad6pKz3EDGP7NYwo15gyMEHI/pRFm5IpfrWBkdx9v9+dBaLimww3T1dvyqWSN7DRdD93oW9eqB1gYYNCX71c9lUjl6/Qdy7X116GuPWsajr3aoa7XHaqHeiai43KE1t3kf8A2t/xNca5Qurucjf7W+41TEv5x+UZ7Hq/os4fTacFWzZtiHj4KqoPWOaBt+bzo+9p02zbVSIgFWILIekOMlRJjPspLwRGSxpyGgeDaORGfCWf+S/RTG9xUIDIPTBKv5iD0yMgSPuroy/fL5ZzLY619+sAGTO4FxtPvpmPIHHlQvFNCuptbbkiWkMMlCBtOzcDGBEj+dctcVVy3XklgxKksVDkJt98GIWQuSw9eKlrOItbRtqm4ykjw1XcXhtp2tICHuSTjyNRUUnaQwvti3pd0KGvP7rdVzNxlVWW8ygrmQzYhQM9plro9Q1wFjZI2XRC3Ety6Ab1ZAYKnpuHTccHyzKccW/eX9qB0hC7EBe4FJJc3VuXvDHgnmXEjEbhERo7thblpQAfDZAN28hmQqNu1/fHcACfVQlT0aMWplQ0BS2Sh3FVhg25QYO4r2I+F6qrawQwyduQwVwvvRmJjmzP0ipW9PEDqMQZIMeRPXqfWcR3oltFJlm2cw3GIMDMAsMYOS3l6q5sijdbUYp0zMC+3k3EmRtJJcmWIxzcsyfPPSo39AjKA4dtuQzE7wQJ3EjIPeR50Rb0OxgTddssQr7epCzLAzHQ/MYwTVVy0w2hdo3MDzLJyBvUTkTsBk9hHtH9k9Y7BE3FOAhxIdzBBhip3ZJIZwJkg9TkY60g/YyrFRmBO0+/K+cd/m8q3V4oz7f/AKkEAQAFEzMz6ulC6zQk++J9RB2sMzuUjPWM56UsZyjpJGMzY1KkUDxThiXh5N2ajeI6JYNxW2vkuhIg/wCoACUkx/pz2nAtu6RKsCGHVSII9oNW6K1RjL3LDWm2t8x86P02rpxd04uCCKy+rJtXCp/sVSMuoGxtfRzXbbqmf7mvT9BcmD2/v868I4bxLnGcD+les+jXFA6iGzGfuH3GqR0MzZjpQ98VO1ckV9cqiFFOtOMfZ/eKyXFL/Xv/AErV8Q71iPSByZjJ7Hv7f6UGzCTWa6ZzP3j2UvR5NBau+wbIIPnUtNqs0EzUa7hWjDD+c0VqeEYkfZQ3AdYIg/NWgKgiRBnse1BpMKbRj9RpSvUUK1utNxjRjaTmfUN0/bWFbjTLdKsvLODBmoyx/ovHJ4Yfct0JdFGftAYY+0RQV80iKMEutQepflb2H7jRF6aCvnB9h+6r4fvj8olLY1+m43fFiztdgptJaMgR05SsCd4GAw6QBWg4Drw98reuut5gtwWm6XAVCTDKBJXaYXJ60Bp+CXP2e3c09wh2s2iLTqp/yk3FHBJtjJI8zPSkGu1RS6WupF1GTcGcklwQyztgssqJgx0qkskZZJJb2ySWhvNZw0I8CNgELMlkMEbF7qDIJycIap4xqtli9uRGIteILb7jaadsIXHvu+ZBMZEAmq+EccTU3Sq5YWluNzSpJ2yvKojaWyTER3jL4acOihVEEAyO8ZSG+EZn2Riozyxg6ZkmZnSej5vAX9axe4zF0s728PTg7CMHlLGBMkiD3p3Z4datryKtsnk3KuWHZfKAfoye1NLO1ewxIM9YjIjzqhuYx1E7mBMsHx4Z/wBPSYx5+dc2T6hPRBoWWeCWN3iOgcgMbB5ti2iJJV5hrrDO9jOcYE0ddM7OXdJho8PaogwxDGDMRyzFW3gAFzAE9YO4BYMzmASP/r11ZE9ZkCBBwwJ/h6Ht07jtFTx5nF6maKLWol2HdG2ncLvMpGJcghjiceeQK7qpJjr7OgEYmew/pXbaw20MTtgwGAnOM56bYPTr7K5tlVV3DBerHqT1aSABEwO0ia9BNNWgHx2MTHv1JUxIAMTAPSY+igdVcBK7eoPwhG0cpJE+Y+6mGntCC22AOi9tpBOAPMgnvVbWJUtbVpKyoZWUjrhlI3KMZPUeRFTeWMXTMLE0hbEsFzzYYjmO1RjIkLgdsYobiFpnTw3AOwHYVEm23kYJIAjoYHN6qNUbXCXNgV7Ds95F5BdDqFtgsD/lkkGcmTAo5b9tiDba3t96WteHCwJWSJjJYQYn14qbyQtUExRCh2RW3FY3crrE/wC4Ceo6eY86RekfDC8MvUV6PxLg6vDEEQdpYOBtxPQnm5owAc/POc1HDrgXmWT0JUfePgn1T1o3FO4sx5vacqSOlaz0T9IjacAnBifYOg+n7qo4jwQPkYNLtJwe8Lg2IzkZAUSaspJi1R71wjiAuKD5imp6V5l6GcUuNcNoghk98GBBUnoDPePvr0zSWzGaogMW621WN4zahs9u9b7XWawnHzkjr6qWWwVuZ3WaZGmRSLU8LjKmm167VMzXMm0XaTBeGa8owDY+6tjo+JCKy1/QBl9fnVNjUvbMMevQ+z+lVjKybjRt9Te3KfUPXj6eledelxgzkT0OCP5GtW3EYXdPbJ8v7msj6U6wEDurdCOnrj1iqIRijRcfKdYjzAJn7afaXXpd6H7IrCNRvDOIFGzJ+ejLGnqhozaNnd01LtXpOVv9rfcaacP1AuLI/v21ZrdN7ncP+h/+JqeLTJH5RV7Gz4ZoP3WzDSTYtEGYg+Gp2qW9uR0nNFOyXbcsPERoAOxnUjrv2ZIhgRjpSfg7AWrN18uNMiqWJG1fDVTDdsQCCCSPmpnwpgC6C4iuvPsBBAR7jFGYz0EwSIznoRUfqcVTlJvyySLLtpltMdPbQEqFWbYQbAZXeNvQz1MsN00wt6hiFLAB2bcwmQG2FTt3CRgx856E0qNoW8XGBlmlbm+DvuHnAYxE+U9Jkd4rxABQ3/lUMPEYb9y7p74B3AGQOpz2pJYuqKaVmsd2bxNwruQqwYgqoBDYI6R0EYzMzNVWb9w3WV1AXnCMWzCmA5TspbzPc0AL1q5Km5hmLsFJVbjTINzAbEDlJjA60wtMpdirBh0KgBirbhlWkcpgSMjloLpSdqv+GL7sqOUGd0w0kAA9SR06+ulwuXTdFwta8G6FhV3MxuMAdwuNgqdu0J1G4es0Zq9cqYa5aQtG1WYCc7QYmfVPn5waXazVlyCW8PKmZLC4waAjKcEHyAETPUCExRclogsD9IddesqLtg2QFZDd3ES6md1kW+pO0hwVK43A9qu1l2/dU+EAgQS77lKvjcLdt2USVAyxWOYCMTU+Jlrtvaly3bLYJdC5RSwRzbyNhgAR3jsATRHDii2gtpMnatsE3NpthgrOYLbSN5gmJxV3KcI0Aq9GtU7adXuKwckh+Z2BhyFZFIlRHYj4JnFM1c7gYmCAcjAMFljAJlZBwc4qnwSCW5hJznMRAkx9vkJNQ0mnt2wSkAXCGdsAsxBAJ8zB+2nUYSd7mO6jVW1DO7HGHIncF2ktAUZAQsYXsCQcGgtZx/Ti6LYku43SUIBtrvLtuwWI2FQZmT3E0azwsnbuJkkASAJO0Ge2B36+VBnSeLdW4wMgRuBbxNqHeqowPUXFQyfJh3pZYoP/AAKRTo9bbuXWFoOi3LTs6XbZRbo5ZuBG98wkguMYMzinGoUPncJIMFgSRkEyP4ROfLBkzFL7vBhbfxF2bvCKMuZd2t+GkqJZ5A2gSIkmaK0bnwV2ZlRv8XcoHKA+5Fkz76M9B1xXLlx9L02MK9do0IYspaD0Rd1wbobaQD5HHTr2g0Rwq3+zkgou4SZCMHcTHSSRgz5EfQDyAi+67SQAS62yoYcqkqAS0gASsmSQBMwFutlo3Aqr4KkMIySrFPgdTJbpKiDNaM5LYw/OtAYMI3RhiO3lPWmy8SwJgGsVqUwEXmZSCWBcgAC0nMoBKEq4YL05TMdaV670pY7VZSjDCqOYOvZ0aBKmDggEY6yJ7MeXqA0jb8U40ACSRWIvuLrM/wA3tpLxL0hNw7Qe0AeumugTbbAPlmnlICQC2izURp4NNlIqm6uam6KJlVmxVeu4aGXp0phprc0QbVQbp6D2YbVs+nLBpKNAOOhIgViLuraCpOJ6evz9texcR4ctxYPmD9BmvPPSL0aZCWXIlsAeoH866sOW9GRlHyjMTRGmvgYYAj19R89DkVKy0EV1MmbzgGkXBQyO6n3y+3zHrFPeIWPcbvyT/wDBqVejunwpGVjl81PdfWKf8RT93u/JXPw2rmg/7I/KL/8AkacG0CXdHZVlbabNqfEUBo2guE7gYUg95qrSaQaZsLMbgrEBpI5oLRIyAQAREUy4LP7LYjaR4FqQfM2kCiQMEnpUmAN0KCsbSXHUgyIYjA7kA+ZqmZJzkn+2IthdfuB3BdhvC45QBiSFx5yRP+oVXqrAZZ2jfExHUTBg7usj20Zet+E+63mJmBIt9AJ6CDux1oP9la09xWUkbt3uwaVE9wVHVmEFTU04x0NQIlyIkTg7SCJEZ2huh6g5npR2l1RQYYrgg7cev2HP0e3NUto3ELcAkECTgjcABOMEwP8A69dVWWVQSd+6ehCx3BBmCD7O9M2mgUS1/CrV2WIIYzG1ts7iBmZJA5hA/jPtqvftUW9iBVgdATBOAx9ox7au09wgz2Hq9XXP3VM21YE4JXJf3gU9AN05P86Jj7QQ0wCSAIgHB6SYpzwq66q4VUKKrbQwO4NBfYGBECRJA/jEUo03DSqw2OYwC27MRuJHSPtoy0t23O0oQxyWMcwmCNskfz79BSySkqZhjodcLtpboU73UQgO4bgCQitgMOfrjvjEVWyAd85JY5EkQfUMyPLNAXhqdzbr1nngqgtOdpVI6s0tMgyf4RA61fp+IL4ZLlVNgTfk9GgnqDtOQYB/iHShCMYLQzC204jIzAUNE+9lhjzwTPXFS/Z/DUMSBPTI6jp+fWgbd4W7t1fDub7aGAxLK4uS42sBli2Cvn0MVHW6R9SF8QtbtgEm2ryWGGUsYw0kzHZY7mknOKV2UTPtPrzcv3LVpkG62TvIVg5O22wVtwkKN0gCJMEijrbBUtiyT4YO3dtVVbqpJ8wBiQOoWDFDr6O2SAACVLS+6RNslgqkoNqndcJAAyJGKMVI6j37EEFzMThszkz2PTbG2cc0ssWK7Z1iNq7SssBBPKwcyFaAzMMAewIfOoPaY2k8RrZuEIHcQq+KwADAAgKu4nHeOxEVJLAYPLE7gVLgEHle4AAFhkA6wCZzPrGa8xsAvpzD3jutK9p02l2bxSzFeRo3QBOalCFujFGsuAOi5UsoI5Y2lBnczDpI6fcKGs8DQgltr5LMTtYkNEAAkNbgKJ2mGmmy6YEbTHKQZMFt0iGMd4IWBgrA6UMocki4ii2h5WUgb1Ll1uKkblIKsIkiRjFdsGkumQDP670YCuLipBxCpBRpzmMqYOBHau7SOoIgxkEZp/c0xQFoDtJJIVE3qQYO4co292MnmHlFfMzMFd1QSjF7VxlBLL70+JDLtiSTAOR2EUuXZOJkKLdqRNcIA60zu6AIAW2oSu8hWLIoLbYD9H6jpHsoO+gDbWIDSQB0mPKfn+g1zrK/IxyxeFTu3xVBsRUDbmqKHVqjFhaaD1VgMMiiyYFUsZopUxrPOfSL0d8MyoxJ+3IrPWtOxMAd4+eJivX9Zow6wRWas+joS+2ME7l+edw+2uqOSlTJuI29Dk3adSeo6054on7ve+SufhtVXB9B4SlR0nFE8V/w975G5+G1Jj/IvlDPYZcNA/ZbCtJB01gzMcwRSOn8MKZ9QqviWhXbba0qpcci0HJ97ahi5YkywCgsB5gQKD4Vxez4FhWv2RFq0GBu2gVKW0wAT6+hjIPej7nGbG2Ev2GbJT94sLzAcoBYkL5Savkx5LlSe78CppIItWuQNdYA7QSbc7J2De8zz5aciIHSmY1LebdwNuNpVTu2rOSxnJIGFHWlI9INM4kaixDAiHu25zgghmwO2evavrvHdON0ajT7j0m5bcAyCsnxBIx2PUzXlTx5ZPWL4DaBNdYl2JubTy7WYqWAIAVo+CozA68jZECgOJaYbh/DAg4gsVDE9ZMnceg60XrOMWGOL+nYbkuAG4gaCGGwnfBz7NpMmQMreM8ZspZst4tpvdDIR0LD3IGRtYlVPcRExHQ1041ltKnwBtBFy3tU5iBnBxAzU+Da3YAW5hI3CD70kE/7irAH2qPOlt3W2rgSL1nKzm8gGYkNJHcxEYigtRxtLb7QylciFupDcpYAspO3MiR3I6Zrs7c/0+Dbm5JUIXndysysBuLKfejGSY8h1FQGlPwSuQcnqD0OT3PSlHAvSFCo3amzYlGKLvtt0mWJY+5sey5x66J1HGUB3ftOnhOeBes+6SpASQSV5wknyc9dtDtz9XwYlrFubNtrYHiFV9wQCCFYsonlmRHkM1k9DwXVk3dI7qbTsPFukPuZA3NdQXAJkEjI6qDiQa0j8ZsXGUm9aEruIe7a5TGF5X98AD5ifaK4OL2GZC+otgSVCi6gUSvMxhomB1gZ2ij2p+U+AWaHxg8I3MygrLHbuAVY7HlY7SSOnWogBmthQ2xwcllwVICjY3MZmdw6bYIzSka/TAMPGsdPepqbRZiwgqGkCPXPmauTj+lXla9Zhzt2+LaZCTIO+CYHbdjseorgyfTzf2puv8DYSbcTtBEBWLMQgBddxgNLEYG4MBHrrurhS0uEkHDuw5dyKQMQoLERHzROBdFx3TAFRqLWCV3Pes70k4hnnxQgJhiTgAZmKpvcasptDX7dxNqklNTZ52DRDBYYMV5pjbIiVqCw5b0i+A2h1ZvBkB5lBAcONsiSWDKYjt37SIioXLQYjqs5YCCW7AOe/UHv1NDDjmn2gNqLAgtzLqLREHpI3TJBAgg9CJxVF3jVkDN7TCOkamy+4TgYYENBEyIkHrE12YcTv7WmK2NLoChnnaFUtuUEmVBJaBg0u0+tS6EuKS1u5Cq7I4WIYSgK/CKMxGYOMUEeN6cgo16wVgqR4ycxY9Sd0QDHzUCnpLbQLbF+zNnCsptG0SBy3SoE7idxwDEf6s9LwS3p8GtD3itqE9xZZMqlkPBe4qncgaCFYgglcdBQg0apdVGwzurBL9y5cN+3tbfsc8oYbTyBQSVQ4pZxPUaUOt+3qkF502rctXlGzkUeJ4HRiT75TskdyQAWZ9IbQ1ZVtTaK+EqrtuWvC/iLlt8bsEESctgR0h2Mt9GvAbQ3058SNpTZuKuhQsRK4SASoMhiZ5SIA86Ftjxma26kOvhl1MnBVikN32lXGJgqMx1GucU06sWXUafnZd/u1rdtUdirZOBAOJq9+OadgY1GmyAGIvojEEksBzT8IkZOSahk+lyQeifBk0xfe0mCJJg4K957x5+r1GhfAdT/ABCYkfZI6jAmnNjiumChRqbHKOWb1ncI2hNpNzaQF7Hr370ENdaCqW1WmdtoLFXsIpYifeeIdsCK6oYm9k+AWBMZql0NFXdXpz/n2cxBF61ygziN3MAfYQKC/wC5Wgc3rPzXbf6qTLhyrXpfAVJFtt/OrxaBg0Dd4hZ7XrX1tv8AVX1vjFof5tr6xPzpY4sjX2vga0NVqji3+HvfI3Pw2qpOMWT/AJ1r623+dVcT4pZNi6BetEm1cAAu2ySTbYAATk1fFin1x0e68Cto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2296" name="Picture 8" descr="http://www.hoogstamboomgaard.be/hermelij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485"/>
            <a:ext cx="4286272" cy="2857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Wezel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Een kop- romplengte van </a:t>
            </a:r>
            <a:r>
              <a:rPr lang="nl-NL" sz="2000" dirty="0" smtClean="0"/>
              <a:t>13 </a:t>
            </a:r>
            <a:r>
              <a:rPr lang="nl-NL" sz="2000" dirty="0" smtClean="0"/>
              <a:t>tot </a:t>
            </a:r>
            <a:r>
              <a:rPr lang="nl-NL" sz="2000" dirty="0" smtClean="0"/>
              <a:t>23 </a:t>
            </a:r>
            <a:r>
              <a:rPr lang="nl-NL" sz="2000" dirty="0" smtClean="0"/>
              <a:t>cm  met een staartlengte van </a:t>
            </a:r>
            <a:r>
              <a:rPr lang="nl-NL" sz="2000" dirty="0" smtClean="0"/>
              <a:t>3 tot 6 cm.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wezel leeft net zoals de hermelijn op alle plaatsen zolang er maar voldoende dekking en voedsel is.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wezel eet voornamelijk knaagdieren,eieren, amfibieën, reptielen en insecten 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 Bedreigingen zijn: verkeer, vergif, roofvogels en vos. </a:t>
            </a:r>
          </a:p>
          <a:p>
            <a:endParaRPr lang="nl-NL" sz="2000" dirty="0" smtClean="0"/>
          </a:p>
          <a:p>
            <a:pPr>
              <a:buFont typeface="Arial" pitchFamily="34" charset="0"/>
              <a:buChar char="•"/>
            </a:pPr>
            <a:endParaRPr lang="nl-NL" sz="2000" dirty="0" smtClean="0"/>
          </a:p>
          <a:p>
            <a:endParaRPr lang="nl-NL" dirty="0"/>
          </a:p>
        </p:txBody>
      </p:sp>
      <p:pic>
        <p:nvPicPr>
          <p:cNvPr id="11266" name="Picture 2" descr="http://www.zoogdiervereniging.nl/sites/default/files/imce/nieuwesite/Zoogdiersoorten/Wezel/img/Wezel001_Jo%20Hermans_Brunsummerheide_20050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155893"/>
            <a:ext cx="4048100" cy="2702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Steenmarter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Een kop- romplengte van </a:t>
            </a:r>
            <a:r>
              <a:rPr lang="nl-NL" sz="2000" dirty="0" smtClean="0"/>
              <a:t>37 </a:t>
            </a:r>
            <a:r>
              <a:rPr lang="nl-NL" sz="2000" dirty="0" smtClean="0"/>
              <a:t>tot </a:t>
            </a:r>
            <a:r>
              <a:rPr lang="nl-NL" sz="2000" dirty="0" smtClean="0"/>
              <a:t>52 </a:t>
            </a:r>
            <a:r>
              <a:rPr lang="nl-NL" sz="2000" dirty="0" smtClean="0"/>
              <a:t>cm  met een staartlengte van </a:t>
            </a:r>
            <a:r>
              <a:rPr lang="nl-NL" sz="2000" dirty="0" smtClean="0"/>
              <a:t>21 </a:t>
            </a:r>
            <a:r>
              <a:rPr lang="nl-NL" sz="2000" dirty="0" smtClean="0"/>
              <a:t>tot </a:t>
            </a:r>
            <a:r>
              <a:rPr lang="nl-NL" sz="2000" dirty="0" smtClean="0"/>
              <a:t>26 </a:t>
            </a:r>
            <a:r>
              <a:rPr lang="nl-NL" sz="2000" dirty="0" smtClean="0"/>
              <a:t>cm</a:t>
            </a:r>
            <a:r>
              <a:rPr lang="nl-NL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steenmarter komt vrijwel overal voor. Ook veel in steden.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 De steenmarter eet  kleine zoogdieren, vogels, eieren, insecten, reptielen, amfibieën, bessen en vruchten.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vijanden van de steenmarter zijn de vos en de mens.  </a:t>
            </a:r>
            <a:endParaRPr lang="nl-NL" sz="2000" dirty="0" smtClean="0"/>
          </a:p>
          <a:p>
            <a:pPr>
              <a:buFont typeface="Arial" pitchFamily="34" charset="0"/>
              <a:buChar char="•"/>
            </a:pPr>
            <a:endParaRPr lang="nl-NL" sz="2000" dirty="0" smtClean="0"/>
          </a:p>
          <a:p>
            <a:endParaRPr lang="nl-NL" sz="2000" dirty="0" smtClean="0"/>
          </a:p>
          <a:p>
            <a:endParaRPr lang="nl-NL" dirty="0"/>
          </a:p>
        </p:txBody>
      </p:sp>
      <p:pic>
        <p:nvPicPr>
          <p:cNvPr id="10242" name="Picture 2" descr="http://www.staphorst.nl/plaat.php?fileid=72239&amp;f=13b86846775d6de656d482a45ef615482cecd1da6a01ce6c4203c87e2c160519f0c6647d6be412902b291f49c21742fd6a3cc2d694fd7782fe22fafb3a74b2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984140"/>
            <a:ext cx="4429124" cy="2873860"/>
          </a:xfrm>
          <a:prstGeom prst="rect">
            <a:avLst/>
          </a:prstGeom>
          <a:noFill/>
        </p:spPr>
      </p:pic>
      <p:pic>
        <p:nvPicPr>
          <p:cNvPr id="10244" name="Picture 4" descr="Steenmarter onder motorkap (© Dick Klee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9" y="4000504"/>
            <a:ext cx="4189875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Boommarter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Een kop- romplengte van </a:t>
            </a:r>
            <a:r>
              <a:rPr lang="nl-NL" sz="2000" dirty="0" smtClean="0"/>
              <a:t>40 </a:t>
            </a:r>
            <a:r>
              <a:rPr lang="nl-NL" sz="2000" dirty="0" smtClean="0"/>
              <a:t>tot </a:t>
            </a:r>
            <a:r>
              <a:rPr lang="nl-NL" sz="2000" dirty="0" smtClean="0"/>
              <a:t>53 </a:t>
            </a:r>
            <a:r>
              <a:rPr lang="nl-NL" sz="2000" dirty="0" smtClean="0"/>
              <a:t>cm  met een staartlengte van </a:t>
            </a:r>
            <a:r>
              <a:rPr lang="nl-NL" sz="2000" dirty="0" smtClean="0"/>
              <a:t>23 </a:t>
            </a:r>
            <a:r>
              <a:rPr lang="nl-NL" sz="2000" dirty="0" smtClean="0"/>
              <a:t>tot </a:t>
            </a:r>
            <a:r>
              <a:rPr lang="nl-NL" sz="2000" dirty="0" smtClean="0"/>
              <a:t>28 </a:t>
            </a:r>
            <a:r>
              <a:rPr lang="nl-NL" sz="2000" dirty="0" smtClean="0"/>
              <a:t>cm. </a:t>
            </a:r>
            <a:endParaRPr lang="nl-NL" sz="2000" dirty="0" smtClean="0"/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boommarter komt voor in bosrijke gebieden.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uit kleine zoogdieren, insecten, vogels, eieren,vruchten, bessen en </a:t>
            </a:r>
            <a:r>
              <a:rPr lang="nl-NL" sz="2000" u="sng" dirty="0" smtClean="0"/>
              <a:t>eekhoorns.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Bedreigingen voor de boommarter zijn het verkeer en ontbossing. </a:t>
            </a:r>
            <a:endParaRPr lang="nl-NL" sz="2000" dirty="0" smtClean="0"/>
          </a:p>
          <a:p>
            <a:pPr>
              <a:buFont typeface="Arial" pitchFamily="34" charset="0"/>
              <a:buChar char="•"/>
            </a:pPr>
            <a:endParaRPr lang="nl-NL" sz="2000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http://www.besseges.fr/uploads/images/FauneFlore/image002.jpg"/>
          <p:cNvPicPr/>
          <p:nvPr/>
        </p:nvPicPr>
        <p:blipFill>
          <a:blip r:embed="rId2"/>
          <a:srcRect l="11638" b="4000"/>
          <a:stretch>
            <a:fillRect/>
          </a:stretch>
        </p:blipFill>
        <p:spPr bwMode="auto">
          <a:xfrm>
            <a:off x="285720" y="4071942"/>
            <a:ext cx="3547693" cy="26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http://www.zoogdiervereniging.nl/sites/default/files/imce/nieuwesite/Zoogdiersoorten/Boommarter/img/Boommarter005_Bram%20Achterberg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220" name="Picture 4" descr="http://www.zoogdiervereniging.nl/sites/default/files/imce/nieuwesite/Zoogdiersoorten/Boommarter/img/Boommarter005_Bram%20Achterbe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929066"/>
            <a:ext cx="3429024" cy="2674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476672"/>
            <a:ext cx="7143800" cy="1080120"/>
          </a:xfrm>
        </p:spPr>
        <p:txBody>
          <a:bodyPr/>
          <a:lstStyle/>
          <a:p>
            <a:r>
              <a:rPr lang="nl-NL" dirty="0" smtClean="0"/>
              <a:t>Roofvogels &amp; Roofdieren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 deze les gaan jullie meer leren over de inheemse Roofvogels en Roofdieren van Nederland. </a:t>
            </a:r>
          </a:p>
          <a:p>
            <a:r>
              <a:rPr lang="nl-NL" u="sng" dirty="0" smtClean="0"/>
              <a:t>Wat ga je leren? </a:t>
            </a:r>
            <a:endParaRPr lang="nl-NL" u="sng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Hoe het dier eruit ziet.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Het leefgebied/biotoop.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Voedsel.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Bedreiging en predatie.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Buizerd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51 tot 57 cm groot.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Leeft in open landschappen. Maar nestelt graag in bosranden.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Eet kleine zoogdieren, kikkers, vogels en aasdieren.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verkeer is een bedreiging voor de buizerd</a:t>
            </a:r>
            <a:r>
              <a:rPr lang="nl-NL" dirty="0" smtClean="0"/>
              <a:t>. </a:t>
            </a:r>
            <a:endParaRPr lang="nl-NL" dirty="0"/>
          </a:p>
        </p:txBody>
      </p:sp>
      <p:pic>
        <p:nvPicPr>
          <p:cNvPr id="5122" name="Picture 2" descr="http://www.dejacht.nl/veerwild/stootvogels/buized/BUIZERD_432092b.jpg/fader.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89"/>
            <a:ext cx="4095747" cy="3071811"/>
          </a:xfrm>
          <a:prstGeom prst="rect">
            <a:avLst/>
          </a:prstGeom>
          <a:noFill/>
        </p:spPr>
      </p:pic>
      <p:pic>
        <p:nvPicPr>
          <p:cNvPr id="5124" name="Picture 4" descr="http://img97.imageshack.us/img97/221/img24126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738" y="3824285"/>
            <a:ext cx="4858262" cy="3033715"/>
          </a:xfrm>
          <a:prstGeom prst="rect">
            <a:avLst/>
          </a:prstGeom>
          <a:noFill/>
        </p:spPr>
      </p:pic>
      <p:pic>
        <p:nvPicPr>
          <p:cNvPr id="5126" name="Picture 6" descr="Buteo buteo 5 (Marek Szczepanek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85728"/>
            <a:ext cx="209551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Havik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49 tot 66 cm groot.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havik leeft voornamelijk in bosrijke gebieden. Maar ook in landbouwgebieden en enkel in steden.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havik vangt middelgrote vogels en zoogdieren</a:t>
            </a:r>
            <a:r>
              <a:rPr lang="nl-NL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havik heeft geen natuurlijke vijand. Ontbossing is voor de havik de grootste bedreiging. </a:t>
            </a:r>
            <a:endParaRPr lang="nl-NL" sz="2000" dirty="0"/>
          </a:p>
        </p:txBody>
      </p:sp>
      <p:pic>
        <p:nvPicPr>
          <p:cNvPr id="6" name="Afbeelding 5" descr="http://www.dierenplanet.nl/images/havik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86190"/>
            <a:ext cx="3357586" cy="278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http://www.birdphoto.nl/vogelfoto/Havik%20n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07094"/>
            <a:ext cx="4643438" cy="3150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Sperwer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28 tot 38 cm groot.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Komt oorspronkelijk voor in (naald) bossen. Tegenwoordig komt hij ook veel voor in steden en in cultuurland.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Het voedsel bestaat voornamelijk uit zangvogels. Het vrouwelijk exemplaar vangt ook grotere vogels.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Bedreigingen voor de sperwer zijn de havik, het gebruik van giffen op landbouwgronden en ontbossing.</a:t>
            </a:r>
            <a:endParaRPr lang="nl-NL" sz="2000" dirty="0"/>
          </a:p>
        </p:txBody>
      </p:sp>
      <p:pic>
        <p:nvPicPr>
          <p:cNvPr id="4" name="Afbeelding 3" descr="http://lh6.ggpht.com/_G7vuoTtApJw/Sjyw8HGN4PI/AAAAAAAAAP0/5A9UnDwmGsQ/Sperwer_met_prooi_thumb%5B7%5D.jpg?imgmax=800"/>
          <p:cNvPicPr/>
          <p:nvPr/>
        </p:nvPicPr>
        <p:blipFill>
          <a:blip r:embed="rId2"/>
          <a:srcRect l="19870" r="2349" b="3360"/>
          <a:stretch>
            <a:fillRect/>
          </a:stretch>
        </p:blipFill>
        <p:spPr bwMode="auto">
          <a:xfrm>
            <a:off x="214282" y="4463651"/>
            <a:ext cx="2643206" cy="239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Torenvalk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30 tot 38 cm groot.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torenvalk komt voor op openvlaktes, bosranden en je ziet ze veel langs snelwegen.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Voedsel bestaat uit kleine zoogdieren en insecten( bijv. muizen en kevers).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 voor de torenvalk is het gebruik van gif op landbouwgronden en het verkeer. </a:t>
            </a:r>
            <a:endParaRPr lang="nl-NL" sz="2000" dirty="0" smtClean="0"/>
          </a:p>
        </p:txBody>
      </p:sp>
      <p:pic>
        <p:nvPicPr>
          <p:cNvPr id="5" name="Afbeelding 4" descr="http://www.vogelvisie.nl/foto/torenval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4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www.spreekbeurten.info/torenval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14752"/>
            <a:ext cx="3296826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Boomvalk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30 tot 35 cm groot.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Komt vooral voor bij hoogveen, moerassen en plassen voor.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Voedsel bestaat uit kleine zangvogels en grote insecten.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boomvalk wordt bedreigt door de havik en door uitdroging van natte gebieden. </a:t>
            </a:r>
            <a:endParaRPr lang="nl-NL" sz="2000" dirty="0"/>
          </a:p>
        </p:txBody>
      </p:sp>
      <p:pic>
        <p:nvPicPr>
          <p:cNvPr id="4" name="Afbeelding 3" descr="https://encrypted-tbn2.gstatic.com/images?q=tbn:ANd9GcRo3bzBzL3bM19jah06KGCNSzqZn2U1T3wFTiQAzDRx9okxNcl0dg"/>
          <p:cNvPicPr/>
          <p:nvPr/>
        </p:nvPicPr>
        <p:blipFill>
          <a:blip r:embed="rId2"/>
          <a:srcRect t="3763"/>
          <a:stretch>
            <a:fillRect/>
          </a:stretch>
        </p:blipFill>
        <p:spPr bwMode="auto">
          <a:xfrm>
            <a:off x="5500694" y="3786190"/>
            <a:ext cx="321471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roofvogels.vindikhier.nl/images/boomval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714752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Bruine kiekendief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85786" y="1785926"/>
            <a:ext cx="6624736" cy="453650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43 tot 45 cm groot.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De bruine kiekendief komt voor in hoogveen gebieden, moerassen, </a:t>
            </a:r>
            <a:r>
              <a:rPr lang="nl-NL" sz="2000" dirty="0" smtClean="0"/>
              <a:t>oevers, </a:t>
            </a:r>
            <a:r>
              <a:rPr lang="nl-NL" sz="2000" dirty="0" smtClean="0"/>
              <a:t>plassen en rietland.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Voedsel bestaat uit vogels en hun jongen ervan. Maar ook kleine zoogdieren worden gevangen. 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Bedreiging voor de kiekendief is het verdrogen van broedgebieden. </a:t>
            </a:r>
            <a:endParaRPr lang="nl-NL" sz="2000" dirty="0"/>
          </a:p>
        </p:txBody>
      </p:sp>
      <p:pic>
        <p:nvPicPr>
          <p:cNvPr id="21506" name="Picture 2" descr="http://www.vogelvisie.nl/foto/bruine%20kiekendi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3429000" cy="2286001"/>
          </a:xfrm>
          <a:prstGeom prst="rect">
            <a:avLst/>
          </a:prstGeom>
          <a:noFill/>
        </p:spPr>
      </p:pic>
      <p:pic>
        <p:nvPicPr>
          <p:cNvPr id="21508" name="Picture 4" descr="http://www.robenluciabruinsma.nl/bruine%20kiekendi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00504"/>
            <a:ext cx="3833798" cy="2498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985</Words>
  <Application>Microsoft Office PowerPoint</Application>
  <PresentationFormat>Diavoorstelling 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Powerpoint AOC Oost 2012</vt:lpstr>
      <vt:lpstr>Faunakennis </vt:lpstr>
      <vt:lpstr> </vt:lpstr>
      <vt:lpstr>Roofvogels &amp; Roofdieren</vt:lpstr>
      <vt:lpstr>Buizerd</vt:lpstr>
      <vt:lpstr>Havik</vt:lpstr>
      <vt:lpstr>Sperwer</vt:lpstr>
      <vt:lpstr>Torenvalk </vt:lpstr>
      <vt:lpstr>Boomvalk</vt:lpstr>
      <vt:lpstr>Bruine kiekendief</vt:lpstr>
      <vt:lpstr>Grauwe kiekendief</vt:lpstr>
      <vt:lpstr>Blauwe Kiekendief. </vt:lpstr>
      <vt:lpstr>Ransuil</vt:lpstr>
      <vt:lpstr>Bosuil</vt:lpstr>
      <vt:lpstr>Steenuil</vt:lpstr>
      <vt:lpstr>Kerkuil</vt:lpstr>
      <vt:lpstr>Velduil</vt:lpstr>
      <vt:lpstr>Vos</vt:lpstr>
      <vt:lpstr>Das</vt:lpstr>
      <vt:lpstr>Bunzing</vt:lpstr>
      <vt:lpstr>Hermelijn</vt:lpstr>
      <vt:lpstr>Wezel</vt:lpstr>
      <vt:lpstr>Steenmarter</vt:lpstr>
      <vt:lpstr>Boommarter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Kokhuis</cp:lastModifiedBy>
  <cp:revision>50</cp:revision>
  <dcterms:created xsi:type="dcterms:W3CDTF">2012-12-05T14:47:34Z</dcterms:created>
  <dcterms:modified xsi:type="dcterms:W3CDTF">2014-11-23T17:42:00Z</dcterms:modified>
</cp:coreProperties>
</file>