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3" r:id="rId6"/>
    <p:sldId id="264" r:id="rId7"/>
    <p:sldId id="262" r:id="rId8"/>
    <p:sldId id="261" r:id="rId9"/>
    <p:sldId id="260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alphaModFix amt="7000"/>
            <a:lum/>
          </a:blip>
          <a:srcRect/>
          <a:stretch>
            <a:fillRect l="-28000" r="-28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4127C-F7AD-41DD-A997-3AEED6AAC50B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11E6D7-3FB6-4C4D-B8EC-60D18A4E315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Financiële afhandeling van bestellingen</a:t>
            </a:r>
            <a:endParaRPr lang="nl-NL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Interne </a:t>
            </a:r>
            <a:r>
              <a:rPr lang="nl-NL" dirty="0" smtClean="0"/>
              <a:t>inkoopbehoefte</a:t>
            </a:r>
            <a:br>
              <a:rPr lang="nl-NL" dirty="0" smtClean="0"/>
            </a:br>
            <a:r>
              <a:rPr lang="nl-NL" dirty="0" smtClean="0"/>
              <a:t>- kantoorartikelen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- schoonmaakartikelen</a:t>
            </a:r>
            <a:br>
              <a:rPr lang="nl-NL" dirty="0" smtClean="0"/>
            </a:b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Deze inkopen behoren kostenrekeningen thuis</a:t>
            </a:r>
            <a:endParaRPr lang="nl-NL" dirty="0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Inkoopdossier</a:t>
            </a:r>
            <a:br>
              <a:rPr lang="nl-NL" dirty="0" smtClean="0"/>
            </a:br>
            <a:r>
              <a:rPr lang="nl-NL" dirty="0" smtClean="0"/>
              <a:t>Volgende overzichten zijn wenselijk: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- overzicht van goederen in bestelling</a:t>
            </a:r>
            <a:br>
              <a:rPr lang="nl-NL" dirty="0" smtClean="0"/>
            </a:br>
            <a:r>
              <a:rPr lang="nl-NL" dirty="0" smtClean="0"/>
              <a:t>- overzicht van geleverde goederen waarvan </a:t>
            </a:r>
            <a:br>
              <a:rPr lang="nl-NL" dirty="0" smtClean="0"/>
            </a:br>
            <a:r>
              <a:rPr lang="nl-NL" dirty="0" smtClean="0"/>
              <a:t>   nog inkoopfacturen te verwachten zijn</a:t>
            </a:r>
            <a:br>
              <a:rPr lang="nl-NL" dirty="0" smtClean="0"/>
            </a:br>
            <a:r>
              <a:rPr lang="nl-NL" dirty="0" smtClean="0"/>
              <a:t>- overzicht van inkoopfacturen waarvan de </a:t>
            </a:r>
            <a:br>
              <a:rPr lang="nl-NL" dirty="0" smtClean="0"/>
            </a:br>
            <a:r>
              <a:rPr lang="nl-NL" dirty="0" smtClean="0"/>
              <a:t>  goederen nog niet ontvangen zijn</a:t>
            </a:r>
            <a:br>
              <a:rPr lang="nl-NL" dirty="0" smtClean="0"/>
            </a:br>
            <a:r>
              <a:rPr lang="nl-NL" dirty="0" smtClean="0"/>
              <a:t>- overzicht van openstaande posten (met </a:t>
            </a:r>
            <a:br>
              <a:rPr lang="nl-NL" dirty="0" smtClean="0"/>
            </a:br>
            <a:r>
              <a:rPr lang="nl-NL" dirty="0" smtClean="0"/>
              <a:t>  vervaltermijn)</a:t>
            </a:r>
            <a:endParaRPr lang="nl-NL" dirty="0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Archiveren</a:t>
            </a:r>
            <a:br>
              <a:rPr lang="nl-NL" dirty="0" smtClean="0"/>
            </a:br>
            <a:r>
              <a:rPr lang="nl-NL" dirty="0" smtClean="0"/>
              <a:t>Twee regelingen bij het bewaren van archiefstukken:</a:t>
            </a:r>
            <a:br>
              <a:rPr lang="nl-NL" dirty="0" smtClean="0"/>
            </a:br>
            <a:r>
              <a:rPr lang="nl-NL" dirty="0" smtClean="0"/>
              <a:t>1. de wettelijke regelingen: bewaartermijn is</a:t>
            </a:r>
            <a:br>
              <a:rPr lang="nl-NL" dirty="0" smtClean="0"/>
            </a:br>
            <a:r>
              <a:rPr lang="nl-NL" dirty="0" smtClean="0"/>
              <a:t>     7 jaar na afsluiting van het boekjaar</a:t>
            </a:r>
            <a:br>
              <a:rPr lang="nl-NL" dirty="0" smtClean="0"/>
            </a:br>
            <a:r>
              <a:rPr lang="nl-NL" dirty="0" smtClean="0"/>
              <a:t>2. Bedrijfsregels voor de bewaartermijn van</a:t>
            </a:r>
            <a:br>
              <a:rPr lang="nl-NL" dirty="0" smtClean="0"/>
            </a:br>
            <a:r>
              <a:rPr lang="nl-NL" dirty="0" smtClean="0"/>
              <a:t>    documenten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5040560"/>
          </a:xfrm>
        </p:spPr>
        <p:txBody>
          <a:bodyPr>
            <a:normAutofit/>
          </a:bodyPr>
          <a:lstStyle/>
          <a:p>
            <a:r>
              <a:rPr lang="nl-NL" dirty="0" smtClean="0"/>
              <a:t>Functie van </a:t>
            </a:r>
            <a:r>
              <a:rPr lang="nl-NL" dirty="0" smtClean="0"/>
              <a:t>inkoop</a:t>
            </a:r>
            <a:br>
              <a:rPr lang="nl-NL" dirty="0" smtClean="0"/>
            </a:br>
            <a:r>
              <a:rPr lang="nl-NL" dirty="0" smtClean="0"/>
              <a:t>Doelstelling: </a:t>
            </a:r>
            <a:br>
              <a:rPr lang="nl-NL" dirty="0" smtClean="0"/>
            </a:br>
            <a:r>
              <a:rPr lang="nl-NL" dirty="0" smtClean="0"/>
              <a:t>Zorgen voor de levering van de juiste goederen tegen de juiste prijs in de </a:t>
            </a:r>
            <a:r>
              <a:rPr lang="nl-NL" dirty="0" err="1" smtClean="0"/>
              <a:t>juisrte</a:t>
            </a:r>
            <a:r>
              <a:rPr lang="nl-NL" dirty="0" smtClean="0"/>
              <a:t> hoeveelheid in de juiste verpakking op de juiste plaats op het juiste tijdstip op de juiste wijze van verzending met de juiste kwaliteit met de juiste leverings- en betalingsvoorwaarden tegen de laagst mogelijke totale kosten</a:t>
            </a: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</a:t>
            </a:r>
            <a:r>
              <a:rPr lang="nl-NL" dirty="0" smtClean="0"/>
              <a:t>bestelnummer</a:t>
            </a:r>
            <a:br>
              <a:rPr lang="nl-NL" dirty="0" smtClean="0"/>
            </a:br>
            <a:r>
              <a:rPr lang="nl-NL" dirty="0" smtClean="0"/>
              <a:t>Elke bestelling krijgt een bestelnummer die ook op de pakbon en op de inkoopfactuur te vinden is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Opbergen per </a:t>
            </a:r>
            <a:r>
              <a:rPr lang="nl-NL" dirty="0" smtClean="0"/>
              <a:t>bestelnummer</a:t>
            </a:r>
            <a:br>
              <a:rPr lang="nl-NL" dirty="0" smtClean="0"/>
            </a:br>
            <a:r>
              <a:rPr lang="nl-NL" dirty="0" smtClean="0"/>
              <a:t>bestellingen worden op bestelnummer opgeborgen zodat ze snel terug te zoeken zijn</a:t>
            </a:r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Ontvangstbon</a:t>
            </a:r>
            <a:br>
              <a:rPr lang="nl-NL" dirty="0" smtClean="0"/>
            </a:br>
            <a:r>
              <a:rPr lang="nl-NL" dirty="0" smtClean="0"/>
              <a:t>De ontvangstbon is de bon die een magazijnmedewerker maakt aan de han</a:t>
            </a:r>
            <a:r>
              <a:rPr lang="nl-NL" dirty="0" smtClean="0"/>
              <a:t>d van de goederen die zijn </a:t>
            </a:r>
            <a:r>
              <a:rPr lang="nl-NL" dirty="0" err="1" smtClean="0"/>
              <a:t>binnegekomen</a:t>
            </a: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Inkoopfacturen (rekening</a:t>
            </a:r>
            <a:r>
              <a:rPr lang="nl-NL" dirty="0" smtClean="0"/>
              <a:t>)</a:t>
            </a:r>
            <a:br>
              <a:rPr lang="nl-NL" dirty="0" smtClean="0"/>
            </a:br>
            <a:r>
              <a:rPr lang="nl-NL" dirty="0" smtClean="0"/>
              <a:t>Bezorging van de inkoopfactuur kan op drie momenten plaatsvinden:</a:t>
            </a:r>
            <a:br>
              <a:rPr lang="nl-NL" dirty="0" smtClean="0"/>
            </a:br>
            <a:r>
              <a:rPr lang="nl-NL" dirty="0" smtClean="0"/>
              <a:t>- voordat de levering van de goederen heeft plaatsgevonden (voorfacturering)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- door gelijktijdig meesturen met de zending van de goederen</a:t>
            </a:r>
            <a:br>
              <a:rPr lang="nl-NL" dirty="0" smtClean="0"/>
            </a:br>
            <a:r>
              <a:rPr lang="nl-NL" dirty="0" smtClean="0"/>
              <a:t>- </a:t>
            </a:r>
            <a:r>
              <a:rPr lang="nl-NL" dirty="0" err="1" smtClean="0"/>
              <a:t>nadadt</a:t>
            </a:r>
            <a:r>
              <a:rPr lang="nl-NL" dirty="0" smtClean="0"/>
              <a:t> de levering van de goederen heeft plaatsgevonden (</a:t>
            </a:r>
            <a:r>
              <a:rPr lang="nl-NL" dirty="0" err="1" smtClean="0"/>
              <a:t>nafacturering</a:t>
            </a:r>
            <a:r>
              <a:rPr lang="nl-NL" dirty="0" smtClean="0"/>
              <a:t>)</a:t>
            </a:r>
            <a:endParaRPr lang="nl-NL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Creditnota</a:t>
            </a:r>
            <a:br>
              <a:rPr lang="nl-NL" dirty="0" smtClean="0"/>
            </a:br>
            <a:r>
              <a:rPr lang="nl-NL" dirty="0" smtClean="0"/>
              <a:t>= terug te vorderen geld of goederen</a:t>
            </a:r>
            <a:endParaRPr lang="nl-NL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Inkoopfactuur </a:t>
            </a:r>
            <a:r>
              <a:rPr lang="nl-NL" dirty="0" smtClean="0"/>
              <a:t>boeken</a:t>
            </a:r>
            <a:br>
              <a:rPr lang="nl-NL" dirty="0" smtClean="0"/>
            </a:br>
            <a:r>
              <a:rPr lang="nl-NL" dirty="0" smtClean="0"/>
              <a:t>- contante betaling </a:t>
            </a:r>
            <a:r>
              <a:rPr lang="nl-NL" dirty="0" smtClean="0">
                <a:sym typeface="Wingdings" pitchFamily="2" charset="2"/>
              </a:rPr>
              <a:t> kasboek	</a:t>
            </a:r>
            <a:br>
              <a:rPr lang="nl-NL" dirty="0" smtClean="0">
                <a:sym typeface="Wingdings" pitchFamily="2" charset="2"/>
              </a:rPr>
            </a:br>
            <a:r>
              <a:rPr lang="nl-NL" dirty="0" smtClean="0">
                <a:sym typeface="Wingdings" pitchFamily="2" charset="2"/>
              </a:rPr>
              <a:t>-  niet directe betaling  inkoopboek </a:t>
            </a:r>
            <a:br>
              <a:rPr lang="nl-NL" dirty="0" smtClean="0">
                <a:sym typeface="Wingdings" pitchFamily="2" charset="2"/>
              </a:rPr>
            </a:br>
            <a:r>
              <a:rPr lang="nl-NL" dirty="0" smtClean="0">
                <a:sym typeface="Wingdings" pitchFamily="2" charset="2"/>
              </a:rPr>
              <a:t>    crediteurenboek</a:t>
            </a:r>
            <a:endParaRPr lang="nl-NL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Betalen</a:t>
            </a:r>
            <a:br>
              <a:rPr lang="nl-NL" dirty="0" smtClean="0"/>
            </a:br>
            <a:r>
              <a:rPr lang="nl-NL" dirty="0" smtClean="0"/>
              <a:t>Bij de betaling moet rekening gehouden worden met:</a:t>
            </a:r>
            <a:br>
              <a:rPr lang="nl-NL" dirty="0" smtClean="0"/>
            </a:br>
            <a:r>
              <a:rPr lang="nl-NL" dirty="0" smtClean="0"/>
              <a:t>- de betalingstermijn</a:t>
            </a:r>
            <a:br>
              <a:rPr lang="nl-NL" dirty="0" smtClean="0"/>
            </a:br>
            <a:r>
              <a:rPr lang="nl-NL" dirty="0" smtClean="0"/>
              <a:t>- eventuele betalingskorting</a:t>
            </a:r>
            <a:br>
              <a:rPr lang="nl-NL" dirty="0" smtClean="0"/>
            </a:br>
            <a:r>
              <a:rPr lang="nl-NL" dirty="0" smtClean="0"/>
              <a:t>- valutakoersen</a:t>
            </a:r>
            <a:endParaRPr lang="nl-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37</Words>
  <Application>Microsoft Office PowerPoint</Application>
  <PresentationFormat>Diavoorstelling (4:3)</PresentationFormat>
  <Paragraphs>24</Paragraphs>
  <Slides>12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3" baseType="lpstr">
      <vt:lpstr>Office-thema</vt:lpstr>
      <vt:lpstr>Inkoopadministratie</vt:lpstr>
      <vt:lpstr>Inkoopadministratie</vt:lpstr>
      <vt:lpstr>Inkoopadministratie</vt:lpstr>
      <vt:lpstr>Inkoopadministratie</vt:lpstr>
      <vt:lpstr>Inkoopadministratie</vt:lpstr>
      <vt:lpstr>Inkoopadministratie</vt:lpstr>
      <vt:lpstr>Inkoopadministratie</vt:lpstr>
      <vt:lpstr>Inkoopadministratie</vt:lpstr>
      <vt:lpstr>Inkoopadministratie</vt:lpstr>
      <vt:lpstr>Inkoopadministratie</vt:lpstr>
      <vt:lpstr>Inkoopadministratie</vt:lpstr>
      <vt:lpstr>Inkoopadministratie</vt:lpstr>
    </vt:vector>
  </TitlesOfParts>
  <Company>ROC Landstede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Inkoopadministratie</dc:title>
  <dc:creator>jongc</dc:creator>
  <cp:lastModifiedBy>jongc</cp:lastModifiedBy>
  <cp:revision>9</cp:revision>
  <dcterms:created xsi:type="dcterms:W3CDTF">2012-02-18T18:28:42Z</dcterms:created>
  <dcterms:modified xsi:type="dcterms:W3CDTF">2012-02-23T14:13:25Z</dcterms:modified>
</cp:coreProperties>
</file>

<file path=docProps/thumbnail.jpeg>
</file>