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65" r:id="rId2"/>
    <p:sldId id="258" r:id="rId3"/>
    <p:sldId id="267" r:id="rId4"/>
    <p:sldId id="270" r:id="rId5"/>
    <p:sldId id="271" r:id="rId6"/>
    <p:sldId id="272" r:id="rId7"/>
    <p:sldId id="273" r:id="rId8"/>
    <p:sldId id="274" r:id="rId9"/>
    <p:sldId id="275" r:id="rId10"/>
    <p:sldId id="276" r:id="rId11"/>
    <p:sldId id="277" r:id="rId12"/>
    <p:sldId id="282" r:id="rId13"/>
    <p:sldId id="268" r:id="rId14"/>
    <p:sldId id="280" r:id="rId15"/>
    <p:sldId id="283" r:id="rId16"/>
    <p:sldId id="284" r:id="rId17"/>
    <p:sldId id="285" r:id="rId18"/>
    <p:sldId id="286" r:id="rId19"/>
    <p:sldId id="287" r:id="rId20"/>
    <p:sldId id="281" r:id="rId21"/>
    <p:sldId id="278" r:id="rId22"/>
    <p:sldId id="279" r:id="rId23"/>
    <p:sldId id="269" r:id="rId24"/>
    <p:sldId id="293" r:id="rId25"/>
    <p:sldId id="292" r:id="rId26"/>
    <p:sldId id="290" r:id="rId27"/>
    <p:sldId id="291" r:id="rId28"/>
    <p:sldId id="266"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995" autoAdjust="0"/>
  </p:normalViewPr>
  <p:slideViewPr>
    <p:cSldViewPr>
      <p:cViewPr>
        <p:scale>
          <a:sx n="60" d="100"/>
          <a:sy n="60" d="100"/>
        </p:scale>
        <p:origin x="-165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37A04-DEB3-4C55-BAEA-324F4DC33060}" type="datetimeFigureOut">
              <a:rPr lang="nl-NL" smtClean="0"/>
              <a:pPr/>
              <a:t>14-5-2014</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3D587-00A0-4BF8-8E72-124992F7B496}" type="slidenum">
              <a:rPr lang="nl-NL" smtClean="0"/>
              <a:pPr/>
              <a:t>‹#›</a:t>
            </a:fld>
            <a:endParaRPr lang="nl-NL"/>
          </a:p>
        </p:txBody>
      </p:sp>
    </p:spTree>
    <p:extLst>
      <p:ext uri="{BB962C8B-B14F-4D97-AF65-F5344CB8AC3E}">
        <p14:creationId xmlns:p14="http://schemas.microsoft.com/office/powerpoint/2010/main" val="2174982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83FC51D0-3AA7-4BB1-A10F-B434DE6CD123}"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Korrelgrootte</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20</a:t>
            </a:fld>
            <a:endParaRPr lang="nl-NL"/>
          </a:p>
        </p:txBody>
      </p:sp>
    </p:spTree>
    <p:extLst>
      <p:ext uri="{BB962C8B-B14F-4D97-AF65-F5344CB8AC3E}">
        <p14:creationId xmlns:p14="http://schemas.microsoft.com/office/powerpoint/2010/main" val="3193584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Waarom bemesten?</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23</a:t>
            </a:fld>
            <a:endParaRPr lang="nl-NL"/>
          </a:p>
        </p:txBody>
      </p:sp>
    </p:spTree>
    <p:extLst>
      <p:ext uri="{BB962C8B-B14F-4D97-AF65-F5344CB8AC3E}">
        <p14:creationId xmlns:p14="http://schemas.microsoft.com/office/powerpoint/2010/main" val="3425210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Komt niet zo veel voor. Veel gevarieerder</a:t>
            </a:r>
            <a:r>
              <a:rPr lang="nl-NL" baseline="0" dirty="0" smtClean="0"/>
              <a:t> dan Kunstmest</a:t>
            </a:r>
            <a:r>
              <a:rPr lang="nl-NL" b="1" baseline="0" dirty="0" smtClean="0"/>
              <a:t>, moeilijker sturen.</a:t>
            </a:r>
            <a:endParaRPr lang="nl-NL" b="1" dirty="0" smtClean="0"/>
          </a:p>
          <a:p>
            <a:r>
              <a:rPr lang="nl-NL" dirty="0" smtClean="0"/>
              <a:t>Bij een bedrijf</a:t>
            </a:r>
            <a:r>
              <a:rPr lang="nl-NL" baseline="0" dirty="0" smtClean="0"/>
              <a:t> gewerkt waar ze varkensstront meegaven bij de beregening</a:t>
            </a:r>
          </a:p>
          <a:p>
            <a:r>
              <a:rPr lang="nl-NL" baseline="0" dirty="0" smtClean="0"/>
              <a:t>Misschien in opmars omdat Biologisch eten een trend is, maar voor de grote bedrijven nog niet van toepassing omdat veel mensen hypocrite zijn en gewoon voor het goedkoopste blijven kiezen in de winkel</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24</a:t>
            </a:fld>
            <a:endParaRPr lang="nl-NL"/>
          </a:p>
        </p:txBody>
      </p:sp>
    </p:spTree>
    <p:extLst>
      <p:ext uri="{BB962C8B-B14F-4D97-AF65-F5344CB8AC3E}">
        <p14:creationId xmlns:p14="http://schemas.microsoft.com/office/powerpoint/2010/main" val="1210032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aseline="0" dirty="0" smtClean="0"/>
              <a:t>Bijproduct mijnbouw &gt; ook volledige fosfaat, zwavel, magnesium, kali - mijen</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25</a:t>
            </a:fld>
            <a:endParaRPr lang="nl-NL"/>
          </a:p>
        </p:txBody>
      </p:sp>
    </p:spTree>
    <p:extLst>
      <p:ext uri="{BB962C8B-B14F-4D97-AF65-F5344CB8AC3E}">
        <p14:creationId xmlns:p14="http://schemas.microsoft.com/office/powerpoint/2010/main" val="27469962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Vorig blok</a:t>
            </a:r>
            <a:r>
              <a:rPr lang="nl-NL" baseline="0" dirty="0" smtClean="0"/>
              <a:t> tijdens pH (bemesting) lessen uitvoerig behandeld</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26</a:t>
            </a:fld>
            <a:endParaRPr lang="nl-NL"/>
          </a:p>
        </p:txBody>
      </p:sp>
    </p:spTree>
    <p:extLst>
      <p:ext uri="{BB962C8B-B14F-4D97-AF65-F5344CB8AC3E}">
        <p14:creationId xmlns:p14="http://schemas.microsoft.com/office/powerpoint/2010/main" val="19292019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Vloeibaar</a:t>
            </a:r>
            <a:r>
              <a:rPr lang="nl-NL" baseline="0" dirty="0" smtClean="0"/>
              <a:t> = duurder, wel precieser en sneller reageren</a:t>
            </a:r>
          </a:p>
          <a:p>
            <a:r>
              <a:rPr lang="nl-NL" baseline="0" dirty="0" smtClean="0"/>
              <a:t>Vast = goedkoper, voorraad bakken, </a:t>
            </a:r>
          </a:p>
          <a:p>
            <a:endParaRPr lang="nl-NL" baseline="0" dirty="0" smtClean="0"/>
          </a:p>
          <a:p>
            <a:r>
              <a:rPr lang="nl-NL" baseline="0" dirty="0" smtClean="0"/>
              <a:t>Bitterzoud of Ureum meegeven met de gewasbescherming. Kan ook extra meststof over het gewas uitstrooien en vervolgens water geven, op deze manier komt het ook bij de wortels. Soms gedaan om specifiek op een bepaald iets te sturen (groener blad, betere wortels etc)</a:t>
            </a:r>
          </a:p>
        </p:txBody>
      </p:sp>
      <p:sp>
        <p:nvSpPr>
          <p:cNvPr id="4" name="Slide Number Placeholder 3"/>
          <p:cNvSpPr>
            <a:spLocks noGrp="1"/>
          </p:cNvSpPr>
          <p:nvPr>
            <p:ph type="sldNum" sz="quarter" idx="10"/>
          </p:nvPr>
        </p:nvSpPr>
        <p:spPr/>
        <p:txBody>
          <a:bodyPr/>
          <a:lstStyle/>
          <a:p>
            <a:fld id="{65A3D587-00A0-4BF8-8E72-124992F7B496}" type="slidenum">
              <a:rPr lang="nl-NL" smtClean="0"/>
              <a:pPr/>
              <a:t>27</a:t>
            </a:fld>
            <a:endParaRPr lang="nl-NL"/>
          </a:p>
        </p:txBody>
      </p:sp>
    </p:spTree>
    <p:extLst>
      <p:ext uri="{BB962C8B-B14F-4D97-AF65-F5344CB8AC3E}">
        <p14:creationId xmlns:p14="http://schemas.microsoft.com/office/powerpoint/2010/main" val="3964242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b="0" dirty="0" smtClean="0"/>
              <a:t>Toets van boomteelt heeft</a:t>
            </a:r>
            <a:r>
              <a:rPr lang="nl-NL" b="0" baseline="0" dirty="0" smtClean="0"/>
              <a:t> een aantal vragen uit glasteelt</a:t>
            </a:r>
            <a:endParaRPr lang="nl-NL" b="0"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Meeste organische stoffen </a:t>
            </a:r>
            <a:r>
              <a:rPr lang="nl-NL" dirty="0" err="1" smtClean="0"/>
              <a:t>uitgefilters</a:t>
            </a:r>
            <a:r>
              <a:rPr lang="nl-NL" dirty="0" smtClean="0"/>
              <a:t>: vaak</a:t>
            </a:r>
            <a:r>
              <a:rPr lang="nl-NL" baseline="0" dirty="0" smtClean="0"/>
              <a:t> eerste filter</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65A3D587-00A0-4BF8-8E72-124992F7B496}" type="slidenum">
              <a:rPr lang="nl-NL" smtClean="0"/>
              <a:pPr/>
              <a:t>7</a:t>
            </a:fld>
            <a:endParaRPr lang="nl-NL"/>
          </a:p>
        </p:txBody>
      </p:sp>
    </p:spTree>
    <p:extLst>
      <p:ext uri="{BB962C8B-B14F-4D97-AF65-F5344CB8AC3E}">
        <p14:creationId xmlns:p14="http://schemas.microsoft.com/office/powerpoint/2010/main" val="1393514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Zeeffilters: na zandfilter, om ook het eventuele zand van het zandfilter weg te filteren </a:t>
            </a:r>
            <a:r>
              <a:rPr lang="nl-NL" b="1" dirty="0" smtClean="0"/>
              <a:t>(zie je</a:t>
            </a:r>
            <a:r>
              <a:rPr lang="nl-NL" b="1" baseline="0" dirty="0" smtClean="0"/>
              <a:t> vaak ook nog in de kas, vlak voor </a:t>
            </a:r>
            <a:r>
              <a:rPr lang="nl-NL" b="1" baseline="0" dirty="0" err="1" smtClean="0"/>
              <a:t>drubbel</a:t>
            </a:r>
            <a:r>
              <a:rPr lang="nl-NL" b="1" baseline="0" dirty="0" smtClean="0"/>
              <a:t>/</a:t>
            </a:r>
            <a:r>
              <a:rPr lang="nl-NL" b="1" baseline="0" dirty="0" err="1" smtClean="0"/>
              <a:t>onderbevloeiing</a:t>
            </a:r>
            <a:r>
              <a:rPr lang="nl-NL" b="1" baseline="0" dirty="0" smtClean="0"/>
              <a:t> leidingen &gt; rode filtertjes)</a:t>
            </a:r>
            <a:endParaRPr lang="nl-NL" b="1" dirty="0" smtClean="0"/>
          </a:p>
        </p:txBody>
      </p:sp>
      <p:sp>
        <p:nvSpPr>
          <p:cNvPr id="4" name="Tijdelijke aanduiding voor dianummer 3"/>
          <p:cNvSpPr>
            <a:spLocks noGrp="1"/>
          </p:cNvSpPr>
          <p:nvPr>
            <p:ph type="sldNum" sz="quarter" idx="10"/>
          </p:nvPr>
        </p:nvSpPr>
        <p:spPr/>
        <p:txBody>
          <a:bodyPr/>
          <a:lstStyle/>
          <a:p>
            <a:fld id="{65A3D587-00A0-4BF8-8E72-124992F7B496}" type="slidenum">
              <a:rPr lang="nl-NL" smtClean="0"/>
              <a:pPr/>
              <a:t>8</a:t>
            </a:fld>
            <a:endParaRPr lang="nl-NL"/>
          </a:p>
        </p:txBody>
      </p:sp>
    </p:spTree>
    <p:extLst>
      <p:ext uri="{BB962C8B-B14F-4D97-AF65-F5344CB8AC3E}">
        <p14:creationId xmlns:p14="http://schemas.microsoft.com/office/powerpoint/2010/main" val="2327220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Zeefbocht : </a:t>
            </a:r>
            <a:r>
              <a:rPr lang="nl-NL" dirty="0" err="1" smtClean="0"/>
              <a:t>Goudzoeken</a:t>
            </a:r>
            <a:r>
              <a:rPr lang="nl-NL" dirty="0" smtClean="0"/>
              <a:t> achtige filter &gt; word vaak bij recirculatie</a:t>
            </a:r>
            <a:r>
              <a:rPr lang="nl-NL" baseline="0" dirty="0" smtClean="0"/>
              <a:t> water gebruikt</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65A3D587-00A0-4BF8-8E72-124992F7B496}" type="slidenum">
              <a:rPr lang="nl-NL" smtClean="0"/>
              <a:pPr/>
              <a:t>9</a:t>
            </a:fld>
            <a:endParaRPr lang="nl-NL"/>
          </a:p>
        </p:txBody>
      </p:sp>
    </p:spTree>
    <p:extLst>
      <p:ext uri="{BB962C8B-B14F-4D97-AF65-F5344CB8AC3E}">
        <p14:creationId xmlns:p14="http://schemas.microsoft.com/office/powerpoint/2010/main" val="1936821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Omgekeerde osmose : Heel fijn membraam word het water door heen gedrukt: alles wat groter is dan een watermonocle blijft achter &gt; word gebruikt</a:t>
            </a:r>
            <a:r>
              <a:rPr lang="nl-NL" baseline="0" dirty="0" smtClean="0"/>
              <a:t> om grond water te filteren &gt; maakt het water helemaal schoon, in één keer klaar</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65A3D587-00A0-4BF8-8E72-124992F7B496}" type="slidenum">
              <a:rPr lang="nl-NL" smtClean="0"/>
              <a:pPr/>
              <a:t>10</a:t>
            </a:fld>
            <a:endParaRPr lang="nl-NL"/>
          </a:p>
        </p:txBody>
      </p:sp>
    </p:spTree>
    <p:extLst>
      <p:ext uri="{BB962C8B-B14F-4D97-AF65-F5344CB8AC3E}">
        <p14:creationId xmlns:p14="http://schemas.microsoft.com/office/powerpoint/2010/main" val="388834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Onderscheid rivier en zeeklei</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14</a:t>
            </a:fld>
            <a:endParaRPr lang="nl-NL"/>
          </a:p>
        </p:txBody>
      </p:sp>
    </p:spTree>
    <p:extLst>
      <p:ext uri="{BB962C8B-B14F-4D97-AF65-F5344CB8AC3E}">
        <p14:creationId xmlns:p14="http://schemas.microsoft.com/office/powerpoint/2010/main" val="2589573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Verschillende lagen, boven lagen laten water door, stoffen</a:t>
            </a:r>
            <a:r>
              <a:rPr lang="nl-NL" baseline="0" dirty="0" smtClean="0"/>
              <a:t> en mineralen hopen zich op in de onderste lagen</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15</a:t>
            </a:fld>
            <a:endParaRPr lang="nl-NL"/>
          </a:p>
        </p:txBody>
      </p:sp>
    </p:spTree>
    <p:extLst>
      <p:ext uri="{BB962C8B-B14F-4D97-AF65-F5344CB8AC3E}">
        <p14:creationId xmlns:p14="http://schemas.microsoft.com/office/powerpoint/2010/main" val="2325378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Zwaardere deeltjes dalen eerder neer, in rivierklei, kleine deeltjes later en vormen zee klei</a:t>
            </a:r>
          </a:p>
          <a:p>
            <a:endParaRPr lang="nl-NL" dirty="0" smtClean="0"/>
          </a:p>
          <a:p>
            <a:r>
              <a:rPr lang="nl-NL" dirty="0" smtClean="0"/>
              <a:t>Wadden is groot voorbeeld van zeeklei</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19</a:t>
            </a:fld>
            <a:endParaRPr lang="nl-NL"/>
          </a:p>
        </p:txBody>
      </p:sp>
    </p:spTree>
    <p:extLst>
      <p:ext uri="{BB962C8B-B14F-4D97-AF65-F5344CB8AC3E}">
        <p14:creationId xmlns:p14="http://schemas.microsoft.com/office/powerpoint/2010/main" val="20524112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F7C59F7-A3B4-4A1A-AE7A-79F5E855CD47}" type="datetimeFigureOut">
              <a:rPr lang="nl-NL" smtClean="0"/>
              <a:pPr/>
              <a:t>14-5-2014</a:t>
            </a:fld>
            <a:endParaRPr lang="nl-NL"/>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nl-NL"/>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6" name="Footer Placeholder 5"/>
          <p:cNvSpPr>
            <a:spLocks noGrp="1"/>
          </p:cNvSpPr>
          <p:nvPr>
            <p:ph type="ftr" sz="quarter" idx="11"/>
          </p:nvPr>
        </p:nvSpPr>
        <p:spPr/>
        <p:txBody>
          <a:bodyPr/>
          <a:lstStyle>
            <a:extLst/>
          </a:lstStyle>
          <a:p>
            <a:endParaRPr lang="nl-NL"/>
          </a:p>
        </p:txBody>
      </p:sp>
      <p:sp>
        <p:nvSpPr>
          <p:cNvPr id="7" name="Slide Number Placeholder 6"/>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8" name="Footer Placeholder 7"/>
          <p:cNvSpPr>
            <a:spLocks noGrp="1"/>
          </p:cNvSpPr>
          <p:nvPr>
            <p:ph type="ftr" sz="quarter" idx="11"/>
          </p:nvPr>
        </p:nvSpPr>
        <p:spPr/>
        <p:txBody>
          <a:bodyPr/>
          <a:lstStyle>
            <a:extLst/>
          </a:lstStyle>
          <a:p>
            <a:endParaRPr lang="nl-NL"/>
          </a:p>
        </p:txBody>
      </p:sp>
      <p:sp>
        <p:nvSpPr>
          <p:cNvPr id="9" name="Slide Number Placeholder 8"/>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4" name="Footer Placeholder 3"/>
          <p:cNvSpPr>
            <a:spLocks noGrp="1"/>
          </p:cNvSpPr>
          <p:nvPr>
            <p:ph type="ftr" sz="quarter" idx="11"/>
          </p:nvPr>
        </p:nvSpPr>
        <p:spPr/>
        <p:txBody>
          <a:bodyPr/>
          <a:lstStyle>
            <a:extLst/>
          </a:lstStyle>
          <a:p>
            <a:endParaRPr lang="nl-NL"/>
          </a:p>
        </p:txBody>
      </p:sp>
      <p:sp>
        <p:nvSpPr>
          <p:cNvPr id="5" name="Slide Number Placeholder 4"/>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3" name="Footer Placeholder 2"/>
          <p:cNvSpPr>
            <a:spLocks noGrp="1"/>
          </p:cNvSpPr>
          <p:nvPr>
            <p:ph type="ftr" sz="quarter" idx="11"/>
          </p:nvPr>
        </p:nvSpPr>
        <p:spPr/>
        <p:txBody>
          <a:bodyPr/>
          <a:lstStyle>
            <a:extLst/>
          </a:lstStyle>
          <a:p>
            <a:endParaRPr lang="nl-NL"/>
          </a:p>
        </p:txBody>
      </p:sp>
      <p:sp>
        <p:nvSpPr>
          <p:cNvPr id="4" name="Slide Number Placeholder 3"/>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F7C59F7-A3B4-4A1A-AE7A-79F5E855CD47}" type="datetimeFigureOut">
              <a:rPr lang="nl-NL" smtClean="0"/>
              <a:pPr/>
              <a:t>14-5-2014</a:t>
            </a:fld>
            <a:endParaRPr lang="nl-NL"/>
          </a:p>
        </p:txBody>
      </p:sp>
      <p:sp>
        <p:nvSpPr>
          <p:cNvPr id="6" name="Footer Placeholder 5"/>
          <p:cNvSpPr>
            <a:spLocks noGrp="1"/>
          </p:cNvSpPr>
          <p:nvPr>
            <p:ph type="ftr" sz="quarter" idx="11"/>
          </p:nvPr>
        </p:nvSpPr>
        <p:spPr/>
        <p:txBody>
          <a:bodyPr/>
          <a:lstStyle>
            <a:extLst/>
          </a:lstStyle>
          <a:p>
            <a:endParaRPr lang="nl-NL"/>
          </a:p>
        </p:txBody>
      </p:sp>
      <p:sp>
        <p:nvSpPr>
          <p:cNvPr id="7" name="Slide Number Placeholder 6"/>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F7C59F7-A3B4-4A1A-AE7A-79F5E855CD47}" type="datetimeFigureOut">
              <a:rPr lang="nl-NL" smtClean="0"/>
              <a:pPr/>
              <a:t>14-5-2014</a:t>
            </a:fld>
            <a:endParaRPr lang="nl-NL"/>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nl-NL"/>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5F1773B-D26D-4D74-8585-91BF55AF6D3D}" type="slidenum">
              <a:rPr lang="nl-NL" smtClean="0"/>
              <a:pPr/>
              <a:t>‹#›</a:t>
            </a:fld>
            <a:endParaRPr lang="nl-NL"/>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F7C59F7-A3B4-4A1A-AE7A-79F5E855CD47}" type="datetimeFigureOut">
              <a:rPr lang="nl-NL" smtClean="0"/>
              <a:pPr/>
              <a:t>14-5-2014</a:t>
            </a:fld>
            <a:endParaRPr lang="nl-NL"/>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nl-NL"/>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5F1773B-D26D-4D74-8585-91BF55AF6D3D}" type="slidenum">
              <a:rPr lang="nl-NL" smtClean="0"/>
              <a:pPr/>
              <a:t>‹#›</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hyperlink" Target="../../../Info%20B.%20Boer/Giet%20water%20van%2021-03-2013.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groenewelle.nl/images/logo.gif"/>
          <p:cNvPicPr>
            <a:picLocks noChangeAspect="1" noChangeArrowheads="1"/>
          </p:cNvPicPr>
          <p:nvPr/>
        </p:nvPicPr>
        <p:blipFill>
          <a:blip r:embed="rId3" cstate="print"/>
          <a:srcRect/>
          <a:stretch>
            <a:fillRect/>
          </a:stretch>
        </p:blipFill>
        <p:spPr bwMode="auto">
          <a:xfrm>
            <a:off x="5940152" y="2348880"/>
            <a:ext cx="2221211" cy="2221214"/>
          </a:xfrm>
          <a:prstGeom prst="rect">
            <a:avLst/>
          </a:prstGeom>
          <a:noFill/>
        </p:spPr>
      </p:pic>
      <p:sp>
        <p:nvSpPr>
          <p:cNvPr id="2" name="Title 1"/>
          <p:cNvSpPr>
            <a:spLocks noGrp="1"/>
          </p:cNvSpPr>
          <p:nvPr>
            <p:ph type="ctrTitle"/>
          </p:nvPr>
        </p:nvSpPr>
        <p:spPr>
          <a:xfrm>
            <a:off x="683568" y="188640"/>
            <a:ext cx="7772400" cy="1470025"/>
          </a:xfrm>
        </p:spPr>
        <p:txBody>
          <a:bodyPr/>
          <a:lstStyle/>
          <a:p>
            <a:pPr algn="ctr"/>
            <a:r>
              <a:rPr lang="nl-NL" dirty="0" smtClean="0"/>
              <a:t>Glasteelt 15-05-2014</a:t>
            </a:r>
            <a:endParaRPr lang="nl-NL" dirty="0"/>
          </a:p>
        </p:txBody>
      </p:sp>
      <p:sp>
        <p:nvSpPr>
          <p:cNvPr id="3" name="Subtitle 2"/>
          <p:cNvSpPr>
            <a:spLocks noGrp="1"/>
          </p:cNvSpPr>
          <p:nvPr>
            <p:ph type="subTitle" idx="1"/>
          </p:nvPr>
        </p:nvSpPr>
        <p:spPr>
          <a:xfrm>
            <a:off x="1371600" y="1772816"/>
            <a:ext cx="6400800" cy="3865984"/>
          </a:xfrm>
        </p:spPr>
        <p:txBody>
          <a:bodyPr/>
          <a:lstStyle/>
          <a:p>
            <a:pPr marL="514350" indent="-514350" algn="l">
              <a:buAutoNum type="arabicPeriod"/>
            </a:pPr>
            <a:r>
              <a:rPr lang="nl-NL" dirty="0" smtClean="0"/>
              <a:t>Samenvatting</a:t>
            </a:r>
          </a:p>
        </p:txBody>
      </p:sp>
      <p:sp>
        <p:nvSpPr>
          <p:cNvPr id="5" name="TextBox 4"/>
          <p:cNvSpPr txBox="1"/>
          <p:nvPr/>
        </p:nvSpPr>
        <p:spPr>
          <a:xfrm>
            <a:off x="7740352" y="6453336"/>
            <a:ext cx="1403648" cy="369332"/>
          </a:xfrm>
          <a:prstGeom prst="rect">
            <a:avLst/>
          </a:prstGeom>
          <a:noFill/>
        </p:spPr>
        <p:txBody>
          <a:bodyPr wrap="square" rtlCol="0">
            <a:spAutoFit/>
          </a:bodyPr>
          <a:lstStyle/>
          <a:p>
            <a:r>
              <a:rPr lang="nl-NL" dirty="0" smtClean="0"/>
              <a:t>M. Ruhé</a:t>
            </a:r>
            <a:endParaRPr lang="nl-NL"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Fijn membraam</a:t>
            </a:r>
          </a:p>
          <a:p>
            <a:r>
              <a:rPr lang="nl-NL" dirty="0" smtClean="0"/>
              <a:t>Veelal bij grondwater</a:t>
            </a:r>
          </a:p>
          <a:p>
            <a:r>
              <a:rPr lang="nl-NL" dirty="0" smtClean="0"/>
              <a:t>Ontzouten</a:t>
            </a:r>
          </a:p>
          <a:p>
            <a:endParaRPr lang="nl-NL" dirty="0"/>
          </a:p>
        </p:txBody>
      </p:sp>
      <p:sp>
        <p:nvSpPr>
          <p:cNvPr id="3" name="Titel 2"/>
          <p:cNvSpPr>
            <a:spLocks noGrp="1"/>
          </p:cNvSpPr>
          <p:nvPr>
            <p:ph type="title"/>
          </p:nvPr>
        </p:nvSpPr>
        <p:spPr/>
        <p:txBody>
          <a:bodyPr/>
          <a:lstStyle/>
          <a:p>
            <a:r>
              <a:rPr lang="nl-NL" dirty="0" smtClean="0">
                <a:solidFill>
                  <a:srgbClr val="00B0F0"/>
                </a:solidFill>
              </a:rPr>
              <a:t>Omgekeerde osmose</a:t>
            </a:r>
            <a:endParaRPr lang="nl-NL" dirty="0">
              <a:solidFill>
                <a:srgbClr val="00B0F0"/>
              </a:solidFill>
            </a:endParaRPr>
          </a:p>
        </p:txBody>
      </p:sp>
      <p:pic>
        <p:nvPicPr>
          <p:cNvPr id="5122" name="Picture 2" descr="http://www.golantec.be/images/omgek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3125" y="1052736"/>
            <a:ext cx="3181350" cy="199072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haket.nl/mod/Slideshow01/_Files/CatImages/Omgekeerde-osmos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800" y="3429000"/>
            <a:ext cx="6162675" cy="26479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48446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Verhitten</a:t>
            </a:r>
          </a:p>
          <a:p>
            <a:r>
              <a:rPr lang="nl-NL" dirty="0" smtClean="0"/>
              <a:t>Chemische stoffen toevoegen</a:t>
            </a:r>
          </a:p>
          <a:p>
            <a:r>
              <a:rPr lang="nl-NL" dirty="0" smtClean="0"/>
              <a:t>UV – belichten</a:t>
            </a:r>
          </a:p>
          <a:p>
            <a:r>
              <a:rPr lang="nl-NL" dirty="0" smtClean="0"/>
              <a:t>Biologisch filteren</a:t>
            </a:r>
          </a:p>
        </p:txBody>
      </p:sp>
      <p:sp>
        <p:nvSpPr>
          <p:cNvPr id="3" name="Title 2"/>
          <p:cNvSpPr>
            <a:spLocks noGrp="1"/>
          </p:cNvSpPr>
          <p:nvPr>
            <p:ph type="title"/>
          </p:nvPr>
        </p:nvSpPr>
        <p:spPr/>
        <p:txBody>
          <a:bodyPr/>
          <a:lstStyle/>
          <a:p>
            <a:r>
              <a:rPr lang="nl-NL" dirty="0" smtClean="0">
                <a:solidFill>
                  <a:srgbClr val="00B0F0"/>
                </a:solidFill>
              </a:rPr>
              <a:t>Water - Ontsmetten</a:t>
            </a:r>
            <a:endParaRPr lang="nl-NL" dirty="0">
              <a:solidFill>
                <a:srgbClr val="00B0F0"/>
              </a:solidFill>
            </a:endParaRPr>
          </a:p>
        </p:txBody>
      </p:sp>
      <p:pic>
        <p:nvPicPr>
          <p:cNvPr id="4" name="Picture 2" descr="http://www.phalaenopsis.nu/wateruvlam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573016"/>
            <a:ext cx="3810000" cy="25336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083416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nl-NL" dirty="0" smtClean="0"/>
              <a:t>Transport</a:t>
            </a:r>
          </a:p>
          <a:p>
            <a:pPr lvl="2"/>
            <a:r>
              <a:rPr lang="nl-NL" dirty="0" smtClean="0"/>
              <a:t>Water word zelf door de plant getransporteerd</a:t>
            </a:r>
          </a:p>
          <a:p>
            <a:pPr lvl="2"/>
            <a:r>
              <a:rPr lang="nl-NL" dirty="0" smtClean="0"/>
              <a:t>Word ook gebruikt voor het transport van voedings- en afvalstoffen</a:t>
            </a:r>
          </a:p>
          <a:p>
            <a:r>
              <a:rPr lang="nl-NL" dirty="0" smtClean="0"/>
              <a:t>Temperatuur</a:t>
            </a:r>
          </a:p>
          <a:p>
            <a:pPr lvl="2"/>
            <a:r>
              <a:rPr lang="nl-NL" dirty="0" smtClean="0"/>
              <a:t>Verdamping</a:t>
            </a:r>
          </a:p>
          <a:p>
            <a:r>
              <a:rPr lang="nl-NL" dirty="0" smtClean="0"/>
              <a:t>Celspanning</a:t>
            </a:r>
          </a:p>
          <a:p>
            <a:pPr lvl="2"/>
            <a:r>
              <a:rPr lang="nl-NL" dirty="0" smtClean="0"/>
              <a:t>Turgor</a:t>
            </a:r>
          </a:p>
          <a:p>
            <a:r>
              <a:rPr lang="nl-NL" dirty="0" smtClean="0"/>
              <a:t>Fotosynthese</a:t>
            </a:r>
          </a:p>
          <a:p>
            <a:pPr lvl="2"/>
            <a:r>
              <a:rPr lang="nl-NL" dirty="0" smtClean="0"/>
              <a:t>CO2 komt binnen tijdens verdamping</a:t>
            </a:r>
          </a:p>
          <a:p>
            <a:pPr lvl="2"/>
            <a:r>
              <a:rPr lang="nl-NL" dirty="0" smtClean="0"/>
              <a:t>Water is nodig voor het binden en omzetten van CO2</a:t>
            </a:r>
            <a:endParaRPr lang="nl-NL" dirty="0"/>
          </a:p>
        </p:txBody>
      </p:sp>
      <p:sp>
        <p:nvSpPr>
          <p:cNvPr id="3" name="Title 2"/>
          <p:cNvSpPr>
            <a:spLocks noGrp="1"/>
          </p:cNvSpPr>
          <p:nvPr>
            <p:ph type="title"/>
          </p:nvPr>
        </p:nvSpPr>
        <p:spPr/>
        <p:txBody>
          <a:bodyPr/>
          <a:lstStyle/>
          <a:p>
            <a:r>
              <a:rPr lang="nl-NL" dirty="0" smtClean="0">
                <a:solidFill>
                  <a:srgbClr val="00B0F0"/>
                </a:solidFill>
              </a:rPr>
              <a:t>Water – In de plant</a:t>
            </a:r>
            <a:endParaRPr lang="nl-NL" dirty="0">
              <a:solidFill>
                <a:srgbClr val="00B0F0"/>
              </a:solidFill>
            </a:endParaRPr>
          </a:p>
        </p:txBody>
      </p:sp>
    </p:spTree>
    <p:extLst>
      <p:ext uri="{BB962C8B-B14F-4D97-AF65-F5344CB8AC3E}">
        <p14:creationId xmlns:p14="http://schemas.microsoft.com/office/powerpoint/2010/main" val="111681908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a:t>Verschillende bodems</a:t>
            </a:r>
            <a:endParaRPr lang="nl-NL" dirty="0" smtClean="0"/>
          </a:p>
          <a:p>
            <a:r>
              <a:rPr lang="nl-NL" dirty="0" smtClean="0"/>
              <a:t>Grondsoorten</a:t>
            </a:r>
          </a:p>
          <a:p>
            <a:r>
              <a:rPr lang="nl-NL" dirty="0"/>
              <a:t>Samenstelling</a:t>
            </a:r>
          </a:p>
          <a:p>
            <a:endParaRPr lang="nl-NL" dirty="0"/>
          </a:p>
          <a:p>
            <a:endParaRPr lang="nl-NL" dirty="0" smtClean="0"/>
          </a:p>
        </p:txBody>
      </p:sp>
      <p:sp>
        <p:nvSpPr>
          <p:cNvPr id="3" name="Title 2"/>
          <p:cNvSpPr>
            <a:spLocks noGrp="1"/>
          </p:cNvSpPr>
          <p:nvPr>
            <p:ph type="title"/>
          </p:nvPr>
        </p:nvSpPr>
        <p:spPr/>
        <p:txBody>
          <a:bodyPr/>
          <a:lstStyle/>
          <a:p>
            <a:r>
              <a:rPr lang="nl-NL" dirty="0" smtClean="0">
                <a:solidFill>
                  <a:srgbClr val="FFC000"/>
                </a:solidFill>
              </a:rPr>
              <a:t>Bodem</a:t>
            </a:r>
            <a:endParaRPr lang="nl-NL" dirty="0">
              <a:solidFill>
                <a:srgbClr val="FFC000"/>
              </a:solidFill>
            </a:endParaRPr>
          </a:p>
        </p:txBody>
      </p:sp>
    </p:spTree>
    <p:extLst>
      <p:ext uri="{BB962C8B-B14F-4D97-AF65-F5344CB8AC3E}">
        <p14:creationId xmlns:p14="http://schemas.microsoft.com/office/powerpoint/2010/main" val="105399943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Zand</a:t>
            </a:r>
          </a:p>
          <a:p>
            <a:r>
              <a:rPr lang="nl-NL" dirty="0" smtClean="0"/>
              <a:t>Löss</a:t>
            </a:r>
          </a:p>
          <a:p>
            <a:r>
              <a:rPr lang="nl-NL" dirty="0" smtClean="0"/>
              <a:t>Veen</a:t>
            </a:r>
          </a:p>
          <a:p>
            <a:r>
              <a:rPr lang="nl-NL" dirty="0" smtClean="0"/>
              <a:t>Rivierklei</a:t>
            </a:r>
          </a:p>
          <a:p>
            <a:r>
              <a:rPr lang="nl-NL" dirty="0" smtClean="0"/>
              <a:t>Zeeklei</a:t>
            </a:r>
          </a:p>
          <a:p>
            <a:endParaRPr lang="nl-NL" dirty="0"/>
          </a:p>
        </p:txBody>
      </p:sp>
      <p:sp>
        <p:nvSpPr>
          <p:cNvPr id="3" name="Title 2"/>
          <p:cNvSpPr>
            <a:spLocks noGrp="1"/>
          </p:cNvSpPr>
          <p:nvPr>
            <p:ph type="title"/>
          </p:nvPr>
        </p:nvSpPr>
        <p:spPr/>
        <p:txBody>
          <a:bodyPr/>
          <a:lstStyle/>
          <a:p>
            <a:r>
              <a:rPr lang="nl-NL" dirty="0" smtClean="0">
                <a:solidFill>
                  <a:srgbClr val="FFC000"/>
                </a:solidFill>
              </a:rPr>
              <a:t>Bodem - Nederland</a:t>
            </a:r>
            <a:endParaRPr lang="nl-NL" dirty="0">
              <a:solidFill>
                <a:srgbClr val="FFC000"/>
              </a:solidFill>
            </a:endParaRPr>
          </a:p>
        </p:txBody>
      </p:sp>
      <p:pic>
        <p:nvPicPr>
          <p:cNvPr id="2050" name="Picture 2" descr="http://www.freewebs.com/belevenissen-van-een-tuinkabouter/Grondsoorten%20Nederla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1196752"/>
            <a:ext cx="4536504" cy="5327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10519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Toplaag versuifd</a:t>
            </a:r>
          </a:p>
          <a:p>
            <a:r>
              <a:rPr lang="nl-NL" dirty="0" smtClean="0"/>
              <a:t>Weinig organisch materiaal</a:t>
            </a:r>
          </a:p>
          <a:p>
            <a:r>
              <a:rPr lang="nl-NL" dirty="0" smtClean="0"/>
              <a:t>Houden weinig water vast</a:t>
            </a:r>
          </a:p>
          <a:p>
            <a:endParaRPr lang="nl-NL" dirty="0"/>
          </a:p>
        </p:txBody>
      </p:sp>
      <p:sp>
        <p:nvSpPr>
          <p:cNvPr id="3" name="Title 2"/>
          <p:cNvSpPr>
            <a:spLocks noGrp="1"/>
          </p:cNvSpPr>
          <p:nvPr>
            <p:ph type="title"/>
          </p:nvPr>
        </p:nvSpPr>
        <p:spPr/>
        <p:txBody>
          <a:bodyPr/>
          <a:lstStyle/>
          <a:p>
            <a:r>
              <a:rPr lang="nl-NL" dirty="0" smtClean="0">
                <a:solidFill>
                  <a:srgbClr val="FFC000"/>
                </a:solidFill>
              </a:rPr>
              <a:t>Zand</a:t>
            </a:r>
            <a:endParaRPr lang="nl-NL" dirty="0">
              <a:solidFill>
                <a:srgbClr val="FFC000"/>
              </a:solidFill>
            </a:endParaRPr>
          </a:p>
        </p:txBody>
      </p:sp>
      <p:pic>
        <p:nvPicPr>
          <p:cNvPr id="6148" name="Picture 4" descr="http://hetreestdal.nl/wp/wp-content/uploads/2010/08/Kopie-van-2008-00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3069060"/>
            <a:ext cx="4700556" cy="35237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149457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Hoog aandeel organische stoffen</a:t>
            </a:r>
          </a:p>
          <a:p>
            <a:r>
              <a:rPr lang="nl-NL" dirty="0" smtClean="0"/>
              <a:t>Lang water vast</a:t>
            </a:r>
            <a:endParaRPr lang="nl-NL" dirty="0"/>
          </a:p>
        </p:txBody>
      </p:sp>
      <p:sp>
        <p:nvSpPr>
          <p:cNvPr id="3" name="Title 2"/>
          <p:cNvSpPr>
            <a:spLocks noGrp="1"/>
          </p:cNvSpPr>
          <p:nvPr>
            <p:ph type="title"/>
          </p:nvPr>
        </p:nvSpPr>
        <p:spPr/>
        <p:txBody>
          <a:bodyPr/>
          <a:lstStyle/>
          <a:p>
            <a:r>
              <a:rPr lang="nl-NL" dirty="0" smtClean="0">
                <a:solidFill>
                  <a:srgbClr val="FFC000"/>
                </a:solidFill>
              </a:rPr>
              <a:t>Löss</a:t>
            </a:r>
            <a:endParaRPr lang="nl-NL" dirty="0">
              <a:solidFill>
                <a:srgbClr val="FFC000"/>
              </a:solidFill>
            </a:endParaRPr>
          </a:p>
        </p:txBody>
      </p:sp>
      <p:pic>
        <p:nvPicPr>
          <p:cNvPr id="2052" name="Picture 4" descr="http://www.geologievannederland.nl/dynamics/modules/SPUB0102/view.php?pub_Id=101&amp;att_Id=878&amp;cache=201312160926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7904" y="2498619"/>
            <a:ext cx="5146504" cy="38665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48443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Hoofdzakelijk organisch materiaal</a:t>
            </a:r>
          </a:p>
          <a:p>
            <a:r>
              <a:rPr lang="nl-NL" dirty="0"/>
              <a:t>Zuur</a:t>
            </a:r>
          </a:p>
          <a:p>
            <a:r>
              <a:rPr lang="nl-NL" dirty="0" smtClean="0"/>
              <a:t>Nat</a:t>
            </a:r>
          </a:p>
          <a:p>
            <a:endParaRPr lang="nl-NL" dirty="0"/>
          </a:p>
        </p:txBody>
      </p:sp>
      <p:sp>
        <p:nvSpPr>
          <p:cNvPr id="3" name="Title 2"/>
          <p:cNvSpPr>
            <a:spLocks noGrp="1"/>
          </p:cNvSpPr>
          <p:nvPr>
            <p:ph type="title"/>
          </p:nvPr>
        </p:nvSpPr>
        <p:spPr/>
        <p:txBody>
          <a:bodyPr/>
          <a:lstStyle/>
          <a:p>
            <a:r>
              <a:rPr lang="nl-NL" dirty="0" smtClean="0">
                <a:solidFill>
                  <a:srgbClr val="FFC000"/>
                </a:solidFill>
              </a:rPr>
              <a:t>Veen</a:t>
            </a:r>
            <a:endParaRPr lang="nl-NL" dirty="0">
              <a:solidFill>
                <a:srgbClr val="FFC000"/>
              </a:solidFill>
            </a:endParaRPr>
          </a:p>
        </p:txBody>
      </p:sp>
      <p:pic>
        <p:nvPicPr>
          <p:cNvPr id="4" name="Picture 2" descr="http://www.moveout.nl/files/007b%20ve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284984"/>
            <a:ext cx="3744416" cy="24766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 name="Picture 4" descr="http://upload.wikimedia.org/wikipedia/commons/c/c8/Peat_artisanal_exploitation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2042932"/>
            <a:ext cx="3456384" cy="46085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53080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Overstromen rivieren: slib</a:t>
            </a:r>
          </a:p>
          <a:p>
            <a:r>
              <a:rPr lang="nl-NL" dirty="0" smtClean="0"/>
              <a:t>Houd lang water vast</a:t>
            </a:r>
          </a:p>
          <a:p>
            <a:r>
              <a:rPr lang="nl-NL" dirty="0" smtClean="0"/>
              <a:t>Rijke, dichte bovenlaag</a:t>
            </a:r>
            <a:endParaRPr lang="nl-NL" dirty="0"/>
          </a:p>
        </p:txBody>
      </p:sp>
      <p:sp>
        <p:nvSpPr>
          <p:cNvPr id="3" name="Title 2"/>
          <p:cNvSpPr>
            <a:spLocks noGrp="1"/>
          </p:cNvSpPr>
          <p:nvPr>
            <p:ph type="title"/>
          </p:nvPr>
        </p:nvSpPr>
        <p:spPr/>
        <p:txBody>
          <a:bodyPr/>
          <a:lstStyle/>
          <a:p>
            <a:r>
              <a:rPr lang="nl-NL" dirty="0" smtClean="0">
                <a:solidFill>
                  <a:srgbClr val="FFC000"/>
                </a:solidFill>
              </a:rPr>
              <a:t>Rivierklei</a:t>
            </a:r>
            <a:endParaRPr lang="nl-NL" dirty="0">
              <a:solidFill>
                <a:srgbClr val="FFC000"/>
              </a:solidFill>
            </a:endParaRPr>
          </a:p>
        </p:txBody>
      </p:sp>
      <p:pic>
        <p:nvPicPr>
          <p:cNvPr id="5122" name="Picture 2" descr="http://www.geologievannederland.nl/dynamics/modules/SPUB0102/view.php?pub_Id=56&amp;att_Id=878&amp;cache=201312160926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2996952"/>
            <a:ext cx="5247166" cy="34981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53993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Kleine en lichte slibdeeltjes van rivieren</a:t>
            </a:r>
          </a:p>
          <a:p>
            <a:r>
              <a:rPr lang="nl-NL" dirty="0" smtClean="0"/>
              <a:t>Slib/sediment van zee</a:t>
            </a:r>
          </a:p>
          <a:p>
            <a:r>
              <a:rPr lang="nl-NL" dirty="0" smtClean="0"/>
              <a:t>Dichte structuur, waterondoorlatende</a:t>
            </a:r>
          </a:p>
          <a:p>
            <a:r>
              <a:rPr lang="nl-NL" dirty="0" smtClean="0"/>
              <a:t>Kalk en mineraal rijk</a:t>
            </a:r>
          </a:p>
          <a:p>
            <a:r>
              <a:rPr lang="nl-NL" dirty="0" smtClean="0"/>
              <a:t>Zout (uitgespoeld)</a:t>
            </a:r>
            <a:endParaRPr lang="nl-NL" dirty="0"/>
          </a:p>
        </p:txBody>
      </p:sp>
      <p:sp>
        <p:nvSpPr>
          <p:cNvPr id="3" name="Title 2"/>
          <p:cNvSpPr>
            <a:spLocks noGrp="1"/>
          </p:cNvSpPr>
          <p:nvPr>
            <p:ph type="title"/>
          </p:nvPr>
        </p:nvSpPr>
        <p:spPr/>
        <p:txBody>
          <a:bodyPr/>
          <a:lstStyle/>
          <a:p>
            <a:r>
              <a:rPr lang="nl-NL" dirty="0" smtClean="0">
                <a:solidFill>
                  <a:srgbClr val="FFC000"/>
                </a:solidFill>
              </a:rPr>
              <a:t>Zeeklei</a:t>
            </a:r>
            <a:endParaRPr lang="nl-NL" dirty="0">
              <a:solidFill>
                <a:srgbClr val="FFC000"/>
              </a:solidFill>
            </a:endParaRPr>
          </a:p>
        </p:txBody>
      </p:sp>
      <p:pic>
        <p:nvPicPr>
          <p:cNvPr id="3074" name="Picture 2" descr="http://www.geologievannederland.nl/dynamics/modules/SPUB0102/view.php?pub_Id=397&amp;att_Id=878&amp;cache=201312160927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302986"/>
            <a:ext cx="4392488" cy="32943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248525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nl-NL" dirty="0" smtClean="0"/>
              <a:t>Water</a:t>
            </a:r>
          </a:p>
          <a:p>
            <a:r>
              <a:rPr lang="nl-NL" dirty="0" smtClean="0"/>
              <a:t>Bodem</a:t>
            </a:r>
          </a:p>
          <a:p>
            <a:r>
              <a:rPr lang="nl-NL" dirty="0" smtClean="0"/>
              <a:t>Bemesting</a:t>
            </a:r>
          </a:p>
          <a:p>
            <a:endParaRPr lang="nl-NL" dirty="0"/>
          </a:p>
        </p:txBody>
      </p:sp>
      <p:sp>
        <p:nvSpPr>
          <p:cNvPr id="2" name="Title 1"/>
          <p:cNvSpPr>
            <a:spLocks noGrp="1"/>
          </p:cNvSpPr>
          <p:nvPr>
            <p:ph type="title"/>
          </p:nvPr>
        </p:nvSpPr>
        <p:spPr/>
        <p:txBody>
          <a:bodyPr/>
          <a:lstStyle/>
          <a:p>
            <a:r>
              <a:rPr lang="nl-NL" dirty="0" smtClean="0">
                <a:solidFill>
                  <a:srgbClr val="00B0F0"/>
                </a:solidFill>
              </a:rPr>
              <a:t>1. Water, bodem en bemesting</a:t>
            </a:r>
            <a:endParaRPr lang="nl-NL" dirty="0">
              <a:solidFill>
                <a:srgbClr val="00B0F0"/>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a:t>Grind</a:t>
            </a:r>
          </a:p>
          <a:p>
            <a:r>
              <a:rPr lang="nl-NL" dirty="0"/>
              <a:t>Zand</a:t>
            </a:r>
          </a:p>
          <a:p>
            <a:r>
              <a:rPr lang="nl-NL" dirty="0"/>
              <a:t>Leem (silt, löss)</a:t>
            </a:r>
          </a:p>
          <a:p>
            <a:r>
              <a:rPr lang="nl-NL" dirty="0"/>
              <a:t>Lutum (klei)</a:t>
            </a:r>
          </a:p>
          <a:p>
            <a:endParaRPr lang="nl-NL" dirty="0" smtClean="0"/>
          </a:p>
          <a:p>
            <a:endParaRPr lang="nl-NL" dirty="0"/>
          </a:p>
        </p:txBody>
      </p:sp>
      <p:sp>
        <p:nvSpPr>
          <p:cNvPr id="3" name="Title 2"/>
          <p:cNvSpPr>
            <a:spLocks noGrp="1"/>
          </p:cNvSpPr>
          <p:nvPr>
            <p:ph type="title"/>
          </p:nvPr>
        </p:nvSpPr>
        <p:spPr/>
        <p:txBody>
          <a:bodyPr/>
          <a:lstStyle/>
          <a:p>
            <a:r>
              <a:rPr lang="nl-NL" dirty="0" smtClean="0">
                <a:solidFill>
                  <a:srgbClr val="FFC000"/>
                </a:solidFill>
              </a:rPr>
              <a:t>Bodem - Grondsoorten</a:t>
            </a:r>
            <a:endParaRPr lang="nl-NL" dirty="0">
              <a:solidFill>
                <a:srgbClr val="FFC00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1174820"/>
            <a:ext cx="3749799" cy="54781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251581829"/>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a:t>Water</a:t>
            </a:r>
          </a:p>
          <a:p>
            <a:r>
              <a:rPr lang="nl-NL" dirty="0"/>
              <a:t>Lucht</a:t>
            </a:r>
          </a:p>
          <a:p>
            <a:r>
              <a:rPr lang="nl-NL" dirty="0"/>
              <a:t>Organisch materiaal</a:t>
            </a:r>
          </a:p>
          <a:p>
            <a:pPr lvl="1"/>
            <a:r>
              <a:rPr lang="nl-NL" dirty="0"/>
              <a:t>Levende organismen</a:t>
            </a:r>
          </a:p>
          <a:p>
            <a:pPr lvl="1"/>
            <a:r>
              <a:rPr lang="nl-NL" dirty="0"/>
              <a:t>Dood organisch materiaal</a:t>
            </a:r>
          </a:p>
          <a:p>
            <a:r>
              <a:rPr lang="nl-NL" dirty="0"/>
              <a:t>Minerale afzetting</a:t>
            </a:r>
          </a:p>
          <a:p>
            <a:endParaRPr lang="nl-NL" dirty="0"/>
          </a:p>
        </p:txBody>
      </p:sp>
      <p:sp>
        <p:nvSpPr>
          <p:cNvPr id="3" name="Title 2"/>
          <p:cNvSpPr>
            <a:spLocks noGrp="1"/>
          </p:cNvSpPr>
          <p:nvPr>
            <p:ph type="title"/>
          </p:nvPr>
        </p:nvSpPr>
        <p:spPr/>
        <p:txBody>
          <a:bodyPr/>
          <a:lstStyle/>
          <a:p>
            <a:r>
              <a:rPr lang="nl-NL" dirty="0" smtClean="0">
                <a:solidFill>
                  <a:srgbClr val="FFC000"/>
                </a:solidFill>
              </a:rPr>
              <a:t>Bodem - Samenstelling</a:t>
            </a:r>
            <a:endParaRPr lang="nl-NL" dirty="0">
              <a:solidFill>
                <a:srgbClr val="FFC000"/>
              </a:solidFill>
            </a:endParaRPr>
          </a:p>
        </p:txBody>
      </p:sp>
    </p:spTree>
    <p:extLst>
      <p:ext uri="{BB962C8B-B14F-4D97-AF65-F5344CB8AC3E}">
        <p14:creationId xmlns:p14="http://schemas.microsoft.com/office/powerpoint/2010/main" val="1409003850"/>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smtClean="0">
                <a:solidFill>
                  <a:srgbClr val="FFC000"/>
                </a:solidFill>
              </a:rPr>
              <a:t>Bodem - Samenstelling</a:t>
            </a:r>
            <a:endParaRPr lang="nl-NL" dirty="0">
              <a:solidFill>
                <a:srgbClr val="FFC000"/>
              </a:solidFill>
            </a:endParaRPr>
          </a:p>
        </p:txBody>
      </p:sp>
      <p:sp>
        <p:nvSpPr>
          <p:cNvPr id="6" name="Content Placeholder 1"/>
          <p:cNvSpPr>
            <a:spLocks noGrp="1"/>
          </p:cNvSpPr>
          <p:nvPr>
            <p:ph idx="1"/>
          </p:nvPr>
        </p:nvSpPr>
        <p:spPr/>
        <p:txBody>
          <a:bodyPr>
            <a:normAutofit fontScale="85000" lnSpcReduction="10000"/>
          </a:bodyPr>
          <a:lstStyle/>
          <a:p>
            <a:pPr>
              <a:buNone/>
            </a:pPr>
            <a:r>
              <a:rPr lang="nl-NL" b="1" dirty="0" smtClean="0"/>
              <a:t>Wat gemiddeld 1kg gezonde grond per hectare bevat</a:t>
            </a:r>
          </a:p>
          <a:p>
            <a:r>
              <a:rPr lang="nl-NL" dirty="0" smtClean="0"/>
              <a:t>Bacteriën en actinomyceten		10.080</a:t>
            </a:r>
          </a:p>
          <a:p>
            <a:r>
              <a:rPr lang="nl-NL" dirty="0" smtClean="0"/>
              <a:t>Schimmels				10.000</a:t>
            </a:r>
          </a:p>
          <a:p>
            <a:r>
              <a:rPr lang="nl-NL" dirty="0" smtClean="0"/>
              <a:t>Algen					139</a:t>
            </a:r>
          </a:p>
          <a:p>
            <a:r>
              <a:rPr lang="nl-NL" dirty="0" smtClean="0"/>
              <a:t>Protozoën					379</a:t>
            </a:r>
          </a:p>
          <a:p>
            <a:r>
              <a:rPr lang="nl-NL" dirty="0" smtClean="0"/>
              <a:t>Nematoden				50</a:t>
            </a:r>
          </a:p>
          <a:p>
            <a:r>
              <a:rPr lang="nl-NL" dirty="0" smtClean="0"/>
              <a:t>Springstaarten				6,5</a:t>
            </a:r>
          </a:p>
          <a:p>
            <a:r>
              <a:rPr lang="nl-NL" dirty="0" smtClean="0"/>
              <a:t>Mijten					4,4</a:t>
            </a:r>
          </a:p>
          <a:p>
            <a:r>
              <a:rPr lang="nl-NL" dirty="0" smtClean="0"/>
              <a:t>Enchytraeen				15</a:t>
            </a:r>
          </a:p>
          <a:p>
            <a:r>
              <a:rPr lang="nl-NL" dirty="0" smtClean="0"/>
              <a:t>Duizendpoten, insecten, spinnen		67</a:t>
            </a:r>
          </a:p>
          <a:p>
            <a:r>
              <a:rPr lang="nl-NL" dirty="0" smtClean="0"/>
              <a:t>Regenwormen				4</a:t>
            </a:r>
          </a:p>
          <a:p>
            <a:r>
              <a:rPr lang="nl-NL" dirty="0" smtClean="0"/>
              <a:t>Mollen					+/- 1</a:t>
            </a:r>
            <a:endParaRPr lang="nl-NL" dirty="0"/>
          </a:p>
        </p:txBody>
      </p:sp>
    </p:spTree>
    <p:extLst>
      <p:ext uri="{BB962C8B-B14F-4D97-AF65-F5344CB8AC3E}">
        <p14:creationId xmlns:p14="http://schemas.microsoft.com/office/powerpoint/2010/main" val="118441347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Organisch</a:t>
            </a:r>
          </a:p>
          <a:p>
            <a:r>
              <a:rPr lang="nl-NL" dirty="0" smtClean="0"/>
              <a:t>Chemisch</a:t>
            </a:r>
          </a:p>
          <a:p>
            <a:r>
              <a:rPr lang="nl-NL" dirty="0" smtClean="0"/>
              <a:t>Meten</a:t>
            </a:r>
          </a:p>
          <a:p>
            <a:r>
              <a:rPr lang="nl-NL" dirty="0" smtClean="0"/>
              <a:t>Doseren</a:t>
            </a:r>
          </a:p>
        </p:txBody>
      </p:sp>
      <p:sp>
        <p:nvSpPr>
          <p:cNvPr id="3" name="Title 2"/>
          <p:cNvSpPr>
            <a:spLocks noGrp="1"/>
          </p:cNvSpPr>
          <p:nvPr>
            <p:ph type="title"/>
          </p:nvPr>
        </p:nvSpPr>
        <p:spPr/>
        <p:txBody>
          <a:bodyPr/>
          <a:lstStyle/>
          <a:p>
            <a:r>
              <a:rPr lang="nl-NL" dirty="0" smtClean="0">
                <a:solidFill>
                  <a:srgbClr val="92D050"/>
                </a:solidFill>
              </a:rPr>
              <a:t>Bemesting</a:t>
            </a:r>
            <a:endParaRPr lang="nl-NL" dirty="0">
              <a:solidFill>
                <a:srgbClr val="92D050"/>
              </a:solidFill>
            </a:endParaRPr>
          </a:p>
        </p:txBody>
      </p:sp>
      <p:pic>
        <p:nvPicPr>
          <p:cNvPr id="6146" name="Picture 2" descr="http://www.asico-group.com/upload/201209101809173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2924944"/>
            <a:ext cx="5219043" cy="33138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9935995"/>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Dierlijk</a:t>
            </a:r>
          </a:p>
          <a:p>
            <a:pPr lvl="1"/>
            <a:r>
              <a:rPr lang="nl-NL" dirty="0" smtClean="0"/>
              <a:t>Mest</a:t>
            </a:r>
          </a:p>
          <a:p>
            <a:r>
              <a:rPr lang="nl-NL" dirty="0" smtClean="0"/>
              <a:t>Natuurlijk</a:t>
            </a:r>
          </a:p>
          <a:p>
            <a:pPr lvl="1"/>
            <a:r>
              <a:rPr lang="nl-NL" dirty="0" smtClean="0"/>
              <a:t>Compost</a:t>
            </a:r>
            <a:endParaRPr lang="nl-NL" dirty="0"/>
          </a:p>
        </p:txBody>
      </p:sp>
      <p:sp>
        <p:nvSpPr>
          <p:cNvPr id="3" name="Title 2"/>
          <p:cNvSpPr>
            <a:spLocks noGrp="1"/>
          </p:cNvSpPr>
          <p:nvPr>
            <p:ph type="title"/>
          </p:nvPr>
        </p:nvSpPr>
        <p:spPr/>
        <p:txBody>
          <a:bodyPr/>
          <a:lstStyle/>
          <a:p>
            <a:r>
              <a:rPr lang="nl-NL" dirty="0" smtClean="0">
                <a:solidFill>
                  <a:srgbClr val="92D050"/>
                </a:solidFill>
              </a:rPr>
              <a:t>Bemesting - Organisch</a:t>
            </a:r>
            <a:endParaRPr lang="nl-NL" dirty="0">
              <a:solidFill>
                <a:srgbClr val="92D050"/>
              </a:solidFill>
            </a:endParaRPr>
          </a:p>
        </p:txBody>
      </p:sp>
      <p:pic>
        <p:nvPicPr>
          <p:cNvPr id="5122" name="Picture 2" descr="http://www.melkvee.nl/upload/nieuws/lightbox/343c44c8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429000"/>
            <a:ext cx="3888432" cy="29163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124" name="Picture 4" descr="http://mcgearyorganics.com/images/stories/All_about_Fertilizers_Page_Image_thre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4068" y="836712"/>
            <a:ext cx="2143125" cy="2133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063967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Vloeibaar</a:t>
            </a:r>
          </a:p>
          <a:p>
            <a:r>
              <a:rPr lang="nl-NL" dirty="0" smtClean="0"/>
              <a:t>Vast</a:t>
            </a:r>
          </a:p>
          <a:p>
            <a:r>
              <a:rPr lang="nl-NL" dirty="0" smtClean="0"/>
              <a:t>Osmocote</a:t>
            </a:r>
          </a:p>
          <a:p>
            <a:endParaRPr lang="nl-NL" dirty="0"/>
          </a:p>
          <a:p>
            <a:endParaRPr lang="nl-NL" dirty="0" smtClean="0"/>
          </a:p>
        </p:txBody>
      </p:sp>
      <p:sp>
        <p:nvSpPr>
          <p:cNvPr id="3" name="Title 2"/>
          <p:cNvSpPr>
            <a:spLocks noGrp="1"/>
          </p:cNvSpPr>
          <p:nvPr>
            <p:ph type="title"/>
          </p:nvPr>
        </p:nvSpPr>
        <p:spPr/>
        <p:txBody>
          <a:bodyPr/>
          <a:lstStyle/>
          <a:p>
            <a:r>
              <a:rPr lang="nl-NL" dirty="0" smtClean="0">
                <a:solidFill>
                  <a:srgbClr val="92D050"/>
                </a:solidFill>
              </a:rPr>
              <a:t>Bemesting - Chemisch</a:t>
            </a:r>
            <a:endParaRPr lang="nl-NL" dirty="0">
              <a:solidFill>
                <a:srgbClr val="92D050"/>
              </a:solidFill>
            </a:endParaRPr>
          </a:p>
        </p:txBody>
      </p:sp>
      <p:pic>
        <p:nvPicPr>
          <p:cNvPr id="4100" name="Picture 4" descr="http://www.kennislink.nl/system/files/000/131/841/large/SIILIN_1B.jpg?13340529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556792"/>
            <a:ext cx="3312368" cy="24084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102" name="Picture 6" descr="http://www.saigon-gpdaily.com.vn/dataimages/original/2012/12/images220804_fertiliz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4206750"/>
            <a:ext cx="3449959" cy="22079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0958080"/>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pH</a:t>
            </a:r>
          </a:p>
          <a:p>
            <a:r>
              <a:rPr lang="nl-NL" dirty="0" smtClean="0"/>
              <a:t>EC</a:t>
            </a:r>
          </a:p>
          <a:p>
            <a:endParaRPr lang="nl-NL" dirty="0"/>
          </a:p>
          <a:p>
            <a:r>
              <a:rPr lang="nl-NL" dirty="0" smtClean="0"/>
              <a:t>Verschillende meetmethoden</a:t>
            </a:r>
          </a:p>
          <a:p>
            <a:pPr lvl="1"/>
            <a:r>
              <a:rPr lang="nl-NL" dirty="0" smtClean="0"/>
              <a:t>Handmatig</a:t>
            </a:r>
          </a:p>
          <a:p>
            <a:pPr lvl="1"/>
            <a:r>
              <a:rPr lang="nl-NL" dirty="0" smtClean="0"/>
              <a:t>Computer</a:t>
            </a:r>
          </a:p>
          <a:p>
            <a:pPr lvl="1"/>
            <a:r>
              <a:rPr lang="nl-NL" dirty="0" smtClean="0"/>
              <a:t>Lab</a:t>
            </a:r>
            <a:endParaRPr lang="nl-NL" dirty="0"/>
          </a:p>
        </p:txBody>
      </p:sp>
      <p:sp>
        <p:nvSpPr>
          <p:cNvPr id="3" name="Title 2"/>
          <p:cNvSpPr>
            <a:spLocks noGrp="1"/>
          </p:cNvSpPr>
          <p:nvPr>
            <p:ph type="title"/>
          </p:nvPr>
        </p:nvSpPr>
        <p:spPr/>
        <p:txBody>
          <a:bodyPr/>
          <a:lstStyle/>
          <a:p>
            <a:r>
              <a:rPr lang="nl-NL" dirty="0" smtClean="0">
                <a:solidFill>
                  <a:srgbClr val="92D050"/>
                </a:solidFill>
              </a:rPr>
              <a:t>Bemesting - Meten</a:t>
            </a:r>
            <a:endParaRPr lang="nl-NL" dirty="0">
              <a:solidFill>
                <a:srgbClr val="92D050"/>
              </a:solidFill>
            </a:endParaRPr>
          </a:p>
        </p:txBody>
      </p:sp>
      <p:sp>
        <p:nvSpPr>
          <p:cNvPr id="4" name="Rectangle 3">
            <a:hlinkClick r:id="rId3" action="ppaction://hlinkfile"/>
          </p:cNvPr>
          <p:cNvSpPr/>
          <p:nvPr/>
        </p:nvSpPr>
        <p:spPr>
          <a:xfrm>
            <a:off x="7524328" y="188640"/>
            <a:ext cx="1404156" cy="4320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nl-NL" dirty="0" smtClean="0"/>
              <a:t>Analyse</a:t>
            </a:r>
            <a:endParaRPr lang="nl-NL" dirty="0"/>
          </a:p>
        </p:txBody>
      </p:sp>
      <p:pic>
        <p:nvPicPr>
          <p:cNvPr id="1026" name="Picture 2" descr="http://www.gfactueel.nl/Resizes/photoplayergallery/PageFiles/21/11/101121/013_boerderij-image-1269678.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3573016"/>
            <a:ext cx="4028339" cy="26759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40778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1000"/>
                                        <p:tgtEl>
                                          <p:spTgt spid="2">
                                            <p:txEl>
                                              <p:pRg st="4" end="4"/>
                                            </p:txEl>
                                          </p:spTgt>
                                        </p:tgtEl>
                                      </p:cBhvr>
                                    </p:animEffect>
                                    <p:anim calcmode="lin" valueType="num">
                                      <p:cBhvr>
                                        <p:cTn id="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5" end="5"/>
                                            </p:txEl>
                                          </p:spTgt>
                                        </p:tgtEl>
                                        <p:attrNameLst>
                                          <p:attrName>style.visibility</p:attrName>
                                        </p:attrNameLst>
                                      </p:cBhvr>
                                      <p:to>
                                        <p:strVal val="visible"/>
                                      </p:to>
                                    </p:set>
                                    <p:animEffect transition="in" filter="fade">
                                      <p:cBhvr>
                                        <p:cTn id="14" dur="1000"/>
                                        <p:tgtEl>
                                          <p:spTgt spid="2">
                                            <p:txEl>
                                              <p:pRg st="5" end="5"/>
                                            </p:txEl>
                                          </p:spTgt>
                                        </p:tgtEl>
                                      </p:cBhvr>
                                    </p:animEffect>
                                    <p:anim calcmode="lin" valueType="num">
                                      <p:cBhvr>
                                        <p:cTn id="15"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animEffect transition="in" filter="fade">
                                      <p:cBhvr>
                                        <p:cTn id="21" dur="1000"/>
                                        <p:tgtEl>
                                          <p:spTgt spid="2">
                                            <p:txEl>
                                              <p:pRg st="6" end="6"/>
                                            </p:txEl>
                                          </p:spTgt>
                                        </p:tgtEl>
                                      </p:cBhvr>
                                    </p:animEffect>
                                    <p:anim calcmode="lin" valueType="num">
                                      <p:cBhvr>
                                        <p:cTn id="22"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Vloeibaar</a:t>
            </a:r>
          </a:p>
          <a:p>
            <a:r>
              <a:rPr lang="nl-NL" dirty="0" smtClean="0"/>
              <a:t>Vast</a:t>
            </a:r>
          </a:p>
          <a:p>
            <a:r>
              <a:rPr lang="nl-NL" dirty="0" smtClean="0"/>
              <a:t>Gewasbescherming</a:t>
            </a:r>
          </a:p>
          <a:p>
            <a:pPr lvl="1"/>
            <a:r>
              <a:rPr lang="nl-NL" dirty="0" smtClean="0"/>
              <a:t>Bitterzout</a:t>
            </a:r>
            <a:endParaRPr lang="nl-NL" dirty="0"/>
          </a:p>
          <a:p>
            <a:pPr lvl="2"/>
            <a:r>
              <a:rPr lang="nl-NL" dirty="0"/>
              <a:t>Magnesium</a:t>
            </a:r>
          </a:p>
          <a:p>
            <a:pPr lvl="1"/>
            <a:r>
              <a:rPr lang="nl-NL" dirty="0"/>
              <a:t>Ureum</a:t>
            </a:r>
          </a:p>
          <a:p>
            <a:pPr lvl="2"/>
            <a:r>
              <a:rPr lang="nl-NL" dirty="0" smtClean="0"/>
              <a:t>Stikstof</a:t>
            </a:r>
          </a:p>
          <a:p>
            <a:r>
              <a:rPr lang="nl-NL" dirty="0" smtClean="0"/>
              <a:t>Uitstrooien</a:t>
            </a:r>
            <a:endParaRPr lang="nl-NL" dirty="0"/>
          </a:p>
          <a:p>
            <a:endParaRPr lang="nl-NL" dirty="0"/>
          </a:p>
        </p:txBody>
      </p:sp>
      <p:sp>
        <p:nvSpPr>
          <p:cNvPr id="3" name="Title 2"/>
          <p:cNvSpPr>
            <a:spLocks noGrp="1"/>
          </p:cNvSpPr>
          <p:nvPr>
            <p:ph type="title"/>
          </p:nvPr>
        </p:nvSpPr>
        <p:spPr/>
        <p:txBody>
          <a:bodyPr/>
          <a:lstStyle/>
          <a:p>
            <a:r>
              <a:rPr lang="nl-NL" dirty="0" smtClean="0">
                <a:solidFill>
                  <a:srgbClr val="92D050"/>
                </a:solidFill>
              </a:rPr>
              <a:t>Bemesting - Doseren</a:t>
            </a:r>
            <a:endParaRPr lang="nl-NL" dirty="0">
              <a:solidFill>
                <a:srgbClr val="92D050"/>
              </a:solidFill>
            </a:endParaRPr>
          </a:p>
        </p:txBody>
      </p:sp>
      <p:pic>
        <p:nvPicPr>
          <p:cNvPr id="5" name="Picture 2" descr="http://www.hortiplan.com/userFiles/images/tuinbouwtechniek/vloeibaar_meststof_vul_400x300.jpg"/>
          <p:cNvPicPr>
            <a:picLocks noChangeAspect="1" noChangeArrowheads="1"/>
          </p:cNvPicPr>
          <p:nvPr/>
        </p:nvPicPr>
        <p:blipFill>
          <a:blip r:embed="rId3" cstate="print"/>
          <a:srcRect/>
          <a:stretch>
            <a:fillRect/>
          </a:stretch>
        </p:blipFill>
        <p:spPr bwMode="auto">
          <a:xfrm>
            <a:off x="5508104" y="1412776"/>
            <a:ext cx="2869476" cy="21521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5489605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22 mei: Toets</a:t>
            </a:r>
          </a:p>
          <a:p>
            <a:pPr lvl="1"/>
            <a:r>
              <a:rPr lang="nl-NL" dirty="0" smtClean="0"/>
              <a:t>Plantenkennis</a:t>
            </a:r>
          </a:p>
          <a:p>
            <a:pPr lvl="2"/>
            <a:r>
              <a:rPr lang="nl-NL" dirty="0" smtClean="0"/>
              <a:t>Glasteelt: Vaste planten</a:t>
            </a:r>
          </a:p>
          <a:p>
            <a:pPr lvl="2"/>
            <a:r>
              <a:rPr lang="nl-NL" dirty="0" smtClean="0"/>
              <a:t>Boomteelt: Coniferen</a:t>
            </a:r>
          </a:p>
          <a:p>
            <a:pPr lvl="1"/>
            <a:r>
              <a:rPr lang="nl-NL" dirty="0" smtClean="0"/>
              <a:t>Water, bodem en bemesting</a:t>
            </a:r>
          </a:p>
          <a:p>
            <a:pPr lvl="1"/>
            <a:endParaRPr lang="nl-NL" dirty="0"/>
          </a:p>
        </p:txBody>
      </p:sp>
      <p:sp>
        <p:nvSpPr>
          <p:cNvPr id="3" name="Title 2"/>
          <p:cNvSpPr>
            <a:spLocks noGrp="1"/>
          </p:cNvSpPr>
          <p:nvPr>
            <p:ph type="title"/>
          </p:nvPr>
        </p:nvSpPr>
        <p:spPr/>
        <p:txBody>
          <a:bodyPr/>
          <a:lstStyle/>
          <a:p>
            <a:r>
              <a:rPr lang="nl-NL" dirty="0" smtClean="0"/>
              <a:t>Volgende week</a:t>
            </a:r>
            <a:endParaRPr lang="nl-NL" dirty="0"/>
          </a:p>
        </p:txBody>
      </p:sp>
    </p:spTree>
    <p:extLst>
      <p:ext uri="{BB962C8B-B14F-4D97-AF65-F5344CB8AC3E}">
        <p14:creationId xmlns:p14="http://schemas.microsoft.com/office/powerpoint/2010/main" val="271306637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Soorten</a:t>
            </a:r>
          </a:p>
          <a:p>
            <a:r>
              <a:rPr lang="nl-NL" dirty="0" smtClean="0"/>
              <a:t>Toepassingen</a:t>
            </a:r>
          </a:p>
          <a:p>
            <a:r>
              <a:rPr lang="nl-NL" dirty="0" smtClean="0"/>
              <a:t>Filters</a:t>
            </a:r>
          </a:p>
          <a:p>
            <a:r>
              <a:rPr lang="nl-NL" dirty="0" smtClean="0"/>
              <a:t>Ontsmetten</a:t>
            </a:r>
          </a:p>
          <a:p>
            <a:r>
              <a:rPr lang="nl-NL" dirty="0" smtClean="0"/>
              <a:t>Functies in de plant</a:t>
            </a:r>
            <a:endParaRPr lang="nl-NL" dirty="0"/>
          </a:p>
        </p:txBody>
      </p:sp>
      <p:sp>
        <p:nvSpPr>
          <p:cNvPr id="3" name="Title 2"/>
          <p:cNvSpPr>
            <a:spLocks noGrp="1"/>
          </p:cNvSpPr>
          <p:nvPr>
            <p:ph type="title"/>
          </p:nvPr>
        </p:nvSpPr>
        <p:spPr/>
        <p:txBody>
          <a:bodyPr/>
          <a:lstStyle/>
          <a:p>
            <a:r>
              <a:rPr lang="nl-NL" dirty="0" smtClean="0">
                <a:solidFill>
                  <a:srgbClr val="00B0F0"/>
                </a:solidFill>
              </a:rPr>
              <a:t>Water</a:t>
            </a:r>
            <a:endParaRPr lang="nl-NL" dirty="0">
              <a:solidFill>
                <a:srgbClr val="00B0F0"/>
              </a:solidFill>
            </a:endParaRPr>
          </a:p>
        </p:txBody>
      </p:sp>
    </p:spTree>
    <p:extLst>
      <p:ext uri="{BB962C8B-B14F-4D97-AF65-F5344CB8AC3E}">
        <p14:creationId xmlns:p14="http://schemas.microsoft.com/office/powerpoint/2010/main" val="243034099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a:t>Regenwater</a:t>
            </a:r>
          </a:p>
          <a:p>
            <a:r>
              <a:rPr lang="nl-NL" dirty="0"/>
              <a:t>Gietwater</a:t>
            </a:r>
          </a:p>
          <a:p>
            <a:r>
              <a:rPr lang="nl-NL" dirty="0"/>
              <a:t>Oppervlakte water</a:t>
            </a:r>
          </a:p>
          <a:p>
            <a:r>
              <a:rPr lang="nl-NL" dirty="0"/>
              <a:t>Grond water</a:t>
            </a:r>
          </a:p>
          <a:p>
            <a:r>
              <a:rPr lang="nl-NL" dirty="0"/>
              <a:t>Drainage water</a:t>
            </a:r>
          </a:p>
          <a:p>
            <a:r>
              <a:rPr lang="nl-NL" dirty="0"/>
              <a:t>Recirculatie water</a:t>
            </a:r>
          </a:p>
          <a:p>
            <a:endParaRPr lang="nl-NL" dirty="0"/>
          </a:p>
        </p:txBody>
      </p:sp>
      <p:sp>
        <p:nvSpPr>
          <p:cNvPr id="3" name="Title 2"/>
          <p:cNvSpPr>
            <a:spLocks noGrp="1"/>
          </p:cNvSpPr>
          <p:nvPr>
            <p:ph type="title"/>
          </p:nvPr>
        </p:nvSpPr>
        <p:spPr/>
        <p:txBody>
          <a:bodyPr/>
          <a:lstStyle/>
          <a:p>
            <a:r>
              <a:rPr lang="nl-NL" dirty="0" smtClean="0">
                <a:solidFill>
                  <a:srgbClr val="00B0F0"/>
                </a:solidFill>
              </a:rPr>
              <a:t>Water - Soorten</a:t>
            </a:r>
            <a:endParaRPr lang="nl-NL" dirty="0">
              <a:solidFill>
                <a:srgbClr val="00B0F0"/>
              </a:solidFill>
            </a:endParaRPr>
          </a:p>
        </p:txBody>
      </p:sp>
      <p:pic>
        <p:nvPicPr>
          <p:cNvPr id="4" name="Picture 6" descr="http://www.easy-fix.nl/images/vaste-tafelbi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5052" y="1340768"/>
            <a:ext cx="3958789" cy="2420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20320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Klimaatbeheersing</a:t>
            </a:r>
          </a:p>
          <a:p>
            <a:pPr lvl="1"/>
            <a:r>
              <a:rPr lang="nl-NL" dirty="0" smtClean="0"/>
              <a:t>Dekkoeling</a:t>
            </a:r>
          </a:p>
          <a:p>
            <a:pPr lvl="1"/>
            <a:r>
              <a:rPr lang="nl-NL" dirty="0" smtClean="0"/>
              <a:t>Verwarmen</a:t>
            </a:r>
          </a:p>
          <a:p>
            <a:pPr lvl="1"/>
            <a:r>
              <a:rPr lang="nl-NL" dirty="0" smtClean="0"/>
              <a:t>Bescherming </a:t>
            </a:r>
            <a:r>
              <a:rPr lang="nl-NL" dirty="0"/>
              <a:t>bij </a:t>
            </a:r>
            <a:r>
              <a:rPr lang="nl-NL" dirty="0" smtClean="0"/>
              <a:t>vorst</a:t>
            </a:r>
          </a:p>
          <a:p>
            <a:r>
              <a:rPr lang="nl-NL" dirty="0" smtClean="0"/>
              <a:t>Plantvoeding</a:t>
            </a:r>
          </a:p>
          <a:p>
            <a:pPr lvl="1"/>
            <a:r>
              <a:rPr lang="nl-NL" dirty="0" smtClean="0"/>
              <a:t>Watergeven</a:t>
            </a:r>
          </a:p>
          <a:p>
            <a:pPr lvl="1"/>
            <a:r>
              <a:rPr lang="nl-NL" dirty="0" smtClean="0"/>
              <a:t>Bemesting</a:t>
            </a:r>
          </a:p>
          <a:p>
            <a:endParaRPr lang="nl-NL" dirty="0" smtClean="0"/>
          </a:p>
        </p:txBody>
      </p:sp>
      <p:sp>
        <p:nvSpPr>
          <p:cNvPr id="3" name="Title 2"/>
          <p:cNvSpPr>
            <a:spLocks noGrp="1"/>
          </p:cNvSpPr>
          <p:nvPr>
            <p:ph type="title"/>
          </p:nvPr>
        </p:nvSpPr>
        <p:spPr/>
        <p:txBody>
          <a:bodyPr/>
          <a:lstStyle/>
          <a:p>
            <a:r>
              <a:rPr lang="nl-NL" dirty="0" smtClean="0">
                <a:solidFill>
                  <a:srgbClr val="00B0F0"/>
                </a:solidFill>
              </a:rPr>
              <a:t>Water - Toepassingen</a:t>
            </a:r>
            <a:endParaRPr lang="nl-NL" dirty="0">
              <a:solidFill>
                <a:srgbClr val="00B0F0"/>
              </a:solidFill>
            </a:endParaRPr>
          </a:p>
        </p:txBody>
      </p:sp>
      <p:pic>
        <p:nvPicPr>
          <p:cNvPr id="4" name="Picture 8" descr="http://www.klimrek.com/uploads/Klimrek%20Scherm/meeneem%20profiel%20met%20geintegreerde%20sproeier%20(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9990" y="1844824"/>
            <a:ext cx="2042697" cy="15320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 name="Picture 6" descr="http://site4.deligrowserver.nl/wp-content/uploads/2011/12/gaarts_energie_en_warmtebuffers_k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8938" y="1844824"/>
            <a:ext cx="2077652" cy="15582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6" name="Picture 2" descr="http://www.meteohellevoetsluis.nl/wp/wp-content/uploads/IJslaag-bloesems-by-DigiSpy.jpg?5643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3789040"/>
            <a:ext cx="4453915" cy="27836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4622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a:t>Zandfilter</a:t>
            </a:r>
          </a:p>
          <a:p>
            <a:r>
              <a:rPr lang="nl-NL" dirty="0"/>
              <a:t>Zeeffilter</a:t>
            </a:r>
          </a:p>
          <a:p>
            <a:r>
              <a:rPr lang="nl-NL" dirty="0"/>
              <a:t>Omgekeerde osmose</a:t>
            </a:r>
          </a:p>
          <a:p>
            <a:r>
              <a:rPr lang="nl-NL" dirty="0"/>
              <a:t>Zeefbocht</a:t>
            </a:r>
          </a:p>
          <a:p>
            <a:endParaRPr lang="nl-NL" dirty="0"/>
          </a:p>
        </p:txBody>
      </p:sp>
      <p:sp>
        <p:nvSpPr>
          <p:cNvPr id="3" name="Title 2"/>
          <p:cNvSpPr>
            <a:spLocks noGrp="1"/>
          </p:cNvSpPr>
          <p:nvPr>
            <p:ph type="title"/>
          </p:nvPr>
        </p:nvSpPr>
        <p:spPr/>
        <p:txBody>
          <a:bodyPr/>
          <a:lstStyle/>
          <a:p>
            <a:r>
              <a:rPr lang="nl-NL" dirty="0" smtClean="0">
                <a:solidFill>
                  <a:srgbClr val="00B0F0"/>
                </a:solidFill>
              </a:rPr>
              <a:t>Water - Filters</a:t>
            </a:r>
            <a:endParaRPr lang="nl-NL" dirty="0">
              <a:solidFill>
                <a:srgbClr val="00B0F0"/>
              </a:solidFill>
            </a:endParaRPr>
          </a:p>
        </p:txBody>
      </p:sp>
    </p:spTree>
    <p:extLst>
      <p:ext uri="{BB962C8B-B14F-4D97-AF65-F5344CB8AC3E}">
        <p14:creationId xmlns:p14="http://schemas.microsoft.com/office/powerpoint/2010/main" val="60333914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Organische stoffen</a:t>
            </a:r>
          </a:p>
        </p:txBody>
      </p:sp>
      <p:sp>
        <p:nvSpPr>
          <p:cNvPr id="3" name="Titel 2"/>
          <p:cNvSpPr>
            <a:spLocks noGrp="1"/>
          </p:cNvSpPr>
          <p:nvPr>
            <p:ph type="title"/>
          </p:nvPr>
        </p:nvSpPr>
        <p:spPr/>
        <p:txBody>
          <a:bodyPr/>
          <a:lstStyle/>
          <a:p>
            <a:r>
              <a:rPr lang="nl-NL" dirty="0" smtClean="0">
                <a:solidFill>
                  <a:srgbClr val="00B0F0"/>
                </a:solidFill>
              </a:rPr>
              <a:t>Zandfilter</a:t>
            </a:r>
            <a:endParaRPr lang="nl-NL" dirty="0">
              <a:solidFill>
                <a:srgbClr val="00B0F0"/>
              </a:solidFill>
            </a:endParaRPr>
          </a:p>
        </p:txBody>
      </p:sp>
      <p:pic>
        <p:nvPicPr>
          <p:cNvPr id="3074" name="Picture 2" descr="http://www.waterportaal.be/portals/0/snelle%20zandfil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41508" y="1196752"/>
            <a:ext cx="3953117" cy="52764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99295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Na zandfilter</a:t>
            </a:r>
          </a:p>
          <a:p>
            <a:r>
              <a:rPr lang="nl-NL" dirty="0" smtClean="0"/>
              <a:t>In de kas</a:t>
            </a:r>
          </a:p>
          <a:p>
            <a:pPr lvl="1"/>
            <a:r>
              <a:rPr lang="nl-NL" dirty="0" smtClean="0"/>
              <a:t>Onder bevloeiing</a:t>
            </a:r>
          </a:p>
          <a:p>
            <a:pPr lvl="1"/>
            <a:r>
              <a:rPr lang="nl-NL" dirty="0" smtClean="0"/>
              <a:t>Druppelleidingen</a:t>
            </a:r>
          </a:p>
          <a:p>
            <a:pPr lvl="1"/>
            <a:r>
              <a:rPr lang="nl-NL" dirty="0" smtClean="0"/>
              <a:t>Sprinklers</a:t>
            </a:r>
            <a:endParaRPr lang="nl-NL" dirty="0"/>
          </a:p>
        </p:txBody>
      </p:sp>
      <p:sp>
        <p:nvSpPr>
          <p:cNvPr id="3" name="Titel 2"/>
          <p:cNvSpPr>
            <a:spLocks noGrp="1"/>
          </p:cNvSpPr>
          <p:nvPr>
            <p:ph type="title"/>
          </p:nvPr>
        </p:nvSpPr>
        <p:spPr/>
        <p:txBody>
          <a:bodyPr/>
          <a:lstStyle/>
          <a:p>
            <a:r>
              <a:rPr lang="nl-NL" dirty="0" smtClean="0">
                <a:solidFill>
                  <a:srgbClr val="00B0F0"/>
                </a:solidFill>
              </a:rPr>
              <a:t>Zeeffilter</a:t>
            </a:r>
            <a:endParaRPr lang="nl-NL" dirty="0">
              <a:solidFill>
                <a:srgbClr val="00B0F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9100" y="2780928"/>
            <a:ext cx="4914900"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940435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Recirculatiewater</a:t>
            </a:r>
          </a:p>
          <a:p>
            <a:r>
              <a:rPr lang="nl-NL" dirty="0" smtClean="0"/>
              <a:t>Drainage water</a:t>
            </a:r>
            <a:endParaRPr lang="nl-NL" dirty="0"/>
          </a:p>
        </p:txBody>
      </p:sp>
      <p:sp>
        <p:nvSpPr>
          <p:cNvPr id="3" name="Titel 2"/>
          <p:cNvSpPr>
            <a:spLocks noGrp="1"/>
          </p:cNvSpPr>
          <p:nvPr>
            <p:ph type="title"/>
          </p:nvPr>
        </p:nvSpPr>
        <p:spPr/>
        <p:txBody>
          <a:bodyPr/>
          <a:lstStyle/>
          <a:p>
            <a:r>
              <a:rPr lang="nl-NL" dirty="0" smtClean="0">
                <a:solidFill>
                  <a:srgbClr val="00B0F0"/>
                </a:solidFill>
              </a:rPr>
              <a:t>Zeefbocht</a:t>
            </a:r>
            <a:endParaRPr lang="nl-NL" dirty="0">
              <a:solidFill>
                <a:srgbClr val="00B0F0"/>
              </a:solidFill>
            </a:endParaRPr>
          </a:p>
        </p:txBody>
      </p:sp>
      <p:pic>
        <p:nvPicPr>
          <p:cNvPr id="4098" name="Picture 2" descr="http://www.spranco-matic.be/uploaddata/afbeeldingen/full/0f173d535243455cb8bb32057ca3747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2852936"/>
            <a:ext cx="4655840" cy="34918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689106"/>
      </p:ext>
    </p:extLst>
  </p:cSld>
  <p:clrMapOvr>
    <a:masterClrMapping/>
  </p:clrMapOvr>
  <p:transition>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408</TotalTime>
  <Words>628</Words>
  <Application>Microsoft Office PowerPoint</Application>
  <PresentationFormat>On-screen Show (4:3)</PresentationFormat>
  <Paragraphs>194</Paragraphs>
  <Slides>28</Slides>
  <Notes>15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Concourse</vt:lpstr>
      <vt:lpstr>Glasteelt 15-05-2014</vt:lpstr>
      <vt:lpstr>1. Water, bodem en bemesting</vt:lpstr>
      <vt:lpstr>Water</vt:lpstr>
      <vt:lpstr>Water - Soorten</vt:lpstr>
      <vt:lpstr>Water - Toepassingen</vt:lpstr>
      <vt:lpstr>Water - Filters</vt:lpstr>
      <vt:lpstr>Zandfilter</vt:lpstr>
      <vt:lpstr>Zeeffilter</vt:lpstr>
      <vt:lpstr>Zeefbocht</vt:lpstr>
      <vt:lpstr>Omgekeerde osmose</vt:lpstr>
      <vt:lpstr>Water - Ontsmetten</vt:lpstr>
      <vt:lpstr>Water – In de plant</vt:lpstr>
      <vt:lpstr>Bodem</vt:lpstr>
      <vt:lpstr>Bodem - Nederland</vt:lpstr>
      <vt:lpstr>Zand</vt:lpstr>
      <vt:lpstr>Löss</vt:lpstr>
      <vt:lpstr>Veen</vt:lpstr>
      <vt:lpstr>Rivierklei</vt:lpstr>
      <vt:lpstr>Zeeklei</vt:lpstr>
      <vt:lpstr>Bodem - Grondsoorten</vt:lpstr>
      <vt:lpstr>Bodem - Samenstelling</vt:lpstr>
      <vt:lpstr>Bodem - Samenstelling</vt:lpstr>
      <vt:lpstr>Bemesting</vt:lpstr>
      <vt:lpstr>Bemesting - Organisch</vt:lpstr>
      <vt:lpstr>Bemesting - Chemisch</vt:lpstr>
      <vt:lpstr>Bemesting - Meten</vt:lpstr>
      <vt:lpstr>Bemesting - Doseren</vt:lpstr>
      <vt:lpstr>Volgende week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 Teelt 5-12-2013</dc:title>
  <dc:creator>Mathijs</dc:creator>
  <cp:lastModifiedBy>Mathijs</cp:lastModifiedBy>
  <cp:revision>68</cp:revision>
  <dcterms:created xsi:type="dcterms:W3CDTF">2013-12-03T16:07:15Z</dcterms:created>
  <dcterms:modified xsi:type="dcterms:W3CDTF">2014-05-14T12:48:51Z</dcterms:modified>
</cp:coreProperties>
</file>