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81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ijdelijke aanduiding voor datum 2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17" name="Tijdelijke aanduiding voor voettekst 16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29" name="Tijdelijke aanduiding voor dianumm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32" name="Rechthoek 31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9" name="Rechthoek 38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0" name="Rechthoek 39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1" name="Rechthoek 40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42" name="Rechthoek 41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Titel 7"/>
          <p:cNvSpPr>
            <a:spLocks noGrp="1"/>
          </p:cNvSpPr>
          <p:nvPr>
            <p:ph type="ctrTitle"/>
          </p:nvPr>
        </p:nvSpPr>
        <p:spPr>
          <a:xfrm>
            <a:off x="914400" y="4343400"/>
            <a:ext cx="7772400" cy="1975104"/>
          </a:xfrm>
        </p:spPr>
        <p:txBody>
          <a:bodyPr/>
          <a:lstStyle>
            <a:lvl1pPr marR="9144" algn="l">
              <a:defRPr sz="4000" b="1" cap="all" spc="0" baseline="0">
                <a:effectLst>
                  <a:reflection blurRad="12700" stA="34000" endA="740" endPos="53000" dir="5400000" sy="-100000" algn="bl" rotWithShape="0"/>
                </a:effectLst>
              </a:defRPr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9" name="Ondertitel 8"/>
          <p:cNvSpPr>
            <a:spLocks noGrp="1"/>
          </p:cNvSpPr>
          <p:nvPr>
            <p:ph type="subTitle" idx="1"/>
          </p:nvPr>
        </p:nvSpPr>
        <p:spPr>
          <a:xfrm>
            <a:off x="914400" y="2834640"/>
            <a:ext cx="7772400" cy="1508760"/>
          </a:xfrm>
        </p:spPr>
        <p:txBody>
          <a:bodyPr lIns="100584" tIns="45720" anchor="b"/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 smtClean="0"/>
              <a:t>Klik om het opmaakprofiel van de modelondertitel te bewerken</a:t>
            </a:r>
            <a:endParaRPr kumimoji="0" lang="en-US"/>
          </a:p>
        </p:txBody>
      </p:sp>
      <p:sp>
        <p:nvSpPr>
          <p:cNvPr id="56" name="Rechthoek 55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5" name="Rechthoek 64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6" name="Rechthoek 65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7" name="Rechthoek 66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981200" cy="5851525"/>
          </a:xfrm>
        </p:spPr>
        <p:txBody>
          <a:bodyPr vert="eaVert" anchor="ctr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5867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Vrije vorm 13"/>
          <p:cNvSpPr>
            <a:spLocks/>
          </p:cNvSpPr>
          <p:nvPr/>
        </p:nvSpPr>
        <p:spPr bwMode="auto">
          <a:xfrm>
            <a:off x="4828952" y="1073888"/>
            <a:ext cx="4322136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5" name="Vrije vorm 14"/>
          <p:cNvSpPr>
            <a:spLocks/>
          </p:cNvSpPr>
          <p:nvPr/>
        </p:nvSpPr>
        <p:spPr bwMode="auto">
          <a:xfrm>
            <a:off x="373966" y="0"/>
            <a:ext cx="5514536" cy="661533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3" name="Vrije vorm 12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6" name="Vrije vorm 15"/>
          <p:cNvSpPr>
            <a:spLocks/>
          </p:cNvSpPr>
          <p:nvPr/>
        </p:nvSpPr>
        <p:spPr bwMode="auto">
          <a:xfrm>
            <a:off x="5943600" y="0"/>
            <a:ext cx="27432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104" y="0"/>
              </a:cxn>
              <a:cxn ang="0">
                <a:pos x="1728" y="0"/>
              </a:cxn>
              <a:cxn ang="0">
                <a:pos x="0" y="2688"/>
              </a:cxn>
              <a:cxn ang="0">
                <a:pos x="1104" y="0"/>
              </a:cxn>
            </a:cxnLst>
            <a:rect l="0" t="0" r="0" b="0"/>
            <a:pathLst>
              <a:path w="1728" h="2688">
                <a:moveTo>
                  <a:pt x="1104" y="0"/>
                </a:moveTo>
                <a:lnTo>
                  <a:pt x="1728" y="0"/>
                </a:lnTo>
                <a:lnTo>
                  <a:pt x="0" y="2688"/>
                </a:lnTo>
                <a:lnTo>
                  <a:pt x="110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7" name="Vrije vorm 16"/>
          <p:cNvSpPr>
            <a:spLocks/>
          </p:cNvSpPr>
          <p:nvPr/>
        </p:nvSpPr>
        <p:spPr bwMode="auto">
          <a:xfrm>
            <a:off x="5943600" y="4267200"/>
            <a:ext cx="3200400" cy="11430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2016" y="240"/>
              </a:cxn>
              <a:cxn ang="0">
                <a:pos x="2016" y="720"/>
              </a:cxn>
              <a:cxn ang="0">
                <a:pos x="0" y="0"/>
              </a:cxn>
            </a:cxnLst>
            <a:rect l="0" t="0" r="0" b="0"/>
            <a:pathLst>
              <a:path w="2016" h="720">
                <a:moveTo>
                  <a:pt x="0" y="0"/>
                </a:moveTo>
                <a:lnTo>
                  <a:pt x="2016" y="240"/>
                </a:lnTo>
                <a:lnTo>
                  <a:pt x="2016" y="72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8" name="Vrije vorm 17"/>
          <p:cNvSpPr>
            <a:spLocks/>
          </p:cNvSpPr>
          <p:nvPr/>
        </p:nvSpPr>
        <p:spPr bwMode="auto">
          <a:xfrm>
            <a:off x="5943600" y="0"/>
            <a:ext cx="13716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864" y="0"/>
              </a:cxn>
              <a:cxn ang="0">
                <a:pos x="0" y="2688"/>
              </a:cxn>
              <a:cxn ang="0">
                <a:pos x="768" y="0"/>
              </a:cxn>
              <a:cxn ang="0">
                <a:pos x="864" y="0"/>
              </a:cxn>
            </a:cxnLst>
            <a:rect l="0" t="0" r="0" b="0"/>
            <a:pathLst>
              <a:path w="864" h="2688">
                <a:moveTo>
                  <a:pt x="864" y="0"/>
                </a:moveTo>
                <a:lnTo>
                  <a:pt x="0" y="2688"/>
                </a:lnTo>
                <a:lnTo>
                  <a:pt x="768" y="0"/>
                </a:lnTo>
                <a:lnTo>
                  <a:pt x="86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9" name="Vrije vorm 18"/>
          <p:cNvSpPr>
            <a:spLocks/>
          </p:cNvSpPr>
          <p:nvPr/>
        </p:nvSpPr>
        <p:spPr bwMode="auto">
          <a:xfrm>
            <a:off x="5948363" y="4246563"/>
            <a:ext cx="2090737" cy="261143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71" y="1645"/>
              </a:cxn>
              <a:cxn ang="0">
                <a:pos x="1317" y="1645"/>
              </a:cxn>
              <a:cxn ang="0">
                <a:pos x="0" y="0"/>
              </a:cxn>
              <a:cxn ang="0">
                <a:pos x="1071" y="1645"/>
              </a:cxn>
            </a:cxnLst>
            <a:rect l="0" t="0" r="0" b="0"/>
            <a:pathLst>
              <a:path w="1317" h="1645">
                <a:moveTo>
                  <a:pt x="1071" y="1645"/>
                </a:moveTo>
                <a:lnTo>
                  <a:pt x="1317" y="1645"/>
                </a:lnTo>
                <a:lnTo>
                  <a:pt x="0" y="0"/>
                </a:lnTo>
                <a:lnTo>
                  <a:pt x="1071" y="1645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0" name="Vrije vorm 19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1" name="Vrije vorm 20"/>
          <p:cNvSpPr>
            <a:spLocks/>
          </p:cNvSpPr>
          <p:nvPr/>
        </p:nvSpPr>
        <p:spPr bwMode="auto">
          <a:xfrm>
            <a:off x="5943600" y="1371600"/>
            <a:ext cx="3200400" cy="2895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2016" y="144"/>
              </a:cxn>
              <a:cxn ang="0">
                <a:pos x="0" y="1824"/>
              </a:cxn>
              <a:cxn ang="0">
                <a:pos x="2016" y="0"/>
              </a:cxn>
            </a:cxnLst>
            <a:rect l="0" t="0" r="0" b="0"/>
            <a:pathLst>
              <a:path w="2016" h="1824">
                <a:moveTo>
                  <a:pt x="2016" y="0"/>
                </a:moveTo>
                <a:lnTo>
                  <a:pt x="2016" y="144"/>
                </a:lnTo>
                <a:lnTo>
                  <a:pt x="0" y="1824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2" name="Vrije vorm 21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3" name="Vrije vorm 22"/>
          <p:cNvSpPr>
            <a:spLocks/>
          </p:cNvSpPr>
          <p:nvPr/>
        </p:nvSpPr>
        <p:spPr bwMode="auto">
          <a:xfrm>
            <a:off x="990600" y="4267200"/>
            <a:ext cx="4953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120" y="0"/>
              </a:cxn>
              <a:cxn ang="0">
                <a:pos x="1056" y="1632"/>
              </a:cxn>
              <a:cxn ang="0">
                <a:pos x="0" y="1632"/>
              </a:cxn>
            </a:cxnLst>
            <a:rect l="0" t="0" r="0" b="0"/>
            <a:pathLst>
              <a:path w="3120" h="1632">
                <a:moveTo>
                  <a:pt x="0" y="1632"/>
                </a:moveTo>
                <a:lnTo>
                  <a:pt x="3120" y="0"/>
                </a:lnTo>
                <a:lnTo>
                  <a:pt x="1056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4" name="Vrije vorm 23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5" name="Vrije vorm 24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6" name="Vrije vorm 25"/>
          <p:cNvSpPr>
            <a:spLocks/>
          </p:cNvSpPr>
          <p:nvPr/>
        </p:nvSpPr>
        <p:spPr bwMode="auto">
          <a:xfrm>
            <a:off x="366824" y="2133600"/>
            <a:ext cx="5638800" cy="2133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7" name="Vrije vorm 26"/>
          <p:cNvSpPr>
            <a:spLocks/>
          </p:cNvSpPr>
          <p:nvPr/>
        </p:nvSpPr>
        <p:spPr bwMode="auto">
          <a:xfrm>
            <a:off x="4572000" y="4267200"/>
            <a:ext cx="13716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96" y="1632"/>
              </a:cxn>
              <a:cxn ang="0">
                <a:pos x="864" y="0"/>
              </a:cxn>
              <a:cxn ang="0">
                <a:pos x="0" y="1632"/>
              </a:cxn>
            </a:cxnLst>
            <a:rect l="0" t="0" r="0" b="0"/>
            <a:pathLst>
              <a:path w="864" h="1632">
                <a:moveTo>
                  <a:pt x="0" y="1632"/>
                </a:moveTo>
                <a:lnTo>
                  <a:pt x="96" y="1632"/>
                </a:lnTo>
                <a:lnTo>
                  <a:pt x="864" y="0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06902" y="1351672"/>
            <a:ext cx="5718048" cy="977486"/>
          </a:xfrm>
        </p:spPr>
        <p:txBody>
          <a:bodyPr lIns="82296" tIns="45720" bIns="0" anchor="t"/>
          <a:lstStyle>
            <a:lvl1pPr marL="5486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7" name="Rechthoek 6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06902" y="512064"/>
            <a:ext cx="8156448" cy="777240"/>
          </a:xfrm>
        </p:spPr>
        <p:txBody>
          <a:bodyPr tIns="64008"/>
          <a:lstStyle>
            <a:lvl1pPr algn="l">
              <a:buNone/>
              <a:defRPr sz="3800" b="0" cap="none" spc="-150" baseline="0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8" name="Rechthoek 7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Rechthoek 8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0" name="Rechthoek 9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hthoek 10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hthoek 11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512064"/>
            <a:ext cx="8229600" cy="914400"/>
          </a:xfrm>
        </p:spPr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64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55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hthoek 24"/>
          <p:cNvSpPr/>
          <p:nvPr/>
        </p:nvSpPr>
        <p:spPr>
          <a:xfrm>
            <a:off x="0" y="402265"/>
            <a:ext cx="886708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>
              <a:defRPr sz="4000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6" name="Rechthoek 15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7" name="Rechthoek 16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8" name="Rechthoek 17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9" name="Rechthoek 18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0" name="Rechthoek 19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1" name="Rechthoek 20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Rechthoek 21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9" name="Rechthoek 28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30" name="Rechthoek 29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>
              <a:defRPr sz="4000" cap="none" baseline="0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>
              <a:buNone/>
              <a:defRPr sz="3600" b="0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hthoek 7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9" name="Rechte verbindingslijn 8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val="FFFFFF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0" name="Groep 9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Rechte verbindingslijn 14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Rechte verbindingslijn 15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Rechte verbindingslijn 16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el 1"/>
          <p:cNvSpPr>
            <a:spLocks noGrp="1"/>
          </p:cNvSpPr>
          <p:nvPr>
            <p:ph type="title"/>
          </p:nvPr>
        </p:nvSpPr>
        <p:spPr bwMode="grayWhite">
          <a:xfrm>
            <a:off x="914400" y="441251"/>
            <a:ext cx="6858000" cy="701749"/>
          </a:xfrm>
        </p:spPr>
        <p:txBody>
          <a:bodyPr anchor="b"/>
          <a:lstStyle>
            <a:lvl1pPr algn="l">
              <a:buNone/>
              <a:defRPr sz="2100" b="0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368032" y="1893781"/>
            <a:ext cx="8778240" cy="4960144"/>
          </a:xfrm>
          <a:solidFill>
            <a:schemeClr val="bg2"/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 smtClean="0"/>
              <a:t>Klik op het pictogram als u een afbeelding wilt toevoegen</a:t>
            </a:r>
            <a:endParaRPr kumimoji="0" lang="en-US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 bwMode="grayWhite">
          <a:xfrm>
            <a:off x="914400" y="1150144"/>
            <a:ext cx="6858000" cy="685800"/>
          </a:xfrm>
        </p:spPr>
        <p:txBody>
          <a:bodyPr/>
          <a:lstStyle>
            <a:lvl1pPr marL="27432" indent="0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grpSp>
        <p:nvGrpSpPr>
          <p:cNvPr id="14" name="Groep 13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Rechte verbindingslijn 10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Rechte verbindingslijn 11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Rechte verbindingslijn 12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Groep 17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Rechte verbindingslijn 18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Rechte verbindingslijn 19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Rechte verbindingslijn 20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6477000" y="55499"/>
            <a:ext cx="2133600" cy="365125"/>
          </a:xfrm>
        </p:spPr>
        <p:txBody>
          <a:bodyPr/>
          <a:lstStyle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>
          <a:xfrm>
            <a:off x="914400" y="55499"/>
            <a:ext cx="5562600" cy="365125"/>
          </a:xfrm>
        </p:spPr>
        <p:txBody>
          <a:bodyPr/>
          <a:lstStyle>
            <a:extLst/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>
          <a:xfrm>
            <a:off x="8610600" y="55499"/>
            <a:ext cx="457200" cy="365125"/>
          </a:xfrm>
        </p:spPr>
        <p:txBody>
          <a:bodyPr/>
          <a:lstStyle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hthoek 6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hthoek 7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hthoek 8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echthoek 9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hthoek 10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hthoek 11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5" name="Rechthoek 14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6" name="Rechthoek 15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7" name="Rechthoek 16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Tijdelijke aanduiding voor titel 2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3" name="Tijdelijke aanduiding voor tekst 12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14" name="Tijdelijke aanduiding voor datum 13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79EAFFDC-B70A-4D07-9405-1C3AC7DC0FCB}" type="datetimeFigureOut">
              <a:rPr lang="nl-NL" smtClean="0"/>
              <a:pPr/>
              <a:t>21-11-2011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23" name="Tijdelijke aanduiding voor dianummer 22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  <a:extLst/>
          </a:lstStyle>
          <a:p>
            <a:fld id="{488E323A-8029-4056-B7CF-87AB1C51F98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 spc="-100" baseline="0">
          <a:solidFill>
            <a:schemeClr val="tx2">
              <a:satMod val="200000"/>
            </a:schemeClr>
          </a:solidFill>
          <a:latin typeface="+mj-lt"/>
          <a:ea typeface="+mj-ea"/>
          <a:cs typeface="+mj-cs"/>
        </a:defRPr>
      </a:lvl1pPr>
      <a:extLst/>
    </p:titleStyle>
    <p:bodyStyle>
      <a:lvl1pPr marL="411480" indent="-342900" algn="l" rtl="0" eaLnBrk="1" latinLnBrk="0" hangingPunct="1">
        <a:spcBef>
          <a:spcPts val="700"/>
        </a:spcBef>
        <a:buClr>
          <a:schemeClr val="tx2"/>
        </a:buClr>
        <a:buSzPct val="95000"/>
        <a:buFont typeface="Wingdings"/>
        <a:buChar char="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Voeding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3600" dirty="0" smtClean="0">
                <a:latin typeface="Arial" pitchFamily="34" charset="0"/>
                <a:cs typeface="Arial" pitchFamily="34" charset="0"/>
              </a:rPr>
              <a:t>De ene koe is de andere niet en de ene liter melk is de andere niet!</a:t>
            </a:r>
            <a:endParaRPr lang="nl-NL" sz="36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b="1" dirty="0" smtClean="0"/>
          </a:p>
          <a:p>
            <a:r>
              <a:rPr lang="nl-NL" b="1" dirty="0" smtClean="0"/>
              <a:t>Onderhoudsbehoefte</a:t>
            </a:r>
            <a:endParaRPr lang="nl-NL" b="1" dirty="0" smtClean="0"/>
          </a:p>
          <a:p>
            <a:endParaRPr lang="nl-NL" b="1" dirty="0" smtClean="0"/>
          </a:p>
          <a:p>
            <a:r>
              <a:rPr lang="nl-NL" b="1" dirty="0" err="1" smtClean="0"/>
              <a:t>VEM-onderhoud</a:t>
            </a:r>
            <a:r>
              <a:rPr lang="nl-NL" b="1" dirty="0" smtClean="0"/>
              <a:t> = (6,45 * LG) + 1.265</a:t>
            </a:r>
            <a:endParaRPr lang="nl-NL" dirty="0" smtClean="0"/>
          </a:p>
          <a:p>
            <a:r>
              <a:rPr lang="nl-NL" dirty="0" smtClean="0"/>
              <a:t> </a:t>
            </a:r>
          </a:p>
          <a:p>
            <a:r>
              <a:rPr lang="nl-NL" dirty="0" smtClean="0"/>
              <a:t>LG het lichaamsgewicht is in kg</a:t>
            </a:r>
          </a:p>
          <a:p>
            <a:r>
              <a:rPr lang="nl-NL" dirty="0" smtClean="0"/>
              <a:t> 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Onderhoudsbehoefte van:</a:t>
            </a:r>
          </a:p>
          <a:p>
            <a:endParaRPr lang="nl-NL" dirty="0" smtClean="0"/>
          </a:p>
          <a:p>
            <a:r>
              <a:rPr lang="nl-NL" dirty="0" smtClean="0"/>
              <a:t>HF				650-750 kg			</a:t>
            </a:r>
          </a:p>
          <a:p>
            <a:r>
              <a:rPr lang="nl-NL" dirty="0" err="1" smtClean="0"/>
              <a:t>Fleckvieh</a:t>
            </a:r>
            <a:r>
              <a:rPr lang="nl-NL" dirty="0" smtClean="0"/>
              <a:t>		700-800 kg</a:t>
            </a:r>
          </a:p>
          <a:p>
            <a:r>
              <a:rPr lang="nl-NL" dirty="0" smtClean="0"/>
              <a:t>Noors roodvee		550-600 kg</a:t>
            </a:r>
          </a:p>
          <a:p>
            <a:r>
              <a:rPr lang="nl-NL" dirty="0" smtClean="0"/>
              <a:t>Jersey			440-450 kg</a:t>
            </a:r>
          </a:p>
          <a:p>
            <a:r>
              <a:rPr lang="nl-NL" dirty="0" smtClean="0"/>
              <a:t>Brown Swiss		550-650 kg</a:t>
            </a:r>
          </a:p>
          <a:p>
            <a:r>
              <a:rPr lang="nl-NL" dirty="0" err="1" smtClean="0"/>
              <a:t>Montbeliarde</a:t>
            </a:r>
            <a:r>
              <a:rPr lang="nl-NL" dirty="0" smtClean="0"/>
              <a:t>		700-800 kg</a:t>
            </a:r>
          </a:p>
          <a:p>
            <a:r>
              <a:rPr lang="nl-NL" dirty="0" smtClean="0"/>
              <a:t> 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De formule voor de omrekening naar meetmelk is:</a:t>
            </a:r>
          </a:p>
          <a:p>
            <a:r>
              <a:rPr lang="nl-NL" dirty="0" smtClean="0"/>
              <a:t>Meetmelk is melk met 4% vet en 3,3 % eiwit</a:t>
            </a:r>
            <a:r>
              <a:rPr lang="nl-NL" dirty="0" smtClean="0"/>
              <a:t> </a:t>
            </a:r>
          </a:p>
          <a:p>
            <a:endParaRPr lang="nl-NL" dirty="0" smtClean="0"/>
          </a:p>
          <a:p>
            <a:r>
              <a:rPr lang="nl-NL" dirty="0" smtClean="0"/>
              <a:t>Mm </a:t>
            </a:r>
            <a:r>
              <a:rPr lang="nl-NL" dirty="0" smtClean="0"/>
              <a:t>= [0,337 + (0,116 . % V) + (0,06 . % E)] . M.</a:t>
            </a:r>
          </a:p>
          <a:p>
            <a:r>
              <a:rPr lang="nl-NL" dirty="0" smtClean="0"/>
              <a:t> </a:t>
            </a:r>
          </a:p>
          <a:p>
            <a:r>
              <a:rPr lang="nl-NL" dirty="0" smtClean="0"/>
              <a:t>% V is % vet en % E is % eiwit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Hoeveel meetmelk zit er in de volgende melk:</a:t>
            </a:r>
          </a:p>
          <a:p>
            <a:endParaRPr lang="nl-NL" dirty="0" smtClean="0"/>
          </a:p>
          <a:p>
            <a:endParaRPr lang="nl-NL" dirty="0" smtClean="0"/>
          </a:p>
          <a:p>
            <a:r>
              <a:rPr lang="nl-NL" dirty="0" smtClean="0"/>
              <a:t>5% vet en 4% eiwit</a:t>
            </a:r>
          </a:p>
          <a:p>
            <a:r>
              <a:rPr lang="nl-NL" dirty="0" smtClean="0"/>
              <a:t>3,5% vet en 3,2% eiwit</a:t>
            </a:r>
          </a:p>
          <a:p>
            <a:r>
              <a:rPr lang="nl-NL" dirty="0" smtClean="0"/>
              <a:t>4,2% vet en 3,5% eiwit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Energiebehoefte voor productie.</a:t>
            </a:r>
          </a:p>
          <a:p>
            <a:r>
              <a:rPr lang="nl-NL" dirty="0" smtClean="0"/>
              <a:t>Energiebehoefte </a:t>
            </a:r>
            <a:r>
              <a:rPr lang="nl-NL" dirty="0" smtClean="0"/>
              <a:t>1 kg meetmelk is:</a:t>
            </a:r>
          </a:p>
          <a:p>
            <a:pPr lvl="1"/>
            <a:r>
              <a:rPr lang="nl-NL" dirty="0" smtClean="0"/>
              <a:t>442 VEM</a:t>
            </a:r>
          </a:p>
          <a:p>
            <a:pPr lvl="1"/>
            <a:endParaRPr lang="nl-NL" dirty="0" smtClean="0"/>
          </a:p>
          <a:p>
            <a:r>
              <a:rPr lang="nl-NL" dirty="0" smtClean="0"/>
              <a:t>Bereken de energiebehoefte van de volgende melk:</a:t>
            </a:r>
          </a:p>
          <a:p>
            <a:pPr lvl="1"/>
            <a:r>
              <a:rPr lang="nl-NL" dirty="0" smtClean="0"/>
              <a:t>4,7% vet en 3,8% eiwit</a:t>
            </a:r>
          </a:p>
          <a:p>
            <a:pPr lvl="1"/>
            <a:r>
              <a:rPr lang="nl-NL" dirty="0" smtClean="0"/>
              <a:t>4,5% vet en 3,5% eiwit</a:t>
            </a:r>
          </a:p>
          <a:p>
            <a:pPr lvl="1"/>
            <a:r>
              <a:rPr lang="nl-NL" dirty="0" smtClean="0"/>
              <a:t>3,8% vet en 3,1% eiwit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etro">
  <a:themeElements>
    <a:clrScheme name="Metro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Metro">
      <a:majorFont>
        <a:latin typeface="Consolas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tro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0000"/>
                <a:satMod val="180000"/>
              </a:schemeClr>
              <a:schemeClr val="phClr">
                <a:tint val="90000"/>
                <a:satMod val="20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Metro</Template>
  <TotalTime>507</TotalTime>
  <Words>128</Words>
  <Application>Microsoft Office PowerPoint</Application>
  <PresentationFormat>Diavoorstelling (4:3)</PresentationFormat>
  <Paragraphs>44</Paragraphs>
  <Slides>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7" baseType="lpstr">
      <vt:lpstr>Metro</vt:lpstr>
      <vt:lpstr>Voeding</vt:lpstr>
      <vt:lpstr>Voeding</vt:lpstr>
      <vt:lpstr>Voeding</vt:lpstr>
      <vt:lpstr>Voeding</vt:lpstr>
      <vt:lpstr>Voeding</vt:lpstr>
      <vt:lpstr>Voeding</vt:lpstr>
    </vt:vector>
  </TitlesOfParts>
  <Company>AOC Oost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Voeding</dc:title>
  <dc:creator>aoc</dc:creator>
  <cp:lastModifiedBy>aoc</cp:lastModifiedBy>
  <cp:revision>3</cp:revision>
  <dcterms:created xsi:type="dcterms:W3CDTF">2011-09-12T06:06:56Z</dcterms:created>
  <dcterms:modified xsi:type="dcterms:W3CDTF">2011-11-21T13:28:13Z</dcterms:modified>
</cp:coreProperties>
</file>

<file path=docProps/thumbnail.jpeg>
</file>