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60" r:id="rId5"/>
    <p:sldId id="261" r:id="rId6"/>
    <p:sldId id="262" r:id="rId7"/>
    <p:sldId id="263" r:id="rId8"/>
    <p:sldId id="259" r:id="rId9"/>
    <p:sldId id="266" r:id="rId10"/>
    <p:sldId id="264" r:id="rId11"/>
    <p:sldId id="265" r:id="rId12"/>
    <p:sldId id="267" r:id="rId13"/>
    <p:sldId id="268" r:id="rId14"/>
    <p:sldId id="269" r:id="rId15"/>
    <p:sldId id="270" r:id="rId16"/>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33" d="100"/>
          <a:sy n="33" d="100"/>
        </p:scale>
        <p:origin x="-78" y="-82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10" name="Rechthoekige driehoek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el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nl-NL" smtClean="0"/>
              <a:t>Klik om de stijl te bewerken</a:t>
            </a:r>
            <a:endParaRPr kumimoji="0" lang="en-US"/>
          </a:p>
        </p:txBody>
      </p:sp>
      <p:sp>
        <p:nvSpPr>
          <p:cNvPr id="17" name="Ondertitel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nl-NL" smtClean="0"/>
              <a:t>Klik om de ondertitelstijl van het model te bewerken</a:t>
            </a:r>
            <a:endParaRPr kumimoji="0" lang="en-US"/>
          </a:p>
        </p:txBody>
      </p:sp>
      <p:grpSp>
        <p:nvGrpSpPr>
          <p:cNvPr id="2" name="Groep 1"/>
          <p:cNvGrpSpPr/>
          <p:nvPr/>
        </p:nvGrpSpPr>
        <p:grpSpPr>
          <a:xfrm>
            <a:off x="-3765" y="4953000"/>
            <a:ext cx="9147765" cy="1912088"/>
            <a:chOff x="-3765" y="4832896"/>
            <a:chExt cx="9147765" cy="2032192"/>
          </a:xfrm>
        </p:grpSpPr>
        <p:sp>
          <p:nvSpPr>
            <p:cNvPr id="7" name="Vrije v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Vrije v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Vrije v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Rechte verbindingslijn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Tijdelijke aanduiding voor datum 29"/>
          <p:cNvSpPr>
            <a:spLocks noGrp="1"/>
          </p:cNvSpPr>
          <p:nvPr>
            <p:ph type="dt" sz="half" idx="10"/>
          </p:nvPr>
        </p:nvSpPr>
        <p:spPr/>
        <p:txBody>
          <a:bodyPr/>
          <a:lstStyle>
            <a:lvl1pPr>
              <a:defRPr>
                <a:solidFill>
                  <a:srgbClr val="FFFFFF"/>
                </a:solidFill>
              </a:defRPr>
            </a:lvl1pPr>
            <a:extLst/>
          </a:lstStyle>
          <a:p>
            <a:fld id="{A5E77F5F-E12B-405C-9AC5-0A374E73C6FD}" type="datetimeFigureOut">
              <a:rPr lang="nl-NL" smtClean="0"/>
              <a:t>7-3-2012</a:t>
            </a:fld>
            <a:endParaRPr lang="nl-NL"/>
          </a:p>
        </p:txBody>
      </p:sp>
      <p:sp>
        <p:nvSpPr>
          <p:cNvPr id="19" name="Tijdelijke aanduiding voor voettekst 18"/>
          <p:cNvSpPr>
            <a:spLocks noGrp="1"/>
          </p:cNvSpPr>
          <p:nvPr>
            <p:ph type="ftr" sz="quarter" idx="11"/>
          </p:nvPr>
        </p:nvSpPr>
        <p:spPr/>
        <p:txBody>
          <a:bodyPr/>
          <a:lstStyle>
            <a:lvl1pPr>
              <a:defRPr>
                <a:solidFill>
                  <a:schemeClr val="accent1">
                    <a:tint val="20000"/>
                  </a:schemeClr>
                </a:solidFill>
              </a:defRPr>
            </a:lvl1pPr>
            <a:extLst/>
          </a:lstStyle>
          <a:p>
            <a:endParaRPr lang="nl-NL"/>
          </a:p>
        </p:txBody>
      </p:sp>
      <p:sp>
        <p:nvSpPr>
          <p:cNvPr id="27" name="Tijdelijke aanduiding voor dianummer 26"/>
          <p:cNvSpPr>
            <a:spLocks noGrp="1"/>
          </p:cNvSpPr>
          <p:nvPr>
            <p:ph type="sldNum" sz="quarter" idx="12"/>
          </p:nvPr>
        </p:nvSpPr>
        <p:spPr/>
        <p:txBody>
          <a:bodyPr/>
          <a:lstStyle>
            <a:lvl1pPr>
              <a:defRPr>
                <a:solidFill>
                  <a:srgbClr val="FFFFFF"/>
                </a:solidFill>
              </a:defRPr>
            </a:lvl1pPr>
            <a:extLst/>
          </a:lstStyle>
          <a:p>
            <a:fld id="{2CF8EB69-7038-4DC0-A1DE-E29283AA1E7C}" type="slidenum">
              <a:rPr lang="nl-NL" smtClean="0"/>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extLst/>
          </a:lstStyle>
          <a:p>
            <a:r>
              <a:rPr kumimoji="0" lang="nl-NL" smtClean="0"/>
              <a:t>Klik om de stijl te bewerken</a:t>
            </a:r>
            <a:endParaRPr kumimoji="0" lang="en-US"/>
          </a:p>
        </p:txBody>
      </p:sp>
      <p:sp>
        <p:nvSpPr>
          <p:cNvPr id="3" name="Tijdelijke aanduiding voor verticale tekst 2"/>
          <p:cNvSpPr>
            <a:spLocks noGrp="1"/>
          </p:cNvSpPr>
          <p:nvPr>
            <p:ph type="body" orient="vert" idx="1"/>
          </p:nvPr>
        </p:nvSpPr>
        <p:spPr>
          <a:xfrm>
            <a:off x="457200" y="1481329"/>
            <a:ext cx="8229600" cy="4386071"/>
          </a:xfrm>
        </p:spPr>
        <p:txBody>
          <a:bodyPr vert="eaVert"/>
          <a:lstStyle>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datum 3"/>
          <p:cNvSpPr>
            <a:spLocks noGrp="1"/>
          </p:cNvSpPr>
          <p:nvPr>
            <p:ph type="dt" sz="half" idx="10"/>
          </p:nvPr>
        </p:nvSpPr>
        <p:spPr/>
        <p:txBody>
          <a:bodyPr/>
          <a:lstStyle>
            <a:extLst/>
          </a:lstStyle>
          <a:p>
            <a:fld id="{A5E77F5F-E12B-405C-9AC5-0A374E73C6FD}" type="datetimeFigureOut">
              <a:rPr lang="nl-NL" smtClean="0"/>
              <a:t>7-3-2012</a:t>
            </a:fld>
            <a:endParaRPr lang="nl-NL"/>
          </a:p>
        </p:txBody>
      </p:sp>
      <p:sp>
        <p:nvSpPr>
          <p:cNvPr id="5" name="Tijdelijke aanduiding voor voettekst 4"/>
          <p:cNvSpPr>
            <a:spLocks noGrp="1"/>
          </p:cNvSpPr>
          <p:nvPr>
            <p:ph type="ftr" sz="quarter" idx="11"/>
          </p:nvPr>
        </p:nvSpPr>
        <p:spPr/>
        <p:txBody>
          <a:bodyPr/>
          <a:lstStyle>
            <a:extLst/>
          </a:lstStyle>
          <a:p>
            <a:endParaRPr lang="nl-NL"/>
          </a:p>
        </p:txBody>
      </p:sp>
      <p:sp>
        <p:nvSpPr>
          <p:cNvPr id="6" name="Tijdelijke aanduiding voor dianummer 5"/>
          <p:cNvSpPr>
            <a:spLocks noGrp="1"/>
          </p:cNvSpPr>
          <p:nvPr>
            <p:ph type="sldNum" sz="quarter" idx="12"/>
          </p:nvPr>
        </p:nvSpPr>
        <p:spPr/>
        <p:txBody>
          <a:bodyPr/>
          <a:lstStyle>
            <a:extLst/>
          </a:lstStyle>
          <a:p>
            <a:fld id="{2CF8EB69-7038-4DC0-A1DE-E29283AA1E7C}" type="slidenum">
              <a:rPr lang="nl-NL" smtClean="0"/>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844013" y="274640"/>
            <a:ext cx="1777470" cy="5592761"/>
          </a:xfrm>
        </p:spPr>
        <p:txBody>
          <a:bodyPr vert="eaVert"/>
          <a:lstStyle>
            <a:extLst/>
          </a:lstStyle>
          <a:p>
            <a:r>
              <a:rPr kumimoji="0" lang="nl-NL" smtClean="0"/>
              <a:t>Klik om de stijl te bewerken</a:t>
            </a:r>
            <a:endParaRPr kumimoji="0" lang="en-US"/>
          </a:p>
        </p:txBody>
      </p:sp>
      <p:sp>
        <p:nvSpPr>
          <p:cNvPr id="3" name="Tijdelijke aanduiding voor verticale tekst 2"/>
          <p:cNvSpPr>
            <a:spLocks noGrp="1"/>
          </p:cNvSpPr>
          <p:nvPr>
            <p:ph type="body" orient="vert" idx="1"/>
          </p:nvPr>
        </p:nvSpPr>
        <p:spPr>
          <a:xfrm>
            <a:off x="457200" y="274641"/>
            <a:ext cx="6324600" cy="5592760"/>
          </a:xfrm>
        </p:spPr>
        <p:txBody>
          <a:bodyPr vert="eaVert"/>
          <a:lstStyle>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datum 3"/>
          <p:cNvSpPr>
            <a:spLocks noGrp="1"/>
          </p:cNvSpPr>
          <p:nvPr>
            <p:ph type="dt" sz="half" idx="10"/>
          </p:nvPr>
        </p:nvSpPr>
        <p:spPr/>
        <p:txBody>
          <a:bodyPr/>
          <a:lstStyle>
            <a:extLst/>
          </a:lstStyle>
          <a:p>
            <a:fld id="{A5E77F5F-E12B-405C-9AC5-0A374E73C6FD}" type="datetimeFigureOut">
              <a:rPr lang="nl-NL" smtClean="0"/>
              <a:t>7-3-2012</a:t>
            </a:fld>
            <a:endParaRPr lang="nl-NL"/>
          </a:p>
        </p:txBody>
      </p:sp>
      <p:sp>
        <p:nvSpPr>
          <p:cNvPr id="5" name="Tijdelijke aanduiding voor voettekst 4"/>
          <p:cNvSpPr>
            <a:spLocks noGrp="1"/>
          </p:cNvSpPr>
          <p:nvPr>
            <p:ph type="ftr" sz="quarter" idx="11"/>
          </p:nvPr>
        </p:nvSpPr>
        <p:spPr/>
        <p:txBody>
          <a:bodyPr/>
          <a:lstStyle>
            <a:extLst/>
          </a:lstStyle>
          <a:p>
            <a:endParaRPr lang="nl-NL"/>
          </a:p>
        </p:txBody>
      </p:sp>
      <p:sp>
        <p:nvSpPr>
          <p:cNvPr id="6" name="Tijdelijke aanduiding voor dianummer 5"/>
          <p:cNvSpPr>
            <a:spLocks noGrp="1"/>
          </p:cNvSpPr>
          <p:nvPr>
            <p:ph type="sldNum" sz="quarter" idx="12"/>
          </p:nvPr>
        </p:nvSpPr>
        <p:spPr/>
        <p:txBody>
          <a:bodyPr/>
          <a:lstStyle>
            <a:extLst/>
          </a:lstStyle>
          <a:p>
            <a:fld id="{2CF8EB69-7038-4DC0-A1DE-E29283AA1E7C}" type="slidenum">
              <a:rPr lang="nl-NL" smtClean="0"/>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datum 3"/>
          <p:cNvSpPr>
            <a:spLocks noGrp="1"/>
          </p:cNvSpPr>
          <p:nvPr>
            <p:ph type="dt" sz="half" idx="10"/>
          </p:nvPr>
        </p:nvSpPr>
        <p:spPr/>
        <p:txBody>
          <a:bodyPr/>
          <a:lstStyle>
            <a:extLst/>
          </a:lstStyle>
          <a:p>
            <a:fld id="{A5E77F5F-E12B-405C-9AC5-0A374E73C6FD}" type="datetimeFigureOut">
              <a:rPr lang="nl-NL" smtClean="0"/>
              <a:t>7-3-2012</a:t>
            </a:fld>
            <a:endParaRPr lang="nl-NL"/>
          </a:p>
        </p:txBody>
      </p:sp>
      <p:sp>
        <p:nvSpPr>
          <p:cNvPr id="5" name="Tijdelijke aanduiding voor voettekst 4"/>
          <p:cNvSpPr>
            <a:spLocks noGrp="1"/>
          </p:cNvSpPr>
          <p:nvPr>
            <p:ph type="ftr" sz="quarter" idx="11"/>
          </p:nvPr>
        </p:nvSpPr>
        <p:spPr/>
        <p:txBody>
          <a:bodyPr/>
          <a:lstStyle>
            <a:extLst/>
          </a:lstStyle>
          <a:p>
            <a:endParaRPr lang="nl-NL"/>
          </a:p>
        </p:txBody>
      </p:sp>
      <p:sp>
        <p:nvSpPr>
          <p:cNvPr id="6" name="Tijdelijke aanduiding voor dianummer 5"/>
          <p:cNvSpPr>
            <a:spLocks noGrp="1"/>
          </p:cNvSpPr>
          <p:nvPr>
            <p:ph type="sldNum" sz="quarter" idx="12"/>
          </p:nvPr>
        </p:nvSpPr>
        <p:spPr/>
        <p:txBody>
          <a:bodyPr/>
          <a:lstStyle>
            <a:extLst/>
          </a:lstStyle>
          <a:p>
            <a:fld id="{2CF8EB69-7038-4DC0-A1DE-E29283AA1E7C}" type="slidenum">
              <a:rPr lang="nl-NL" smtClean="0"/>
              <a:t>‹nr.›</a:t>
            </a:fld>
            <a:endParaRPr lang="nl-NL"/>
          </a:p>
        </p:txBody>
      </p:sp>
      <p:sp>
        <p:nvSpPr>
          <p:cNvPr id="7" name="Titel 6"/>
          <p:cNvSpPr>
            <a:spLocks noGrp="1"/>
          </p:cNvSpPr>
          <p:nvPr>
            <p:ph type="title"/>
          </p:nvPr>
        </p:nvSpPr>
        <p:spPr/>
        <p:txBody>
          <a:bodyPr rtlCol="0"/>
          <a:lstStyle>
            <a:extLst/>
          </a:lstStyle>
          <a:p>
            <a:r>
              <a:rPr kumimoji="0" lang="nl-NL" smtClean="0"/>
              <a:t>Klik om de stijl te bewerken</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bg>
      <p:bgRef idx="1002">
        <a:schemeClr val="bg1"/>
      </p:bgRef>
    </p:bg>
    <p:spTree>
      <p:nvGrpSpPr>
        <p:cNvPr id="1" name=""/>
        <p:cNvGrpSpPr/>
        <p:nvPr/>
      </p:nvGrpSpPr>
      <p:grpSpPr>
        <a:xfrm>
          <a:off x="0" y="0"/>
          <a:ext cx="0" cy="0"/>
          <a:chOff x="0" y="0"/>
          <a:chExt cx="0" cy="0"/>
        </a:xfrm>
      </p:grpSpPr>
      <p:sp>
        <p:nvSpPr>
          <p:cNvPr id="2" name="Titel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nl-NL" smtClean="0"/>
              <a:t>Klik om de stijl te bewerken</a:t>
            </a:r>
            <a:endParaRPr kumimoji="0" lang="en-US"/>
          </a:p>
        </p:txBody>
      </p:sp>
      <p:sp>
        <p:nvSpPr>
          <p:cNvPr id="3" name="Tijdelijke aanduiding voor tekst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nl-NL" smtClean="0"/>
              <a:t>Klik om de modelstijlen te bewerken</a:t>
            </a:r>
          </a:p>
        </p:txBody>
      </p:sp>
      <p:sp>
        <p:nvSpPr>
          <p:cNvPr id="4" name="Tijdelijke aanduiding voor datum 3"/>
          <p:cNvSpPr>
            <a:spLocks noGrp="1"/>
          </p:cNvSpPr>
          <p:nvPr>
            <p:ph type="dt" sz="half" idx="10"/>
          </p:nvPr>
        </p:nvSpPr>
        <p:spPr/>
        <p:txBody>
          <a:bodyPr/>
          <a:lstStyle>
            <a:extLst/>
          </a:lstStyle>
          <a:p>
            <a:fld id="{A5E77F5F-E12B-405C-9AC5-0A374E73C6FD}" type="datetimeFigureOut">
              <a:rPr lang="nl-NL" smtClean="0"/>
              <a:t>7-3-2012</a:t>
            </a:fld>
            <a:endParaRPr lang="nl-NL"/>
          </a:p>
        </p:txBody>
      </p:sp>
      <p:sp>
        <p:nvSpPr>
          <p:cNvPr id="5" name="Tijdelijke aanduiding voor voettekst 4"/>
          <p:cNvSpPr>
            <a:spLocks noGrp="1"/>
          </p:cNvSpPr>
          <p:nvPr>
            <p:ph type="ftr" sz="quarter" idx="11"/>
          </p:nvPr>
        </p:nvSpPr>
        <p:spPr/>
        <p:txBody>
          <a:bodyPr/>
          <a:lstStyle>
            <a:extLst/>
          </a:lstStyle>
          <a:p>
            <a:endParaRPr lang="nl-NL"/>
          </a:p>
        </p:txBody>
      </p:sp>
      <p:sp>
        <p:nvSpPr>
          <p:cNvPr id="6" name="Tijdelijke aanduiding voor dianummer 5"/>
          <p:cNvSpPr>
            <a:spLocks noGrp="1"/>
          </p:cNvSpPr>
          <p:nvPr>
            <p:ph type="sldNum" sz="quarter" idx="12"/>
          </p:nvPr>
        </p:nvSpPr>
        <p:spPr/>
        <p:txBody>
          <a:bodyPr/>
          <a:lstStyle>
            <a:extLst/>
          </a:lstStyle>
          <a:p>
            <a:fld id="{2CF8EB69-7038-4DC0-A1DE-E29283AA1E7C}" type="slidenum">
              <a:rPr lang="nl-NL" smtClean="0"/>
              <a:t>‹nr.›</a:t>
            </a:fld>
            <a:endParaRPr lang="nl-NL"/>
          </a:p>
        </p:txBody>
      </p:sp>
      <p:sp>
        <p:nvSpPr>
          <p:cNvPr id="7" name="Punthaak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Punthaak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bg>
      <p:bgRef idx="1002">
        <a:schemeClr val="bg1"/>
      </p:bgRef>
    </p:bg>
    <p:spTree>
      <p:nvGrpSpPr>
        <p:cNvPr id="1" name=""/>
        <p:cNvGrpSpPr/>
        <p:nvPr/>
      </p:nvGrpSpPr>
      <p:grpSpPr>
        <a:xfrm>
          <a:off x="0" y="0"/>
          <a:ext cx="0" cy="0"/>
          <a:chOff x="0" y="0"/>
          <a:chExt cx="0" cy="0"/>
        </a:xfrm>
      </p:grpSpPr>
      <p:sp>
        <p:nvSpPr>
          <p:cNvPr id="3" name="Tijdelijke aanduiding voor inhoud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inhoud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5" name="Tijdelijke aanduiding voor datum 4"/>
          <p:cNvSpPr>
            <a:spLocks noGrp="1"/>
          </p:cNvSpPr>
          <p:nvPr>
            <p:ph type="dt" sz="half" idx="10"/>
          </p:nvPr>
        </p:nvSpPr>
        <p:spPr/>
        <p:txBody>
          <a:bodyPr/>
          <a:lstStyle>
            <a:extLst/>
          </a:lstStyle>
          <a:p>
            <a:fld id="{A5E77F5F-E12B-405C-9AC5-0A374E73C6FD}" type="datetimeFigureOut">
              <a:rPr lang="nl-NL" smtClean="0"/>
              <a:t>7-3-2012</a:t>
            </a:fld>
            <a:endParaRPr lang="nl-NL"/>
          </a:p>
        </p:txBody>
      </p:sp>
      <p:sp>
        <p:nvSpPr>
          <p:cNvPr id="6" name="Tijdelijke aanduiding voor voettekst 5"/>
          <p:cNvSpPr>
            <a:spLocks noGrp="1"/>
          </p:cNvSpPr>
          <p:nvPr>
            <p:ph type="ftr" sz="quarter" idx="11"/>
          </p:nvPr>
        </p:nvSpPr>
        <p:spPr/>
        <p:txBody>
          <a:bodyPr/>
          <a:lstStyle>
            <a:extLst/>
          </a:lstStyle>
          <a:p>
            <a:endParaRPr lang="nl-NL"/>
          </a:p>
        </p:txBody>
      </p:sp>
      <p:sp>
        <p:nvSpPr>
          <p:cNvPr id="7" name="Tijdelijke aanduiding voor dianummer 6"/>
          <p:cNvSpPr>
            <a:spLocks noGrp="1"/>
          </p:cNvSpPr>
          <p:nvPr>
            <p:ph type="sldNum" sz="quarter" idx="12"/>
          </p:nvPr>
        </p:nvSpPr>
        <p:spPr/>
        <p:txBody>
          <a:bodyPr/>
          <a:lstStyle>
            <a:extLst/>
          </a:lstStyle>
          <a:p>
            <a:fld id="{2CF8EB69-7038-4DC0-A1DE-E29283AA1E7C}" type="slidenum">
              <a:rPr lang="nl-NL" smtClean="0"/>
              <a:t>‹nr.›</a:t>
            </a:fld>
            <a:endParaRPr lang="nl-NL"/>
          </a:p>
        </p:txBody>
      </p:sp>
      <p:sp>
        <p:nvSpPr>
          <p:cNvPr id="8" name="Titel 7"/>
          <p:cNvSpPr>
            <a:spLocks noGrp="1"/>
          </p:cNvSpPr>
          <p:nvPr>
            <p:ph type="title"/>
          </p:nvPr>
        </p:nvSpPr>
        <p:spPr/>
        <p:txBody>
          <a:bodyPr rtlCol="0"/>
          <a:lstStyle>
            <a:extLst/>
          </a:lstStyle>
          <a:p>
            <a:r>
              <a:rPr kumimoji="0" lang="nl-NL" smtClean="0"/>
              <a:t>Klik om de stijl te bewerken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Vergelijking">
    <p:bg>
      <p:bgRef idx="1003">
        <a:schemeClr val="bg1"/>
      </p:bgRef>
    </p:bg>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8229600" cy="1143000"/>
          </a:xfrm>
        </p:spPr>
        <p:txBody>
          <a:bodyPr anchor="ctr"/>
          <a:lstStyle>
            <a:lvl1pPr>
              <a:defRPr/>
            </a:lvl1pPr>
            <a:extLst/>
          </a:lstStyle>
          <a:p>
            <a:r>
              <a:rPr kumimoji="0" lang="nl-NL" smtClean="0"/>
              <a:t>Klik om de stijl te bewerken</a:t>
            </a:r>
            <a:endParaRPr kumimoji="0" lang="en-US"/>
          </a:p>
        </p:txBody>
      </p:sp>
      <p:sp>
        <p:nvSpPr>
          <p:cNvPr id="3" name="Tijdelijke aanduiding voor tekst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nl-NL" smtClean="0"/>
              <a:t>Klik om de modelstijlen te bewerken</a:t>
            </a:r>
          </a:p>
        </p:txBody>
      </p:sp>
      <p:sp>
        <p:nvSpPr>
          <p:cNvPr id="4" name="Tijdelijke aanduiding voor tekst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nl-NL" smtClean="0"/>
              <a:t>Klik om de modelstijlen te bewerken</a:t>
            </a:r>
          </a:p>
        </p:txBody>
      </p:sp>
      <p:sp>
        <p:nvSpPr>
          <p:cNvPr id="5" name="Tijdelijke aanduiding voor inhoud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6" name="Tijdelijke aanduiding voor inhoud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7" name="Tijdelijke aanduiding voor datum 6"/>
          <p:cNvSpPr>
            <a:spLocks noGrp="1"/>
          </p:cNvSpPr>
          <p:nvPr>
            <p:ph type="dt" sz="half" idx="10"/>
          </p:nvPr>
        </p:nvSpPr>
        <p:spPr/>
        <p:txBody>
          <a:bodyPr/>
          <a:lstStyle>
            <a:extLst/>
          </a:lstStyle>
          <a:p>
            <a:fld id="{A5E77F5F-E12B-405C-9AC5-0A374E73C6FD}" type="datetimeFigureOut">
              <a:rPr lang="nl-NL" smtClean="0"/>
              <a:t>7-3-2012</a:t>
            </a:fld>
            <a:endParaRPr lang="nl-NL"/>
          </a:p>
        </p:txBody>
      </p:sp>
      <p:sp>
        <p:nvSpPr>
          <p:cNvPr id="8" name="Tijdelijke aanduiding voor voettekst 7"/>
          <p:cNvSpPr>
            <a:spLocks noGrp="1"/>
          </p:cNvSpPr>
          <p:nvPr>
            <p:ph type="ftr" sz="quarter" idx="11"/>
          </p:nvPr>
        </p:nvSpPr>
        <p:spPr/>
        <p:txBody>
          <a:bodyPr/>
          <a:lstStyle>
            <a:extLst/>
          </a:lstStyle>
          <a:p>
            <a:endParaRPr lang="nl-NL"/>
          </a:p>
        </p:txBody>
      </p:sp>
      <p:sp>
        <p:nvSpPr>
          <p:cNvPr id="9" name="Tijdelijke aanduiding voor dianummer 8"/>
          <p:cNvSpPr>
            <a:spLocks noGrp="1"/>
          </p:cNvSpPr>
          <p:nvPr>
            <p:ph type="sldNum" sz="quarter" idx="12"/>
          </p:nvPr>
        </p:nvSpPr>
        <p:spPr/>
        <p:txBody>
          <a:bodyPr/>
          <a:lstStyle>
            <a:extLst/>
          </a:lstStyle>
          <a:p>
            <a:fld id="{2CF8EB69-7038-4DC0-A1DE-E29283AA1E7C}" type="slidenum">
              <a:rPr lang="nl-NL" smtClean="0"/>
              <a:t>‹nr.›</a:t>
            </a:fld>
            <a:endParaRPr lang="nl-NL"/>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bg>
      <p:bgRef idx="1002">
        <a:schemeClr val="bg1"/>
      </p:bgRef>
    </p:bg>
    <p:spTree>
      <p:nvGrpSpPr>
        <p:cNvPr id="1" name=""/>
        <p:cNvGrpSpPr/>
        <p:nvPr/>
      </p:nvGrpSpPr>
      <p:grpSpPr>
        <a:xfrm>
          <a:off x="0" y="0"/>
          <a:ext cx="0" cy="0"/>
          <a:chOff x="0" y="0"/>
          <a:chExt cx="0" cy="0"/>
        </a:xfrm>
      </p:grpSpPr>
      <p:sp>
        <p:nvSpPr>
          <p:cNvPr id="3" name="Tijdelijke aanduiding voor datum 2"/>
          <p:cNvSpPr>
            <a:spLocks noGrp="1"/>
          </p:cNvSpPr>
          <p:nvPr>
            <p:ph type="dt" sz="half" idx="10"/>
          </p:nvPr>
        </p:nvSpPr>
        <p:spPr/>
        <p:txBody>
          <a:bodyPr/>
          <a:lstStyle>
            <a:extLst/>
          </a:lstStyle>
          <a:p>
            <a:fld id="{A5E77F5F-E12B-405C-9AC5-0A374E73C6FD}" type="datetimeFigureOut">
              <a:rPr lang="nl-NL" smtClean="0"/>
              <a:t>7-3-2012</a:t>
            </a:fld>
            <a:endParaRPr lang="nl-NL"/>
          </a:p>
        </p:txBody>
      </p:sp>
      <p:sp>
        <p:nvSpPr>
          <p:cNvPr id="4" name="Tijdelijke aanduiding voor voettekst 3"/>
          <p:cNvSpPr>
            <a:spLocks noGrp="1"/>
          </p:cNvSpPr>
          <p:nvPr>
            <p:ph type="ftr" sz="quarter" idx="11"/>
          </p:nvPr>
        </p:nvSpPr>
        <p:spPr/>
        <p:txBody>
          <a:bodyPr/>
          <a:lstStyle>
            <a:extLst/>
          </a:lstStyle>
          <a:p>
            <a:endParaRPr lang="nl-NL"/>
          </a:p>
        </p:txBody>
      </p:sp>
      <p:sp>
        <p:nvSpPr>
          <p:cNvPr id="5" name="Tijdelijke aanduiding voor dianummer 4"/>
          <p:cNvSpPr>
            <a:spLocks noGrp="1"/>
          </p:cNvSpPr>
          <p:nvPr>
            <p:ph type="sldNum" sz="quarter" idx="12"/>
          </p:nvPr>
        </p:nvSpPr>
        <p:spPr/>
        <p:txBody>
          <a:bodyPr/>
          <a:lstStyle>
            <a:extLst/>
          </a:lstStyle>
          <a:p>
            <a:fld id="{2CF8EB69-7038-4DC0-A1DE-E29283AA1E7C}" type="slidenum">
              <a:rPr lang="nl-NL" smtClean="0"/>
              <a:t>‹nr.›</a:t>
            </a:fld>
            <a:endParaRPr lang="nl-NL"/>
          </a:p>
        </p:txBody>
      </p:sp>
      <p:sp>
        <p:nvSpPr>
          <p:cNvPr id="6" name="Titel 5"/>
          <p:cNvSpPr>
            <a:spLocks noGrp="1"/>
          </p:cNvSpPr>
          <p:nvPr>
            <p:ph type="title"/>
          </p:nvPr>
        </p:nvSpPr>
        <p:spPr/>
        <p:txBody>
          <a:bodyPr rtlCol="0"/>
          <a:lstStyle>
            <a:extLst/>
          </a:lstStyle>
          <a:p>
            <a:r>
              <a:rPr kumimoji="0" lang="nl-NL" smtClean="0"/>
              <a:t>Klik om de stijl te bewerken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extLst/>
          </a:lstStyle>
          <a:p>
            <a:fld id="{A5E77F5F-E12B-405C-9AC5-0A374E73C6FD}" type="datetimeFigureOut">
              <a:rPr lang="nl-NL" smtClean="0"/>
              <a:t>7-3-2012</a:t>
            </a:fld>
            <a:endParaRPr lang="nl-NL"/>
          </a:p>
        </p:txBody>
      </p:sp>
      <p:sp>
        <p:nvSpPr>
          <p:cNvPr id="3" name="Tijdelijke aanduiding voor voettekst 2"/>
          <p:cNvSpPr>
            <a:spLocks noGrp="1"/>
          </p:cNvSpPr>
          <p:nvPr>
            <p:ph type="ftr" sz="quarter" idx="11"/>
          </p:nvPr>
        </p:nvSpPr>
        <p:spPr/>
        <p:txBody>
          <a:bodyPr/>
          <a:lstStyle>
            <a:extLst/>
          </a:lstStyle>
          <a:p>
            <a:endParaRPr lang="nl-NL"/>
          </a:p>
        </p:txBody>
      </p:sp>
      <p:sp>
        <p:nvSpPr>
          <p:cNvPr id="4" name="Tijdelijke aanduiding voor dianummer 3"/>
          <p:cNvSpPr>
            <a:spLocks noGrp="1"/>
          </p:cNvSpPr>
          <p:nvPr>
            <p:ph type="sldNum" sz="quarter" idx="12"/>
          </p:nvPr>
        </p:nvSpPr>
        <p:spPr/>
        <p:txBody>
          <a:bodyPr/>
          <a:lstStyle>
            <a:extLst/>
          </a:lstStyle>
          <a:p>
            <a:fld id="{2CF8EB69-7038-4DC0-A1DE-E29283AA1E7C}" type="slidenum">
              <a:rPr lang="nl-NL" smtClean="0"/>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bg>
      <p:bgRef idx="1003">
        <a:schemeClr val="bg1"/>
      </p:bgRef>
    </p:bg>
    <p:spTree>
      <p:nvGrpSpPr>
        <p:cNvPr id="1" name=""/>
        <p:cNvGrpSpPr/>
        <p:nvPr/>
      </p:nvGrpSpPr>
      <p:grpSpPr>
        <a:xfrm>
          <a:off x="0" y="0"/>
          <a:ext cx="0" cy="0"/>
          <a:chOff x="0" y="0"/>
          <a:chExt cx="0" cy="0"/>
        </a:xfrm>
      </p:grpSpPr>
      <p:sp>
        <p:nvSpPr>
          <p:cNvPr id="2" name="Titel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nl-NL" smtClean="0"/>
              <a:t>Klik om de stijl te bewerken</a:t>
            </a:r>
            <a:endParaRPr kumimoji="0" lang="en-US"/>
          </a:p>
        </p:txBody>
      </p:sp>
      <p:sp>
        <p:nvSpPr>
          <p:cNvPr id="3" name="Tijdelijke aanduiding voor tekst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nl-NL" smtClean="0"/>
              <a:t>Klik om de modelstijlen te bewerken</a:t>
            </a:r>
          </a:p>
        </p:txBody>
      </p:sp>
      <p:sp>
        <p:nvSpPr>
          <p:cNvPr id="4" name="Tijdelijke aanduiding voor inhoud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5" name="Tijdelijke aanduiding voor datum 4"/>
          <p:cNvSpPr>
            <a:spLocks noGrp="1"/>
          </p:cNvSpPr>
          <p:nvPr>
            <p:ph type="dt" sz="half" idx="10"/>
          </p:nvPr>
        </p:nvSpPr>
        <p:spPr>
          <a:xfrm>
            <a:off x="6727032" y="6407944"/>
            <a:ext cx="1920240" cy="365760"/>
          </a:xfrm>
        </p:spPr>
        <p:txBody>
          <a:bodyPr/>
          <a:lstStyle>
            <a:extLst/>
          </a:lstStyle>
          <a:p>
            <a:fld id="{A5E77F5F-E12B-405C-9AC5-0A374E73C6FD}" type="datetimeFigureOut">
              <a:rPr lang="nl-NL" smtClean="0"/>
              <a:t>7-3-2012</a:t>
            </a:fld>
            <a:endParaRPr lang="nl-NL"/>
          </a:p>
        </p:txBody>
      </p:sp>
      <p:sp>
        <p:nvSpPr>
          <p:cNvPr id="6" name="Tijdelijke aanduiding voor voettekst 5"/>
          <p:cNvSpPr>
            <a:spLocks noGrp="1"/>
          </p:cNvSpPr>
          <p:nvPr>
            <p:ph type="ftr" sz="quarter" idx="11"/>
          </p:nvPr>
        </p:nvSpPr>
        <p:spPr/>
        <p:txBody>
          <a:bodyPr/>
          <a:lstStyle>
            <a:extLst/>
          </a:lstStyle>
          <a:p>
            <a:endParaRPr lang="nl-NL"/>
          </a:p>
        </p:txBody>
      </p:sp>
      <p:sp>
        <p:nvSpPr>
          <p:cNvPr id="7" name="Tijdelijke aanduiding voor dianummer 6"/>
          <p:cNvSpPr>
            <a:spLocks noGrp="1"/>
          </p:cNvSpPr>
          <p:nvPr>
            <p:ph type="sldNum" sz="quarter" idx="12"/>
          </p:nvPr>
        </p:nvSpPr>
        <p:spPr/>
        <p:txBody>
          <a:bodyPr/>
          <a:lstStyle>
            <a:extLst/>
          </a:lstStyle>
          <a:p>
            <a:fld id="{2CF8EB69-7038-4DC0-A1DE-E29283AA1E7C}" type="slidenum">
              <a:rPr lang="nl-NL" smtClean="0"/>
              <a:t>‹nr.›</a:t>
            </a:fld>
            <a:endParaRPr lang="nl-NL"/>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bg>
      <p:bgRef idx="1002">
        <a:schemeClr val="bg1"/>
      </p:bgRef>
    </p:bg>
    <p:spTree>
      <p:nvGrpSpPr>
        <p:cNvPr id="1" name=""/>
        <p:cNvGrpSpPr/>
        <p:nvPr/>
      </p:nvGrpSpPr>
      <p:grpSpPr>
        <a:xfrm>
          <a:off x="0" y="0"/>
          <a:ext cx="0" cy="0"/>
          <a:chOff x="0" y="0"/>
          <a:chExt cx="0" cy="0"/>
        </a:xfrm>
      </p:grpSpPr>
      <p:sp>
        <p:nvSpPr>
          <p:cNvPr id="4" name="Tijdelijke aanduiding voor tekst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nl-NL" smtClean="0"/>
              <a:t>Klik om de modelstijlen te bewerken</a:t>
            </a:r>
          </a:p>
        </p:txBody>
      </p:sp>
      <p:sp>
        <p:nvSpPr>
          <p:cNvPr id="3" name="Tijdelijke aanduiding voor afbeelding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nl-NL" smtClean="0"/>
              <a:t>Klik op het pictogram als u een afbeelding wilt toevoegen</a:t>
            </a:r>
            <a:endParaRPr kumimoji="0" lang="en-US" dirty="0"/>
          </a:p>
        </p:txBody>
      </p:sp>
      <p:sp>
        <p:nvSpPr>
          <p:cNvPr id="5" name="Tijdelijke aanduiding voor datum 4"/>
          <p:cNvSpPr>
            <a:spLocks noGrp="1"/>
          </p:cNvSpPr>
          <p:nvPr>
            <p:ph type="dt" sz="half" idx="10"/>
          </p:nvPr>
        </p:nvSpPr>
        <p:spPr/>
        <p:txBody>
          <a:bodyPr/>
          <a:lstStyle>
            <a:lvl1pPr>
              <a:defRPr>
                <a:solidFill>
                  <a:schemeClr val="tx1"/>
                </a:solidFill>
              </a:defRPr>
            </a:lvl1pPr>
            <a:extLst/>
          </a:lstStyle>
          <a:p>
            <a:fld id="{A5E77F5F-E12B-405C-9AC5-0A374E73C6FD}" type="datetimeFigureOut">
              <a:rPr lang="nl-NL" smtClean="0"/>
              <a:t>7-3-2012</a:t>
            </a:fld>
            <a:endParaRPr lang="nl-NL"/>
          </a:p>
        </p:txBody>
      </p:sp>
      <p:sp>
        <p:nvSpPr>
          <p:cNvPr id="6" name="Tijdelijke aanduiding voor voettekst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nl-NL"/>
          </a:p>
        </p:txBody>
      </p:sp>
      <p:sp>
        <p:nvSpPr>
          <p:cNvPr id="7" name="Tijdelijke aanduiding voor dianummer 6"/>
          <p:cNvSpPr>
            <a:spLocks noGrp="1"/>
          </p:cNvSpPr>
          <p:nvPr>
            <p:ph type="sldNum" sz="quarter" idx="12"/>
          </p:nvPr>
        </p:nvSpPr>
        <p:spPr/>
        <p:txBody>
          <a:bodyPr/>
          <a:lstStyle>
            <a:lvl1pPr>
              <a:defRPr>
                <a:solidFill>
                  <a:schemeClr val="tx1"/>
                </a:solidFill>
              </a:defRPr>
            </a:lvl1pPr>
            <a:extLst/>
          </a:lstStyle>
          <a:p>
            <a:fld id="{2CF8EB69-7038-4DC0-A1DE-E29283AA1E7C}" type="slidenum">
              <a:rPr lang="nl-NL" smtClean="0"/>
              <a:t>‹nr.›</a:t>
            </a:fld>
            <a:endParaRPr lang="nl-NL"/>
          </a:p>
        </p:txBody>
      </p:sp>
      <p:sp>
        <p:nvSpPr>
          <p:cNvPr id="2" name="Titel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nl-NL" smtClean="0"/>
              <a:t>Klik om de stijl te bewerken</a:t>
            </a:r>
            <a:endParaRPr kumimoji="0" lang="en-US"/>
          </a:p>
        </p:txBody>
      </p:sp>
      <p:sp>
        <p:nvSpPr>
          <p:cNvPr id="8" name="Vrije v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Vrije v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echthoekige driehoek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Rechte verbindingslijn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Punthaak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Punthaak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Vrije v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Vrije v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echthoekige driehoek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Rechte verbindingslijn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jdelijke aanduiding voor titel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nl-NL" smtClean="0"/>
              <a:t>Klik om de stijl te bewerken</a:t>
            </a:r>
            <a:endParaRPr kumimoji="0" lang="en-US"/>
          </a:p>
        </p:txBody>
      </p:sp>
      <p:sp>
        <p:nvSpPr>
          <p:cNvPr id="30" name="Tijdelijke aanduiding voor tekst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nl-NL" smtClean="0"/>
              <a:t>Klik om de modelstijlen te bewerken</a:t>
            </a:r>
          </a:p>
          <a:p>
            <a:pPr lvl="1" eaLnBrk="1" latinLnBrk="0" hangingPunct="1"/>
            <a:r>
              <a:rPr kumimoji="0" lang="nl-NL" smtClean="0"/>
              <a:t>Tweede niveau</a:t>
            </a:r>
          </a:p>
          <a:p>
            <a:pPr lvl="2" eaLnBrk="1" latinLnBrk="0" hangingPunct="1"/>
            <a:r>
              <a:rPr kumimoji="0" lang="nl-NL" smtClean="0"/>
              <a:t>Derde niveau</a:t>
            </a:r>
          </a:p>
          <a:p>
            <a:pPr lvl="3" eaLnBrk="1" latinLnBrk="0" hangingPunct="1"/>
            <a:r>
              <a:rPr kumimoji="0" lang="nl-NL" smtClean="0"/>
              <a:t>Vierde niveau</a:t>
            </a:r>
          </a:p>
          <a:p>
            <a:pPr lvl="4" eaLnBrk="1" latinLnBrk="0" hangingPunct="1"/>
            <a:r>
              <a:rPr kumimoji="0" lang="nl-NL" smtClean="0"/>
              <a:t>Vijfde niveau</a:t>
            </a:r>
            <a:endParaRPr kumimoji="0" lang="en-US"/>
          </a:p>
        </p:txBody>
      </p:sp>
      <p:sp>
        <p:nvSpPr>
          <p:cNvPr id="10" name="Tijdelijke aanduiding voor datum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A5E77F5F-E12B-405C-9AC5-0A374E73C6FD}" type="datetimeFigureOut">
              <a:rPr lang="nl-NL" smtClean="0"/>
              <a:t>7-3-2012</a:t>
            </a:fld>
            <a:endParaRPr lang="nl-NL"/>
          </a:p>
        </p:txBody>
      </p:sp>
      <p:sp>
        <p:nvSpPr>
          <p:cNvPr id="22" name="Tijdelijke aanduiding voor voettekst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nl-NL"/>
          </a:p>
        </p:txBody>
      </p:sp>
      <p:sp>
        <p:nvSpPr>
          <p:cNvPr id="18" name="Tijdelijke aanduiding voor dianumm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2CF8EB69-7038-4DC0-A1DE-E29283AA1E7C}" type="slidenum">
              <a:rPr lang="nl-NL" smtClean="0"/>
              <a:t>‹nr.›</a:t>
            </a:fld>
            <a:endParaRPr lang="nl-NL"/>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latin typeface="Arial Black" pitchFamily="34" charset="0"/>
              </a:rPr>
              <a:t>Stalvoederbalans</a:t>
            </a:r>
            <a:endParaRPr lang="nl-NL" dirty="0">
              <a:latin typeface="Arial Black" pitchFamily="34" charset="0"/>
            </a:endParaRPr>
          </a:p>
        </p:txBody>
      </p:sp>
      <p:sp>
        <p:nvSpPr>
          <p:cNvPr id="3" name="Ondertitel 2"/>
          <p:cNvSpPr>
            <a:spLocks noGrp="1"/>
          </p:cNvSpPr>
          <p:nvPr>
            <p:ph type="subTitle" idx="1"/>
          </p:nvPr>
        </p:nvSpPr>
        <p:spPr/>
        <p:txBody>
          <a:bodyPr/>
          <a:lstStyle/>
          <a:p>
            <a:endParaRPr lang="nl-NL"/>
          </a:p>
        </p:txBody>
      </p:sp>
    </p:spTree>
    <p:extLst>
      <p:ext uri="{BB962C8B-B14F-4D97-AF65-F5344CB8AC3E}">
        <p14:creationId xmlns:p14="http://schemas.microsoft.com/office/powerpoint/2010/main" val="300188821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normAutofit/>
          </a:bodyPr>
          <a:lstStyle/>
          <a:p>
            <a:r>
              <a:rPr lang="nl-NL" dirty="0"/>
              <a:t>Wanneer naast ruwvoer ook krachtvoer wordt gegeven, moet met een beperking van de ruwvoeropname rekening worden gehouden. De opname van krachtvoer legt beslag op een deel van de voeropnamecapaciteit van de koe en verdringt daardoor een deel van de </a:t>
            </a:r>
            <a:r>
              <a:rPr lang="nl-NL" dirty="0" smtClean="0"/>
              <a:t>ruwvoeropname</a:t>
            </a:r>
            <a:endParaRPr lang="nl-NL" dirty="0"/>
          </a:p>
        </p:txBody>
      </p:sp>
      <p:sp>
        <p:nvSpPr>
          <p:cNvPr id="2" name="Titel 1"/>
          <p:cNvSpPr>
            <a:spLocks noGrp="1"/>
          </p:cNvSpPr>
          <p:nvPr>
            <p:ph type="title"/>
          </p:nvPr>
        </p:nvSpPr>
        <p:spPr/>
        <p:txBody>
          <a:bodyPr/>
          <a:lstStyle/>
          <a:p>
            <a:r>
              <a:rPr lang="nl-NL" dirty="0" smtClean="0"/>
              <a:t>Verdringing</a:t>
            </a:r>
            <a:endParaRPr lang="nl-NL" dirty="0"/>
          </a:p>
        </p:txBody>
      </p:sp>
    </p:spTree>
    <p:extLst>
      <p:ext uri="{BB962C8B-B14F-4D97-AF65-F5344CB8AC3E}">
        <p14:creationId xmlns:p14="http://schemas.microsoft.com/office/powerpoint/2010/main" val="256738330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smtClean="0"/>
              <a:t>. Veel krachtvoeders hebben een verzadigingswaarde van ongeveer 0,4 per kg DS. Dit betekent dat de opname van een kilo standaard krachtvoer een verdringing van 0,4 kg DS </a:t>
            </a:r>
            <a:r>
              <a:rPr lang="nl-NL" dirty="0" err="1" smtClean="0"/>
              <a:t>graskuil</a:t>
            </a:r>
            <a:r>
              <a:rPr lang="nl-NL" dirty="0" smtClean="0"/>
              <a:t>  met een verzadigingswaarde van 1,0 VW-eenheden/kg DS veroorzaakt. </a:t>
            </a:r>
          </a:p>
          <a:p>
            <a:endParaRPr lang="nl-NL" dirty="0"/>
          </a:p>
        </p:txBody>
      </p:sp>
      <p:sp>
        <p:nvSpPr>
          <p:cNvPr id="2" name="Titel 1"/>
          <p:cNvSpPr>
            <a:spLocks noGrp="1"/>
          </p:cNvSpPr>
          <p:nvPr>
            <p:ph type="title"/>
          </p:nvPr>
        </p:nvSpPr>
        <p:spPr/>
        <p:txBody>
          <a:bodyPr/>
          <a:lstStyle/>
          <a:p>
            <a:r>
              <a:rPr lang="nl-NL" dirty="0" smtClean="0"/>
              <a:t>Verdringing</a:t>
            </a:r>
            <a:endParaRPr lang="nl-NL" dirty="0"/>
          </a:p>
        </p:txBody>
      </p:sp>
    </p:spTree>
    <p:extLst>
      <p:ext uri="{BB962C8B-B14F-4D97-AF65-F5344CB8AC3E}">
        <p14:creationId xmlns:p14="http://schemas.microsoft.com/office/powerpoint/2010/main" val="123442179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b="1" dirty="0"/>
              <a:t>Voorbeeld:  </a:t>
            </a:r>
            <a:endParaRPr lang="nl-NL" dirty="0"/>
          </a:p>
          <a:p>
            <a:r>
              <a:rPr lang="nl-NL" dirty="0"/>
              <a:t>Het rantsoen voor een melkkoe bestaat uit:</a:t>
            </a:r>
          </a:p>
          <a:p>
            <a:pPr lvl="0"/>
            <a:r>
              <a:rPr lang="nl-NL" dirty="0"/>
              <a:t>ruwvoer (</a:t>
            </a:r>
            <a:r>
              <a:rPr lang="nl-NL" dirty="0" err="1"/>
              <a:t>graskuil</a:t>
            </a:r>
            <a:r>
              <a:rPr lang="nl-NL" dirty="0"/>
              <a:t> en </a:t>
            </a:r>
            <a:r>
              <a:rPr lang="nl-NL" dirty="0" err="1"/>
              <a:t>snijmais</a:t>
            </a:r>
            <a:r>
              <a:rPr lang="nl-NL" dirty="0"/>
              <a:t>) 	VW=1</a:t>
            </a:r>
          </a:p>
          <a:p>
            <a:r>
              <a:rPr lang="nl-NL" dirty="0"/>
              <a:t>	gemiddeld=800 VEM/kg </a:t>
            </a:r>
            <a:r>
              <a:rPr lang="nl-NL" dirty="0" err="1"/>
              <a:t>ds</a:t>
            </a:r>
            <a:endParaRPr lang="nl-NL" dirty="0"/>
          </a:p>
          <a:p>
            <a:pPr lvl="0"/>
            <a:r>
              <a:rPr lang="nl-NL" dirty="0"/>
              <a:t>krachtvoer			VW=0,4	</a:t>
            </a:r>
          </a:p>
          <a:p>
            <a:r>
              <a:rPr lang="nl-NL" dirty="0"/>
              <a:t>gemiddeld=1044 VEM/kg </a:t>
            </a:r>
            <a:r>
              <a:rPr lang="nl-NL" dirty="0" err="1"/>
              <a:t>ds</a:t>
            </a:r>
            <a:endParaRPr lang="nl-NL" dirty="0"/>
          </a:p>
          <a:p>
            <a:r>
              <a:rPr lang="nl-NL" dirty="0"/>
              <a:t>Bereken de VEM-"winst".</a:t>
            </a:r>
          </a:p>
          <a:p>
            <a:endParaRPr lang="nl-NL" dirty="0"/>
          </a:p>
        </p:txBody>
      </p:sp>
      <p:sp>
        <p:nvSpPr>
          <p:cNvPr id="2" name="Titel 1"/>
          <p:cNvSpPr>
            <a:spLocks noGrp="1"/>
          </p:cNvSpPr>
          <p:nvPr>
            <p:ph type="title"/>
          </p:nvPr>
        </p:nvSpPr>
        <p:spPr/>
        <p:txBody>
          <a:bodyPr/>
          <a:lstStyle/>
          <a:p>
            <a:r>
              <a:rPr lang="nl-NL" dirty="0" smtClean="0"/>
              <a:t>Voorbeeld</a:t>
            </a:r>
            <a:endParaRPr lang="nl-NL" dirty="0"/>
          </a:p>
        </p:txBody>
      </p:sp>
    </p:spTree>
    <p:extLst>
      <p:ext uri="{BB962C8B-B14F-4D97-AF65-F5344CB8AC3E}">
        <p14:creationId xmlns:p14="http://schemas.microsoft.com/office/powerpoint/2010/main" val="348323102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a:t>De meeste krachtvoeders hebben een verzadigingswaarde = </a:t>
            </a:r>
            <a:r>
              <a:rPr lang="nl-NL" b="1" dirty="0"/>
              <a:t>VW</a:t>
            </a:r>
            <a:r>
              <a:rPr lang="nl-NL" dirty="0"/>
              <a:t> </a:t>
            </a:r>
            <a:r>
              <a:rPr lang="nl-NL" b="1" dirty="0"/>
              <a:t>van  0,4 VW per kg DS</a:t>
            </a:r>
            <a:r>
              <a:rPr lang="nl-NL" dirty="0"/>
              <a:t> en het ruwvoer in dit rantsoen  heeft een </a:t>
            </a:r>
            <a:r>
              <a:rPr lang="nl-NL" dirty="0" err="1"/>
              <a:t>verzadigingwaarde</a:t>
            </a:r>
            <a:r>
              <a:rPr lang="nl-NL" dirty="0"/>
              <a:t> = VW van 1,</a:t>
            </a:r>
            <a:r>
              <a:rPr lang="nl-NL" b="1" dirty="0"/>
              <a:t> d.w.z. dat elke kg </a:t>
            </a:r>
            <a:r>
              <a:rPr lang="nl-NL" b="1" dirty="0" err="1"/>
              <a:t>ds</a:t>
            </a:r>
            <a:r>
              <a:rPr lang="nl-NL" b="1" dirty="0"/>
              <a:t> uit krachtvoer in het rantsoen</a:t>
            </a:r>
            <a:endParaRPr lang="nl-NL" dirty="0"/>
          </a:p>
          <a:p>
            <a:r>
              <a:rPr lang="nl-NL" b="1" dirty="0"/>
              <a:t> </a:t>
            </a:r>
            <a:endParaRPr lang="nl-NL" dirty="0"/>
          </a:p>
          <a:p>
            <a:r>
              <a:rPr lang="nl-NL" dirty="0"/>
              <a:t>VW krachtvoer 0,4 : VW ruwvoer 1</a:t>
            </a:r>
            <a:r>
              <a:rPr lang="nl-NL" b="1" dirty="0"/>
              <a:t> = 0,4 kg </a:t>
            </a:r>
            <a:r>
              <a:rPr lang="nl-NL" b="1" dirty="0" err="1"/>
              <a:t>ds</a:t>
            </a:r>
            <a:r>
              <a:rPr lang="nl-NL" b="1" dirty="0"/>
              <a:t> uit ruwvoer verdringt.</a:t>
            </a:r>
            <a:endParaRPr lang="nl-NL" dirty="0"/>
          </a:p>
          <a:p>
            <a:endParaRPr lang="nl-NL" dirty="0"/>
          </a:p>
        </p:txBody>
      </p:sp>
      <p:sp>
        <p:nvSpPr>
          <p:cNvPr id="2" name="Titel 1"/>
          <p:cNvSpPr>
            <a:spLocks noGrp="1"/>
          </p:cNvSpPr>
          <p:nvPr>
            <p:ph type="title"/>
          </p:nvPr>
        </p:nvSpPr>
        <p:spPr/>
        <p:txBody>
          <a:bodyPr/>
          <a:lstStyle/>
          <a:p>
            <a:endParaRPr lang="nl-NL"/>
          </a:p>
        </p:txBody>
      </p:sp>
    </p:spTree>
    <p:extLst>
      <p:ext uri="{BB962C8B-B14F-4D97-AF65-F5344CB8AC3E}">
        <p14:creationId xmlns:p14="http://schemas.microsoft.com/office/powerpoint/2010/main" val="218593789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normAutofit fontScale="92500" lnSpcReduction="20000"/>
          </a:bodyPr>
          <a:lstStyle/>
          <a:p>
            <a:r>
              <a:rPr lang="nl-NL" i="1" dirty="0"/>
              <a:t>Dus voor krachtvoer met 1044 VEM per kg </a:t>
            </a:r>
            <a:r>
              <a:rPr lang="nl-NL" i="1" dirty="0" err="1"/>
              <a:t>ds</a:t>
            </a:r>
            <a:r>
              <a:rPr lang="nl-NL" i="1" dirty="0"/>
              <a:t> als bijvoeding naast  ruwvoer met gemiddeld 800 VEM per kg </a:t>
            </a:r>
            <a:r>
              <a:rPr lang="nl-NL" i="1" dirty="0" err="1"/>
              <a:t>ds</a:t>
            </a:r>
            <a:r>
              <a:rPr lang="nl-NL" i="1" dirty="0"/>
              <a:t> geldt:</a:t>
            </a:r>
            <a:endParaRPr lang="nl-NL" dirty="0"/>
          </a:p>
          <a:p>
            <a:r>
              <a:rPr lang="nl-NL" b="1" i="1" dirty="0"/>
              <a:t> </a:t>
            </a:r>
            <a:endParaRPr lang="nl-NL" dirty="0"/>
          </a:p>
          <a:p>
            <a:r>
              <a:rPr lang="nl-NL" b="1" u="sng" dirty="0"/>
              <a:t>VEM-winst</a:t>
            </a:r>
            <a:endParaRPr lang="nl-NL" dirty="0"/>
          </a:p>
          <a:p>
            <a:r>
              <a:rPr lang="nl-NL" dirty="0"/>
              <a:t> </a:t>
            </a:r>
          </a:p>
          <a:p>
            <a:r>
              <a:rPr lang="nl-NL" dirty="0"/>
              <a:t>Krachtvoer	 </a:t>
            </a:r>
            <a:r>
              <a:rPr lang="nl-NL" b="1" u="sng" dirty="0"/>
              <a:t>er bij</a:t>
            </a:r>
            <a:r>
              <a:rPr lang="nl-NL" b="1" dirty="0"/>
              <a:t>		</a:t>
            </a:r>
            <a:r>
              <a:rPr lang="nl-NL" b="1" u="sng" dirty="0" smtClean="0"/>
              <a:t>er </a:t>
            </a:r>
            <a:r>
              <a:rPr lang="nl-NL" b="1" u="sng" dirty="0"/>
              <a:t>af</a:t>
            </a:r>
            <a:r>
              <a:rPr lang="nl-NL" dirty="0"/>
              <a:t>		</a:t>
            </a:r>
            <a:r>
              <a:rPr lang="nl-NL" b="1" dirty="0"/>
              <a:t>VEM-winst</a:t>
            </a:r>
            <a:endParaRPr lang="nl-NL" dirty="0"/>
          </a:p>
          <a:p>
            <a:r>
              <a:rPr lang="nl-NL" b="1" dirty="0"/>
              <a:t>						 </a:t>
            </a:r>
            <a:r>
              <a:rPr lang="nl-NL" b="1" dirty="0" smtClean="0"/>
              <a:t>        per </a:t>
            </a:r>
            <a:r>
              <a:rPr lang="nl-NL" b="1" dirty="0"/>
              <a:t>kg </a:t>
            </a:r>
            <a:r>
              <a:rPr lang="nl-NL" b="1" dirty="0" err="1"/>
              <a:t>ds</a:t>
            </a:r>
            <a:r>
              <a:rPr lang="nl-NL" b="1" dirty="0"/>
              <a:t> </a:t>
            </a:r>
            <a:r>
              <a:rPr lang="nl-NL" b="1" dirty="0" err="1" smtClean="0"/>
              <a:t>krv</a:t>
            </a:r>
            <a:endParaRPr lang="nl-NL" dirty="0"/>
          </a:p>
          <a:p>
            <a:r>
              <a:rPr lang="nl-NL" dirty="0"/>
              <a:t> </a:t>
            </a:r>
          </a:p>
          <a:p>
            <a:r>
              <a:rPr lang="nl-NL" dirty="0"/>
              <a:t>1*1044 VEM= +1044	</a:t>
            </a:r>
            <a:r>
              <a:rPr lang="nl-NL" dirty="0" smtClean="0"/>
              <a:t>(</a:t>
            </a:r>
            <a:r>
              <a:rPr lang="nl-NL" dirty="0"/>
              <a:t>0,4/1)*800=320</a:t>
            </a:r>
            <a:r>
              <a:rPr lang="nl-NL" b="1" dirty="0"/>
              <a:t>		724</a:t>
            </a:r>
            <a:r>
              <a:rPr lang="nl-NL" dirty="0"/>
              <a:t>	</a:t>
            </a:r>
          </a:p>
          <a:p>
            <a:endParaRPr lang="nl-NL" dirty="0"/>
          </a:p>
        </p:txBody>
      </p:sp>
      <p:sp>
        <p:nvSpPr>
          <p:cNvPr id="2" name="Titel 1"/>
          <p:cNvSpPr>
            <a:spLocks noGrp="1"/>
          </p:cNvSpPr>
          <p:nvPr>
            <p:ph type="title"/>
          </p:nvPr>
        </p:nvSpPr>
        <p:spPr/>
        <p:txBody>
          <a:bodyPr/>
          <a:lstStyle/>
          <a:p>
            <a:endParaRPr lang="nl-NL"/>
          </a:p>
        </p:txBody>
      </p:sp>
    </p:spTree>
    <p:extLst>
      <p:ext uri="{BB962C8B-B14F-4D97-AF65-F5344CB8AC3E}">
        <p14:creationId xmlns:p14="http://schemas.microsoft.com/office/powerpoint/2010/main" val="349879645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endParaRPr lang="nl-NL" b="1" dirty="0" smtClean="0"/>
          </a:p>
          <a:p>
            <a:r>
              <a:rPr lang="nl-NL" b="1" dirty="0" smtClean="0"/>
              <a:t>Elke </a:t>
            </a:r>
            <a:r>
              <a:rPr lang="nl-NL" b="1" dirty="0"/>
              <a:t>kg </a:t>
            </a:r>
            <a:r>
              <a:rPr lang="nl-NL" b="1" dirty="0" err="1"/>
              <a:t>ds</a:t>
            </a:r>
            <a:r>
              <a:rPr lang="nl-NL" b="1" dirty="0"/>
              <a:t> krachtvoer levert dus 724 VEM-winst per kg </a:t>
            </a:r>
            <a:r>
              <a:rPr lang="nl-NL" b="1" dirty="0" err="1"/>
              <a:t>ds</a:t>
            </a:r>
            <a:r>
              <a:rPr lang="nl-NL" b="1" dirty="0"/>
              <a:t> op.</a:t>
            </a:r>
            <a:endParaRPr lang="nl-NL" dirty="0"/>
          </a:p>
          <a:p>
            <a:endParaRPr lang="nl-NL" b="1" dirty="0" smtClean="0"/>
          </a:p>
          <a:p>
            <a:r>
              <a:rPr lang="nl-NL" b="1" dirty="0" smtClean="0"/>
              <a:t>Elke </a:t>
            </a:r>
            <a:r>
              <a:rPr lang="nl-NL" b="1" dirty="0"/>
              <a:t>kg krachtvoer (90% </a:t>
            </a:r>
            <a:r>
              <a:rPr lang="nl-NL" b="1" dirty="0" err="1"/>
              <a:t>ds</a:t>
            </a:r>
            <a:r>
              <a:rPr lang="nl-NL" b="1" dirty="0"/>
              <a:t>) levert (724/100)*90=652 VEM-winst op.</a:t>
            </a:r>
            <a:endParaRPr lang="nl-NL" dirty="0"/>
          </a:p>
          <a:p>
            <a:r>
              <a:rPr lang="nl-NL" b="1" dirty="0"/>
              <a:t> </a:t>
            </a:r>
            <a:endParaRPr lang="nl-NL" dirty="0"/>
          </a:p>
          <a:p>
            <a:endParaRPr lang="nl-NL" dirty="0"/>
          </a:p>
        </p:txBody>
      </p:sp>
      <p:sp>
        <p:nvSpPr>
          <p:cNvPr id="2" name="Titel 1"/>
          <p:cNvSpPr>
            <a:spLocks noGrp="1"/>
          </p:cNvSpPr>
          <p:nvPr>
            <p:ph type="title"/>
          </p:nvPr>
        </p:nvSpPr>
        <p:spPr/>
        <p:txBody>
          <a:bodyPr/>
          <a:lstStyle/>
          <a:p>
            <a:endParaRPr lang="nl-NL"/>
          </a:p>
        </p:txBody>
      </p:sp>
    </p:spTree>
    <p:extLst>
      <p:ext uri="{BB962C8B-B14F-4D97-AF65-F5344CB8AC3E}">
        <p14:creationId xmlns:p14="http://schemas.microsoft.com/office/powerpoint/2010/main" val="8080421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smtClean="0"/>
              <a:t>Geeft balans weer tussen vraag en aanbod van ruwvoer.</a:t>
            </a:r>
            <a:endParaRPr lang="nl-NL" dirty="0"/>
          </a:p>
        </p:txBody>
      </p:sp>
      <p:sp>
        <p:nvSpPr>
          <p:cNvPr id="2" name="Titel 1"/>
          <p:cNvSpPr>
            <a:spLocks noGrp="1"/>
          </p:cNvSpPr>
          <p:nvPr>
            <p:ph type="title"/>
          </p:nvPr>
        </p:nvSpPr>
        <p:spPr/>
        <p:txBody>
          <a:bodyPr/>
          <a:lstStyle/>
          <a:p>
            <a:r>
              <a:rPr lang="nl-NL" dirty="0" smtClean="0"/>
              <a:t>Wat is een stalvoederbalans?</a:t>
            </a:r>
            <a:endParaRPr lang="nl-NL" dirty="0"/>
          </a:p>
        </p:txBody>
      </p:sp>
    </p:spTree>
    <p:extLst>
      <p:ext uri="{BB962C8B-B14F-4D97-AF65-F5344CB8AC3E}">
        <p14:creationId xmlns:p14="http://schemas.microsoft.com/office/powerpoint/2010/main" val="359610900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smtClean="0"/>
              <a:t>Aantal melkkoeien</a:t>
            </a:r>
          </a:p>
          <a:p>
            <a:r>
              <a:rPr lang="nl-NL" dirty="0" smtClean="0"/>
              <a:t>Aantal jongvee 1-2 jaar</a:t>
            </a:r>
          </a:p>
          <a:p>
            <a:r>
              <a:rPr lang="nl-NL" dirty="0" smtClean="0"/>
              <a:t>Aantal jongvee 0-1 jaar</a:t>
            </a:r>
          </a:p>
          <a:p>
            <a:endParaRPr lang="nl-NL" dirty="0"/>
          </a:p>
          <a:p>
            <a:r>
              <a:rPr lang="nl-NL" dirty="0" smtClean="0"/>
              <a:t>Droge stof opname van de diverse categorieën</a:t>
            </a:r>
            <a:endParaRPr lang="nl-NL" dirty="0"/>
          </a:p>
        </p:txBody>
      </p:sp>
      <p:sp>
        <p:nvSpPr>
          <p:cNvPr id="2" name="Titel 1"/>
          <p:cNvSpPr>
            <a:spLocks noGrp="1"/>
          </p:cNvSpPr>
          <p:nvPr>
            <p:ph type="title"/>
          </p:nvPr>
        </p:nvSpPr>
        <p:spPr/>
        <p:txBody>
          <a:bodyPr/>
          <a:lstStyle/>
          <a:p>
            <a:r>
              <a:rPr lang="nl-NL" dirty="0" smtClean="0"/>
              <a:t>Vraag zijde</a:t>
            </a:r>
            <a:endParaRPr lang="nl-NL" dirty="0"/>
          </a:p>
        </p:txBody>
      </p:sp>
    </p:spTree>
    <p:extLst>
      <p:ext uri="{BB962C8B-B14F-4D97-AF65-F5344CB8AC3E}">
        <p14:creationId xmlns:p14="http://schemas.microsoft.com/office/powerpoint/2010/main" val="208221137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3412180365"/>
              </p:ext>
            </p:extLst>
          </p:nvPr>
        </p:nvGraphicFramePr>
        <p:xfrm>
          <a:off x="539552" y="3429000"/>
          <a:ext cx="8064896" cy="3191550"/>
        </p:xfrm>
        <a:graphic>
          <a:graphicData uri="http://schemas.openxmlformats.org/drawingml/2006/table">
            <a:tbl>
              <a:tblPr>
                <a:tableStyleId>{5C22544A-7EE6-4342-B048-85BDC9FD1C3A}</a:tableStyleId>
              </a:tblPr>
              <a:tblGrid>
                <a:gridCol w="2908580"/>
                <a:gridCol w="5156316"/>
              </a:tblGrid>
              <a:tr h="183431">
                <a:tc>
                  <a:txBody>
                    <a:bodyPr/>
                    <a:lstStyle/>
                    <a:p>
                      <a:pPr algn="ct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dirty="0">
                          <a:effectLst/>
                        </a:rPr>
                        <a:t>melkproductie in kg</a:t>
                      </a:r>
                      <a:endParaRPr lang="nl-NL" sz="1100" dirty="0">
                        <a:effectLst/>
                        <a:latin typeface="Calibri"/>
                        <a:ea typeface="Calibri"/>
                        <a:cs typeface="Times New Roman"/>
                      </a:endParaRPr>
                    </a:p>
                  </a:txBody>
                  <a:tcPr marL="76200" marR="76200" marT="0" marB="0"/>
                </a:tc>
                <a:tc>
                  <a:txBody>
                    <a:bodyPr/>
                    <a:lstStyle/>
                    <a:p>
                      <a:pPr algn="ct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a:effectLst/>
                        </a:rPr>
                        <a:t>Ds ruwvoer in kg</a:t>
                      </a:r>
                      <a:endParaRPr lang="nl-NL" sz="1100">
                        <a:effectLst/>
                        <a:latin typeface="Calibri"/>
                        <a:ea typeface="Calibri"/>
                        <a:cs typeface="Times New Roman"/>
                      </a:endParaRPr>
                    </a:p>
                  </a:txBody>
                  <a:tcPr marL="76200" marR="76200" marT="0" marB="0"/>
                </a:tc>
              </a:tr>
              <a:tr h="2912912">
                <a:tc>
                  <a:txBody>
                    <a:bodyPr/>
                    <a:lstStyle/>
                    <a:p>
                      <a:pPr algn="ctr">
                        <a:lnSpc>
                          <a:spcPct val="119000"/>
                        </a:lnSpc>
                        <a:spcBef>
                          <a:spcPts val="450"/>
                        </a:spcBef>
                        <a:spcAft>
                          <a:spcPts val="0"/>
                        </a:spcAft>
                        <a:tabLst>
                          <a:tab pos="-914400" algn="l"/>
                          <a:tab pos="-457200" algn="l"/>
                          <a:tab pos="288290" algn="l"/>
                          <a:tab pos="539750" algn="l"/>
                          <a:tab pos="914400" algn="l"/>
                          <a:tab pos="1371600" algn="l"/>
                          <a:tab pos="1619885" algn="l"/>
                          <a:tab pos="1828800" algn="l"/>
                        </a:tabLst>
                      </a:pPr>
                      <a:r>
                        <a:rPr lang="nl-NL" sz="1600" spc="-10" dirty="0">
                          <a:effectLst/>
                        </a:rPr>
                        <a:t>5.000</a:t>
                      </a:r>
                      <a:endParaRPr lang="nl-NL" sz="1100" dirty="0">
                        <a:effectLst/>
                      </a:endParaRPr>
                    </a:p>
                    <a:p>
                      <a:pPr algn="ct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dirty="0">
                          <a:effectLst/>
                        </a:rPr>
                        <a:t>6.000</a:t>
                      </a:r>
                      <a:endParaRPr lang="nl-NL" sz="1100" dirty="0">
                        <a:effectLst/>
                      </a:endParaRPr>
                    </a:p>
                    <a:p>
                      <a:pPr algn="ct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dirty="0">
                          <a:effectLst/>
                        </a:rPr>
                        <a:t>7.000</a:t>
                      </a:r>
                      <a:endParaRPr lang="nl-NL" sz="1100" dirty="0">
                        <a:effectLst/>
                      </a:endParaRPr>
                    </a:p>
                    <a:p>
                      <a:pPr algn="ct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dirty="0">
                          <a:effectLst/>
                        </a:rPr>
                        <a:t>8.000</a:t>
                      </a:r>
                      <a:endParaRPr lang="nl-NL" sz="1100" dirty="0">
                        <a:effectLst/>
                      </a:endParaRPr>
                    </a:p>
                    <a:p>
                      <a:pPr algn="ct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dirty="0">
                          <a:effectLst/>
                        </a:rPr>
                        <a:t>9.000</a:t>
                      </a:r>
                      <a:endParaRPr lang="nl-NL" sz="1100" dirty="0">
                        <a:effectLst/>
                      </a:endParaRPr>
                    </a:p>
                    <a:p>
                      <a:pPr algn="ct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dirty="0">
                          <a:effectLst/>
                        </a:rPr>
                        <a:t>10.000</a:t>
                      </a:r>
                      <a:endParaRPr lang="nl-NL" sz="1100" dirty="0">
                        <a:effectLst/>
                        <a:latin typeface="Calibri"/>
                        <a:ea typeface="Calibri"/>
                        <a:cs typeface="Times New Roman"/>
                      </a:endParaRPr>
                    </a:p>
                  </a:txBody>
                  <a:tcPr marL="76200" marR="76200" marT="0" marB="0"/>
                </a:tc>
                <a:tc>
                  <a:txBody>
                    <a:bodyPr/>
                    <a:lstStyle/>
                    <a:p>
                      <a:pPr algn="ctr">
                        <a:lnSpc>
                          <a:spcPct val="119000"/>
                        </a:lnSpc>
                        <a:spcBef>
                          <a:spcPts val="450"/>
                        </a:spcBef>
                        <a:spcAft>
                          <a:spcPts val="0"/>
                        </a:spcAft>
                        <a:tabLst>
                          <a:tab pos="-914400" algn="l"/>
                          <a:tab pos="-457200" algn="l"/>
                          <a:tab pos="288290" algn="l"/>
                          <a:tab pos="539750" algn="l"/>
                          <a:tab pos="914400" algn="l"/>
                          <a:tab pos="1371600" algn="l"/>
                          <a:tab pos="1619885" algn="l"/>
                          <a:tab pos="1828800" algn="l"/>
                        </a:tabLst>
                      </a:pPr>
                      <a:r>
                        <a:rPr lang="nl-NL" sz="1600" spc="-10" dirty="0">
                          <a:effectLst/>
                        </a:rPr>
                        <a:t>9,0</a:t>
                      </a:r>
                      <a:endParaRPr lang="nl-NL" sz="1100" dirty="0">
                        <a:effectLst/>
                      </a:endParaRPr>
                    </a:p>
                    <a:p>
                      <a:pPr algn="ct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dirty="0">
                          <a:effectLst/>
                        </a:rPr>
                        <a:t>9,6</a:t>
                      </a:r>
                      <a:endParaRPr lang="nl-NL" sz="1100" dirty="0">
                        <a:effectLst/>
                      </a:endParaRPr>
                    </a:p>
                    <a:p>
                      <a:pPr algn="ct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dirty="0">
                          <a:effectLst/>
                        </a:rPr>
                        <a:t>10,2</a:t>
                      </a:r>
                      <a:endParaRPr lang="nl-NL" sz="1100" dirty="0">
                        <a:effectLst/>
                      </a:endParaRPr>
                    </a:p>
                    <a:p>
                      <a:pPr algn="ct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dirty="0">
                          <a:effectLst/>
                        </a:rPr>
                        <a:t>10,8</a:t>
                      </a:r>
                      <a:endParaRPr lang="nl-NL" sz="1100" dirty="0">
                        <a:effectLst/>
                      </a:endParaRPr>
                    </a:p>
                    <a:p>
                      <a:pPr algn="ct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dirty="0">
                          <a:effectLst/>
                        </a:rPr>
                        <a:t>11,4</a:t>
                      </a:r>
                      <a:endParaRPr lang="nl-NL" sz="1100" dirty="0">
                        <a:effectLst/>
                      </a:endParaRPr>
                    </a:p>
                    <a:p>
                      <a:pPr algn="ct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dirty="0">
                          <a:effectLst/>
                        </a:rPr>
                        <a:t>12,0</a:t>
                      </a:r>
                      <a:endParaRPr lang="nl-NL" sz="1100" dirty="0">
                        <a:effectLst/>
                        <a:latin typeface="Calibri"/>
                        <a:ea typeface="Calibri"/>
                        <a:cs typeface="Times New Roman"/>
                      </a:endParaRPr>
                    </a:p>
                  </a:txBody>
                  <a:tcPr marL="76200" marR="76200" marT="0" marB="0"/>
                </a:tc>
              </a:tr>
            </a:tbl>
          </a:graphicData>
        </a:graphic>
      </p:graphicFrame>
      <p:sp>
        <p:nvSpPr>
          <p:cNvPr id="2" name="Titel 1"/>
          <p:cNvSpPr>
            <a:spLocks noGrp="1"/>
          </p:cNvSpPr>
          <p:nvPr>
            <p:ph type="title"/>
          </p:nvPr>
        </p:nvSpPr>
        <p:spPr/>
        <p:txBody>
          <a:bodyPr>
            <a:normAutofit fontScale="90000"/>
          </a:bodyPr>
          <a:lstStyle/>
          <a:p>
            <a:pPr lvl="0"/>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r>
            <a:b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br>
            <a:r>
              <a:rPr lang="nl-NL" i="1" dirty="0">
                <a:latin typeface="Arial" pitchFamily="34" charset="0"/>
                <a:ea typeface="Times New Roman" pitchFamily="18" charset="0"/>
                <a:cs typeface="Arial" pitchFamily="34" charset="0"/>
              </a:rPr>
              <a:t/>
            </a:r>
            <a:br>
              <a:rPr lang="nl-NL" i="1" dirty="0">
                <a:latin typeface="Arial" pitchFamily="34" charset="0"/>
                <a:ea typeface="Times New Roman" pitchFamily="18" charset="0"/>
                <a:cs typeface="Arial" pitchFamily="34" charset="0"/>
              </a:rPr>
            </a:br>
            <a:r>
              <a:rPr lang="nl-NL" i="1" dirty="0" smtClean="0">
                <a:latin typeface="Arial" pitchFamily="34" charset="0"/>
                <a:ea typeface="Times New Roman" pitchFamily="18" charset="0"/>
                <a:cs typeface="Arial" pitchFamily="34" charset="0"/>
              </a:rPr>
              <a:t/>
            </a:r>
            <a:br>
              <a:rPr lang="nl-NL" i="1" dirty="0" smtClean="0">
                <a:latin typeface="Arial" pitchFamily="34" charset="0"/>
                <a:ea typeface="Times New Roman" pitchFamily="18" charset="0"/>
                <a:cs typeface="Arial" pitchFamily="34" charset="0"/>
              </a:rPr>
            </a:b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Netto ruwvoeropname (in kg </a:t>
            </a:r>
            <a:r>
              <a:rPr kumimoji="0" lang="nl-NL" b="0" i="1" u="none" strike="noStrike" cap="none" normalizeH="0" baseline="0" dirty="0" err="1" smtClean="0">
                <a:ln>
                  <a:noFill/>
                </a:ln>
                <a:solidFill>
                  <a:schemeClr val="tx1"/>
                </a:solidFill>
                <a:effectLst/>
                <a:latin typeface="Arial" pitchFamily="34" charset="0"/>
                <a:ea typeface="Times New Roman" pitchFamily="18" charset="0"/>
                <a:cs typeface="Arial" pitchFamily="34" charset="0"/>
              </a:rPr>
              <a:t>ds</a:t>
            </a: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/koe/dag naast krachtvoer) afhankelijk van de melkproductie bij ruwvoer van 800 VEM en een gespreid afkalvende vee</a:t>
            </a:r>
            <a:r>
              <a:rPr lang="nl-NL" i="1" dirty="0">
                <a:ea typeface="Times New Roman" pitchFamily="18" charset="0"/>
                <a:cs typeface="Arial" pitchFamily="34" charset="0"/>
              </a:rPr>
              <a:t>­</a:t>
            </a: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stapel.</a:t>
            </a:r>
            <a:r>
              <a:rPr kumimoji="0" lang="nl-NL" sz="1800" b="0" i="0" u="none" strike="noStrike" cap="none" normalizeH="0" baseline="0" dirty="0" smtClean="0">
                <a:ln>
                  <a:noFill/>
                </a:ln>
                <a:solidFill>
                  <a:schemeClr val="tx1"/>
                </a:solidFill>
                <a:effectLst/>
                <a:latin typeface="Arial" pitchFamily="34" charset="0"/>
                <a:cs typeface="Arial" pitchFamily="34" charset="0"/>
              </a:rPr>
              <a:t/>
            </a:r>
            <a:br>
              <a:rPr kumimoji="0" lang="nl-NL" sz="1800" b="0" i="0" u="none" strike="noStrike" cap="none" normalizeH="0" baseline="0" dirty="0" smtClean="0">
                <a:ln>
                  <a:noFill/>
                </a:ln>
                <a:solidFill>
                  <a:schemeClr val="tx1"/>
                </a:solidFill>
                <a:effectLst/>
                <a:latin typeface="Arial" pitchFamily="34" charset="0"/>
                <a:cs typeface="Arial" pitchFamily="34" charset="0"/>
              </a:rPr>
            </a:br>
            <a:endParaRPr lang="nl-NL" dirty="0"/>
          </a:p>
        </p:txBody>
      </p:sp>
      <p:sp>
        <p:nvSpPr>
          <p:cNvPr id="5" name="Rectangle 1"/>
          <p:cNvSpPr>
            <a:spLocks noChangeArrowheads="1"/>
          </p:cNvSpPr>
          <p:nvPr/>
        </p:nvSpPr>
        <p:spPr bwMode="auto">
          <a:xfrm>
            <a:off x="3132138" y="2726809"/>
            <a:ext cx="184731"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tab pos="-914400" algn="l"/>
                <a:tab pos="-457200" algn="l"/>
                <a:tab pos="288925" algn="l"/>
                <a:tab pos="539750" algn="l"/>
                <a:tab pos="914400" algn="l"/>
                <a:tab pos="1371600" algn="l"/>
                <a:tab pos="1619250" algn="l"/>
                <a:tab pos="1828800" algn="l"/>
              </a:tabLst>
            </a:pPr>
            <a:endParaRPr kumimoji="0" lang="nl-NL" sz="1800" b="0" i="0" u="none" strike="noStrike" cap="none" normalizeH="0" baseline="0" dirty="0" smtClean="0">
              <a:ln>
                <a:noFill/>
              </a:ln>
              <a:solidFill>
                <a:schemeClr val="tx1"/>
              </a:solidFill>
              <a:effectLst/>
              <a:latin typeface="Arial" pitchFamily="34" charset="0"/>
              <a:cs typeface="Arial" pitchFamily="34" charset="0"/>
            </a:endParaRPr>
          </a:p>
        </p:txBody>
      </p:sp>
    </p:spTree>
    <p:extLst>
      <p:ext uri="{BB962C8B-B14F-4D97-AF65-F5344CB8AC3E}">
        <p14:creationId xmlns:p14="http://schemas.microsoft.com/office/powerpoint/2010/main" val="415405205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4016448703"/>
              </p:ext>
            </p:extLst>
          </p:nvPr>
        </p:nvGraphicFramePr>
        <p:xfrm>
          <a:off x="755576" y="2060848"/>
          <a:ext cx="7992888" cy="4608512"/>
        </p:xfrm>
        <a:graphic>
          <a:graphicData uri="http://schemas.openxmlformats.org/drawingml/2006/table">
            <a:tbl>
              <a:tblPr>
                <a:tableStyleId>{5C22544A-7EE6-4342-B048-85BDC9FD1C3A}</a:tableStyleId>
              </a:tblPr>
              <a:tblGrid>
                <a:gridCol w="3208413"/>
                <a:gridCol w="4784475"/>
              </a:tblGrid>
              <a:tr h="1170409">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dirty="0">
                          <a:effectLst/>
                        </a:rPr>
                        <a:t> VEM</a:t>
                      </a:r>
                      <a:endParaRPr lang="nl-NL" sz="1100" dirty="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 aanpassing</a:t>
                      </a:r>
                      <a:endParaRPr lang="nl-NL" sz="1100">
                        <a:effectLst/>
                        <a:latin typeface="Calibri"/>
                        <a:ea typeface="Calibri"/>
                        <a:cs typeface="Times New Roman"/>
                      </a:endParaRPr>
                    </a:p>
                  </a:txBody>
                  <a:tcPr marL="76200" marR="76200" marT="0" marB="0"/>
                </a:tc>
              </a:tr>
              <a:tr h="3438103">
                <a:tc>
                  <a:txBody>
                    <a:bodyPr/>
                    <a:lstStyle/>
                    <a:p>
                      <a:pPr>
                        <a:lnSpc>
                          <a:spcPct val="119000"/>
                        </a:lnSpc>
                        <a:spcBef>
                          <a:spcPts val="450"/>
                        </a:spcBef>
                        <a:spcAft>
                          <a:spcPts val="0"/>
                        </a:spcAft>
                        <a:tabLst>
                          <a:tab pos="-914400" algn="l"/>
                          <a:tab pos="-457200" algn="l"/>
                          <a:tab pos="288290" algn="l"/>
                          <a:tab pos="539750" algn="l"/>
                          <a:tab pos="914400" algn="l"/>
                          <a:tab pos="1371600" algn="l"/>
                          <a:tab pos="1619885" algn="l"/>
                          <a:tab pos="1828800" algn="l"/>
                        </a:tabLst>
                      </a:pPr>
                      <a:r>
                        <a:rPr lang="nl-NL" sz="1600" spc="-10">
                          <a:effectLst/>
                        </a:rPr>
                        <a:t>700</a:t>
                      </a:r>
                      <a:endParaRPr lang="nl-NL" sz="110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a:effectLst/>
                        </a:rPr>
                        <a:t>750</a:t>
                      </a:r>
                      <a:endParaRPr lang="nl-NL" sz="110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a:effectLst/>
                        </a:rPr>
                        <a:t>800</a:t>
                      </a:r>
                      <a:endParaRPr lang="nl-NL" sz="110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a:effectLst/>
                        </a:rPr>
                        <a:t>850</a:t>
                      </a:r>
                      <a:endParaRPr lang="nl-NL" sz="1100">
                        <a:effectLst/>
                      </a:endParaRPr>
                    </a:p>
                    <a:p>
                      <a:pP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a:effectLst/>
                        </a:rPr>
                        <a:t>900</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0"/>
                        </a:spcAft>
                        <a:tabLst>
                          <a:tab pos="-914400" algn="l"/>
                          <a:tab pos="-457200" algn="l"/>
                          <a:tab pos="288290" algn="l"/>
                          <a:tab pos="539750" algn="l"/>
                          <a:tab pos="914400" algn="l"/>
                          <a:tab pos="1371600" algn="l"/>
                          <a:tab pos="1619885" algn="l"/>
                          <a:tab pos="1828800" algn="l"/>
                        </a:tabLst>
                      </a:pPr>
                      <a:r>
                        <a:rPr lang="nl-NL" sz="1600" spc="-10" dirty="0">
                          <a:effectLst/>
                        </a:rPr>
                        <a:t>-10</a:t>
                      </a:r>
                      <a:endParaRPr lang="nl-NL" sz="1100" dirty="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dirty="0">
                          <a:effectLst/>
                        </a:rPr>
                        <a:t>-5</a:t>
                      </a:r>
                      <a:endParaRPr lang="nl-NL" sz="1100" dirty="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dirty="0">
                          <a:effectLst/>
                        </a:rPr>
                        <a:t>0</a:t>
                      </a:r>
                      <a:endParaRPr lang="nl-NL" sz="1100" dirty="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dirty="0">
                          <a:effectLst/>
                        </a:rPr>
                        <a:t>+5</a:t>
                      </a:r>
                      <a:endParaRPr lang="nl-NL" sz="1100" dirty="0">
                        <a:effectLst/>
                      </a:endParaRPr>
                    </a:p>
                    <a:p>
                      <a:pP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dirty="0">
                          <a:effectLst/>
                        </a:rPr>
                        <a:t>+10</a:t>
                      </a:r>
                      <a:endParaRPr lang="nl-NL" sz="1100" dirty="0">
                        <a:effectLst/>
                        <a:latin typeface="Calibri"/>
                        <a:ea typeface="Calibri"/>
                        <a:cs typeface="Times New Roman"/>
                      </a:endParaRPr>
                    </a:p>
                  </a:txBody>
                  <a:tcPr marL="76200" marR="76200" marT="0" marB="0"/>
                </a:tc>
              </a:tr>
            </a:tbl>
          </a:graphicData>
        </a:graphic>
      </p:graphicFrame>
      <p:sp>
        <p:nvSpPr>
          <p:cNvPr id="2" name="Titel 1"/>
          <p:cNvSpPr>
            <a:spLocks noGrp="1"/>
          </p:cNvSpPr>
          <p:nvPr>
            <p:ph type="title"/>
          </p:nvPr>
        </p:nvSpPr>
        <p:spPr/>
        <p:txBody>
          <a:bodyPr>
            <a:normAutofit fontScale="90000"/>
          </a:bodyPr>
          <a:lstStyle/>
          <a:p>
            <a:pPr lvl="0" fontAlgn="base">
              <a:spcAft>
                <a:spcPct val="0"/>
              </a:spcAft>
              <a:tabLst>
                <a:tab pos="-914400" algn="l"/>
                <a:tab pos="-457200" algn="l"/>
                <a:tab pos="288925" algn="l"/>
                <a:tab pos="539750" algn="l"/>
                <a:tab pos="914400" algn="l"/>
                <a:tab pos="1371600" algn="l"/>
                <a:tab pos="1619250" algn="l"/>
                <a:tab pos="1828800" algn="l"/>
              </a:tabLst>
            </a:pP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r>
            <a:b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br>
            <a:r>
              <a:rPr lang="nl-NL" i="1" dirty="0">
                <a:latin typeface="Arial" pitchFamily="34" charset="0"/>
                <a:ea typeface="Times New Roman" pitchFamily="18" charset="0"/>
                <a:cs typeface="Arial" pitchFamily="34" charset="0"/>
              </a:rPr>
              <a:t/>
            </a:r>
            <a:br>
              <a:rPr lang="nl-NL" i="1" dirty="0">
                <a:latin typeface="Arial" pitchFamily="34" charset="0"/>
                <a:ea typeface="Times New Roman" pitchFamily="18" charset="0"/>
                <a:cs typeface="Arial" pitchFamily="34" charset="0"/>
              </a:rPr>
            </a:b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Invloed van de kwaliteit van het ruwvoer op de </a:t>
            </a:r>
            <a:r>
              <a:rPr kumimoji="0" lang="nl-NL" b="0" i="1" u="none" strike="noStrike" cap="none" normalizeH="0" baseline="0" dirty="0" err="1" smtClean="0">
                <a:ln>
                  <a:noFill/>
                </a:ln>
                <a:solidFill>
                  <a:schemeClr val="tx1"/>
                </a:solidFill>
                <a:effectLst/>
                <a:latin typeface="Arial" pitchFamily="34" charset="0"/>
                <a:ea typeface="Times New Roman" pitchFamily="18" charset="0"/>
                <a:cs typeface="Arial" pitchFamily="34" charset="0"/>
              </a:rPr>
              <a:t>ds</a:t>
            </a: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‑opname.</a:t>
            </a:r>
            <a:r>
              <a:rPr kumimoji="0" lang="nl-NL" sz="1800" b="0" i="0" u="none" strike="noStrike" cap="none" normalizeH="0" baseline="0" dirty="0" smtClean="0">
                <a:ln>
                  <a:noFill/>
                </a:ln>
                <a:solidFill>
                  <a:schemeClr val="tx1"/>
                </a:solidFill>
                <a:effectLst/>
                <a:latin typeface="Arial" pitchFamily="34" charset="0"/>
                <a:cs typeface="Arial" pitchFamily="34" charset="0"/>
              </a:rPr>
              <a:t/>
            </a:r>
            <a:br>
              <a:rPr kumimoji="0" lang="nl-NL" sz="1800" b="0" i="0" u="none" strike="noStrike" cap="none" normalizeH="0" baseline="0" dirty="0" smtClean="0">
                <a:ln>
                  <a:noFill/>
                </a:ln>
                <a:solidFill>
                  <a:schemeClr val="tx1"/>
                </a:solidFill>
                <a:effectLst/>
                <a:latin typeface="Arial" pitchFamily="34" charset="0"/>
                <a:cs typeface="Arial" pitchFamily="34" charset="0"/>
              </a:rPr>
            </a:br>
            <a:r>
              <a:rPr kumimoji="0" lang="nl-NL" sz="4800" b="0" i="0" u="none" strike="noStrike" cap="none" normalizeH="0" baseline="0" dirty="0" smtClean="0">
                <a:ln>
                  <a:noFill/>
                </a:ln>
                <a:solidFill>
                  <a:schemeClr val="tx1"/>
                </a:solidFill>
                <a:effectLst/>
                <a:latin typeface="Arial" pitchFamily="34" charset="0"/>
                <a:cs typeface="Arial" pitchFamily="34" charset="0"/>
              </a:rPr>
              <a:t/>
            </a:r>
            <a:br>
              <a:rPr kumimoji="0" lang="nl-NL" sz="4800" b="0" i="0" u="none" strike="noStrike" cap="none" normalizeH="0" baseline="0" dirty="0" smtClean="0">
                <a:ln>
                  <a:noFill/>
                </a:ln>
                <a:solidFill>
                  <a:schemeClr val="tx1"/>
                </a:solidFill>
                <a:effectLst/>
                <a:latin typeface="Arial" pitchFamily="34" charset="0"/>
                <a:cs typeface="Arial" pitchFamily="34" charset="0"/>
              </a:rPr>
            </a:br>
            <a:endParaRPr lang="nl-NL" dirty="0"/>
          </a:p>
        </p:txBody>
      </p:sp>
      <p:sp>
        <p:nvSpPr>
          <p:cNvPr id="5" name="Rectangle 1"/>
          <p:cNvSpPr>
            <a:spLocks noChangeArrowheads="1"/>
          </p:cNvSpPr>
          <p:nvPr/>
        </p:nvSpPr>
        <p:spPr bwMode="auto">
          <a:xfrm>
            <a:off x="3670300" y="2745859"/>
            <a:ext cx="184731"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tab pos="-914400" algn="l"/>
                <a:tab pos="-457200" algn="l"/>
                <a:tab pos="288925" algn="l"/>
                <a:tab pos="539750" algn="l"/>
                <a:tab pos="914400" algn="l"/>
                <a:tab pos="1371600" algn="l"/>
                <a:tab pos="1619250" algn="l"/>
                <a:tab pos="1828800" algn="l"/>
              </a:tabLst>
            </a:pPr>
            <a:endParaRPr kumimoji="0" lang="nl-NL" sz="1800" b="0" i="0" u="none" strike="noStrike" cap="none" normalizeH="0" baseline="0" dirty="0" smtClean="0">
              <a:ln>
                <a:noFill/>
              </a:ln>
              <a:solidFill>
                <a:schemeClr val="tx1"/>
              </a:solidFill>
              <a:effectLst/>
              <a:latin typeface="Arial" pitchFamily="34" charset="0"/>
              <a:cs typeface="Arial" pitchFamily="34" charset="0"/>
            </a:endParaRPr>
          </a:p>
        </p:txBody>
      </p:sp>
    </p:spTree>
    <p:extLst>
      <p:ext uri="{BB962C8B-B14F-4D97-AF65-F5344CB8AC3E}">
        <p14:creationId xmlns:p14="http://schemas.microsoft.com/office/powerpoint/2010/main" val="63870201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1157118826"/>
              </p:ext>
            </p:extLst>
          </p:nvPr>
        </p:nvGraphicFramePr>
        <p:xfrm>
          <a:off x="1115617" y="2557304"/>
          <a:ext cx="6624735" cy="3752016"/>
        </p:xfrm>
        <a:graphic>
          <a:graphicData uri="http://schemas.openxmlformats.org/drawingml/2006/table">
            <a:tbl>
              <a:tblPr>
                <a:tableStyleId>{5C22544A-7EE6-4342-B048-85BDC9FD1C3A}</a:tableStyleId>
              </a:tblPr>
              <a:tblGrid>
                <a:gridCol w="1972736"/>
                <a:gridCol w="1270390"/>
                <a:gridCol w="3381609"/>
              </a:tblGrid>
              <a:tr h="830671">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dirty="0" err="1">
                          <a:effectLst/>
                        </a:rPr>
                        <a:t>produkt</a:t>
                      </a:r>
                      <a:r>
                        <a:rPr lang="nl-NL" sz="1600" spc="-10" dirty="0">
                          <a:effectLst/>
                        </a:rPr>
                        <a:t> </a:t>
                      </a:r>
                      <a:endParaRPr lang="nl-NL" sz="1100" dirty="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VEM</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Opname (kg ds/dag)</a:t>
                      </a:r>
                      <a:endParaRPr lang="nl-NL" sz="1100">
                        <a:effectLst/>
                        <a:latin typeface="Calibri"/>
                        <a:ea typeface="Calibri"/>
                        <a:cs typeface="Times New Roman"/>
                      </a:endParaRPr>
                    </a:p>
                  </a:txBody>
                  <a:tcPr marL="76200" marR="76200" marT="0" marB="0"/>
                </a:tc>
              </a:tr>
              <a:tr h="401337">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en-US" sz="1600" spc="-10">
                          <a:effectLst/>
                        </a:rPr>
                        <a:t>Stro</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en-US" sz="1600" spc="-10">
                          <a:effectLst/>
                        </a:rPr>
                        <a:t>450</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en-US" sz="1600" spc="-10">
                          <a:effectLst/>
                        </a:rPr>
                        <a:t>3,6</a:t>
                      </a:r>
                      <a:endParaRPr lang="nl-NL" sz="1100">
                        <a:effectLst/>
                        <a:latin typeface="Calibri"/>
                        <a:ea typeface="Calibri"/>
                        <a:cs typeface="Times New Roman"/>
                      </a:endParaRPr>
                    </a:p>
                  </a:txBody>
                  <a:tcPr marL="76200" marR="76200" marT="0" marB="0"/>
                </a:tc>
              </a:tr>
              <a:tr h="2118671">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en-US" sz="1600" spc="-10" dirty="0" err="1">
                          <a:effectLst/>
                        </a:rPr>
                        <a:t>Graskuil</a:t>
                      </a:r>
                      <a:r>
                        <a:rPr lang="en-US" sz="1600" spc="-10" dirty="0">
                          <a:effectLst/>
                        </a:rPr>
                        <a:t> of </a:t>
                      </a:r>
                      <a:r>
                        <a:rPr lang="en-US" sz="1600" spc="-10" dirty="0" err="1">
                          <a:effectLst/>
                        </a:rPr>
                        <a:t>hooi</a:t>
                      </a:r>
                      <a:endParaRPr lang="nl-NL" sz="1100" dirty="0">
                        <a:effectLst/>
                        <a:latin typeface="Calibri"/>
                        <a:ea typeface="Calibri"/>
                        <a:cs typeface="Times New Roman"/>
                      </a:endParaRPr>
                    </a:p>
                  </a:txBody>
                  <a:tcPr marL="76200" marR="76200" marT="0" marB="0"/>
                </a:tc>
                <a:tc>
                  <a:txBody>
                    <a:bodyPr/>
                    <a:lstStyle/>
                    <a:p>
                      <a:pPr>
                        <a:lnSpc>
                          <a:spcPct val="119000"/>
                        </a:lnSpc>
                        <a:spcBef>
                          <a:spcPts val="450"/>
                        </a:spcBef>
                        <a:spcAft>
                          <a:spcPts val="0"/>
                        </a:spcAft>
                        <a:tabLst>
                          <a:tab pos="-914400" algn="l"/>
                          <a:tab pos="-457200" algn="l"/>
                          <a:tab pos="288290" algn="l"/>
                          <a:tab pos="539750" algn="l"/>
                          <a:tab pos="914400" algn="l"/>
                          <a:tab pos="1371600" algn="l"/>
                          <a:tab pos="1619885" algn="l"/>
                          <a:tab pos="1828800" algn="l"/>
                        </a:tabLst>
                      </a:pPr>
                      <a:r>
                        <a:rPr lang="nl-NL" sz="1600" spc="-10">
                          <a:effectLst/>
                        </a:rPr>
                        <a:t>600</a:t>
                      </a:r>
                      <a:endParaRPr lang="nl-NL" sz="110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a:effectLst/>
                        </a:rPr>
                        <a:t>700</a:t>
                      </a:r>
                      <a:endParaRPr lang="nl-NL" sz="110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a:effectLst/>
                        </a:rPr>
                        <a:t>800</a:t>
                      </a:r>
                      <a:endParaRPr lang="nl-NL" sz="110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a:effectLst/>
                        </a:rPr>
                        <a:t>850</a:t>
                      </a:r>
                      <a:endParaRPr lang="nl-NL" sz="1100">
                        <a:effectLst/>
                      </a:endParaRPr>
                    </a:p>
                    <a:p>
                      <a:pP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a:effectLst/>
                        </a:rPr>
                        <a:t>900</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0"/>
                        </a:spcAft>
                        <a:tabLst>
                          <a:tab pos="-914400" algn="l"/>
                          <a:tab pos="-457200" algn="l"/>
                          <a:tab pos="288290" algn="l"/>
                          <a:tab pos="539750" algn="l"/>
                          <a:tab pos="914400" algn="l"/>
                          <a:tab pos="1371600" algn="l"/>
                          <a:tab pos="1619885" algn="l"/>
                          <a:tab pos="1828800" algn="l"/>
                        </a:tabLst>
                      </a:pPr>
                      <a:r>
                        <a:rPr lang="nl-NL" sz="1600" spc="-10">
                          <a:effectLst/>
                        </a:rPr>
                        <a:t>4,6</a:t>
                      </a:r>
                      <a:endParaRPr lang="nl-NL" sz="110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a:effectLst/>
                        </a:rPr>
                        <a:t>5,8</a:t>
                      </a:r>
                      <a:endParaRPr lang="nl-NL" sz="110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a:effectLst/>
                        </a:rPr>
                        <a:t>6,8</a:t>
                      </a:r>
                      <a:endParaRPr lang="nl-NL" sz="1100">
                        <a:effectLst/>
                      </a:endParaRPr>
                    </a:p>
                    <a:p>
                      <a:pPr>
                        <a:lnSpc>
                          <a:spcPct val="119000"/>
                        </a:lnSpc>
                        <a:spcAft>
                          <a:spcPts val="0"/>
                        </a:spcAft>
                        <a:tabLst>
                          <a:tab pos="-914400" algn="l"/>
                          <a:tab pos="-457200" algn="l"/>
                          <a:tab pos="288290" algn="l"/>
                          <a:tab pos="539750" algn="l"/>
                          <a:tab pos="914400" algn="l"/>
                          <a:tab pos="1371600" algn="l"/>
                          <a:tab pos="1619885" algn="l"/>
                          <a:tab pos="1828800" algn="l"/>
                        </a:tabLst>
                      </a:pPr>
                      <a:r>
                        <a:rPr lang="nl-NL" sz="1600" spc="-10">
                          <a:effectLst/>
                        </a:rPr>
                        <a:t>7,1</a:t>
                      </a:r>
                      <a:endParaRPr lang="nl-NL" sz="1100">
                        <a:effectLst/>
                      </a:endParaRPr>
                    </a:p>
                    <a:p>
                      <a:pP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a:effectLst/>
                        </a:rPr>
                        <a:t>7,2</a:t>
                      </a:r>
                      <a:endParaRPr lang="nl-NL" sz="1100">
                        <a:effectLst/>
                        <a:latin typeface="Calibri"/>
                        <a:ea typeface="Calibri"/>
                        <a:cs typeface="Times New Roman"/>
                      </a:endParaRPr>
                    </a:p>
                  </a:txBody>
                  <a:tcPr marL="76200" marR="76200" marT="0" marB="0"/>
                </a:tc>
              </a:tr>
              <a:tr h="401337">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Snijmais </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900</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dirty="0">
                          <a:effectLst/>
                        </a:rPr>
                        <a:t>6,2</a:t>
                      </a:r>
                      <a:endParaRPr lang="nl-NL" sz="1100" dirty="0">
                        <a:effectLst/>
                        <a:latin typeface="Calibri"/>
                        <a:ea typeface="Calibri"/>
                        <a:cs typeface="Times New Roman"/>
                      </a:endParaRPr>
                    </a:p>
                  </a:txBody>
                  <a:tcPr marL="76200" marR="76200" marT="0" marB="0"/>
                </a:tc>
              </a:tr>
            </a:tbl>
          </a:graphicData>
        </a:graphic>
      </p:graphicFrame>
      <p:sp>
        <p:nvSpPr>
          <p:cNvPr id="2" name="Titel 1"/>
          <p:cNvSpPr>
            <a:spLocks noGrp="1"/>
          </p:cNvSpPr>
          <p:nvPr>
            <p:ph type="title"/>
          </p:nvPr>
        </p:nvSpPr>
        <p:spPr/>
        <p:txBody>
          <a:bodyPr>
            <a:normAutofit fontScale="90000"/>
          </a:bodyPr>
          <a:lstStyle/>
          <a:p>
            <a:pPr lvl="0" fontAlgn="base">
              <a:spcAft>
                <a:spcPct val="0"/>
              </a:spcAft>
              <a:tabLst>
                <a:tab pos="-914400" algn="l"/>
                <a:tab pos="-457200" algn="l"/>
                <a:tab pos="288925" algn="l"/>
                <a:tab pos="539750" algn="l"/>
                <a:tab pos="914400" algn="l"/>
                <a:tab pos="1371600" algn="l"/>
                <a:tab pos="1619250" algn="l"/>
                <a:tab pos="1828800" algn="l"/>
              </a:tabLst>
            </a:pP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r>
            <a:b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br>
            <a:r>
              <a:rPr lang="nl-NL" i="1" dirty="0">
                <a:latin typeface="Arial" pitchFamily="34" charset="0"/>
                <a:ea typeface="Times New Roman" pitchFamily="18" charset="0"/>
                <a:cs typeface="Arial" pitchFamily="34" charset="0"/>
              </a:rPr>
              <a:t/>
            </a:r>
            <a:br>
              <a:rPr lang="nl-NL" i="1" dirty="0">
                <a:latin typeface="Arial" pitchFamily="34" charset="0"/>
                <a:ea typeface="Times New Roman" pitchFamily="18" charset="0"/>
                <a:cs typeface="Arial" pitchFamily="34" charset="0"/>
              </a:rPr>
            </a:br>
            <a:r>
              <a:rPr kumimoji="0" lang="nl-NL" b="0" i="1" u="none" strike="noStrike" cap="none" normalizeH="0" baseline="0" dirty="0" err="1" smtClean="0">
                <a:ln>
                  <a:noFill/>
                </a:ln>
                <a:solidFill>
                  <a:schemeClr val="tx1"/>
                </a:solidFill>
                <a:effectLst/>
                <a:latin typeface="Arial" pitchFamily="34" charset="0"/>
                <a:ea typeface="Times New Roman" pitchFamily="18" charset="0"/>
                <a:cs typeface="Arial" pitchFamily="34" charset="0"/>
              </a:rPr>
              <a:t>Drogestof</a:t>
            </a: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opname door jongvee van een tot twee jaar.</a:t>
            </a:r>
            <a:r>
              <a:rPr kumimoji="0" lang="nl-NL" sz="1800" b="0" i="0" u="none" strike="noStrike" cap="none" normalizeH="0" baseline="0" dirty="0" smtClean="0">
                <a:ln>
                  <a:noFill/>
                </a:ln>
                <a:solidFill>
                  <a:schemeClr val="tx1"/>
                </a:solidFill>
                <a:effectLst/>
                <a:latin typeface="Arial" pitchFamily="34" charset="0"/>
                <a:cs typeface="Arial" pitchFamily="34" charset="0"/>
              </a:rPr>
              <a:t/>
            </a:r>
            <a:br>
              <a:rPr kumimoji="0" lang="nl-NL" sz="1800" b="0" i="0" u="none" strike="noStrike" cap="none" normalizeH="0" baseline="0" dirty="0" smtClean="0">
                <a:ln>
                  <a:noFill/>
                </a:ln>
                <a:solidFill>
                  <a:schemeClr val="tx1"/>
                </a:solidFill>
                <a:effectLst/>
                <a:latin typeface="Arial" pitchFamily="34" charset="0"/>
                <a:cs typeface="Arial" pitchFamily="34" charset="0"/>
              </a:rPr>
            </a:br>
            <a:r>
              <a:rPr kumimoji="0" lang="nl-NL" sz="4800" b="0" i="0" u="none" strike="noStrike" cap="none" normalizeH="0" baseline="0" dirty="0" smtClean="0">
                <a:ln>
                  <a:noFill/>
                </a:ln>
                <a:solidFill>
                  <a:schemeClr val="tx1"/>
                </a:solidFill>
                <a:effectLst/>
                <a:latin typeface="Arial" pitchFamily="34" charset="0"/>
                <a:cs typeface="Arial" pitchFamily="34" charset="0"/>
              </a:rPr>
              <a:t/>
            </a:r>
            <a:br>
              <a:rPr kumimoji="0" lang="nl-NL" sz="4800" b="0" i="0" u="none" strike="noStrike" cap="none" normalizeH="0" baseline="0" dirty="0" smtClean="0">
                <a:ln>
                  <a:noFill/>
                </a:ln>
                <a:solidFill>
                  <a:schemeClr val="tx1"/>
                </a:solidFill>
                <a:effectLst/>
                <a:latin typeface="Arial" pitchFamily="34" charset="0"/>
                <a:cs typeface="Arial" pitchFamily="34" charset="0"/>
              </a:rPr>
            </a:br>
            <a:endParaRPr lang="nl-NL" dirty="0"/>
          </a:p>
        </p:txBody>
      </p:sp>
    </p:spTree>
    <p:extLst>
      <p:ext uri="{BB962C8B-B14F-4D97-AF65-F5344CB8AC3E}">
        <p14:creationId xmlns:p14="http://schemas.microsoft.com/office/powerpoint/2010/main" val="304404224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1590456008"/>
              </p:ext>
            </p:extLst>
          </p:nvPr>
        </p:nvGraphicFramePr>
        <p:xfrm>
          <a:off x="755576" y="2992596"/>
          <a:ext cx="7920880" cy="3316722"/>
        </p:xfrm>
        <a:graphic>
          <a:graphicData uri="http://schemas.openxmlformats.org/drawingml/2006/table">
            <a:tbl>
              <a:tblPr>
                <a:tableStyleId>{5C22544A-7EE6-4342-B048-85BDC9FD1C3A}</a:tableStyleId>
              </a:tblPr>
              <a:tblGrid>
                <a:gridCol w="3168103"/>
                <a:gridCol w="4752777"/>
              </a:tblGrid>
              <a:tr h="546434">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categorie  </a:t>
                      </a:r>
                      <a:endParaRPr lang="nl-NL" sz="1100">
                        <a:effectLst/>
                        <a:latin typeface="Calibri"/>
                        <a:ea typeface="Calibri"/>
                        <a:cs typeface="Times New Roman"/>
                      </a:endParaRPr>
                    </a:p>
                  </a:txBody>
                  <a:tcPr marL="76200" marR="76200" marT="0" marB="0"/>
                </a:tc>
                <a:tc>
                  <a:txBody>
                    <a:bodyPr/>
                    <a:lstStyle/>
                    <a:p>
                      <a:pPr>
                        <a:lnSpc>
                          <a:spcPct val="119000"/>
                        </a:lnSpc>
                        <a:spcAft>
                          <a:spcPts val="270"/>
                        </a:spcAft>
                        <a:tabLst>
                          <a:tab pos="-914400" algn="l"/>
                          <a:tab pos="-457200" algn="l"/>
                          <a:tab pos="288290" algn="l"/>
                          <a:tab pos="539750" algn="l"/>
                          <a:tab pos="914400" algn="l"/>
                          <a:tab pos="1371600" algn="l"/>
                          <a:tab pos="1619885" algn="l"/>
                          <a:tab pos="1828800" algn="l"/>
                        </a:tabLst>
                      </a:pPr>
                      <a:r>
                        <a:rPr lang="nl-NL" sz="1600" spc="-10">
                          <a:effectLst/>
                        </a:rPr>
                        <a:t>Opname (kg ds/dag)</a:t>
                      </a:r>
                      <a:endParaRPr lang="nl-NL" sz="1100">
                        <a:effectLst/>
                        <a:latin typeface="Calibri"/>
                        <a:ea typeface="Calibri"/>
                        <a:cs typeface="Times New Roman"/>
                      </a:endParaRPr>
                    </a:p>
                  </a:txBody>
                  <a:tcPr marL="76200" marR="76200" marT="0" marB="0"/>
                </a:tc>
              </a:tr>
              <a:tr h="546434">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Kalveren 0 ‑ 1 jr</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2,6</a:t>
                      </a:r>
                      <a:endParaRPr lang="nl-NL" sz="1100">
                        <a:effectLst/>
                        <a:latin typeface="Calibri"/>
                        <a:ea typeface="Calibri"/>
                        <a:cs typeface="Times New Roman"/>
                      </a:endParaRPr>
                    </a:p>
                  </a:txBody>
                  <a:tcPr marL="76200" marR="76200" marT="0" marB="0"/>
                </a:tc>
              </a:tr>
              <a:tr h="546434">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Pinken 1 ‑ 2 jr</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zie tabel hier boven</a:t>
                      </a:r>
                      <a:endParaRPr lang="nl-NL" sz="1100">
                        <a:effectLst/>
                        <a:latin typeface="Calibri"/>
                        <a:ea typeface="Calibri"/>
                        <a:cs typeface="Times New Roman"/>
                      </a:endParaRPr>
                    </a:p>
                  </a:txBody>
                  <a:tcPr marL="76200" marR="76200" marT="0" marB="0"/>
                </a:tc>
              </a:tr>
              <a:tr h="546434">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Pinken &gt; 2 jr</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9,0</a:t>
                      </a:r>
                      <a:endParaRPr lang="nl-NL" sz="1100">
                        <a:effectLst/>
                        <a:latin typeface="Calibri"/>
                        <a:ea typeface="Calibri"/>
                        <a:cs typeface="Times New Roman"/>
                      </a:endParaRPr>
                    </a:p>
                  </a:txBody>
                  <a:tcPr marL="76200" marR="76200" marT="0" marB="0"/>
                </a:tc>
              </a:tr>
              <a:tr h="1130986">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a:effectLst/>
                        </a:rPr>
                        <a:t>Droogstaande koeien</a:t>
                      </a:r>
                      <a:endParaRPr lang="nl-NL" sz="1100">
                        <a:effectLst/>
                        <a:latin typeface="Calibri"/>
                        <a:ea typeface="Calibri"/>
                        <a:cs typeface="Times New Roman"/>
                      </a:endParaRPr>
                    </a:p>
                  </a:txBody>
                  <a:tcPr marL="76200" marR="76200" marT="0" marB="0"/>
                </a:tc>
                <a:tc>
                  <a:txBody>
                    <a:bodyPr/>
                    <a:lstStyle/>
                    <a:p>
                      <a:pPr>
                        <a:lnSpc>
                          <a:spcPct val="119000"/>
                        </a:lnSpc>
                        <a:spcBef>
                          <a:spcPts val="450"/>
                        </a:spcBef>
                        <a:spcAft>
                          <a:spcPts val="270"/>
                        </a:spcAft>
                        <a:tabLst>
                          <a:tab pos="-914400" algn="l"/>
                          <a:tab pos="-457200" algn="l"/>
                          <a:tab pos="288290" algn="l"/>
                          <a:tab pos="539750" algn="l"/>
                          <a:tab pos="914400" algn="l"/>
                          <a:tab pos="1371600" algn="l"/>
                          <a:tab pos="1619885" algn="l"/>
                          <a:tab pos="1828800" algn="l"/>
                        </a:tabLst>
                      </a:pPr>
                      <a:r>
                        <a:rPr lang="nl-NL" sz="1600" spc="-10" dirty="0">
                          <a:effectLst/>
                        </a:rPr>
                        <a:t>9,0</a:t>
                      </a:r>
                      <a:endParaRPr lang="nl-NL" sz="1100" dirty="0">
                        <a:effectLst/>
                        <a:latin typeface="Calibri"/>
                        <a:ea typeface="Calibri"/>
                        <a:cs typeface="Times New Roman"/>
                      </a:endParaRPr>
                    </a:p>
                  </a:txBody>
                  <a:tcPr marL="76200" marR="76200" marT="0" marB="0"/>
                </a:tc>
              </a:tr>
            </a:tbl>
          </a:graphicData>
        </a:graphic>
      </p:graphicFrame>
      <p:sp>
        <p:nvSpPr>
          <p:cNvPr id="2" name="Titel 1"/>
          <p:cNvSpPr>
            <a:spLocks noGrp="1"/>
          </p:cNvSpPr>
          <p:nvPr>
            <p:ph type="title"/>
          </p:nvPr>
        </p:nvSpPr>
        <p:spPr/>
        <p:txBody>
          <a:bodyPr>
            <a:normAutofit fontScale="90000"/>
          </a:bodyPr>
          <a:lstStyle/>
          <a:p>
            <a:pPr lvl="0" fontAlgn="base">
              <a:spcAft>
                <a:spcPct val="0"/>
              </a:spcAft>
              <a:tabLst>
                <a:tab pos="-914400" algn="l"/>
                <a:tab pos="-457200" algn="l"/>
                <a:tab pos="288925" algn="l"/>
                <a:tab pos="539750" algn="l"/>
                <a:tab pos="914400" algn="l"/>
                <a:tab pos="1371600" algn="l"/>
                <a:tab pos="1619250" algn="l"/>
                <a:tab pos="1828800" algn="l"/>
              </a:tabLst>
            </a:pP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r>
            <a:b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br>
            <a:r>
              <a:rPr lang="nl-NL" i="1" dirty="0">
                <a:latin typeface="Arial" pitchFamily="34" charset="0"/>
                <a:ea typeface="Times New Roman" pitchFamily="18" charset="0"/>
                <a:cs typeface="Arial" pitchFamily="34" charset="0"/>
              </a:rPr>
              <a:t/>
            </a:r>
            <a:br>
              <a:rPr lang="nl-NL" i="1" dirty="0">
                <a:latin typeface="Arial" pitchFamily="34" charset="0"/>
                <a:ea typeface="Times New Roman" pitchFamily="18" charset="0"/>
                <a:cs typeface="Arial" pitchFamily="34" charset="0"/>
              </a:rPr>
            </a:br>
            <a:r>
              <a:rPr lang="nl-NL" i="1" dirty="0" smtClean="0">
                <a:latin typeface="Arial" pitchFamily="34" charset="0"/>
                <a:ea typeface="Times New Roman" pitchFamily="18" charset="0"/>
                <a:cs typeface="Arial" pitchFamily="34" charset="0"/>
              </a:rPr>
              <a:t/>
            </a:r>
            <a:br>
              <a:rPr lang="nl-NL" i="1" dirty="0" smtClean="0">
                <a:latin typeface="Arial" pitchFamily="34" charset="0"/>
                <a:ea typeface="Times New Roman" pitchFamily="18" charset="0"/>
                <a:cs typeface="Arial" pitchFamily="34" charset="0"/>
              </a:rPr>
            </a:br>
            <a:r>
              <a:rPr kumimoji="0" lang="nl-NL" b="0" i="1" u="none" strike="noStrike" cap="none" normalizeH="0" baseline="0" dirty="0" err="1" smtClean="0">
                <a:ln>
                  <a:noFill/>
                </a:ln>
                <a:solidFill>
                  <a:schemeClr val="tx1"/>
                </a:solidFill>
                <a:effectLst/>
                <a:latin typeface="Arial" pitchFamily="34" charset="0"/>
                <a:ea typeface="Times New Roman" pitchFamily="18" charset="0"/>
                <a:cs typeface="Arial" pitchFamily="34" charset="0"/>
              </a:rPr>
              <a:t>Drogestofopname</a:t>
            </a:r>
            <a:r>
              <a:rPr kumimoji="0" lang="nl-NL" b="0" i="1"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uit ruwvoer door jongvee ingedeeld naar leeftijd en schapen.</a:t>
            </a:r>
            <a:r>
              <a:rPr kumimoji="0" lang="nl-NL" sz="1800" b="0" i="0" u="none" strike="noStrike" cap="none" normalizeH="0" baseline="0" dirty="0" smtClean="0">
                <a:ln>
                  <a:noFill/>
                </a:ln>
                <a:solidFill>
                  <a:schemeClr val="tx1"/>
                </a:solidFill>
                <a:effectLst/>
                <a:latin typeface="Arial" pitchFamily="34" charset="0"/>
                <a:cs typeface="Arial" pitchFamily="34" charset="0"/>
              </a:rPr>
              <a:t/>
            </a:r>
            <a:br>
              <a:rPr kumimoji="0" lang="nl-NL" sz="1800" b="0" i="0" u="none" strike="noStrike" cap="none" normalizeH="0" baseline="0" dirty="0" smtClean="0">
                <a:ln>
                  <a:noFill/>
                </a:ln>
                <a:solidFill>
                  <a:schemeClr val="tx1"/>
                </a:solidFill>
                <a:effectLst/>
                <a:latin typeface="Arial" pitchFamily="34" charset="0"/>
                <a:cs typeface="Arial" pitchFamily="34" charset="0"/>
              </a:rPr>
            </a:br>
            <a:r>
              <a:rPr kumimoji="0" lang="nl-NL" sz="4800" b="0" i="0" u="none" strike="noStrike" cap="none" normalizeH="0" baseline="0" dirty="0" smtClean="0">
                <a:ln>
                  <a:noFill/>
                </a:ln>
                <a:solidFill>
                  <a:schemeClr val="tx1"/>
                </a:solidFill>
                <a:effectLst/>
                <a:latin typeface="Arial" pitchFamily="34" charset="0"/>
                <a:cs typeface="Arial" pitchFamily="34" charset="0"/>
              </a:rPr>
              <a:t/>
            </a:r>
            <a:br>
              <a:rPr kumimoji="0" lang="nl-NL" sz="4800" b="0" i="0" u="none" strike="noStrike" cap="none" normalizeH="0" baseline="0" dirty="0" smtClean="0">
                <a:ln>
                  <a:noFill/>
                </a:ln>
                <a:solidFill>
                  <a:schemeClr val="tx1"/>
                </a:solidFill>
                <a:effectLst/>
                <a:latin typeface="Arial" pitchFamily="34" charset="0"/>
                <a:cs typeface="Arial" pitchFamily="34" charset="0"/>
              </a:rPr>
            </a:br>
            <a:endParaRPr lang="nl-NL" dirty="0"/>
          </a:p>
        </p:txBody>
      </p:sp>
    </p:spTree>
    <p:extLst>
      <p:ext uri="{BB962C8B-B14F-4D97-AF65-F5344CB8AC3E}">
        <p14:creationId xmlns:p14="http://schemas.microsoft.com/office/powerpoint/2010/main" val="365395078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smtClean="0"/>
              <a:t>Opbrengst van grasland en maïsland</a:t>
            </a:r>
          </a:p>
          <a:p>
            <a:pPr lvl="1"/>
            <a:r>
              <a:rPr lang="nl-NL" dirty="0" smtClean="0"/>
              <a:t>Door inschatting van opbrengst</a:t>
            </a:r>
          </a:p>
          <a:p>
            <a:pPr lvl="1"/>
            <a:r>
              <a:rPr lang="nl-NL" dirty="0" smtClean="0"/>
              <a:t>Door opmeten van de kuilen</a:t>
            </a:r>
            <a:endParaRPr lang="nl-NL" dirty="0"/>
          </a:p>
        </p:txBody>
      </p:sp>
      <p:sp>
        <p:nvSpPr>
          <p:cNvPr id="2" name="Titel 1"/>
          <p:cNvSpPr>
            <a:spLocks noGrp="1"/>
          </p:cNvSpPr>
          <p:nvPr>
            <p:ph type="title"/>
          </p:nvPr>
        </p:nvSpPr>
        <p:spPr/>
        <p:txBody>
          <a:bodyPr/>
          <a:lstStyle/>
          <a:p>
            <a:r>
              <a:rPr lang="nl-NL" dirty="0" smtClean="0"/>
              <a:t>Aanbod zijde</a:t>
            </a:r>
            <a:endParaRPr lang="nl-NL" dirty="0"/>
          </a:p>
        </p:txBody>
      </p:sp>
    </p:spTree>
    <p:extLst>
      <p:ext uri="{BB962C8B-B14F-4D97-AF65-F5344CB8AC3E}">
        <p14:creationId xmlns:p14="http://schemas.microsoft.com/office/powerpoint/2010/main" val="179135207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2526588819"/>
              </p:ext>
            </p:extLst>
          </p:nvPr>
        </p:nvGraphicFramePr>
        <p:xfrm>
          <a:off x="683568" y="1916832"/>
          <a:ext cx="8064896" cy="4032448"/>
        </p:xfrm>
        <a:graphic>
          <a:graphicData uri="http://schemas.openxmlformats.org/drawingml/2006/table">
            <a:tbl>
              <a:tblPr>
                <a:tableStyleId>{5C22544A-7EE6-4342-B048-85BDC9FD1C3A}</a:tableStyleId>
              </a:tblPr>
              <a:tblGrid>
                <a:gridCol w="8064896"/>
              </a:tblGrid>
              <a:tr h="4032448">
                <a:tc>
                  <a:txBody>
                    <a:bodyPr/>
                    <a:lstStyle/>
                    <a:p>
                      <a:pPr algn="ctr">
                        <a:lnSpc>
                          <a:spcPct val="118000"/>
                        </a:lnSpc>
                        <a:spcAft>
                          <a:spcPts val="0"/>
                        </a:spcAft>
                        <a:tabLst>
                          <a:tab pos="213360" algn="l"/>
                          <a:tab pos="457200" algn="l"/>
                          <a:tab pos="914400" algn="l"/>
                          <a:tab pos="1371600" algn="l"/>
                          <a:tab pos="1619250" algn="l"/>
                          <a:tab pos="1798320" algn="l"/>
                          <a:tab pos="1977390" algn="l"/>
                          <a:tab pos="2156460" algn="l"/>
                          <a:tab pos="2339340" algn="l"/>
                          <a:tab pos="2518410" algn="l"/>
                          <a:tab pos="2697480" algn="l"/>
                          <a:tab pos="2876550" algn="l"/>
                          <a:tab pos="3059430" algn="l"/>
                          <a:tab pos="3238500" algn="l"/>
                          <a:tab pos="3417570" algn="l"/>
                          <a:tab pos="3596640" algn="l"/>
                          <a:tab pos="3779520" algn="l"/>
                          <a:tab pos="3958590" algn="l"/>
                          <a:tab pos="4137660" algn="l"/>
                          <a:tab pos="4316730" algn="l"/>
                          <a:tab pos="4499610" algn="l"/>
                          <a:tab pos="4678680" algn="l"/>
                          <a:tab pos="5029200" algn="l"/>
                        </a:tabLst>
                      </a:pPr>
                      <a:r>
                        <a:rPr lang="nl-NL" sz="1600" spc="-10" dirty="0">
                          <a:effectLst/>
                        </a:rPr>
                        <a:t>Verdringing is:</a:t>
                      </a:r>
                      <a:endParaRPr lang="nl-NL" sz="1100" dirty="0">
                        <a:effectLst/>
                      </a:endParaRPr>
                    </a:p>
                    <a:p>
                      <a:pPr algn="ctr">
                        <a:lnSpc>
                          <a:spcPct val="118000"/>
                        </a:lnSpc>
                        <a:spcAft>
                          <a:spcPts val="0"/>
                        </a:spcAft>
                        <a:tabLst>
                          <a:tab pos="213360" algn="l"/>
                          <a:tab pos="457200" algn="l"/>
                          <a:tab pos="914400" algn="l"/>
                          <a:tab pos="1371600" algn="l"/>
                          <a:tab pos="1619250" algn="l"/>
                          <a:tab pos="1798320" algn="l"/>
                          <a:tab pos="1977390" algn="l"/>
                          <a:tab pos="2156460" algn="l"/>
                          <a:tab pos="2339340" algn="l"/>
                          <a:tab pos="2518410" algn="l"/>
                          <a:tab pos="2697480" algn="l"/>
                          <a:tab pos="2876550" algn="l"/>
                          <a:tab pos="3059430" algn="l"/>
                          <a:tab pos="3238500" algn="l"/>
                          <a:tab pos="3417570" algn="l"/>
                          <a:tab pos="3596640" algn="l"/>
                          <a:tab pos="3779520" algn="l"/>
                          <a:tab pos="3958590" algn="l"/>
                          <a:tab pos="4137660" algn="l"/>
                          <a:tab pos="4316730" algn="l"/>
                          <a:tab pos="4499610" algn="l"/>
                          <a:tab pos="4678680" algn="l"/>
                          <a:tab pos="5029200" algn="l"/>
                        </a:tabLst>
                      </a:pPr>
                      <a:r>
                        <a:rPr lang="nl-NL" sz="1600" spc="-10" dirty="0">
                          <a:effectLst/>
                        </a:rPr>
                        <a:t>Het niet opnemen van het ene voer (bijv. ruwvoer) als gevolg van een gift van een ander voer (bijv. krachtvoer)</a:t>
                      </a:r>
                      <a:endParaRPr lang="nl-NL" sz="1100" dirty="0">
                        <a:effectLst/>
                        <a:latin typeface="Calibri"/>
                        <a:ea typeface="Calibri"/>
                        <a:cs typeface="Times New Roman"/>
                      </a:endParaRPr>
                    </a:p>
                  </a:txBody>
                  <a:tcPr marL="44450" marR="44450" marT="0" marB="0"/>
                </a:tc>
              </a:tr>
            </a:tbl>
          </a:graphicData>
        </a:graphic>
      </p:graphicFrame>
      <p:sp>
        <p:nvSpPr>
          <p:cNvPr id="2" name="Titel 1"/>
          <p:cNvSpPr>
            <a:spLocks noGrp="1"/>
          </p:cNvSpPr>
          <p:nvPr>
            <p:ph type="title"/>
          </p:nvPr>
        </p:nvSpPr>
        <p:spPr/>
        <p:txBody>
          <a:bodyPr/>
          <a:lstStyle/>
          <a:p>
            <a:r>
              <a:rPr lang="nl-NL" dirty="0" smtClean="0"/>
              <a:t>Verdringing</a:t>
            </a:r>
            <a:endParaRPr lang="nl-NL" dirty="0"/>
          </a:p>
        </p:txBody>
      </p:sp>
      <p:sp>
        <p:nvSpPr>
          <p:cNvPr id="5" name="Rectangle 1"/>
          <p:cNvSpPr>
            <a:spLocks noChangeArrowheads="1"/>
          </p:cNvSpPr>
          <p:nvPr/>
        </p:nvSpPr>
        <p:spPr bwMode="auto">
          <a:xfrm>
            <a:off x="2409825" y="3287713"/>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212725" algn="l"/>
                <a:tab pos="457200" algn="l"/>
                <a:tab pos="914400" algn="l"/>
                <a:tab pos="1371600" algn="l"/>
                <a:tab pos="1619250" algn="l"/>
                <a:tab pos="1798638" algn="l"/>
                <a:tab pos="1978025" algn="l"/>
                <a:tab pos="2155825" algn="l"/>
                <a:tab pos="2339975" algn="l"/>
                <a:tab pos="2517775" algn="l"/>
                <a:tab pos="2697163" algn="l"/>
                <a:tab pos="2876550" algn="l"/>
                <a:tab pos="3059113" algn="l"/>
                <a:tab pos="3238500" algn="l"/>
                <a:tab pos="3417888" algn="l"/>
                <a:tab pos="3597275" algn="l"/>
                <a:tab pos="3779838" algn="l"/>
                <a:tab pos="3959225" algn="l"/>
                <a:tab pos="4137025" algn="l"/>
                <a:tab pos="4316413" algn="l"/>
                <a:tab pos="4498975" algn="l"/>
                <a:tab pos="4678363" algn="l"/>
                <a:tab pos="5029200" algn="l"/>
              </a:tabLst>
            </a:pPr>
            <a:endParaRPr kumimoji="0" lang="nl-NL" sz="1800" b="0" i="0" u="none" strike="noStrike" cap="none" normalizeH="0" baseline="0" smtClean="0">
              <a:ln>
                <a:noFill/>
              </a:ln>
              <a:solidFill>
                <a:schemeClr val="tx1"/>
              </a:solidFill>
              <a:effectLst/>
              <a:latin typeface="Arial" pitchFamily="34" charset="0"/>
              <a:cs typeface="Arial" pitchFamily="34" charset="0"/>
            </a:endParaRPr>
          </a:p>
        </p:txBody>
      </p:sp>
    </p:spTree>
    <p:extLst>
      <p:ext uri="{BB962C8B-B14F-4D97-AF65-F5344CB8AC3E}">
        <p14:creationId xmlns:p14="http://schemas.microsoft.com/office/powerpoint/2010/main" val="1354935101"/>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
  <a:themeElements>
    <a:clrScheme name="Concours">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Concours">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6195</TotalTime>
  <Words>363</Words>
  <Application>Microsoft Office PowerPoint</Application>
  <PresentationFormat>Diavoorstelling (4:3)</PresentationFormat>
  <Paragraphs>104</Paragraphs>
  <Slides>15</Slides>
  <Notes>0</Notes>
  <HiddenSlides>0</HiddenSlides>
  <MMClips>0</MMClips>
  <ScaleCrop>false</ScaleCrop>
  <HeadingPairs>
    <vt:vector size="4" baseType="variant">
      <vt:variant>
        <vt:lpstr>Thema</vt:lpstr>
      </vt:variant>
      <vt:variant>
        <vt:i4>1</vt:i4>
      </vt:variant>
      <vt:variant>
        <vt:lpstr>Diatitels</vt:lpstr>
      </vt:variant>
      <vt:variant>
        <vt:i4>15</vt:i4>
      </vt:variant>
    </vt:vector>
  </HeadingPairs>
  <TitlesOfParts>
    <vt:vector size="16" baseType="lpstr">
      <vt:lpstr>Concours</vt:lpstr>
      <vt:lpstr>Stalvoederbalans</vt:lpstr>
      <vt:lpstr>Wat is een stalvoederbalans?</vt:lpstr>
      <vt:lpstr>Vraag zijde</vt:lpstr>
      <vt:lpstr>   Netto ruwvoeropname (in kg ds/koe/dag naast krachtvoer) afhankelijk van de melkproductie bij ruwvoer van 800 VEM en een gespreid afkalvende vee­stapel. </vt:lpstr>
      <vt:lpstr>  Invloed van de kwaliteit van het ruwvoer op de ds‑opname.  </vt:lpstr>
      <vt:lpstr>  Drogestof opname door jongvee van een tot twee jaar.  </vt:lpstr>
      <vt:lpstr>   Drogestofopname uit ruwvoer door jongvee ingedeeld naar leeftijd en schapen.  </vt:lpstr>
      <vt:lpstr>Aanbod zijde</vt:lpstr>
      <vt:lpstr>Verdringing</vt:lpstr>
      <vt:lpstr>Verdringing</vt:lpstr>
      <vt:lpstr>Verdringing</vt:lpstr>
      <vt:lpstr>Voorbeeld</vt:lpstr>
      <vt:lpstr>PowerPoint-presentatie</vt:lpstr>
      <vt:lpstr>PowerPoint-presentatie</vt:lpstr>
      <vt:lpstr>PowerPoint-presentatie</vt:lpstr>
    </vt:vector>
  </TitlesOfParts>
  <Company>AOC Oost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Stalvoederbalans</dc:title>
  <dc:creator>Jan van Vliet</dc:creator>
  <cp:lastModifiedBy>Jan van Vliet</cp:lastModifiedBy>
  <cp:revision>7</cp:revision>
  <dcterms:created xsi:type="dcterms:W3CDTF">2012-03-07T07:13:17Z</dcterms:created>
  <dcterms:modified xsi:type="dcterms:W3CDTF">2012-03-11T14:28:42Z</dcterms:modified>
</cp:coreProperties>
</file>

<file path=docProps/thumbnail.jpeg>
</file>