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7D70E9-575D-377D-8F81-A5945A2A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CE651D6-68F7-6807-7716-F9A3E012CB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8B5F04F-B203-473F-0375-41B2E203B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B666-67A9-43E6-BB55-6FA4D30EFA4E}" type="datetimeFigureOut">
              <a:rPr lang="nl-NL" smtClean="0"/>
              <a:t>30-1-2023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1774E85-1C8A-0F5E-9DCC-B5542B811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F5B9C29-D226-42E4-E885-2CFF7DC69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AFC8-CEE3-466C-AE5D-11DE32E5D2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929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17A3BC-5AC3-5934-A12B-B74FD3A7F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4CFE02E-C61C-25B4-248A-4BEBD56303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E4DD7E2-AC35-1D90-094D-D0D33A429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B666-67A9-43E6-BB55-6FA4D30EFA4E}" type="datetimeFigureOut">
              <a:rPr lang="nl-NL" smtClean="0"/>
              <a:t>30-1-2023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42FAD5F-4B0D-BB4F-4013-D9BD5EC80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BCEDB1-53AA-D1F2-6FB5-078B7724A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AFC8-CEE3-466C-AE5D-11DE32E5D2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4501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B159590-6B1F-F1CB-4A88-C96A0A5A38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F9A5D10-1F99-481C-AC68-6D78588A19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1A84DA7-316B-BE8D-9BDF-BBE37A379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B666-67A9-43E6-BB55-6FA4D30EFA4E}" type="datetimeFigureOut">
              <a:rPr lang="nl-NL" smtClean="0"/>
              <a:t>30-1-2023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F53FF9B-C190-3223-5018-CB320D8A1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CB69471-3CFB-3B9D-C870-E11B5ED61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AFC8-CEE3-466C-AE5D-11DE32E5D2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4231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20728B-698B-D8BF-44D8-7FDC7F4F8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8AC34B-7027-D540-7A09-F7477D3C43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1819570-4A7A-6DC5-EDD3-BB4371744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B666-67A9-43E6-BB55-6FA4D30EFA4E}" type="datetimeFigureOut">
              <a:rPr lang="nl-NL" smtClean="0"/>
              <a:t>30-1-2023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1967500-5409-9EFB-FE49-196EFC280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31B891E-53CE-E570-896F-4322C55C6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AFC8-CEE3-466C-AE5D-11DE32E5D2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0246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A35D7D-425C-D4C3-209B-CDFD6F9A1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1495BDC-7689-2829-10BF-906115C51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2972198-997E-3B98-CDB7-5FBB9AB7C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B666-67A9-43E6-BB55-6FA4D30EFA4E}" type="datetimeFigureOut">
              <a:rPr lang="nl-NL" smtClean="0"/>
              <a:t>30-1-2023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6367709-4F43-F569-0CED-0D5F11936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E85D63D-EE66-53FC-9892-B057A2127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AFC8-CEE3-466C-AE5D-11DE32E5D2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586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3B349B-B0DA-AF30-FC6E-3BCD5B607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B2EE2B-AD40-6533-B965-F30BA9B708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15DDA93-98D9-E931-F5E9-4DD12ED44B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49F5FB0-C0E4-0F11-2D49-9234B515A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B666-67A9-43E6-BB55-6FA4D30EFA4E}" type="datetimeFigureOut">
              <a:rPr lang="nl-NL" smtClean="0"/>
              <a:t>30-1-2023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837752F-525B-17E6-218C-09773E0EA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D43DFDE-FCD5-2EA9-4A20-0F5D6250B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AFC8-CEE3-466C-AE5D-11DE32E5D2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1400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D30636-DE6B-A508-8CDB-4562032AF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98B0C45-7661-2EDF-9689-1F3D36565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3252168-5787-0823-F722-1260490186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DE81EC3-0EF8-C551-EBB2-AEAF228510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932B7D2-3278-249F-8D1B-FFC6CC2808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400F1EC-87C4-AE55-17E0-EB20672D9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B666-67A9-43E6-BB55-6FA4D30EFA4E}" type="datetimeFigureOut">
              <a:rPr lang="nl-NL" smtClean="0"/>
              <a:t>30-1-2023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6021DA1-AE48-A8F6-5519-F0C77FD2F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0A71E5C-54D5-D3F1-BEEE-5B1CB3309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AFC8-CEE3-466C-AE5D-11DE32E5D2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7080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8DD3D-CCEF-57E3-ABDC-AADD3DFC4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50149C-E256-09B7-26EE-F400AE14B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B666-67A9-43E6-BB55-6FA4D30EFA4E}" type="datetimeFigureOut">
              <a:rPr lang="nl-NL" smtClean="0"/>
              <a:t>30-1-2023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54B553F-09A3-186C-D775-F00ECE25D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4DCCB75-5975-2B16-C4AC-AD7166734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AFC8-CEE3-466C-AE5D-11DE32E5D2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7160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35E8B91-AD08-39BF-606D-8746BC582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B666-67A9-43E6-BB55-6FA4D30EFA4E}" type="datetimeFigureOut">
              <a:rPr lang="nl-NL" smtClean="0"/>
              <a:t>30-1-2023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AF92CCC-B117-3E5A-5DAF-CBD245559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1C2E344-80E5-C3B8-8C92-13BF82243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AFC8-CEE3-466C-AE5D-11DE32E5D2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5456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D35FDE-255A-8061-52B8-E0637E4DC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7E5C10-BCB2-3403-BE32-D81683CC8D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9F9800B-0167-F963-223B-B922B8C227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809868B-E212-6202-B5A5-FC9D2062E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B666-67A9-43E6-BB55-6FA4D30EFA4E}" type="datetimeFigureOut">
              <a:rPr lang="nl-NL" smtClean="0"/>
              <a:t>30-1-2023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0F388E7-5D7A-55D4-2BEA-602B4E5EF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47E1743-9B0D-5A57-AD3F-3A2AEC1F6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AFC8-CEE3-466C-AE5D-11DE32E5D2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0369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1DD196-8B5D-36D2-A976-06A3DF9CE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F5658A0-C7F7-0F49-63FA-4091CF7FED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24E76F8-6E4A-A4F4-B98F-4F05D0F004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A5BE632-F7CC-0F4D-480B-F2044447E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B666-67A9-43E6-BB55-6FA4D30EFA4E}" type="datetimeFigureOut">
              <a:rPr lang="nl-NL" smtClean="0"/>
              <a:t>30-1-2023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36F8C54-B6AD-1175-0CDF-631F9301C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D40A39B-E465-159D-20A3-E48555483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AFC8-CEE3-466C-AE5D-11DE32E5D2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244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71D6B6A-592F-2DD9-D003-25EB8C58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BABACA8-0848-F741-6250-DD2583F527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64E6B56-C445-69A4-E105-22BDC78FA5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B666-67A9-43E6-BB55-6FA4D30EFA4E}" type="datetimeFigureOut">
              <a:rPr lang="nl-NL" smtClean="0"/>
              <a:t>30-1-2023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AFC5AC5-6E6B-5A50-4D37-1FE44D464C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1C89CA-7656-4EB3-0474-1A5209AD5F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0AFC8-CEE3-466C-AE5D-11DE32E5D2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9391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5E2BC1-AA95-753D-A2CC-5AB2523518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MRI/ CT/ Scintigrafie/doorlichten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4BD5469-537B-86BE-5B60-DB9E477171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Beeldvormende technieken</a:t>
            </a:r>
          </a:p>
        </p:txBody>
      </p:sp>
    </p:spTree>
    <p:extLst>
      <p:ext uri="{BB962C8B-B14F-4D97-AF65-F5344CB8AC3E}">
        <p14:creationId xmlns:p14="http://schemas.microsoft.com/office/powerpoint/2010/main" val="1316852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8F56BDB9-07B2-1B79-48C1-C70315E1B5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24" b="1"/>
          <a:stretch/>
        </p:blipFill>
        <p:spPr>
          <a:xfrm>
            <a:off x="5182104" y="10"/>
            <a:ext cx="7009896" cy="6857990"/>
          </a:xfrm>
          <a:custGeom>
            <a:avLst/>
            <a:gdLst/>
            <a:ahLst/>
            <a:cxnLst/>
            <a:rect l="l" t="t" r="r" b="b"/>
            <a:pathLst>
              <a:path w="7009896" h="6858000">
                <a:moveTo>
                  <a:pt x="0" y="0"/>
                </a:moveTo>
                <a:lnTo>
                  <a:pt x="7009896" y="0"/>
                </a:lnTo>
                <a:lnTo>
                  <a:pt x="7009896" y="6858000"/>
                </a:lnTo>
                <a:lnTo>
                  <a:pt x="21616" y="6858000"/>
                </a:lnTo>
                <a:lnTo>
                  <a:pt x="129867" y="6647018"/>
                </a:lnTo>
                <a:cubicBezTo>
                  <a:pt x="1043295" y="4758249"/>
                  <a:pt x="1332296" y="2559611"/>
                  <a:pt x="814641" y="380651"/>
                </a:cubicBezTo>
                <a:lnTo>
                  <a:pt x="714685" y="1"/>
                </a:lnTo>
                <a:lnTo>
                  <a:pt x="0" y="1"/>
                </a:lnTo>
                <a:close/>
              </a:path>
            </a:pathLst>
          </a:custGeom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FDF4720-5445-47BE-89FE-E40D1AE6F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6480073" cy="6858002"/>
          </a:xfrm>
          <a:custGeom>
            <a:avLst/>
            <a:gdLst>
              <a:gd name="connsiteX0" fmla="*/ 6130244 w 6480073"/>
              <a:gd name="connsiteY0" fmla="*/ 0 h 6858002"/>
              <a:gd name="connsiteX1" fmla="*/ 6212951 w 6480073"/>
              <a:gd name="connsiteY1" fmla="*/ 314584 h 6858002"/>
              <a:gd name="connsiteX2" fmla="*/ 5540779 w 6480073"/>
              <a:gd name="connsiteY2" fmla="*/ 6756649 h 6858002"/>
              <a:gd name="connsiteX3" fmla="*/ 5489971 w 6480073"/>
              <a:gd name="connsiteY3" fmla="*/ 6858002 h 6858002"/>
              <a:gd name="connsiteX4" fmla="*/ 0 w 6480073"/>
              <a:gd name="connsiteY4" fmla="*/ 6858002 h 6858002"/>
              <a:gd name="connsiteX5" fmla="*/ 0 w 6480073"/>
              <a:gd name="connsiteY5" fmla="*/ 0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80073" h="6858002">
                <a:moveTo>
                  <a:pt x="6130244" y="0"/>
                </a:moveTo>
                <a:lnTo>
                  <a:pt x="6212951" y="314584"/>
                </a:lnTo>
                <a:cubicBezTo>
                  <a:pt x="6745828" y="2551616"/>
                  <a:pt x="6460994" y="4808873"/>
                  <a:pt x="5540779" y="6756649"/>
                </a:cubicBezTo>
                <a:lnTo>
                  <a:pt x="5489971" y="6858002"/>
                </a:lnTo>
                <a:lnTo>
                  <a:pt x="0" y="685800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6" name="Freeform: Shape 15">
            <a:extLst>
              <a:ext uri="{FF2B5EF4-FFF2-40B4-BE49-F238E27FC236}">
                <a16:creationId xmlns:a16="http://schemas.microsoft.com/office/drawing/2014/main" id="{AC8710B4-A815-4082-9E4F-F13A000709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49216" cy="6858001"/>
          </a:xfrm>
          <a:custGeom>
            <a:avLst/>
            <a:gdLst>
              <a:gd name="connsiteX0" fmla="*/ 0 w 6249216"/>
              <a:gd name="connsiteY0" fmla="*/ 0 h 6858001"/>
              <a:gd name="connsiteX1" fmla="*/ 5893742 w 6249216"/>
              <a:gd name="connsiteY1" fmla="*/ 1 h 6858001"/>
              <a:gd name="connsiteX2" fmla="*/ 5993697 w 6249216"/>
              <a:gd name="connsiteY2" fmla="*/ 380651 h 6858001"/>
              <a:gd name="connsiteX3" fmla="*/ 5308924 w 6249216"/>
              <a:gd name="connsiteY3" fmla="*/ 6647018 h 6858001"/>
              <a:gd name="connsiteX4" fmla="*/ 5200672 w 6249216"/>
              <a:gd name="connsiteY4" fmla="*/ 6858001 h 6858001"/>
              <a:gd name="connsiteX5" fmla="*/ 1 w 6249216"/>
              <a:gd name="connsiteY5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49216" h="6858001">
                <a:moveTo>
                  <a:pt x="0" y="0"/>
                </a:moveTo>
                <a:lnTo>
                  <a:pt x="5893742" y="1"/>
                </a:lnTo>
                <a:lnTo>
                  <a:pt x="5993697" y="380651"/>
                </a:lnTo>
                <a:cubicBezTo>
                  <a:pt x="6511353" y="2559611"/>
                  <a:pt x="6222352" y="4758249"/>
                  <a:pt x="5308924" y="6647018"/>
                </a:cubicBezTo>
                <a:lnTo>
                  <a:pt x="5200672" y="6858001"/>
                </a:lnTo>
                <a:lnTo>
                  <a:pt x="1" y="685800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4718231-CC3B-9059-66FC-461712A48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3" y="1396289"/>
            <a:ext cx="4782458" cy="1325563"/>
          </a:xfrm>
        </p:spPr>
        <p:txBody>
          <a:bodyPr>
            <a:normAutofit/>
          </a:bodyPr>
          <a:lstStyle/>
          <a:p>
            <a:r>
              <a:rPr lang="nl-NL" dirty="0"/>
              <a:t>Doorlichten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1FC406-1168-1C8E-A4C3-FE028E4432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871982"/>
            <a:ext cx="4782458" cy="3181684"/>
          </a:xfrm>
        </p:spPr>
        <p:txBody>
          <a:bodyPr anchor="t">
            <a:normAutofit/>
          </a:bodyPr>
          <a:lstStyle/>
          <a:p>
            <a:r>
              <a:rPr lang="nl-NL" sz="1800" dirty="0"/>
              <a:t>Röntgenopnames van organen in beweging</a:t>
            </a:r>
          </a:p>
          <a:p>
            <a:r>
              <a:rPr lang="nl-NL" sz="1800" dirty="0"/>
              <a:t>Contrastmiddelen: </a:t>
            </a:r>
          </a:p>
          <a:p>
            <a:pPr lvl="1"/>
            <a:r>
              <a:rPr lang="nl-NL" sz="1800" dirty="0"/>
              <a:t>Toedienen via bloedvaten, urinebuis of in gewrichten (Jodium)</a:t>
            </a:r>
          </a:p>
          <a:p>
            <a:pPr lvl="1"/>
            <a:r>
              <a:rPr lang="nl-NL" sz="1800" dirty="0"/>
              <a:t>Toedienen via MDK (Barium)</a:t>
            </a:r>
          </a:p>
          <a:p>
            <a:r>
              <a:rPr lang="nl-NL" sz="1800" dirty="0"/>
              <a:t>Hogere belasting röntgenstraling dan </a:t>
            </a:r>
            <a:r>
              <a:rPr lang="nl-NL" sz="1800" dirty="0" err="1"/>
              <a:t>rö</a:t>
            </a:r>
            <a:r>
              <a:rPr lang="nl-NL" sz="1800" dirty="0"/>
              <a:t>-foto</a:t>
            </a:r>
          </a:p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7663702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8C3E7D-8FEE-77C1-132E-4F09FAD4C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Vergelijken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21694AB-C10E-9EA4-1921-881FCF76A2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nl-NL" dirty="0"/>
              <a:t>MRI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BB0AD11-2F9A-3B7F-B668-7E2EE9411B9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Magnetisch straling</a:t>
            </a:r>
          </a:p>
          <a:p>
            <a:r>
              <a:rPr lang="nl-NL" dirty="0"/>
              <a:t>Veilige straling</a:t>
            </a:r>
          </a:p>
          <a:p>
            <a:r>
              <a:rPr lang="nl-NL" dirty="0"/>
              <a:t>3D beeld</a:t>
            </a:r>
          </a:p>
          <a:p>
            <a:r>
              <a:rPr lang="nl-NL" dirty="0"/>
              <a:t>Weke delen goed in beeld</a:t>
            </a:r>
          </a:p>
          <a:p>
            <a:r>
              <a:rPr lang="nl-NL" dirty="0"/>
              <a:t>Langer (45 minuten)</a:t>
            </a:r>
          </a:p>
          <a:p>
            <a:r>
              <a:rPr lang="nl-NL" dirty="0"/>
              <a:t>Beperkt deel van het lichaam</a:t>
            </a:r>
          </a:p>
          <a:p>
            <a:r>
              <a:rPr lang="nl-NL" dirty="0"/>
              <a:t>Pezen en gewrichten</a:t>
            </a:r>
          </a:p>
          <a:p>
            <a:r>
              <a:rPr lang="nl-NL"/>
              <a:t>Veel herrie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D495EC3-75F3-FA7F-862A-6881AA5190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nl-NL" dirty="0"/>
              <a:t>CT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2E80F50-9CE6-91B8-61A2-727FE821B9B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Röntgenstraling</a:t>
            </a:r>
          </a:p>
          <a:p>
            <a:r>
              <a:rPr lang="nl-NL" dirty="0"/>
              <a:t>Ioniserende straling</a:t>
            </a:r>
          </a:p>
          <a:p>
            <a:r>
              <a:rPr lang="nl-NL" dirty="0"/>
              <a:t>3D beeld</a:t>
            </a:r>
          </a:p>
          <a:p>
            <a:r>
              <a:rPr lang="nl-NL" dirty="0"/>
              <a:t>Met name botbreuken </a:t>
            </a:r>
            <a:r>
              <a:rPr lang="nl-NL" dirty="0" err="1"/>
              <a:t>etc</a:t>
            </a:r>
            <a:endParaRPr lang="nl-NL" dirty="0"/>
          </a:p>
          <a:p>
            <a:r>
              <a:rPr lang="nl-NL" dirty="0"/>
              <a:t>Korter (15 minuten)</a:t>
            </a:r>
          </a:p>
          <a:p>
            <a:r>
              <a:rPr lang="nl-NL" dirty="0"/>
              <a:t>Overzicht van lichaam</a:t>
            </a:r>
          </a:p>
          <a:p>
            <a:r>
              <a:rPr lang="nl-NL" dirty="0"/>
              <a:t>Bloedvaten</a:t>
            </a:r>
          </a:p>
          <a:p>
            <a:r>
              <a:rPr lang="nl-NL" dirty="0"/>
              <a:t>Geen/ weinig geluid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4169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6FACB3C-9069-4791-BC5C-0DB7CD19B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F2038E-D777-4B76-81DD-DD13EE91B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95206EA-FCC4-FA29-D8C1-BFF5C0FF0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802955"/>
            <a:ext cx="4766330" cy="1454051"/>
          </a:xfrm>
        </p:spPr>
        <p:txBody>
          <a:bodyPr>
            <a:normAutofit/>
          </a:bodyPr>
          <a:lstStyle/>
          <a:p>
            <a:r>
              <a:rPr lang="nl-NL" sz="3600">
                <a:solidFill>
                  <a:schemeClr val="tx2"/>
                </a:solidFill>
              </a:rPr>
              <a:t>MRI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4C6677-644C-2448-BDA3-A17624A64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421683"/>
            <a:ext cx="4765949" cy="3353476"/>
          </a:xfrm>
        </p:spPr>
        <p:txBody>
          <a:bodyPr anchor="t">
            <a:normAutofit lnSpcReduction="10000"/>
          </a:bodyPr>
          <a:lstStyle/>
          <a:p>
            <a:r>
              <a:rPr lang="nl-NL" dirty="0" err="1">
                <a:solidFill>
                  <a:schemeClr val="tx2"/>
                </a:solidFill>
              </a:rPr>
              <a:t>Magnetic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Resonance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Imagine</a:t>
            </a:r>
            <a:endParaRPr lang="nl-NL" dirty="0">
              <a:solidFill>
                <a:schemeClr val="tx2"/>
              </a:solidFill>
            </a:endParaRPr>
          </a:p>
          <a:p>
            <a:endParaRPr lang="nl-NL" dirty="0">
              <a:solidFill>
                <a:schemeClr val="tx2"/>
              </a:solidFill>
            </a:endParaRPr>
          </a:p>
          <a:p>
            <a:r>
              <a:rPr lang="nl-NL" dirty="0" err="1">
                <a:solidFill>
                  <a:schemeClr val="tx2"/>
                </a:solidFill>
              </a:rPr>
              <a:t>Elctro</a:t>
            </a:r>
            <a:r>
              <a:rPr lang="nl-NL" dirty="0">
                <a:solidFill>
                  <a:schemeClr val="tx2"/>
                </a:solidFill>
              </a:rPr>
              <a:t>-magnetische straling</a:t>
            </a:r>
          </a:p>
          <a:p>
            <a:endParaRPr lang="nl-NL" dirty="0">
              <a:solidFill>
                <a:schemeClr val="tx2"/>
              </a:solidFill>
            </a:endParaRPr>
          </a:p>
          <a:p>
            <a:r>
              <a:rPr lang="nl-NL" dirty="0">
                <a:solidFill>
                  <a:schemeClr val="tx2"/>
                </a:solidFill>
              </a:rPr>
              <a:t>Niet ioniserend!!!</a:t>
            </a:r>
          </a:p>
          <a:p>
            <a:pPr marL="0" indent="0">
              <a:buNone/>
            </a:pPr>
            <a:endParaRPr lang="nl-NL" dirty="0">
              <a:solidFill>
                <a:schemeClr val="tx2"/>
              </a:solidFill>
            </a:endParaRPr>
          </a:p>
          <a:p>
            <a:r>
              <a:rPr lang="nl-NL" dirty="0">
                <a:solidFill>
                  <a:schemeClr val="tx2"/>
                </a:solidFill>
              </a:rPr>
              <a:t>“Soort magnetron”</a:t>
            </a:r>
          </a:p>
          <a:p>
            <a:endParaRPr lang="nl-NL" sz="1800" dirty="0">
              <a:solidFill>
                <a:schemeClr val="tx2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D354807-230F-4402-B1B9-F733A8F1F1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18240" y="-16714"/>
            <a:ext cx="6373761" cy="6874714"/>
            <a:chOff x="5818240" y="-1"/>
            <a:chExt cx="6373761" cy="6874714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F5A6F4A-CE87-4D5C-9382-8167967CE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18240" y="-1"/>
              <a:ext cx="6373761" cy="6874714"/>
            </a:xfrm>
            <a:custGeom>
              <a:avLst/>
              <a:gdLst>
                <a:gd name="connsiteX0" fmla="*/ 6373761 w 6373761"/>
                <a:gd name="connsiteY0" fmla="*/ 5771297 h 6874714"/>
                <a:gd name="connsiteX1" fmla="*/ 6373761 w 6373761"/>
                <a:gd name="connsiteY1" fmla="*/ 6247960 h 6874714"/>
                <a:gd name="connsiteX2" fmla="*/ 6235932 w 6373761"/>
                <a:gd name="connsiteY2" fmla="*/ 6361930 h 6874714"/>
                <a:gd name="connsiteX3" fmla="*/ 5960375 w 6373761"/>
                <a:gd name="connsiteY3" fmla="*/ 6587489 h 6874714"/>
                <a:gd name="connsiteX4" fmla="*/ 5822907 w 6373761"/>
                <a:gd name="connsiteY4" fmla="*/ 6701871 h 6874714"/>
                <a:gd name="connsiteX5" fmla="*/ 5681115 w 6373761"/>
                <a:gd name="connsiteY5" fmla="*/ 6816896 h 6874714"/>
                <a:gd name="connsiteX6" fmla="*/ 5604096 w 6373761"/>
                <a:gd name="connsiteY6" fmla="*/ 6874714 h 6874714"/>
                <a:gd name="connsiteX7" fmla="*/ 4878485 w 6373761"/>
                <a:gd name="connsiteY7" fmla="*/ 6874714 h 6874714"/>
                <a:gd name="connsiteX8" fmla="*/ 5006014 w 6373761"/>
                <a:gd name="connsiteY8" fmla="*/ 6800200 h 6874714"/>
                <a:gd name="connsiteX9" fmla="*/ 5149855 w 6373761"/>
                <a:gd name="connsiteY9" fmla="*/ 6707667 h 6874714"/>
                <a:gd name="connsiteX10" fmla="*/ 5431866 w 6373761"/>
                <a:gd name="connsiteY10" fmla="*/ 6506210 h 6874714"/>
                <a:gd name="connsiteX11" fmla="*/ 5571036 w 6373761"/>
                <a:gd name="connsiteY11" fmla="*/ 6399557 h 6874714"/>
                <a:gd name="connsiteX12" fmla="*/ 5711649 w 6373761"/>
                <a:gd name="connsiteY12" fmla="*/ 6288912 h 6874714"/>
                <a:gd name="connsiteX13" fmla="*/ 6276589 w 6373761"/>
                <a:gd name="connsiteY13" fmla="*/ 5852379 h 6874714"/>
                <a:gd name="connsiteX14" fmla="*/ 3975975 w 6373761"/>
                <a:gd name="connsiteY14" fmla="*/ 263 h 6874714"/>
                <a:gd name="connsiteX15" fmla="*/ 4350473 w 6373761"/>
                <a:gd name="connsiteY15" fmla="*/ 24963 h 6874714"/>
                <a:gd name="connsiteX16" fmla="*/ 5077909 w 6373761"/>
                <a:gd name="connsiteY16" fmla="*/ 189450 h 6874714"/>
                <a:gd name="connsiteX17" fmla="*/ 5746507 w 6373761"/>
                <a:gd name="connsiteY17" fmla="*/ 505804 h 6874714"/>
                <a:gd name="connsiteX18" fmla="*/ 6322456 w 6373761"/>
                <a:gd name="connsiteY18" fmla="*/ 956633 h 6874714"/>
                <a:gd name="connsiteX19" fmla="*/ 6373761 w 6373761"/>
                <a:gd name="connsiteY19" fmla="*/ 1011863 h 6874714"/>
                <a:gd name="connsiteX20" fmla="*/ 6373761 w 6373761"/>
                <a:gd name="connsiteY20" fmla="*/ 1185075 h 6874714"/>
                <a:gd name="connsiteX21" fmla="*/ 6359489 w 6373761"/>
                <a:gd name="connsiteY21" fmla="*/ 1169497 h 6874714"/>
                <a:gd name="connsiteX22" fmla="*/ 6233869 w 6373761"/>
                <a:gd name="connsiteY22" fmla="*/ 1047442 h 6874714"/>
                <a:gd name="connsiteX23" fmla="*/ 5961423 w 6373761"/>
                <a:gd name="connsiteY23" fmla="*/ 827953 h 6874714"/>
                <a:gd name="connsiteX24" fmla="*/ 5663555 w 6373761"/>
                <a:gd name="connsiteY24" fmla="*/ 645304 h 6874714"/>
                <a:gd name="connsiteX25" fmla="*/ 5013827 w 6373761"/>
                <a:gd name="connsiteY25" fmla="*/ 397863 h 6874714"/>
                <a:gd name="connsiteX26" fmla="*/ 4327409 w 6373761"/>
                <a:gd name="connsiteY26" fmla="*/ 302545 h 6874714"/>
                <a:gd name="connsiteX27" fmla="*/ 3639939 w 6373761"/>
                <a:gd name="connsiteY27" fmla="*/ 338868 h 6874714"/>
                <a:gd name="connsiteX28" fmla="*/ 3302495 w 6373761"/>
                <a:gd name="connsiteY28" fmla="*/ 403659 h 6874714"/>
                <a:gd name="connsiteX29" fmla="*/ 2971604 w 6373761"/>
                <a:gd name="connsiteY29" fmla="*/ 496273 h 6874714"/>
                <a:gd name="connsiteX30" fmla="*/ 2648706 w 6373761"/>
                <a:gd name="connsiteY30" fmla="*/ 614389 h 6874714"/>
                <a:gd name="connsiteX31" fmla="*/ 2335374 w 6373761"/>
                <a:gd name="connsiteY31" fmla="*/ 757109 h 6874714"/>
                <a:gd name="connsiteX32" fmla="*/ 1741342 w 6373761"/>
                <a:gd name="connsiteY32" fmla="*/ 1107725 h 6874714"/>
                <a:gd name="connsiteX33" fmla="*/ 1600861 w 6373761"/>
                <a:gd name="connsiteY33" fmla="*/ 1208710 h 6874714"/>
                <a:gd name="connsiteX34" fmla="*/ 1531799 w 6373761"/>
                <a:gd name="connsiteY34" fmla="*/ 1260879 h 6874714"/>
                <a:gd name="connsiteX35" fmla="*/ 1463655 w 6373761"/>
                <a:gd name="connsiteY35" fmla="*/ 1314333 h 6874714"/>
                <a:gd name="connsiteX36" fmla="*/ 1200777 w 6373761"/>
                <a:gd name="connsiteY36" fmla="*/ 1541166 h 6874714"/>
                <a:gd name="connsiteX37" fmla="*/ 731501 w 6373761"/>
                <a:gd name="connsiteY37" fmla="*/ 2055754 h 6874714"/>
                <a:gd name="connsiteX38" fmla="*/ 531393 w 6373761"/>
                <a:gd name="connsiteY38" fmla="*/ 2342739 h 6874714"/>
                <a:gd name="connsiteX39" fmla="*/ 361033 w 6373761"/>
                <a:gd name="connsiteY39" fmla="*/ 2649046 h 6874714"/>
                <a:gd name="connsiteX40" fmla="*/ 323292 w 6373761"/>
                <a:gd name="connsiteY40" fmla="*/ 2728263 h 6874714"/>
                <a:gd name="connsiteX41" fmla="*/ 304945 w 6373761"/>
                <a:gd name="connsiteY41" fmla="*/ 2768193 h 6874714"/>
                <a:gd name="connsiteX42" fmla="*/ 287516 w 6373761"/>
                <a:gd name="connsiteY42" fmla="*/ 2808510 h 6874714"/>
                <a:gd name="connsiteX43" fmla="*/ 254230 w 6373761"/>
                <a:gd name="connsiteY43" fmla="*/ 2889788 h 6874714"/>
                <a:gd name="connsiteX44" fmla="*/ 223042 w 6373761"/>
                <a:gd name="connsiteY44" fmla="*/ 2971968 h 6874714"/>
                <a:gd name="connsiteX45" fmla="*/ 121611 w 6373761"/>
                <a:gd name="connsiteY45" fmla="*/ 3308544 h 6874714"/>
                <a:gd name="connsiteX46" fmla="*/ 39314 w 6373761"/>
                <a:gd name="connsiteY46" fmla="*/ 4005912 h 6874714"/>
                <a:gd name="connsiteX47" fmla="*/ 73910 w 6373761"/>
                <a:gd name="connsiteY47" fmla="*/ 4354081 h 6874714"/>
                <a:gd name="connsiteX48" fmla="*/ 179534 w 6373761"/>
                <a:gd name="connsiteY48" fmla="*/ 4687050 h 6874714"/>
                <a:gd name="connsiteX49" fmla="*/ 215964 w 6373761"/>
                <a:gd name="connsiteY49" fmla="*/ 4766654 h 6874714"/>
                <a:gd name="connsiteX50" fmla="*/ 256457 w 6373761"/>
                <a:gd name="connsiteY50" fmla="*/ 4844455 h 6874714"/>
                <a:gd name="connsiteX51" fmla="*/ 346225 w 6373761"/>
                <a:gd name="connsiteY51" fmla="*/ 4995290 h 6874714"/>
                <a:gd name="connsiteX52" fmla="*/ 445296 w 6373761"/>
                <a:gd name="connsiteY52" fmla="*/ 5140971 h 6874714"/>
                <a:gd name="connsiteX53" fmla="*/ 551443 w 6373761"/>
                <a:gd name="connsiteY53" fmla="*/ 5282531 h 6874714"/>
                <a:gd name="connsiteX54" fmla="*/ 772387 w 6373761"/>
                <a:gd name="connsiteY54" fmla="*/ 5562561 h 6874714"/>
                <a:gd name="connsiteX55" fmla="*/ 882858 w 6373761"/>
                <a:gd name="connsiteY55" fmla="*/ 5704507 h 6874714"/>
                <a:gd name="connsiteX56" fmla="*/ 990316 w 6373761"/>
                <a:gd name="connsiteY56" fmla="*/ 5848258 h 6874714"/>
                <a:gd name="connsiteX57" fmla="*/ 1097774 w 6373761"/>
                <a:gd name="connsiteY57" fmla="*/ 5987114 h 6874714"/>
                <a:gd name="connsiteX58" fmla="*/ 1210080 w 6373761"/>
                <a:gd name="connsiteY58" fmla="*/ 6121203 h 6874714"/>
                <a:gd name="connsiteX59" fmla="*/ 1448192 w 6373761"/>
                <a:gd name="connsiteY59" fmla="*/ 6374054 h 6874714"/>
                <a:gd name="connsiteX60" fmla="*/ 1982991 w 6373761"/>
                <a:gd name="connsiteY60" fmla="*/ 6796158 h 6874714"/>
                <a:gd name="connsiteX61" fmla="*/ 2118475 w 6373761"/>
                <a:gd name="connsiteY61" fmla="*/ 6874714 h 6874714"/>
                <a:gd name="connsiteX62" fmla="*/ 1569874 w 6373761"/>
                <a:gd name="connsiteY62" fmla="*/ 6874714 h 6874714"/>
                <a:gd name="connsiteX63" fmla="*/ 1507802 w 6373761"/>
                <a:gd name="connsiteY63" fmla="*/ 6817815 h 6874714"/>
                <a:gd name="connsiteX64" fmla="*/ 1256865 w 6373761"/>
                <a:gd name="connsiteY64" fmla="*/ 6543437 h 6874714"/>
                <a:gd name="connsiteX65" fmla="*/ 1038410 w 6373761"/>
                <a:gd name="connsiteY65" fmla="*/ 6248722 h 6874714"/>
                <a:gd name="connsiteX66" fmla="*/ 845380 w 6373761"/>
                <a:gd name="connsiteY66" fmla="*/ 5941386 h 6874714"/>
                <a:gd name="connsiteX67" fmla="*/ 755351 w 6373761"/>
                <a:gd name="connsiteY67" fmla="*/ 5788877 h 6874714"/>
                <a:gd name="connsiteX68" fmla="*/ 661784 w 6373761"/>
                <a:gd name="connsiteY68" fmla="*/ 5638944 h 6874714"/>
                <a:gd name="connsiteX69" fmla="*/ 466525 w 6373761"/>
                <a:gd name="connsiteY69" fmla="*/ 5340366 h 6874714"/>
                <a:gd name="connsiteX70" fmla="*/ 370992 w 6373761"/>
                <a:gd name="connsiteY70" fmla="*/ 5188502 h 6874714"/>
                <a:gd name="connsiteX71" fmla="*/ 280046 w 6373761"/>
                <a:gd name="connsiteY71" fmla="*/ 5033287 h 6874714"/>
                <a:gd name="connsiteX72" fmla="*/ 126853 w 6373761"/>
                <a:gd name="connsiteY72" fmla="*/ 4707660 h 6874714"/>
                <a:gd name="connsiteX73" fmla="*/ 30272 w 6373761"/>
                <a:gd name="connsiteY73" fmla="*/ 4362068 h 6874714"/>
                <a:gd name="connsiteX74" fmla="*/ 0 w 6373761"/>
                <a:gd name="connsiteY74" fmla="*/ 4005912 h 6874714"/>
                <a:gd name="connsiteX75" fmla="*/ 270480 w 6373761"/>
                <a:gd name="connsiteY75" fmla="*/ 2610532 h 6874714"/>
                <a:gd name="connsiteX76" fmla="*/ 415942 w 6373761"/>
                <a:gd name="connsiteY76" fmla="*/ 2280526 h 6874714"/>
                <a:gd name="connsiteX77" fmla="*/ 590102 w 6373761"/>
                <a:gd name="connsiteY77" fmla="*/ 1962626 h 6874714"/>
                <a:gd name="connsiteX78" fmla="*/ 1020719 w 6373761"/>
                <a:gd name="connsiteY78" fmla="*/ 1373070 h 6874714"/>
                <a:gd name="connsiteX79" fmla="*/ 1275080 w 6373761"/>
                <a:gd name="connsiteY79" fmla="*/ 1107081 h 6874714"/>
                <a:gd name="connsiteX80" fmla="*/ 1342437 w 6373761"/>
                <a:gd name="connsiteY80" fmla="*/ 1043965 h 6874714"/>
                <a:gd name="connsiteX81" fmla="*/ 1411106 w 6373761"/>
                <a:gd name="connsiteY81" fmla="*/ 982138 h 6874714"/>
                <a:gd name="connsiteX82" fmla="*/ 1553029 w 6373761"/>
                <a:gd name="connsiteY82" fmla="*/ 863376 h 6874714"/>
                <a:gd name="connsiteX83" fmla="*/ 2173401 w 6373761"/>
                <a:gd name="connsiteY83" fmla="*/ 454409 h 6874714"/>
                <a:gd name="connsiteX84" fmla="*/ 3599708 w 6373761"/>
                <a:gd name="connsiteY84" fmla="*/ 16332 h 6874714"/>
                <a:gd name="connsiteX85" fmla="*/ 3975975 w 6373761"/>
                <a:gd name="connsiteY85" fmla="*/ 263 h 687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373761" h="6874714">
                  <a:moveTo>
                    <a:pt x="6373761" y="5771297"/>
                  </a:moveTo>
                  <a:lnTo>
                    <a:pt x="6373761" y="6247960"/>
                  </a:lnTo>
                  <a:lnTo>
                    <a:pt x="6235932" y="6361930"/>
                  </a:lnTo>
                  <a:cubicBezTo>
                    <a:pt x="6143250" y="6437460"/>
                    <a:pt x="6051059" y="6512200"/>
                    <a:pt x="5960375" y="6587489"/>
                  </a:cubicBezTo>
                  <a:lnTo>
                    <a:pt x="5822907" y="6701871"/>
                  </a:lnTo>
                  <a:cubicBezTo>
                    <a:pt x="5776123" y="6740385"/>
                    <a:pt x="5729079" y="6778899"/>
                    <a:pt x="5681115" y="6816896"/>
                  </a:cubicBezTo>
                  <a:lnTo>
                    <a:pt x="5604096" y="6874714"/>
                  </a:lnTo>
                  <a:lnTo>
                    <a:pt x="4878485" y="6874714"/>
                  </a:lnTo>
                  <a:lnTo>
                    <a:pt x="5006014" y="6800200"/>
                  </a:lnTo>
                  <a:cubicBezTo>
                    <a:pt x="5054354" y="6770429"/>
                    <a:pt x="5102285" y="6739483"/>
                    <a:pt x="5149855" y="6707667"/>
                  </a:cubicBezTo>
                  <a:cubicBezTo>
                    <a:pt x="5244993" y="6643906"/>
                    <a:pt x="5338561" y="6576025"/>
                    <a:pt x="5431866" y="6506210"/>
                  </a:cubicBezTo>
                  <a:cubicBezTo>
                    <a:pt x="5478386" y="6471304"/>
                    <a:pt x="5524777" y="6435495"/>
                    <a:pt x="5571036" y="6399557"/>
                  </a:cubicBezTo>
                  <a:lnTo>
                    <a:pt x="5711649" y="6288912"/>
                  </a:lnTo>
                  <a:cubicBezTo>
                    <a:pt x="5902059" y="6140395"/>
                    <a:pt x="6093257" y="5998320"/>
                    <a:pt x="6276589" y="5852379"/>
                  </a:cubicBezTo>
                  <a:close/>
                  <a:moveTo>
                    <a:pt x="3975975" y="263"/>
                  </a:moveTo>
                  <a:cubicBezTo>
                    <a:pt x="4101550" y="1809"/>
                    <a:pt x="4226830" y="10149"/>
                    <a:pt x="4350473" y="24963"/>
                  </a:cubicBezTo>
                  <a:cubicBezTo>
                    <a:pt x="4598149" y="54846"/>
                    <a:pt x="4842943" y="108687"/>
                    <a:pt x="5077909" y="189450"/>
                  </a:cubicBezTo>
                  <a:cubicBezTo>
                    <a:pt x="5312876" y="269955"/>
                    <a:pt x="5537357" y="376867"/>
                    <a:pt x="5746507" y="505804"/>
                  </a:cubicBezTo>
                  <a:cubicBezTo>
                    <a:pt x="5955527" y="634999"/>
                    <a:pt x="6148688" y="786864"/>
                    <a:pt x="6322456" y="956633"/>
                  </a:cubicBezTo>
                  <a:lnTo>
                    <a:pt x="6373761" y="1011863"/>
                  </a:lnTo>
                  <a:lnTo>
                    <a:pt x="6373761" y="1185075"/>
                  </a:lnTo>
                  <a:lnTo>
                    <a:pt x="6359489" y="1169497"/>
                  </a:lnTo>
                  <a:cubicBezTo>
                    <a:pt x="6318811" y="1127602"/>
                    <a:pt x="6276917" y="1086890"/>
                    <a:pt x="6233869" y="1047442"/>
                  </a:cubicBezTo>
                  <a:cubicBezTo>
                    <a:pt x="6147509" y="968870"/>
                    <a:pt x="6056431" y="895448"/>
                    <a:pt x="5961423" y="827953"/>
                  </a:cubicBezTo>
                  <a:cubicBezTo>
                    <a:pt x="5865891" y="761102"/>
                    <a:pt x="5766688" y="699403"/>
                    <a:pt x="5663555" y="645304"/>
                  </a:cubicBezTo>
                  <a:cubicBezTo>
                    <a:pt x="5457943" y="535816"/>
                    <a:pt x="5238703" y="453894"/>
                    <a:pt x="5013827" y="397863"/>
                  </a:cubicBezTo>
                  <a:cubicBezTo>
                    <a:pt x="4788953" y="341703"/>
                    <a:pt x="4558442" y="310917"/>
                    <a:pt x="4327409" y="302545"/>
                  </a:cubicBezTo>
                  <a:cubicBezTo>
                    <a:pt x="4096111" y="293012"/>
                    <a:pt x="3867174" y="305893"/>
                    <a:pt x="3639939" y="338868"/>
                  </a:cubicBezTo>
                  <a:cubicBezTo>
                    <a:pt x="3526585" y="355999"/>
                    <a:pt x="3413885" y="377254"/>
                    <a:pt x="3302495" y="403659"/>
                  </a:cubicBezTo>
                  <a:cubicBezTo>
                    <a:pt x="3191107" y="430451"/>
                    <a:pt x="3080634" y="460978"/>
                    <a:pt x="2971604" y="496273"/>
                  </a:cubicBezTo>
                  <a:cubicBezTo>
                    <a:pt x="2862573" y="531437"/>
                    <a:pt x="2754854" y="570852"/>
                    <a:pt x="2648706" y="614389"/>
                  </a:cubicBezTo>
                  <a:cubicBezTo>
                    <a:pt x="2542690" y="658056"/>
                    <a:pt x="2438114" y="705714"/>
                    <a:pt x="2335374" y="757109"/>
                  </a:cubicBezTo>
                  <a:cubicBezTo>
                    <a:pt x="2129894" y="859769"/>
                    <a:pt x="1931228" y="976855"/>
                    <a:pt x="1741342" y="1107725"/>
                  </a:cubicBezTo>
                  <a:cubicBezTo>
                    <a:pt x="1694035" y="1140571"/>
                    <a:pt x="1646858" y="1173933"/>
                    <a:pt x="1600861" y="1208710"/>
                  </a:cubicBezTo>
                  <a:cubicBezTo>
                    <a:pt x="1577535" y="1225713"/>
                    <a:pt x="1554732" y="1243361"/>
                    <a:pt x="1531799" y="1260879"/>
                  </a:cubicBezTo>
                  <a:cubicBezTo>
                    <a:pt x="1508735" y="1278267"/>
                    <a:pt x="1486064" y="1296171"/>
                    <a:pt x="1463655" y="1314333"/>
                  </a:cubicBezTo>
                  <a:cubicBezTo>
                    <a:pt x="1373627" y="1386853"/>
                    <a:pt x="1285564" y="1462077"/>
                    <a:pt x="1200777" y="1541166"/>
                  </a:cubicBezTo>
                  <a:cubicBezTo>
                    <a:pt x="1030810" y="1698827"/>
                    <a:pt x="873161" y="1870785"/>
                    <a:pt x="731501" y="2055754"/>
                  </a:cubicBezTo>
                  <a:cubicBezTo>
                    <a:pt x="660734" y="2148239"/>
                    <a:pt x="593771" y="2243944"/>
                    <a:pt x="531393" y="2342739"/>
                  </a:cubicBezTo>
                  <a:cubicBezTo>
                    <a:pt x="470063" y="2442050"/>
                    <a:pt x="412140" y="2543810"/>
                    <a:pt x="361033" y="2649046"/>
                  </a:cubicBezTo>
                  <a:cubicBezTo>
                    <a:pt x="347798" y="2675194"/>
                    <a:pt x="335479" y="2701728"/>
                    <a:pt x="323292" y="2728263"/>
                  </a:cubicBezTo>
                  <a:lnTo>
                    <a:pt x="304945" y="2768193"/>
                  </a:lnTo>
                  <a:lnTo>
                    <a:pt x="287516" y="2808510"/>
                  </a:lnTo>
                  <a:cubicBezTo>
                    <a:pt x="276115" y="2835432"/>
                    <a:pt x="264583" y="2862352"/>
                    <a:pt x="254230" y="2889788"/>
                  </a:cubicBezTo>
                  <a:cubicBezTo>
                    <a:pt x="243877" y="2917224"/>
                    <a:pt x="232477" y="2944274"/>
                    <a:pt x="223042" y="2971968"/>
                  </a:cubicBezTo>
                  <a:cubicBezTo>
                    <a:pt x="182679" y="3081970"/>
                    <a:pt x="148475" y="3194291"/>
                    <a:pt x="121611" y="3308544"/>
                  </a:cubicBezTo>
                  <a:cubicBezTo>
                    <a:pt x="67096" y="3536534"/>
                    <a:pt x="39183" y="3771224"/>
                    <a:pt x="39314" y="4005912"/>
                  </a:cubicBezTo>
                  <a:cubicBezTo>
                    <a:pt x="39969" y="4122871"/>
                    <a:pt x="51109" y="4239571"/>
                    <a:pt x="73910" y="4354081"/>
                  </a:cubicBezTo>
                  <a:cubicBezTo>
                    <a:pt x="97892" y="4468334"/>
                    <a:pt x="132619" y="4580140"/>
                    <a:pt x="179534" y="4687050"/>
                  </a:cubicBezTo>
                  <a:cubicBezTo>
                    <a:pt x="190673" y="4713972"/>
                    <a:pt x="203647" y="4740249"/>
                    <a:pt x="215964" y="4766654"/>
                  </a:cubicBezTo>
                  <a:cubicBezTo>
                    <a:pt x="229332" y="4792674"/>
                    <a:pt x="242043" y="4818950"/>
                    <a:pt x="256457" y="4844455"/>
                  </a:cubicBezTo>
                  <a:cubicBezTo>
                    <a:pt x="283978" y="4895978"/>
                    <a:pt x="314642" y="4945956"/>
                    <a:pt x="346225" y="4995290"/>
                  </a:cubicBezTo>
                  <a:cubicBezTo>
                    <a:pt x="377676" y="5044752"/>
                    <a:pt x="411355" y="5092926"/>
                    <a:pt x="445296" y="5140971"/>
                  </a:cubicBezTo>
                  <a:cubicBezTo>
                    <a:pt x="479760" y="5188630"/>
                    <a:pt x="515537" y="5235645"/>
                    <a:pt x="551443" y="5282531"/>
                  </a:cubicBezTo>
                  <a:cubicBezTo>
                    <a:pt x="623387" y="5376434"/>
                    <a:pt x="698608" y="5468402"/>
                    <a:pt x="772387" y="5562561"/>
                  </a:cubicBezTo>
                  <a:cubicBezTo>
                    <a:pt x="809472" y="5609448"/>
                    <a:pt x="846428" y="5656719"/>
                    <a:pt x="882858" y="5704507"/>
                  </a:cubicBezTo>
                  <a:cubicBezTo>
                    <a:pt x="919159" y="5751909"/>
                    <a:pt x="955196" y="5802273"/>
                    <a:pt x="990316" y="5848258"/>
                  </a:cubicBezTo>
                  <a:cubicBezTo>
                    <a:pt x="1025175" y="5895402"/>
                    <a:pt x="1061736" y="5941129"/>
                    <a:pt x="1097774" y="5987114"/>
                  </a:cubicBezTo>
                  <a:cubicBezTo>
                    <a:pt x="1134860" y="6032326"/>
                    <a:pt x="1171684" y="6077536"/>
                    <a:pt x="1210080" y="6121203"/>
                  </a:cubicBezTo>
                  <a:cubicBezTo>
                    <a:pt x="1286350" y="6209051"/>
                    <a:pt x="1365632" y="6293677"/>
                    <a:pt x="1448192" y="6374054"/>
                  </a:cubicBezTo>
                  <a:cubicBezTo>
                    <a:pt x="1613572" y="6534420"/>
                    <a:pt x="1792057" y="6677526"/>
                    <a:pt x="1982991" y="6796158"/>
                  </a:cubicBezTo>
                  <a:lnTo>
                    <a:pt x="2118475" y="6874714"/>
                  </a:lnTo>
                  <a:lnTo>
                    <a:pt x="1569874" y="6874714"/>
                  </a:lnTo>
                  <a:lnTo>
                    <a:pt x="1507802" y="6817815"/>
                  </a:lnTo>
                  <a:cubicBezTo>
                    <a:pt x="1418412" y="6730595"/>
                    <a:pt x="1334903" y="6638562"/>
                    <a:pt x="1256865" y="6543437"/>
                  </a:cubicBezTo>
                  <a:cubicBezTo>
                    <a:pt x="1179155" y="6447861"/>
                    <a:pt x="1106817" y="6349194"/>
                    <a:pt x="1038410" y="6248722"/>
                  </a:cubicBezTo>
                  <a:cubicBezTo>
                    <a:pt x="969873" y="6148253"/>
                    <a:pt x="905922" y="6045592"/>
                    <a:pt x="845380" y="5941386"/>
                  </a:cubicBezTo>
                  <a:cubicBezTo>
                    <a:pt x="814453" y="5888704"/>
                    <a:pt x="786147" y="5839370"/>
                    <a:pt x="755351" y="5788877"/>
                  </a:cubicBezTo>
                  <a:cubicBezTo>
                    <a:pt x="724817" y="5738771"/>
                    <a:pt x="693760" y="5688665"/>
                    <a:pt x="661784" y="5638944"/>
                  </a:cubicBezTo>
                  <a:lnTo>
                    <a:pt x="466525" y="5340366"/>
                  </a:lnTo>
                  <a:cubicBezTo>
                    <a:pt x="434156" y="5290131"/>
                    <a:pt x="402181" y="5239639"/>
                    <a:pt x="370992" y="5188502"/>
                  </a:cubicBezTo>
                  <a:cubicBezTo>
                    <a:pt x="339803" y="5137364"/>
                    <a:pt x="308876" y="5086099"/>
                    <a:pt x="280046" y="5033287"/>
                  </a:cubicBezTo>
                  <a:cubicBezTo>
                    <a:pt x="222255" y="4928179"/>
                    <a:pt x="169181" y="4819982"/>
                    <a:pt x="126853" y="4707660"/>
                  </a:cubicBezTo>
                  <a:cubicBezTo>
                    <a:pt x="83739" y="4595725"/>
                    <a:pt x="51764" y="4479670"/>
                    <a:pt x="30272" y="4362068"/>
                  </a:cubicBezTo>
                  <a:cubicBezTo>
                    <a:pt x="9698" y="4244466"/>
                    <a:pt x="0" y="4125060"/>
                    <a:pt x="0" y="4005912"/>
                  </a:cubicBezTo>
                  <a:cubicBezTo>
                    <a:pt x="1704" y="3530867"/>
                    <a:pt x="95140" y="3057110"/>
                    <a:pt x="270480" y="2610532"/>
                  </a:cubicBezTo>
                  <a:cubicBezTo>
                    <a:pt x="314511" y="2498984"/>
                    <a:pt x="362212" y="2388466"/>
                    <a:pt x="415942" y="2280526"/>
                  </a:cubicBezTo>
                  <a:cubicBezTo>
                    <a:pt x="468884" y="2172197"/>
                    <a:pt x="527199" y="2066188"/>
                    <a:pt x="590102" y="1962626"/>
                  </a:cubicBezTo>
                  <a:cubicBezTo>
                    <a:pt x="716037" y="1755631"/>
                    <a:pt x="859794" y="1557653"/>
                    <a:pt x="1020719" y="1373070"/>
                  </a:cubicBezTo>
                  <a:cubicBezTo>
                    <a:pt x="1101575" y="1281101"/>
                    <a:pt x="1185969" y="1191838"/>
                    <a:pt x="1275080" y="1107081"/>
                  </a:cubicBezTo>
                  <a:cubicBezTo>
                    <a:pt x="1297227" y="1085699"/>
                    <a:pt x="1319504" y="1064575"/>
                    <a:pt x="1342437" y="1043965"/>
                  </a:cubicBezTo>
                  <a:cubicBezTo>
                    <a:pt x="1365240" y="1023226"/>
                    <a:pt x="1387648" y="1002102"/>
                    <a:pt x="1411106" y="982138"/>
                  </a:cubicBezTo>
                  <a:cubicBezTo>
                    <a:pt x="1457497" y="941563"/>
                    <a:pt x="1505065" y="902276"/>
                    <a:pt x="1553029" y="863376"/>
                  </a:cubicBezTo>
                  <a:cubicBezTo>
                    <a:pt x="1745798" y="708806"/>
                    <a:pt x="1954030" y="571882"/>
                    <a:pt x="2173401" y="454409"/>
                  </a:cubicBezTo>
                  <a:cubicBezTo>
                    <a:pt x="2612013" y="219334"/>
                    <a:pt x="3099505" y="65666"/>
                    <a:pt x="3599708" y="16332"/>
                  </a:cubicBezTo>
                  <a:cubicBezTo>
                    <a:pt x="3724530" y="3966"/>
                    <a:pt x="3850400" y="-1283"/>
                    <a:pt x="3975975" y="26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1023DD2-2E6F-4419-B404-80F08460B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65276" y="313387"/>
              <a:ext cx="6326724" cy="6561326"/>
            </a:xfrm>
            <a:custGeom>
              <a:avLst/>
              <a:gdLst>
                <a:gd name="connsiteX0" fmla="*/ 6326724 w 6326724"/>
                <a:gd name="connsiteY0" fmla="*/ 5020808 h 6561326"/>
                <a:gd name="connsiteX1" fmla="*/ 6326724 w 6326724"/>
                <a:gd name="connsiteY1" fmla="*/ 5698632 h 6561326"/>
                <a:gd name="connsiteX2" fmla="*/ 6067438 w 6326724"/>
                <a:gd name="connsiteY2" fmla="*/ 5902509 h 6561326"/>
                <a:gd name="connsiteX3" fmla="*/ 5799974 w 6326724"/>
                <a:gd name="connsiteY3" fmla="*/ 6102017 h 6561326"/>
                <a:gd name="connsiteX4" fmla="*/ 5665258 w 6326724"/>
                <a:gd name="connsiteY4" fmla="*/ 6202100 h 6561326"/>
                <a:gd name="connsiteX5" fmla="*/ 5526873 w 6326724"/>
                <a:gd name="connsiteY5" fmla="*/ 6302828 h 6561326"/>
                <a:gd name="connsiteX6" fmla="*/ 5385080 w 6326724"/>
                <a:gd name="connsiteY6" fmla="*/ 6402268 h 6561326"/>
                <a:gd name="connsiteX7" fmla="*/ 5238833 w 6326724"/>
                <a:gd name="connsiteY7" fmla="*/ 6498875 h 6561326"/>
                <a:gd name="connsiteX8" fmla="*/ 5138040 w 6326724"/>
                <a:gd name="connsiteY8" fmla="*/ 6561326 h 6561326"/>
                <a:gd name="connsiteX9" fmla="*/ 3946072 w 6326724"/>
                <a:gd name="connsiteY9" fmla="*/ 6561326 h 6561326"/>
                <a:gd name="connsiteX10" fmla="*/ 3976009 w 6326724"/>
                <a:gd name="connsiteY10" fmla="*/ 6555242 h 6561326"/>
                <a:gd name="connsiteX11" fmla="*/ 4404855 w 6326724"/>
                <a:gd name="connsiteY11" fmla="*/ 6399048 h 6561326"/>
                <a:gd name="connsiteX12" fmla="*/ 4938868 w 6326724"/>
                <a:gd name="connsiteY12" fmla="*/ 6072132 h 6561326"/>
                <a:gd name="connsiteX13" fmla="*/ 5068342 w 6326724"/>
                <a:gd name="connsiteY13" fmla="*/ 5976042 h 6561326"/>
                <a:gd name="connsiteX14" fmla="*/ 5197816 w 6326724"/>
                <a:gd name="connsiteY14" fmla="*/ 5876730 h 6561326"/>
                <a:gd name="connsiteX15" fmla="*/ 5460039 w 6326724"/>
                <a:gd name="connsiteY15" fmla="*/ 5670637 h 6561326"/>
                <a:gd name="connsiteX16" fmla="*/ 5999033 w 6326724"/>
                <a:gd name="connsiteY16" fmla="*/ 5271718 h 6561326"/>
                <a:gd name="connsiteX17" fmla="*/ 6258766 w 6326724"/>
                <a:gd name="connsiteY17" fmla="*/ 5077603 h 6561326"/>
                <a:gd name="connsiteX18" fmla="*/ 4139342 w 6326724"/>
                <a:gd name="connsiteY18" fmla="*/ 440 h 6561326"/>
                <a:gd name="connsiteX19" fmla="*/ 4315744 w 6326724"/>
                <a:gd name="connsiteY19" fmla="*/ 6808 h 6561326"/>
                <a:gd name="connsiteX20" fmla="*/ 5015400 w 6326724"/>
                <a:gd name="connsiteY20" fmla="*/ 113591 h 6561326"/>
                <a:gd name="connsiteX21" fmla="*/ 5681114 w 6326724"/>
                <a:gd name="connsiteY21" fmla="*/ 361418 h 6561326"/>
                <a:gd name="connsiteX22" fmla="*/ 6270952 w 6326724"/>
                <a:gd name="connsiteY22" fmla="*/ 755441 h 6561326"/>
                <a:gd name="connsiteX23" fmla="*/ 6326724 w 6326724"/>
                <a:gd name="connsiteY23" fmla="*/ 807432 h 6561326"/>
                <a:gd name="connsiteX24" fmla="*/ 6326724 w 6326724"/>
                <a:gd name="connsiteY24" fmla="*/ 1231565 h 6561326"/>
                <a:gd name="connsiteX25" fmla="*/ 6302093 w 6326724"/>
                <a:gd name="connsiteY25" fmla="*/ 1203002 h 6561326"/>
                <a:gd name="connsiteX26" fmla="*/ 6066914 w 6326724"/>
                <a:gd name="connsiteY26" fmla="*/ 989616 h 6561326"/>
                <a:gd name="connsiteX27" fmla="*/ 5533688 w 6326724"/>
                <a:gd name="connsiteY27" fmla="*/ 647242 h 6561326"/>
                <a:gd name="connsiteX28" fmla="*/ 4933626 w 6326724"/>
                <a:gd name="connsiteY28" fmla="*/ 432262 h 6561326"/>
                <a:gd name="connsiteX29" fmla="*/ 4296873 w 6326724"/>
                <a:gd name="connsiteY29" fmla="*/ 343126 h 6561326"/>
                <a:gd name="connsiteX30" fmla="*/ 3651602 w 6326724"/>
                <a:gd name="connsiteY30" fmla="*/ 365797 h 6561326"/>
                <a:gd name="connsiteX31" fmla="*/ 3018256 w 6326724"/>
                <a:gd name="connsiteY31" fmla="*/ 496666 h 6561326"/>
                <a:gd name="connsiteX32" fmla="*/ 2412429 w 6326724"/>
                <a:gd name="connsiteY32" fmla="*/ 724399 h 6561326"/>
                <a:gd name="connsiteX33" fmla="*/ 1329857 w 6326724"/>
                <a:gd name="connsiteY33" fmla="*/ 1424086 h 6561326"/>
                <a:gd name="connsiteX34" fmla="*/ 887314 w 6326724"/>
                <a:gd name="connsiteY34" fmla="*/ 1891015 h 6561326"/>
                <a:gd name="connsiteX35" fmla="*/ 537420 w 6326724"/>
                <a:gd name="connsiteY35" fmla="*/ 2427245 h 6561326"/>
                <a:gd name="connsiteX36" fmla="*/ 299965 w 6326724"/>
                <a:gd name="connsiteY36" fmla="*/ 3020021 h 6561326"/>
                <a:gd name="connsiteX37" fmla="*/ 213606 w 6326724"/>
                <a:gd name="connsiteY37" fmla="*/ 3651953 h 6561326"/>
                <a:gd name="connsiteX38" fmla="*/ 250036 w 6326724"/>
                <a:gd name="connsiteY38" fmla="*/ 3961352 h 6561326"/>
                <a:gd name="connsiteX39" fmla="*/ 357625 w 6326724"/>
                <a:gd name="connsiteY39" fmla="*/ 4250783 h 6561326"/>
                <a:gd name="connsiteX40" fmla="*/ 432715 w 6326724"/>
                <a:gd name="connsiteY40" fmla="*/ 4387063 h 6561326"/>
                <a:gd name="connsiteX41" fmla="*/ 518943 w 6326724"/>
                <a:gd name="connsiteY41" fmla="*/ 4518962 h 6561326"/>
                <a:gd name="connsiteX42" fmla="*/ 718133 w 6326724"/>
                <a:gd name="connsiteY42" fmla="*/ 4773874 h 6561326"/>
                <a:gd name="connsiteX43" fmla="*/ 933704 w 6326724"/>
                <a:gd name="connsiteY43" fmla="*/ 5030717 h 6561326"/>
                <a:gd name="connsiteX44" fmla="*/ 1040900 w 6326724"/>
                <a:gd name="connsiteY44" fmla="*/ 5164806 h 6561326"/>
                <a:gd name="connsiteX45" fmla="*/ 1092401 w 6326724"/>
                <a:gd name="connsiteY45" fmla="*/ 5230628 h 6561326"/>
                <a:gd name="connsiteX46" fmla="*/ 1142854 w 6326724"/>
                <a:gd name="connsiteY46" fmla="*/ 5293615 h 6561326"/>
                <a:gd name="connsiteX47" fmla="*/ 1576354 w 6326724"/>
                <a:gd name="connsiteY47" fmla="*/ 5759128 h 6561326"/>
                <a:gd name="connsiteX48" fmla="*/ 1806865 w 6326724"/>
                <a:gd name="connsiteY48" fmla="*/ 5968571 h 6561326"/>
                <a:gd name="connsiteX49" fmla="*/ 2048253 w 6326724"/>
                <a:gd name="connsiteY49" fmla="*/ 6161654 h 6561326"/>
                <a:gd name="connsiteX50" fmla="*/ 2587506 w 6326724"/>
                <a:gd name="connsiteY50" fmla="*/ 6467059 h 6561326"/>
                <a:gd name="connsiteX51" fmla="*/ 2889176 w 6326724"/>
                <a:gd name="connsiteY51" fmla="*/ 6553360 h 6561326"/>
                <a:gd name="connsiteX52" fmla="*/ 2929698 w 6326724"/>
                <a:gd name="connsiteY52" fmla="*/ 6561326 h 6561326"/>
                <a:gd name="connsiteX53" fmla="*/ 1816374 w 6326724"/>
                <a:gd name="connsiteY53" fmla="*/ 6561326 h 6561326"/>
                <a:gd name="connsiteX54" fmla="*/ 1787601 w 6326724"/>
                <a:gd name="connsiteY54" fmla="*/ 6545761 h 6561326"/>
                <a:gd name="connsiteX55" fmla="*/ 1225544 w 6326724"/>
                <a:gd name="connsiteY55" fmla="*/ 6094158 h 6561326"/>
                <a:gd name="connsiteX56" fmla="*/ 997654 w 6326724"/>
                <a:gd name="connsiteY56" fmla="*/ 5822374 h 6561326"/>
                <a:gd name="connsiteX57" fmla="*/ 798596 w 6326724"/>
                <a:gd name="connsiteY57" fmla="*/ 5534615 h 6561326"/>
                <a:gd name="connsiteX58" fmla="*/ 752075 w 6326724"/>
                <a:gd name="connsiteY58" fmla="*/ 5461324 h 6561326"/>
                <a:gd name="connsiteX59" fmla="*/ 707650 w 6326724"/>
                <a:gd name="connsiteY59" fmla="*/ 5390221 h 6561326"/>
                <a:gd name="connsiteX60" fmla="*/ 619980 w 6326724"/>
                <a:gd name="connsiteY60" fmla="*/ 5252396 h 6561326"/>
                <a:gd name="connsiteX61" fmla="*/ 438349 w 6326724"/>
                <a:gd name="connsiteY61" fmla="*/ 4970822 h 6561326"/>
                <a:gd name="connsiteX62" fmla="*/ 261044 w 6326724"/>
                <a:gd name="connsiteY62" fmla="*/ 4673145 h 6561326"/>
                <a:gd name="connsiteX63" fmla="*/ 181107 w 6326724"/>
                <a:gd name="connsiteY63" fmla="*/ 4515356 h 6561326"/>
                <a:gd name="connsiteX64" fmla="*/ 113224 w 6326724"/>
                <a:gd name="connsiteY64" fmla="*/ 4350223 h 6561326"/>
                <a:gd name="connsiteX65" fmla="*/ 61199 w 6326724"/>
                <a:gd name="connsiteY65" fmla="*/ 4178908 h 6561326"/>
                <a:gd name="connsiteX66" fmla="*/ 41804 w 6326724"/>
                <a:gd name="connsiteY66" fmla="*/ 4091577 h 6561326"/>
                <a:gd name="connsiteX67" fmla="*/ 33287 w 6326724"/>
                <a:gd name="connsiteY67" fmla="*/ 4047781 h 6561326"/>
                <a:gd name="connsiteX68" fmla="*/ 26209 w 6326724"/>
                <a:gd name="connsiteY68" fmla="*/ 4003858 h 6561326"/>
                <a:gd name="connsiteX69" fmla="*/ 0 w 6326724"/>
                <a:gd name="connsiteY69" fmla="*/ 3651953 h 6561326"/>
                <a:gd name="connsiteX70" fmla="*/ 72731 w 6326724"/>
                <a:gd name="connsiteY70" fmla="*/ 2966307 h 6561326"/>
                <a:gd name="connsiteX71" fmla="*/ 291316 w 6326724"/>
                <a:gd name="connsiteY71" fmla="*/ 2309385 h 6561326"/>
                <a:gd name="connsiteX72" fmla="*/ 1110878 w 6326724"/>
                <a:gd name="connsiteY72" fmla="*/ 1193776 h 6561326"/>
                <a:gd name="connsiteX73" fmla="*/ 1654327 w 6326724"/>
                <a:gd name="connsiteY73" fmla="*/ 756730 h 6561326"/>
                <a:gd name="connsiteX74" fmla="*/ 2261727 w 6326724"/>
                <a:gd name="connsiteY74" fmla="*/ 409720 h 6561326"/>
                <a:gd name="connsiteX75" fmla="*/ 3610060 w 6326724"/>
                <a:gd name="connsiteY75" fmla="*/ 27032 h 6561326"/>
                <a:gd name="connsiteX76" fmla="*/ 4139342 w 6326724"/>
                <a:gd name="connsiteY76" fmla="*/ 440 h 656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326724" h="6561326">
                  <a:moveTo>
                    <a:pt x="6326724" y="5020808"/>
                  </a:moveTo>
                  <a:lnTo>
                    <a:pt x="6326724" y="5698632"/>
                  </a:lnTo>
                  <a:lnTo>
                    <a:pt x="6067438" y="5902509"/>
                  </a:lnTo>
                  <a:cubicBezTo>
                    <a:pt x="5977868" y="5970407"/>
                    <a:pt x="5888364" y="6036453"/>
                    <a:pt x="5799974" y="6102017"/>
                  </a:cubicBezTo>
                  <a:lnTo>
                    <a:pt x="5665258" y="6202100"/>
                  </a:lnTo>
                  <a:cubicBezTo>
                    <a:pt x="5619654" y="6235719"/>
                    <a:pt x="5573656" y="6269596"/>
                    <a:pt x="5526873" y="6302828"/>
                  </a:cubicBezTo>
                  <a:cubicBezTo>
                    <a:pt x="5480220" y="6336189"/>
                    <a:pt x="5433044" y="6369423"/>
                    <a:pt x="5385080" y="6402268"/>
                  </a:cubicBezTo>
                  <a:cubicBezTo>
                    <a:pt x="5336988" y="6434857"/>
                    <a:pt x="5288500" y="6467187"/>
                    <a:pt x="5238833" y="6498875"/>
                  </a:cubicBezTo>
                  <a:lnTo>
                    <a:pt x="5138040" y="6561326"/>
                  </a:lnTo>
                  <a:lnTo>
                    <a:pt x="3946072" y="6561326"/>
                  </a:lnTo>
                  <a:lnTo>
                    <a:pt x="3976009" y="6555242"/>
                  </a:lnTo>
                  <a:cubicBezTo>
                    <a:pt x="4123712" y="6519227"/>
                    <a:pt x="4266863" y="6466383"/>
                    <a:pt x="4404855" y="6399048"/>
                  </a:cubicBezTo>
                  <a:cubicBezTo>
                    <a:pt x="4589500" y="6310299"/>
                    <a:pt x="4765232" y="6196690"/>
                    <a:pt x="4938868" y="6072132"/>
                  </a:cubicBezTo>
                  <a:cubicBezTo>
                    <a:pt x="4982245" y="6041089"/>
                    <a:pt x="5025359" y="6008630"/>
                    <a:pt x="5068342" y="5976042"/>
                  </a:cubicBezTo>
                  <a:cubicBezTo>
                    <a:pt x="5111588" y="5943453"/>
                    <a:pt x="5154702" y="5910349"/>
                    <a:pt x="5197816" y="5876730"/>
                  </a:cubicBezTo>
                  <a:lnTo>
                    <a:pt x="5460039" y="5670637"/>
                  </a:lnTo>
                  <a:cubicBezTo>
                    <a:pt x="5639966" y="5530365"/>
                    <a:pt x="5821596" y="5399753"/>
                    <a:pt x="5999033" y="5271718"/>
                  </a:cubicBezTo>
                  <a:cubicBezTo>
                    <a:pt x="6087686" y="5207700"/>
                    <a:pt x="6174667" y="5143360"/>
                    <a:pt x="6258766" y="5077603"/>
                  </a:cubicBezTo>
                  <a:close/>
                  <a:moveTo>
                    <a:pt x="4139342" y="440"/>
                  </a:moveTo>
                  <a:cubicBezTo>
                    <a:pt x="4198237" y="1301"/>
                    <a:pt x="4257068" y="3427"/>
                    <a:pt x="4315744" y="6808"/>
                  </a:cubicBezTo>
                  <a:cubicBezTo>
                    <a:pt x="4550841" y="20849"/>
                    <a:pt x="4785806" y="55240"/>
                    <a:pt x="5015400" y="113591"/>
                  </a:cubicBezTo>
                  <a:cubicBezTo>
                    <a:pt x="5244992" y="171812"/>
                    <a:pt x="5469212" y="254249"/>
                    <a:pt x="5681114" y="361418"/>
                  </a:cubicBezTo>
                  <a:cubicBezTo>
                    <a:pt x="5892754" y="468586"/>
                    <a:pt x="6093124" y="599584"/>
                    <a:pt x="6270952" y="755441"/>
                  </a:cubicBezTo>
                  <a:lnTo>
                    <a:pt x="6326724" y="807432"/>
                  </a:lnTo>
                  <a:lnTo>
                    <a:pt x="6326724" y="1231565"/>
                  </a:lnTo>
                  <a:lnTo>
                    <a:pt x="6302093" y="1203002"/>
                  </a:lnTo>
                  <a:cubicBezTo>
                    <a:pt x="6227937" y="1127247"/>
                    <a:pt x="6149211" y="1056081"/>
                    <a:pt x="6066914" y="989616"/>
                  </a:cubicBezTo>
                  <a:cubicBezTo>
                    <a:pt x="5902714" y="856299"/>
                    <a:pt x="5724360" y="740371"/>
                    <a:pt x="5533688" y="647242"/>
                  </a:cubicBezTo>
                  <a:cubicBezTo>
                    <a:pt x="5343146" y="553857"/>
                    <a:pt x="5141466" y="482239"/>
                    <a:pt x="4933626" y="432262"/>
                  </a:cubicBezTo>
                  <a:cubicBezTo>
                    <a:pt x="4725788" y="382156"/>
                    <a:pt x="4512182" y="353303"/>
                    <a:pt x="4296873" y="343126"/>
                  </a:cubicBezTo>
                  <a:cubicBezTo>
                    <a:pt x="4081172" y="332435"/>
                    <a:pt x="3865732" y="339520"/>
                    <a:pt x="3651602" y="365797"/>
                  </a:cubicBezTo>
                  <a:cubicBezTo>
                    <a:pt x="3437604" y="392202"/>
                    <a:pt x="3225572" y="436384"/>
                    <a:pt x="3018256" y="496666"/>
                  </a:cubicBezTo>
                  <a:cubicBezTo>
                    <a:pt x="2810809" y="556691"/>
                    <a:pt x="2608474" y="634362"/>
                    <a:pt x="2412429" y="724399"/>
                  </a:cubicBezTo>
                  <a:cubicBezTo>
                    <a:pt x="2019160" y="902541"/>
                    <a:pt x="1651969" y="1138775"/>
                    <a:pt x="1329857" y="1424086"/>
                  </a:cubicBezTo>
                  <a:cubicBezTo>
                    <a:pt x="1169326" y="1567192"/>
                    <a:pt x="1020588" y="1723307"/>
                    <a:pt x="887314" y="1891015"/>
                  </a:cubicBezTo>
                  <a:cubicBezTo>
                    <a:pt x="753778" y="2058466"/>
                    <a:pt x="635967" y="2238026"/>
                    <a:pt x="537420" y="2427245"/>
                  </a:cubicBezTo>
                  <a:cubicBezTo>
                    <a:pt x="438874" y="2616335"/>
                    <a:pt x="356839" y="2814313"/>
                    <a:pt x="299965" y="3020021"/>
                  </a:cubicBezTo>
                  <a:cubicBezTo>
                    <a:pt x="242961" y="3225212"/>
                    <a:pt x="213474" y="3438518"/>
                    <a:pt x="213606" y="3651953"/>
                  </a:cubicBezTo>
                  <a:cubicBezTo>
                    <a:pt x="214785" y="3756804"/>
                    <a:pt x="225269" y="3860881"/>
                    <a:pt x="250036" y="3961352"/>
                  </a:cubicBezTo>
                  <a:cubicBezTo>
                    <a:pt x="274412" y="4061950"/>
                    <a:pt x="312284" y="4158171"/>
                    <a:pt x="357625" y="4250783"/>
                  </a:cubicBezTo>
                  <a:cubicBezTo>
                    <a:pt x="380558" y="4297025"/>
                    <a:pt x="405982" y="4342366"/>
                    <a:pt x="432715" y="4387063"/>
                  </a:cubicBezTo>
                  <a:cubicBezTo>
                    <a:pt x="459841" y="4431630"/>
                    <a:pt x="488803" y="4475554"/>
                    <a:pt x="518943" y="4518962"/>
                  </a:cubicBezTo>
                  <a:cubicBezTo>
                    <a:pt x="580011" y="4605521"/>
                    <a:pt x="647893" y="4689504"/>
                    <a:pt x="718133" y="4773874"/>
                  </a:cubicBezTo>
                  <a:cubicBezTo>
                    <a:pt x="788374" y="4858372"/>
                    <a:pt x="861760" y="4942871"/>
                    <a:pt x="933704" y="5030717"/>
                  </a:cubicBezTo>
                  <a:cubicBezTo>
                    <a:pt x="969742" y="5074512"/>
                    <a:pt x="1005387" y="5119337"/>
                    <a:pt x="1040900" y="5164806"/>
                  </a:cubicBezTo>
                  <a:lnTo>
                    <a:pt x="1092401" y="5230628"/>
                  </a:lnTo>
                  <a:cubicBezTo>
                    <a:pt x="1109306" y="5251624"/>
                    <a:pt x="1125425" y="5273135"/>
                    <a:pt x="1142854" y="5293615"/>
                  </a:cubicBezTo>
                  <a:cubicBezTo>
                    <a:pt x="1278880" y="5460293"/>
                    <a:pt x="1426438" y="5613704"/>
                    <a:pt x="1576354" y="5759128"/>
                  </a:cubicBezTo>
                  <a:cubicBezTo>
                    <a:pt x="1651706" y="5831519"/>
                    <a:pt x="1728368" y="5901461"/>
                    <a:pt x="1806865" y="5968571"/>
                  </a:cubicBezTo>
                  <a:cubicBezTo>
                    <a:pt x="1885362" y="6035680"/>
                    <a:pt x="1965299" y="6100599"/>
                    <a:pt x="2048253" y="6161654"/>
                  </a:cubicBezTo>
                  <a:cubicBezTo>
                    <a:pt x="2213502" y="6284022"/>
                    <a:pt x="2391724" y="6393380"/>
                    <a:pt x="2587506" y="6467059"/>
                  </a:cubicBezTo>
                  <a:cubicBezTo>
                    <a:pt x="2685137" y="6503898"/>
                    <a:pt x="2786304" y="6532106"/>
                    <a:pt x="2889176" y="6553360"/>
                  </a:cubicBezTo>
                  <a:lnTo>
                    <a:pt x="2929698" y="6561326"/>
                  </a:lnTo>
                  <a:lnTo>
                    <a:pt x="1816374" y="6561326"/>
                  </a:lnTo>
                  <a:lnTo>
                    <a:pt x="1787601" y="6545761"/>
                  </a:lnTo>
                  <a:cubicBezTo>
                    <a:pt x="1577272" y="6422749"/>
                    <a:pt x="1389483" y="6266761"/>
                    <a:pt x="1225544" y="6094158"/>
                  </a:cubicBezTo>
                  <a:cubicBezTo>
                    <a:pt x="1143116" y="6007986"/>
                    <a:pt x="1068158" y="5916274"/>
                    <a:pt x="997654" y="5822374"/>
                  </a:cubicBezTo>
                  <a:cubicBezTo>
                    <a:pt x="927546" y="5728086"/>
                    <a:pt x="860842" y="5632381"/>
                    <a:pt x="798596" y="5534615"/>
                  </a:cubicBezTo>
                  <a:cubicBezTo>
                    <a:pt x="782608" y="5510399"/>
                    <a:pt x="767537" y="5485797"/>
                    <a:pt x="752075" y="5461324"/>
                  </a:cubicBezTo>
                  <a:lnTo>
                    <a:pt x="707650" y="5390221"/>
                  </a:lnTo>
                  <a:cubicBezTo>
                    <a:pt x="679213" y="5344237"/>
                    <a:pt x="649728" y="5298638"/>
                    <a:pt x="619980" y="5252396"/>
                  </a:cubicBezTo>
                  <a:lnTo>
                    <a:pt x="438349" y="4970822"/>
                  </a:lnTo>
                  <a:cubicBezTo>
                    <a:pt x="377413" y="4874860"/>
                    <a:pt x="317263" y="4776064"/>
                    <a:pt x="261044" y="4673145"/>
                  </a:cubicBezTo>
                  <a:cubicBezTo>
                    <a:pt x="233000" y="4621622"/>
                    <a:pt x="205874" y="4569197"/>
                    <a:pt x="181107" y="4515356"/>
                  </a:cubicBezTo>
                  <a:cubicBezTo>
                    <a:pt x="156470" y="4461385"/>
                    <a:pt x="133537" y="4406385"/>
                    <a:pt x="113224" y="4350223"/>
                  </a:cubicBezTo>
                  <a:cubicBezTo>
                    <a:pt x="93305" y="4293934"/>
                    <a:pt x="75614" y="4236872"/>
                    <a:pt x="61199" y="4178908"/>
                  </a:cubicBezTo>
                  <a:cubicBezTo>
                    <a:pt x="54385" y="4149927"/>
                    <a:pt x="47440" y="4120815"/>
                    <a:pt x="41804" y="4091577"/>
                  </a:cubicBezTo>
                  <a:lnTo>
                    <a:pt x="33287" y="4047781"/>
                  </a:lnTo>
                  <a:lnTo>
                    <a:pt x="26209" y="4003858"/>
                  </a:lnTo>
                  <a:cubicBezTo>
                    <a:pt x="7732" y="3886643"/>
                    <a:pt x="0" y="3768783"/>
                    <a:pt x="0" y="3651953"/>
                  </a:cubicBezTo>
                  <a:cubicBezTo>
                    <a:pt x="524" y="3422031"/>
                    <a:pt x="25030" y="3192109"/>
                    <a:pt x="72731" y="2966307"/>
                  </a:cubicBezTo>
                  <a:cubicBezTo>
                    <a:pt x="120301" y="2740634"/>
                    <a:pt x="193163" y="2519343"/>
                    <a:pt x="291316" y="2309385"/>
                  </a:cubicBezTo>
                  <a:cubicBezTo>
                    <a:pt x="488540" y="1889469"/>
                    <a:pt x="774352" y="1513736"/>
                    <a:pt x="1110878" y="1193776"/>
                  </a:cubicBezTo>
                  <a:cubicBezTo>
                    <a:pt x="1279535" y="1033797"/>
                    <a:pt x="1461821" y="887856"/>
                    <a:pt x="1654327" y="756730"/>
                  </a:cubicBezTo>
                  <a:cubicBezTo>
                    <a:pt x="1847096" y="625732"/>
                    <a:pt x="2049956" y="509031"/>
                    <a:pt x="2261727" y="409720"/>
                  </a:cubicBezTo>
                  <a:cubicBezTo>
                    <a:pt x="2685792" y="212515"/>
                    <a:pt x="3142357" y="82162"/>
                    <a:pt x="3610060" y="27032"/>
                  </a:cubicBezTo>
                  <a:cubicBezTo>
                    <a:pt x="3785399" y="6647"/>
                    <a:pt x="3962657" y="-2144"/>
                    <a:pt x="4139342" y="4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C4A6C98-F96E-4587-B01F-A9B01BBFAD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1866928 h 6521594"/>
                <a:gd name="connsiteX4" fmla="*/ 6212358 w 6321679"/>
                <a:gd name="connsiteY4" fmla="*/ 1689281 h 6521594"/>
                <a:gd name="connsiteX5" fmla="*/ 6049880 w 6321679"/>
                <a:gd name="connsiteY5" fmla="*/ 1477173 h 6521594"/>
                <a:gd name="connsiteX6" fmla="*/ 5248663 w 6321679"/>
                <a:gd name="connsiteY6" fmla="*/ 869327 h 6521594"/>
                <a:gd name="connsiteX7" fmla="*/ 4150102 w 6321679"/>
                <a:gd name="connsiteY7" fmla="*/ 644042 h 6521594"/>
                <a:gd name="connsiteX8" fmla="*/ 2867946 w 6321679"/>
                <a:gd name="connsiteY8" fmla="*/ 886459 h 6521594"/>
                <a:gd name="connsiteX9" fmla="*/ 1728892 w 6321679"/>
                <a:gd name="connsiteY9" fmla="*/ 1552397 h 6521594"/>
                <a:gd name="connsiteX10" fmla="*/ 941043 w 6321679"/>
                <a:gd name="connsiteY10" fmla="*/ 2512664 h 6521594"/>
                <a:gd name="connsiteX11" fmla="*/ 655362 w 6321679"/>
                <a:gd name="connsiteY11" fmla="*/ 3630204 h 6521594"/>
                <a:gd name="connsiteX12" fmla="*/ 1128177 w 6321679"/>
                <a:gd name="connsiteY12" fmla="*/ 4667883 h 6521594"/>
                <a:gd name="connsiteX13" fmla="*/ 1366419 w 6321679"/>
                <a:gd name="connsiteY13" fmla="*/ 4997246 h 6521594"/>
                <a:gd name="connsiteX14" fmla="*/ 3601937 w 6321679"/>
                <a:gd name="connsiteY14" fmla="*/ 6284685 h 6521594"/>
                <a:gd name="connsiteX15" fmla="*/ 5298985 w 6321679"/>
                <a:gd name="connsiteY15" fmla="*/ 5492643 h 6521594"/>
                <a:gd name="connsiteX16" fmla="*/ 5505513 w 6321679"/>
                <a:gd name="connsiteY16" fmla="*/ 5335367 h 6521594"/>
                <a:gd name="connsiteX17" fmla="*/ 6252618 w 6321679"/>
                <a:gd name="connsiteY17" fmla="*/ 4722492 h 6521594"/>
                <a:gd name="connsiteX18" fmla="*/ 6321679 w 6321679"/>
                <a:gd name="connsiteY18" fmla="*/ 4651477 h 6521594"/>
                <a:gd name="connsiteX19" fmla="*/ 6321679 w 6321679"/>
                <a:gd name="connsiteY19" fmla="*/ 5523097 h 6521594"/>
                <a:gd name="connsiteX20" fmla="*/ 6024428 w 6321679"/>
                <a:gd name="connsiteY20" fmla="*/ 5754969 h 6521594"/>
                <a:gd name="connsiteX21" fmla="*/ 5702345 w 6321679"/>
                <a:gd name="connsiteY21" fmla="*/ 6000018 h 6521594"/>
                <a:gd name="connsiteX22" fmla="*/ 4988380 w 6321679"/>
                <a:gd name="connsiteY22" fmla="*/ 6506549 h 6521594"/>
                <a:gd name="connsiteX23" fmla="*/ 4961490 w 6321679"/>
                <a:gd name="connsiteY23" fmla="*/ 6521594 h 6521594"/>
                <a:gd name="connsiteX24" fmla="*/ 2011326 w 6321679"/>
                <a:gd name="connsiteY24" fmla="*/ 6521594 h 6521594"/>
                <a:gd name="connsiteX25" fmla="*/ 1982893 w 6321679"/>
                <a:gd name="connsiteY25" fmla="*/ 6505768 h 6521594"/>
                <a:gd name="connsiteX26" fmla="*/ 824149 w 6321679"/>
                <a:gd name="connsiteY26" fmla="*/ 5358682 h 6521594"/>
                <a:gd name="connsiteX27" fmla="*/ 0 w 6321679"/>
                <a:gd name="connsiteY27" fmla="*/ 3630075 h 6521594"/>
                <a:gd name="connsiteX28" fmla="*/ 4150102 w 6321679"/>
                <a:gd name="connsiteY28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1866928"/>
                  </a:lnTo>
                  <a:lnTo>
                    <a:pt x="6212358" y="1689281"/>
                  </a:lnTo>
                  <a:cubicBezTo>
                    <a:pt x="6161484" y="1615222"/>
                    <a:pt x="6107295" y="1544427"/>
                    <a:pt x="6049880" y="1477173"/>
                  </a:cubicBezTo>
                  <a:cubicBezTo>
                    <a:pt x="5825135" y="1214018"/>
                    <a:pt x="5555573" y="1009470"/>
                    <a:pt x="5248663" y="869327"/>
                  </a:cubicBezTo>
                  <a:cubicBezTo>
                    <a:pt x="4921178" y="719909"/>
                    <a:pt x="4551627" y="644042"/>
                    <a:pt x="4150102" y="644042"/>
                  </a:cubicBezTo>
                  <a:cubicBezTo>
                    <a:pt x="3724203" y="644042"/>
                    <a:pt x="3292799" y="725448"/>
                    <a:pt x="2867946" y="886459"/>
                  </a:cubicBezTo>
                  <a:cubicBezTo>
                    <a:pt x="2454234" y="1042832"/>
                    <a:pt x="2060440" y="1273141"/>
                    <a:pt x="1728892" y="1552397"/>
                  </a:cubicBezTo>
                  <a:cubicBezTo>
                    <a:pt x="1391580" y="1836419"/>
                    <a:pt x="1126473" y="2159600"/>
                    <a:pt x="941043" y="2512664"/>
                  </a:cubicBezTo>
                  <a:cubicBezTo>
                    <a:pt x="751551" y="2873583"/>
                    <a:pt x="655362" y="3249575"/>
                    <a:pt x="655362" y="3630204"/>
                  </a:cubicBezTo>
                  <a:cubicBezTo>
                    <a:pt x="655362" y="4013537"/>
                    <a:pt x="808817" y="4237405"/>
                    <a:pt x="1128177" y="4667883"/>
                  </a:cubicBezTo>
                  <a:cubicBezTo>
                    <a:pt x="1205232" y="4771702"/>
                    <a:pt x="1284908" y="4879129"/>
                    <a:pt x="1366419" y="4997246"/>
                  </a:cubicBezTo>
                  <a:cubicBezTo>
                    <a:pt x="1989282" y="5899677"/>
                    <a:pt x="2657880" y="6284685"/>
                    <a:pt x="3601937" y="6284685"/>
                  </a:cubicBezTo>
                  <a:cubicBezTo>
                    <a:pt x="4221523" y="6284685"/>
                    <a:pt x="4676122" y="5971036"/>
                    <a:pt x="5298985" y="5492643"/>
                  </a:cubicBezTo>
                  <a:cubicBezTo>
                    <a:pt x="5368571" y="5439187"/>
                    <a:pt x="5438156" y="5386375"/>
                    <a:pt x="5505513" y="5335367"/>
                  </a:cubicBezTo>
                  <a:cubicBezTo>
                    <a:pt x="5779335" y="5127761"/>
                    <a:pt x="6041730" y="4928776"/>
                    <a:pt x="6252618" y="4722492"/>
                  </a:cubicBezTo>
                  <a:lnTo>
                    <a:pt x="6321679" y="4651477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66409EC-9CC3-482A-A4A5-54ED092B3F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2150195 h 6521594"/>
                <a:gd name="connsiteX4" fmla="*/ 6241288 w 6321679"/>
                <a:gd name="connsiteY4" fmla="*/ 1985338 h 6521594"/>
                <a:gd name="connsiteX5" fmla="*/ 5949367 w 6321679"/>
                <a:gd name="connsiteY5" fmla="*/ 1559997 h 6521594"/>
                <a:gd name="connsiteX6" fmla="*/ 5193362 w 6321679"/>
                <a:gd name="connsiteY6" fmla="*/ 986156 h 6521594"/>
                <a:gd name="connsiteX7" fmla="*/ 4150102 w 6321679"/>
                <a:gd name="connsiteY7" fmla="*/ 772850 h 6521594"/>
                <a:gd name="connsiteX8" fmla="*/ 2914861 w 6321679"/>
                <a:gd name="connsiteY8" fmla="*/ 1006637 h 6521594"/>
                <a:gd name="connsiteX9" fmla="*/ 1814073 w 6321679"/>
                <a:gd name="connsiteY9" fmla="*/ 1650163 h 6521594"/>
                <a:gd name="connsiteX10" fmla="*/ 1057412 w 6321679"/>
                <a:gd name="connsiteY10" fmla="*/ 2571657 h 6521594"/>
                <a:gd name="connsiteX11" fmla="*/ 786277 w 6321679"/>
                <a:gd name="connsiteY11" fmla="*/ 3630204 h 6521594"/>
                <a:gd name="connsiteX12" fmla="*/ 1233931 w 6321679"/>
                <a:gd name="connsiteY12" fmla="*/ 4592016 h 6521594"/>
                <a:gd name="connsiteX13" fmla="*/ 1474795 w 6321679"/>
                <a:gd name="connsiteY13" fmla="*/ 4924985 h 6521594"/>
                <a:gd name="connsiteX14" fmla="*/ 2393691 w 6321679"/>
                <a:gd name="connsiteY14" fmla="*/ 5846995 h 6521594"/>
                <a:gd name="connsiteX15" fmla="*/ 3601805 w 6321679"/>
                <a:gd name="connsiteY15" fmla="*/ 6155876 h 6521594"/>
                <a:gd name="connsiteX16" fmla="*/ 4378909 w 6321679"/>
                <a:gd name="connsiteY16" fmla="*/ 5959186 h 6521594"/>
                <a:gd name="connsiteX17" fmla="*/ 5218129 w 6321679"/>
                <a:gd name="connsiteY17" fmla="*/ 5391271 h 6521594"/>
                <a:gd name="connsiteX18" fmla="*/ 5425313 w 6321679"/>
                <a:gd name="connsiteY18" fmla="*/ 5233481 h 6521594"/>
                <a:gd name="connsiteX19" fmla="*/ 6254366 w 6321679"/>
                <a:gd name="connsiteY19" fmla="*/ 4534301 h 6521594"/>
                <a:gd name="connsiteX20" fmla="*/ 6321679 w 6321679"/>
                <a:gd name="connsiteY20" fmla="*/ 4456641 h 6521594"/>
                <a:gd name="connsiteX21" fmla="*/ 6321679 w 6321679"/>
                <a:gd name="connsiteY21" fmla="*/ 5523097 h 6521594"/>
                <a:gd name="connsiteX22" fmla="*/ 6024428 w 6321679"/>
                <a:gd name="connsiteY22" fmla="*/ 5754969 h 6521594"/>
                <a:gd name="connsiteX23" fmla="*/ 5702345 w 6321679"/>
                <a:gd name="connsiteY23" fmla="*/ 6000018 h 6521594"/>
                <a:gd name="connsiteX24" fmla="*/ 4988380 w 6321679"/>
                <a:gd name="connsiteY24" fmla="*/ 6506549 h 6521594"/>
                <a:gd name="connsiteX25" fmla="*/ 4961490 w 6321679"/>
                <a:gd name="connsiteY25" fmla="*/ 6521594 h 6521594"/>
                <a:gd name="connsiteX26" fmla="*/ 2011326 w 6321679"/>
                <a:gd name="connsiteY26" fmla="*/ 6521594 h 6521594"/>
                <a:gd name="connsiteX27" fmla="*/ 1982893 w 6321679"/>
                <a:gd name="connsiteY27" fmla="*/ 6505768 h 6521594"/>
                <a:gd name="connsiteX28" fmla="*/ 824149 w 6321679"/>
                <a:gd name="connsiteY28" fmla="*/ 5358682 h 6521594"/>
                <a:gd name="connsiteX29" fmla="*/ 0 w 6321679"/>
                <a:gd name="connsiteY29" fmla="*/ 3630075 h 6521594"/>
                <a:gd name="connsiteX30" fmla="*/ 4150102 w 6321679"/>
                <a:gd name="connsiteY30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2150195"/>
                  </a:lnTo>
                  <a:lnTo>
                    <a:pt x="6241288" y="1985338"/>
                  </a:lnTo>
                  <a:cubicBezTo>
                    <a:pt x="6156788" y="1831195"/>
                    <a:pt x="6059249" y="1688709"/>
                    <a:pt x="5949367" y="1559997"/>
                  </a:cubicBezTo>
                  <a:cubicBezTo>
                    <a:pt x="5737073" y="1311397"/>
                    <a:pt x="5482843" y="1118314"/>
                    <a:pt x="5193362" y="986156"/>
                  </a:cubicBezTo>
                  <a:cubicBezTo>
                    <a:pt x="4883437" y="844596"/>
                    <a:pt x="4532365" y="772850"/>
                    <a:pt x="4150102" y="772850"/>
                  </a:cubicBezTo>
                  <a:cubicBezTo>
                    <a:pt x="3746218" y="772850"/>
                    <a:pt x="3319008" y="853613"/>
                    <a:pt x="2914861" y="1006637"/>
                  </a:cubicBezTo>
                  <a:cubicBezTo>
                    <a:pt x="2515039" y="1157857"/>
                    <a:pt x="2134350" y="1380438"/>
                    <a:pt x="1814073" y="1650163"/>
                  </a:cubicBezTo>
                  <a:cubicBezTo>
                    <a:pt x="1494190" y="1919502"/>
                    <a:pt x="1232622" y="2238173"/>
                    <a:pt x="1057412" y="2571657"/>
                  </a:cubicBezTo>
                  <a:cubicBezTo>
                    <a:pt x="877486" y="2914158"/>
                    <a:pt x="786277" y="3270313"/>
                    <a:pt x="786277" y="3630204"/>
                  </a:cubicBezTo>
                  <a:cubicBezTo>
                    <a:pt x="786277" y="3974121"/>
                    <a:pt x="923483" y="4173646"/>
                    <a:pt x="1233931" y="4592016"/>
                  </a:cubicBezTo>
                  <a:cubicBezTo>
                    <a:pt x="1311641" y="4696736"/>
                    <a:pt x="1391972" y="4805064"/>
                    <a:pt x="1474795" y="4924985"/>
                  </a:cubicBezTo>
                  <a:cubicBezTo>
                    <a:pt x="1767682" y="5349278"/>
                    <a:pt x="2068172" y="5650948"/>
                    <a:pt x="2393691" y="5846995"/>
                  </a:cubicBezTo>
                  <a:cubicBezTo>
                    <a:pt x="2738735" y="6054891"/>
                    <a:pt x="3133971" y="6155876"/>
                    <a:pt x="3601805" y="6155876"/>
                  </a:cubicBezTo>
                  <a:cubicBezTo>
                    <a:pt x="3867305" y="6155876"/>
                    <a:pt x="4114196" y="6093405"/>
                    <a:pt x="4378909" y="5959186"/>
                  </a:cubicBezTo>
                  <a:cubicBezTo>
                    <a:pt x="4650699" y="5821362"/>
                    <a:pt x="4919737" y="5620421"/>
                    <a:pt x="5218129" y="5391271"/>
                  </a:cubicBezTo>
                  <a:cubicBezTo>
                    <a:pt x="5288107" y="5337558"/>
                    <a:pt x="5357824" y="5284617"/>
                    <a:pt x="5425313" y="5233481"/>
                  </a:cubicBezTo>
                  <a:cubicBezTo>
                    <a:pt x="5739037" y="4995556"/>
                    <a:pt x="6037512" y="4769168"/>
                    <a:pt x="6254366" y="4534301"/>
                  </a:cubicBezTo>
                  <a:lnTo>
                    <a:pt x="6321679" y="4456641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Afbeelding 3">
            <a:extLst>
              <a:ext uri="{FF2B5EF4-FFF2-40B4-BE49-F238E27FC236}">
                <a16:creationId xmlns:a16="http://schemas.microsoft.com/office/drawing/2014/main" id="{8F810FB1-A52B-6548-5BF0-22CCBADE4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8392" y="2730947"/>
            <a:ext cx="4142232" cy="2319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90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8849B6-66DF-F825-7DC4-DA7487CA7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4614" y="1783959"/>
            <a:ext cx="4087306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/>
              <a:t>MRI = supermagneet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4DB24D7C-8F82-0C66-C23F-4CB149AA0E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4575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507627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1F7307-E236-715E-20C1-ABEE697B7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9158" y="803325"/>
            <a:ext cx="5259707" cy="1325563"/>
          </a:xfrm>
        </p:spPr>
        <p:txBody>
          <a:bodyPr>
            <a:normAutofit/>
          </a:bodyPr>
          <a:lstStyle/>
          <a:p>
            <a:r>
              <a:rPr lang="nl-NL" dirty="0"/>
              <a:t>Wat in 3D-beeld brengen met MRI?</a:t>
            </a:r>
            <a:endParaRPr lang="nl-NL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7DD0D3-F869-46D0-944C-6EC60E19E3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36816" cy="5254922"/>
          </a:xfrm>
          <a:custGeom>
            <a:avLst/>
            <a:gdLst>
              <a:gd name="connsiteX0" fmla="*/ 0 w 6136816"/>
              <a:gd name="connsiteY0" fmla="*/ 0 h 5254922"/>
              <a:gd name="connsiteX1" fmla="*/ 6136816 w 6136816"/>
              <a:gd name="connsiteY1" fmla="*/ 0 h 5254922"/>
              <a:gd name="connsiteX2" fmla="*/ 6134892 w 6136816"/>
              <a:gd name="connsiteY2" fmla="*/ 111520 h 5254922"/>
              <a:gd name="connsiteX3" fmla="*/ 6066513 w 6136816"/>
              <a:gd name="connsiteY3" fmla="*/ 752995 h 5254922"/>
              <a:gd name="connsiteX4" fmla="*/ 140712 w 6136816"/>
              <a:gd name="connsiteY4" fmla="*/ 5219363 h 5254922"/>
              <a:gd name="connsiteX5" fmla="*/ 0 w 6136816"/>
              <a:gd name="connsiteY5" fmla="*/ 5199534 h 525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6816" h="5254922">
                <a:moveTo>
                  <a:pt x="0" y="0"/>
                </a:moveTo>
                <a:lnTo>
                  <a:pt x="6136816" y="0"/>
                </a:lnTo>
                <a:lnTo>
                  <a:pt x="6134892" y="111520"/>
                </a:lnTo>
                <a:cubicBezTo>
                  <a:pt x="6124961" y="323936"/>
                  <a:pt x="6102367" y="538040"/>
                  <a:pt x="6066513" y="752995"/>
                </a:cubicBezTo>
                <a:cubicBezTo>
                  <a:pt x="5592281" y="3596146"/>
                  <a:pt x="2972232" y="5545369"/>
                  <a:pt x="140712" y="5219363"/>
                </a:cubicBezTo>
                <a:lnTo>
                  <a:pt x="0" y="5199534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27A7738-83C3-1A8B-5CED-726FC97BDC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059" r="14629" b="-1"/>
          <a:stretch/>
        </p:blipFill>
        <p:spPr>
          <a:xfrm>
            <a:off x="1" y="2"/>
            <a:ext cx="5863721" cy="4984915"/>
          </a:xfrm>
          <a:custGeom>
            <a:avLst/>
            <a:gdLst/>
            <a:ahLst/>
            <a:cxnLst/>
            <a:rect l="l" t="t" r="r" b="b"/>
            <a:pathLst>
              <a:path w="5863721" h="4984915">
                <a:moveTo>
                  <a:pt x="0" y="0"/>
                </a:moveTo>
                <a:lnTo>
                  <a:pt x="5863721" y="0"/>
                </a:lnTo>
                <a:lnTo>
                  <a:pt x="5844576" y="326138"/>
                </a:lnTo>
                <a:cubicBezTo>
                  <a:pt x="5833049" y="448313"/>
                  <a:pt x="5817094" y="570952"/>
                  <a:pt x="5796589" y="693884"/>
                </a:cubicBezTo>
                <a:cubicBezTo>
                  <a:pt x="5344573" y="3403845"/>
                  <a:pt x="2847261" y="5261756"/>
                  <a:pt x="148386" y="4951022"/>
                </a:cubicBezTo>
                <a:lnTo>
                  <a:pt x="0" y="4930112"/>
                </a:lnTo>
                <a:close/>
              </a:path>
            </a:pathLst>
          </a:cu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E0B17C-D82E-295A-B65B-83E56CAC8E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9158" y="2279018"/>
            <a:ext cx="5259714" cy="3668776"/>
          </a:xfrm>
        </p:spPr>
        <p:txBody>
          <a:bodyPr anchor="t">
            <a:noAutofit/>
          </a:bodyPr>
          <a:lstStyle/>
          <a:p>
            <a:r>
              <a:rPr lang="nl-NL" sz="2400" dirty="0"/>
              <a:t>Organen</a:t>
            </a:r>
          </a:p>
          <a:p>
            <a:r>
              <a:rPr lang="nl-NL" sz="2400" dirty="0"/>
              <a:t>Bloedvaten</a:t>
            </a:r>
          </a:p>
          <a:p>
            <a:r>
              <a:rPr lang="nl-NL" sz="2400" dirty="0"/>
              <a:t>Botten</a:t>
            </a:r>
          </a:p>
          <a:p>
            <a:r>
              <a:rPr lang="nl-NL" sz="2400" dirty="0"/>
              <a:t>Spieren</a:t>
            </a:r>
          </a:p>
          <a:p>
            <a:r>
              <a:rPr lang="nl-NL" sz="2400" dirty="0"/>
              <a:t>Pezen</a:t>
            </a:r>
          </a:p>
          <a:p>
            <a:r>
              <a:rPr lang="nl-NL" sz="2400" dirty="0"/>
              <a:t>Zenuwen</a:t>
            </a:r>
          </a:p>
          <a:p>
            <a:r>
              <a:rPr lang="nl-NL" sz="2400" dirty="0"/>
              <a:t>Hersenen</a:t>
            </a:r>
          </a:p>
          <a:p>
            <a:r>
              <a:rPr lang="nl-NL" sz="2400" dirty="0"/>
              <a:t>Gewrichten</a:t>
            </a:r>
          </a:p>
        </p:txBody>
      </p:sp>
    </p:spTree>
    <p:extLst>
      <p:ext uri="{BB962C8B-B14F-4D97-AF65-F5344CB8AC3E}">
        <p14:creationId xmlns:p14="http://schemas.microsoft.com/office/powerpoint/2010/main" val="34622583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B0792D4F-247E-46FE-85FC-881DEFA41D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27819FF-4D1D-B8C2-4F04-7AC4CA32B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75488"/>
            <a:ext cx="10515600" cy="119786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kern="1200">
                <a:latin typeface="+mj-lt"/>
                <a:ea typeface="+mj-ea"/>
                <a:cs typeface="+mj-cs"/>
              </a:rPr>
              <a:t>Kernspin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272F12-AF86-441A-BC1B-C014BBBF85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75488" y="585216"/>
            <a:ext cx="0" cy="914400"/>
          </a:xfrm>
          <a:prstGeom prst="line">
            <a:avLst/>
          </a:prstGeom>
          <a:ln w="19050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9C4A6A3B-D61F-3D08-2A76-E20F1E9B05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104" y="2734056"/>
            <a:ext cx="6217920" cy="2706624"/>
          </a:xfrm>
          <a:prstGeom prst="rect">
            <a:avLst/>
          </a:prstGeom>
        </p:spPr>
      </p:pic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723FE1B7-CB06-884D-19C1-EB245F60B4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4656" y="2002536"/>
            <a:ext cx="3822192" cy="4169664"/>
          </a:xfrm>
        </p:spPr>
        <p:txBody>
          <a:bodyPr anchor="t">
            <a:normAutofit/>
          </a:bodyPr>
          <a:lstStyle/>
          <a:p>
            <a:endParaRPr lang="en-US" sz="2200"/>
          </a:p>
        </p:txBody>
      </p:sp>
    </p:spTree>
    <p:extLst>
      <p:ext uri="{BB962C8B-B14F-4D97-AF65-F5344CB8AC3E}">
        <p14:creationId xmlns:p14="http://schemas.microsoft.com/office/powerpoint/2010/main" val="1225960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17">
            <a:extLst>
              <a:ext uri="{FF2B5EF4-FFF2-40B4-BE49-F238E27FC236}">
                <a16:creationId xmlns:a16="http://schemas.microsoft.com/office/drawing/2014/main" id="{72D05657-94EE-4B2D-BC1B-A1D0650636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19">
            <a:extLst>
              <a:ext uri="{FF2B5EF4-FFF2-40B4-BE49-F238E27FC236}">
                <a16:creationId xmlns:a16="http://schemas.microsoft.com/office/drawing/2014/main" id="{7586665A-47B3-4AEE-BC94-15D89FF706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65099" y="486184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B650D2E-B2BA-A4C8-FB2C-1C0CE42FD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4542" y="486184"/>
            <a:ext cx="7363990" cy="13255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err="1"/>
              <a:t>Waterstof</a:t>
            </a:r>
            <a:r>
              <a:rPr lang="en-US"/>
              <a:t> </a:t>
            </a:r>
            <a:r>
              <a:rPr lang="en-US" err="1"/>
              <a:t>atoom</a:t>
            </a:r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C3B40BA-C2EC-EF81-F79D-40E4210C2F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238" r="19762" b="1"/>
          <a:stretch/>
        </p:blipFill>
        <p:spPr>
          <a:xfrm>
            <a:off x="581526" y="258142"/>
            <a:ext cx="3118718" cy="3118718"/>
          </a:xfrm>
          <a:custGeom>
            <a:avLst/>
            <a:gdLst/>
            <a:ahLst/>
            <a:cxnLst/>
            <a:rect l="l" t="t" r="r" b="b"/>
            <a:pathLst>
              <a:path w="2683042" h="2683042">
                <a:moveTo>
                  <a:pt x="102278" y="0"/>
                </a:moveTo>
                <a:lnTo>
                  <a:pt x="2580764" y="0"/>
                </a:lnTo>
                <a:cubicBezTo>
                  <a:pt x="2637251" y="0"/>
                  <a:pt x="2683042" y="45791"/>
                  <a:pt x="2683042" y="102278"/>
                </a:cubicBezTo>
                <a:lnTo>
                  <a:pt x="2683042" y="2580764"/>
                </a:lnTo>
                <a:cubicBezTo>
                  <a:pt x="2683042" y="2637251"/>
                  <a:pt x="2637251" y="2683042"/>
                  <a:pt x="2580764" y="2683042"/>
                </a:cubicBezTo>
                <a:lnTo>
                  <a:pt x="102278" y="2683042"/>
                </a:lnTo>
                <a:cubicBezTo>
                  <a:pt x="45791" y="2683042"/>
                  <a:pt x="0" y="2637251"/>
                  <a:pt x="0" y="2580764"/>
                </a:cubicBezTo>
                <a:lnTo>
                  <a:pt x="0" y="102278"/>
                </a:lnTo>
                <a:cubicBezTo>
                  <a:pt x="0" y="45791"/>
                  <a:pt x="45791" y="0"/>
                  <a:pt x="102278" y="0"/>
                </a:cubicBezTo>
                <a:close/>
              </a:path>
            </a:pathLst>
          </a:cu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DC393698-D259-9F7A-EA15-530C09D517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581526" y="3486449"/>
            <a:ext cx="3118718" cy="3118718"/>
          </a:xfrm>
          <a:custGeom>
            <a:avLst/>
            <a:gdLst/>
            <a:ahLst/>
            <a:cxnLst/>
            <a:rect l="l" t="t" r="r" b="b"/>
            <a:pathLst>
              <a:path w="2683042" h="2683042">
                <a:moveTo>
                  <a:pt x="102278" y="0"/>
                </a:moveTo>
                <a:lnTo>
                  <a:pt x="2580764" y="0"/>
                </a:lnTo>
                <a:cubicBezTo>
                  <a:pt x="2637251" y="0"/>
                  <a:pt x="2683042" y="45791"/>
                  <a:pt x="2683042" y="102278"/>
                </a:cubicBezTo>
                <a:lnTo>
                  <a:pt x="2683042" y="2580764"/>
                </a:lnTo>
                <a:cubicBezTo>
                  <a:pt x="2683042" y="2637251"/>
                  <a:pt x="2637251" y="2683042"/>
                  <a:pt x="2580764" y="2683042"/>
                </a:cubicBezTo>
                <a:lnTo>
                  <a:pt x="102278" y="2683042"/>
                </a:lnTo>
                <a:cubicBezTo>
                  <a:pt x="45791" y="2683042"/>
                  <a:pt x="0" y="2637251"/>
                  <a:pt x="0" y="2580764"/>
                </a:cubicBezTo>
                <a:lnTo>
                  <a:pt x="0" y="102278"/>
                </a:lnTo>
                <a:cubicBezTo>
                  <a:pt x="0" y="45791"/>
                  <a:pt x="45791" y="0"/>
                  <a:pt x="102278" y="0"/>
                </a:cubicBezTo>
                <a:close/>
              </a:path>
            </a:pathLst>
          </a:cu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85E7D7-DD55-A199-151A-17B329915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4542" y="1946684"/>
            <a:ext cx="7363990" cy="435133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 err="1"/>
              <a:t>Waterstof</a:t>
            </a:r>
            <a:r>
              <a:rPr lang="en-US" dirty="0"/>
              <a:t> % </a:t>
            </a:r>
            <a:r>
              <a:rPr lang="en-US" dirty="0" err="1"/>
              <a:t>wisselt</a:t>
            </a:r>
            <a:r>
              <a:rPr lang="en-US" dirty="0"/>
              <a:t> per </a:t>
            </a:r>
            <a:r>
              <a:rPr lang="en-US" dirty="0" err="1"/>
              <a:t>weefsel</a:t>
            </a:r>
            <a:endParaRPr lang="en-US" dirty="0"/>
          </a:p>
          <a:p>
            <a:endParaRPr lang="en-US" dirty="0"/>
          </a:p>
          <a:p>
            <a:r>
              <a:rPr lang="en-US" dirty="0"/>
              <a:t>Zo </a:t>
            </a:r>
            <a:r>
              <a:rPr lang="en-US" dirty="0" err="1"/>
              <a:t>onderscheiden</a:t>
            </a:r>
            <a:r>
              <a:rPr lang="en-US" dirty="0"/>
              <a:t> we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weefsels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Soms</a:t>
            </a:r>
            <a:r>
              <a:rPr lang="en-US" dirty="0"/>
              <a:t> contrastmiddelen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beter</a:t>
            </a:r>
            <a:r>
              <a:rPr lang="en-US" dirty="0"/>
              <a:t> </a:t>
            </a:r>
            <a:r>
              <a:rPr lang="en-US" dirty="0" err="1"/>
              <a:t>beeld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28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321732"/>
            <a:ext cx="7058307" cy="1964266"/>
          </a:xfrm>
          <a:prstGeom prst="rect">
            <a:avLst/>
          </a:prstGeom>
          <a:solidFill>
            <a:srgbClr val="516A6D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EF6719-94C1-5CFC-D6B1-A83AAD547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91260"/>
            <a:ext cx="6594189" cy="1625210"/>
          </a:xfrm>
        </p:spPr>
        <p:txBody>
          <a:bodyPr>
            <a:normAutofit/>
          </a:bodyPr>
          <a:lstStyle/>
          <a:p>
            <a:pPr algn="ctr"/>
            <a:r>
              <a:rPr lang="nl-NL" dirty="0">
                <a:solidFill>
                  <a:srgbClr val="FFFFFF"/>
                </a:solidFill>
              </a:rPr>
              <a:t>CT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F5D78E0-4E4E-E3AC-A988-C1F6937662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13" r="7194"/>
          <a:stretch/>
        </p:blipFill>
        <p:spPr>
          <a:xfrm>
            <a:off x="327547" y="2454903"/>
            <a:ext cx="7058306" cy="408025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6975" y="321732"/>
            <a:ext cx="431329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76B3A8-F887-8E7B-70DD-C2CC77541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nl-NL" sz="2000" dirty="0">
                <a:solidFill>
                  <a:srgbClr val="FFFFFF"/>
                </a:solidFill>
              </a:rPr>
              <a:t>Röntgenstralingsbelasting hoog!!!!!</a:t>
            </a:r>
          </a:p>
          <a:p>
            <a:pPr lvl="1"/>
            <a:r>
              <a:rPr lang="nl-NL" sz="1600" dirty="0">
                <a:solidFill>
                  <a:srgbClr val="FFFFFF"/>
                </a:solidFill>
              </a:rPr>
              <a:t>Hoofd 2 </a:t>
            </a:r>
            <a:r>
              <a:rPr lang="nl-NL" sz="1600" dirty="0" err="1">
                <a:solidFill>
                  <a:srgbClr val="FFFFFF"/>
                </a:solidFill>
              </a:rPr>
              <a:t>mSv</a:t>
            </a:r>
            <a:endParaRPr lang="nl-NL" sz="1600" dirty="0">
              <a:solidFill>
                <a:srgbClr val="FFFFFF"/>
              </a:solidFill>
            </a:endParaRPr>
          </a:p>
          <a:p>
            <a:pPr lvl="1"/>
            <a:r>
              <a:rPr lang="nl-NL" sz="1600" dirty="0">
                <a:solidFill>
                  <a:srgbClr val="FFFFFF"/>
                </a:solidFill>
              </a:rPr>
              <a:t>Borstkas 10 </a:t>
            </a:r>
            <a:r>
              <a:rPr lang="nl-NL" sz="1600" dirty="0" err="1">
                <a:solidFill>
                  <a:srgbClr val="FFFFFF"/>
                </a:solidFill>
              </a:rPr>
              <a:t>mSv</a:t>
            </a:r>
            <a:endParaRPr lang="nl-NL" sz="1600" dirty="0">
              <a:solidFill>
                <a:srgbClr val="FFFFFF"/>
              </a:solidFill>
            </a:endParaRPr>
          </a:p>
          <a:p>
            <a:pPr lvl="1"/>
            <a:r>
              <a:rPr lang="nl-NL" sz="1600" dirty="0">
                <a:solidFill>
                  <a:srgbClr val="FFFFFF"/>
                </a:solidFill>
              </a:rPr>
              <a:t>Heup 15 </a:t>
            </a:r>
            <a:r>
              <a:rPr lang="nl-NL" sz="1600" dirty="0" err="1">
                <a:solidFill>
                  <a:srgbClr val="FFFFFF"/>
                </a:solidFill>
              </a:rPr>
              <a:t>mSv</a:t>
            </a:r>
            <a:endParaRPr lang="nl-NL" sz="1600" dirty="0">
              <a:solidFill>
                <a:srgbClr val="FFFFFF"/>
              </a:solidFill>
            </a:endParaRPr>
          </a:p>
          <a:p>
            <a:r>
              <a:rPr lang="nl-NL" sz="2000" dirty="0">
                <a:solidFill>
                  <a:srgbClr val="FFFFFF"/>
                </a:solidFill>
              </a:rPr>
              <a:t>3D beeld</a:t>
            </a:r>
          </a:p>
          <a:p>
            <a:endParaRPr lang="nl-NL" sz="2000" dirty="0">
              <a:solidFill>
                <a:srgbClr val="FFFFFF"/>
              </a:solidFill>
            </a:endParaRPr>
          </a:p>
          <a:p>
            <a:r>
              <a:rPr lang="nl-NL" sz="2000" dirty="0">
                <a:solidFill>
                  <a:srgbClr val="FFFFFF"/>
                </a:solidFill>
              </a:rPr>
              <a:t>Soms contrastmiddel</a:t>
            </a:r>
          </a:p>
          <a:p>
            <a:endParaRPr lang="nl-NL" sz="2000" dirty="0">
              <a:solidFill>
                <a:srgbClr val="FFFFFF"/>
              </a:solidFill>
            </a:endParaRPr>
          </a:p>
          <a:p>
            <a:r>
              <a:rPr lang="nl-NL" sz="2000" dirty="0">
                <a:solidFill>
                  <a:srgbClr val="FFFFFF"/>
                </a:solidFill>
              </a:rPr>
              <a:t>Bloedvaten, Herseninfarcten</a:t>
            </a:r>
          </a:p>
          <a:p>
            <a:r>
              <a:rPr lang="nl-NL" sz="2000" dirty="0">
                <a:solidFill>
                  <a:srgbClr val="FFFFFF"/>
                </a:solidFill>
              </a:rPr>
              <a:t>Tumoren, botbreuken ....</a:t>
            </a:r>
          </a:p>
          <a:p>
            <a:endParaRPr lang="nl-NL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088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475BD-CBD6-D235-6CE1-C1464D216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8" y="1396289"/>
            <a:ext cx="6387102" cy="1325563"/>
          </a:xfrm>
        </p:spPr>
        <p:txBody>
          <a:bodyPr>
            <a:normAutofit/>
          </a:bodyPr>
          <a:lstStyle/>
          <a:p>
            <a:r>
              <a:rPr lang="nl-NL" dirty="0"/>
              <a:t>Scintigrafie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CE2E9FD-4953-E02A-43FF-4255D864A4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542" y="2871982"/>
            <a:ext cx="6382657" cy="3181684"/>
          </a:xfrm>
        </p:spPr>
        <p:txBody>
          <a:bodyPr anchor="t">
            <a:normAutofit/>
          </a:bodyPr>
          <a:lstStyle/>
          <a:p>
            <a:r>
              <a:rPr lang="en-US" sz="1500" dirty="0" err="1"/>
              <a:t>Radioactieve</a:t>
            </a:r>
            <a:r>
              <a:rPr lang="en-US" sz="1500" dirty="0"/>
              <a:t> </a:t>
            </a:r>
            <a:r>
              <a:rPr lang="en-US" sz="1500" dirty="0" err="1"/>
              <a:t>middelen</a:t>
            </a:r>
            <a:endParaRPr lang="en-US" sz="1500" dirty="0"/>
          </a:p>
          <a:p>
            <a:pPr lvl="1"/>
            <a:r>
              <a:rPr lang="en-US" sz="1500" dirty="0"/>
              <a:t>IV</a:t>
            </a:r>
          </a:p>
          <a:p>
            <a:pPr lvl="1"/>
            <a:r>
              <a:rPr lang="en-US" sz="1500" dirty="0"/>
              <a:t>Per Os</a:t>
            </a:r>
          </a:p>
          <a:p>
            <a:pPr lvl="1"/>
            <a:r>
              <a:rPr lang="en-US" sz="1500" dirty="0" err="1"/>
              <a:t>Inhalatie</a:t>
            </a:r>
            <a:endParaRPr lang="en-US" sz="1500" dirty="0"/>
          </a:p>
          <a:p>
            <a:r>
              <a:rPr lang="en-US" sz="1500" dirty="0" err="1"/>
              <a:t>Aflezen</a:t>
            </a:r>
            <a:r>
              <a:rPr lang="en-US" sz="1500" dirty="0"/>
              <a:t> met Gamma camera</a:t>
            </a:r>
          </a:p>
          <a:p>
            <a:r>
              <a:rPr lang="en-US" sz="1500" dirty="0"/>
              <a:t>24 </a:t>
            </a:r>
            <a:r>
              <a:rPr lang="en-US" sz="1500" dirty="0" err="1"/>
              <a:t>uur</a:t>
            </a:r>
            <a:r>
              <a:rPr lang="en-US" sz="1500" dirty="0"/>
              <a:t> </a:t>
            </a:r>
            <a:r>
              <a:rPr lang="en-US" sz="1500" dirty="0" err="1"/>
              <a:t>radioactief</a:t>
            </a:r>
            <a:r>
              <a:rPr lang="en-US" sz="1500" dirty="0"/>
              <a:t> (via urine </a:t>
            </a:r>
            <a:r>
              <a:rPr lang="en-US" sz="1500" dirty="0" err="1"/>
              <a:t>uitscheiding</a:t>
            </a:r>
            <a:r>
              <a:rPr lang="en-US" sz="1500" dirty="0"/>
              <a:t>)</a:t>
            </a:r>
          </a:p>
          <a:p>
            <a:r>
              <a:rPr lang="en-US" sz="1500" dirty="0" err="1"/>
              <a:t>Opname</a:t>
            </a:r>
            <a:r>
              <a:rPr lang="en-US" sz="1500" dirty="0"/>
              <a:t> </a:t>
            </a:r>
            <a:r>
              <a:rPr lang="en-US" sz="1500" dirty="0" err="1"/>
              <a:t>radioactief</a:t>
            </a:r>
            <a:r>
              <a:rPr lang="en-US" sz="1500" dirty="0"/>
              <a:t> material per </a:t>
            </a:r>
            <a:r>
              <a:rPr lang="en-US" sz="1500" dirty="0" err="1"/>
              <a:t>weefsel</a:t>
            </a:r>
            <a:r>
              <a:rPr lang="en-US" sz="1500" dirty="0"/>
              <a:t> </a:t>
            </a:r>
            <a:r>
              <a:rPr lang="en-US" sz="1500" dirty="0" err="1"/>
              <a:t>verschillend</a:t>
            </a:r>
            <a:endParaRPr lang="en-US" sz="1500" dirty="0"/>
          </a:p>
          <a:p>
            <a:pPr lvl="1"/>
            <a:r>
              <a:rPr lang="en-US" sz="1500" dirty="0" err="1"/>
              <a:t>Schildklier</a:t>
            </a:r>
            <a:r>
              <a:rPr lang="en-US" sz="1500" dirty="0"/>
              <a:t> 45 minute</a:t>
            </a:r>
          </a:p>
          <a:p>
            <a:pPr lvl="1"/>
            <a:r>
              <a:rPr lang="en-US" sz="1500" dirty="0" err="1"/>
              <a:t>Botten</a:t>
            </a:r>
            <a:r>
              <a:rPr lang="en-US" sz="1500" dirty="0"/>
              <a:t> 2-4 </a:t>
            </a:r>
            <a:r>
              <a:rPr lang="en-US" sz="1500" dirty="0" err="1"/>
              <a:t>uur</a:t>
            </a:r>
            <a:endParaRPr lang="en-US" sz="1500" dirty="0"/>
          </a:p>
          <a:p>
            <a:pPr lvl="1"/>
            <a:r>
              <a:rPr lang="en-US" sz="1500" dirty="0"/>
              <a:t>Hart direct</a:t>
            </a:r>
          </a:p>
          <a:p>
            <a:endParaRPr lang="en-US" sz="1500" dirty="0"/>
          </a:p>
        </p:txBody>
      </p:sp>
      <p:sp>
        <p:nvSpPr>
          <p:cNvPr id="36" name="Freeform: Shape 31">
            <a:extLst>
              <a:ext uri="{FF2B5EF4-FFF2-40B4-BE49-F238E27FC236}">
                <a16:creationId xmlns:a16="http://schemas.microsoft.com/office/drawing/2014/main" id="{2C6A2225-94AF-4BC4-98F4-77746E7B10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5108" y="1"/>
            <a:ext cx="4666892" cy="3612937"/>
          </a:xfrm>
          <a:custGeom>
            <a:avLst/>
            <a:gdLst>
              <a:gd name="connsiteX0" fmla="*/ 192227 w 4666892"/>
              <a:gd name="connsiteY0" fmla="*/ 0 h 3612937"/>
              <a:gd name="connsiteX1" fmla="*/ 4666892 w 4666892"/>
              <a:gd name="connsiteY1" fmla="*/ 0 h 3612937"/>
              <a:gd name="connsiteX2" fmla="*/ 4666892 w 4666892"/>
              <a:gd name="connsiteY2" fmla="*/ 2643684 h 3612937"/>
              <a:gd name="connsiteX3" fmla="*/ 4657487 w 4666892"/>
              <a:gd name="connsiteY3" fmla="*/ 2656262 h 3612937"/>
              <a:gd name="connsiteX4" fmla="*/ 2628900 w 4666892"/>
              <a:gd name="connsiteY4" fmla="*/ 3612937 h 3612937"/>
              <a:gd name="connsiteX5" fmla="*/ 0 w 4666892"/>
              <a:gd name="connsiteY5" fmla="*/ 984037 h 3612937"/>
              <a:gd name="connsiteX6" fmla="*/ 118190 w 4666892"/>
              <a:gd name="connsiteY6" fmla="*/ 202283 h 361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6892" h="3612937">
                <a:moveTo>
                  <a:pt x="192227" y="0"/>
                </a:moveTo>
                <a:lnTo>
                  <a:pt x="4666892" y="0"/>
                </a:lnTo>
                <a:lnTo>
                  <a:pt x="4666892" y="2643684"/>
                </a:lnTo>
                <a:lnTo>
                  <a:pt x="4657487" y="2656262"/>
                </a:lnTo>
                <a:cubicBezTo>
                  <a:pt x="4175308" y="3240527"/>
                  <a:pt x="3445594" y="3612937"/>
                  <a:pt x="2628900" y="3612937"/>
                </a:cubicBezTo>
                <a:cubicBezTo>
                  <a:pt x="1176999" y="3612937"/>
                  <a:pt x="0" y="2435938"/>
                  <a:pt x="0" y="984037"/>
                </a:cubicBezTo>
                <a:cubicBezTo>
                  <a:pt x="0" y="711806"/>
                  <a:pt x="41379" y="449239"/>
                  <a:pt x="118190" y="2022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36064C67-EE8C-9F0A-92E1-6ADA90A6E8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706" b="-2"/>
          <a:stretch/>
        </p:blipFill>
        <p:spPr>
          <a:xfrm>
            <a:off x="7689829" y="10"/>
            <a:ext cx="4502173" cy="3448209"/>
          </a:xfrm>
          <a:custGeom>
            <a:avLst/>
            <a:gdLst/>
            <a:ahLst/>
            <a:cxnLst/>
            <a:rect l="l" t="t" r="r" b="b"/>
            <a:pathLst>
              <a:path w="4502173" h="3448219">
                <a:moveTo>
                  <a:pt x="205627" y="0"/>
                </a:moveTo>
                <a:lnTo>
                  <a:pt x="4502173" y="0"/>
                </a:lnTo>
                <a:lnTo>
                  <a:pt x="4502173" y="2368934"/>
                </a:lnTo>
                <a:lnTo>
                  <a:pt x="4365663" y="2551486"/>
                </a:lnTo>
                <a:cubicBezTo>
                  <a:pt x="3913696" y="3099144"/>
                  <a:pt x="3229704" y="3448219"/>
                  <a:pt x="2464181" y="3448219"/>
                </a:cubicBezTo>
                <a:cubicBezTo>
                  <a:pt x="1103251" y="3448219"/>
                  <a:pt x="0" y="2344968"/>
                  <a:pt x="0" y="984038"/>
                </a:cubicBezTo>
                <a:cubicBezTo>
                  <a:pt x="0" y="643806"/>
                  <a:pt x="68954" y="319678"/>
                  <a:pt x="193648" y="24867"/>
                </a:cubicBezTo>
                <a:close/>
              </a:path>
            </a:pathLst>
          </a:custGeom>
        </p:spPr>
      </p:pic>
      <p:sp>
        <p:nvSpPr>
          <p:cNvPr id="37" name="Freeform: Shape 33">
            <a:extLst>
              <a:ext uri="{FF2B5EF4-FFF2-40B4-BE49-F238E27FC236}">
                <a16:creationId xmlns:a16="http://schemas.microsoft.com/office/drawing/2014/main" id="{648F5915-2CE1-4F74-88C5-D4366893D2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4737" y="3918051"/>
            <a:ext cx="3587263" cy="2939948"/>
          </a:xfrm>
          <a:custGeom>
            <a:avLst/>
            <a:gdLst>
              <a:gd name="connsiteX0" fmla="*/ 2070613 w 3587263"/>
              <a:gd name="connsiteY0" fmla="*/ 0 h 2939948"/>
              <a:gd name="connsiteX1" fmla="*/ 3534758 w 3587263"/>
              <a:gd name="connsiteY1" fmla="*/ 606469 h 2939948"/>
              <a:gd name="connsiteX2" fmla="*/ 3587263 w 3587263"/>
              <a:gd name="connsiteY2" fmla="*/ 664240 h 2939948"/>
              <a:gd name="connsiteX3" fmla="*/ 3587263 w 3587263"/>
              <a:gd name="connsiteY3" fmla="*/ 2939948 h 2939948"/>
              <a:gd name="connsiteX4" fmla="*/ 193241 w 3587263"/>
              <a:gd name="connsiteY4" fmla="*/ 2939948 h 2939948"/>
              <a:gd name="connsiteX5" fmla="*/ 162719 w 3587263"/>
              <a:gd name="connsiteY5" fmla="*/ 2876589 h 2939948"/>
              <a:gd name="connsiteX6" fmla="*/ 0 w 3587263"/>
              <a:gd name="connsiteY6" fmla="*/ 2070613 h 2939948"/>
              <a:gd name="connsiteX7" fmla="*/ 2070613 w 3587263"/>
              <a:gd name="connsiteY7" fmla="*/ 0 h 2939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87263" h="2939948">
                <a:moveTo>
                  <a:pt x="2070613" y="0"/>
                </a:moveTo>
                <a:cubicBezTo>
                  <a:pt x="2642397" y="0"/>
                  <a:pt x="3160050" y="231761"/>
                  <a:pt x="3534758" y="606469"/>
                </a:cubicBezTo>
                <a:lnTo>
                  <a:pt x="3587263" y="664240"/>
                </a:lnTo>
                <a:lnTo>
                  <a:pt x="3587263" y="2939948"/>
                </a:lnTo>
                <a:lnTo>
                  <a:pt x="193241" y="2939948"/>
                </a:lnTo>
                <a:lnTo>
                  <a:pt x="162719" y="2876589"/>
                </a:lnTo>
                <a:cubicBezTo>
                  <a:pt x="57940" y="2628865"/>
                  <a:pt x="0" y="2356505"/>
                  <a:pt x="0" y="2070613"/>
                </a:cubicBezTo>
                <a:cubicBezTo>
                  <a:pt x="0" y="927045"/>
                  <a:pt x="927045" y="0"/>
                  <a:pt x="2070613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E105C82-12F4-E4CB-025E-2B76CABF70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0390" r="1" b="5649"/>
          <a:stretch/>
        </p:blipFill>
        <p:spPr>
          <a:xfrm>
            <a:off x="8768827" y="4082141"/>
            <a:ext cx="3423175" cy="2775859"/>
          </a:xfrm>
          <a:custGeom>
            <a:avLst/>
            <a:gdLst/>
            <a:ahLst/>
            <a:cxnLst/>
            <a:rect l="l" t="t" r="r" b="b"/>
            <a:pathLst>
              <a:path w="3423175" h="2775859">
                <a:moveTo>
                  <a:pt x="1906524" y="0"/>
                </a:moveTo>
                <a:cubicBezTo>
                  <a:pt x="2498805" y="0"/>
                  <a:pt x="3028006" y="270078"/>
                  <a:pt x="3377691" y="693798"/>
                </a:cubicBezTo>
                <a:lnTo>
                  <a:pt x="3423175" y="754624"/>
                </a:lnTo>
                <a:lnTo>
                  <a:pt x="3423175" y="2775859"/>
                </a:lnTo>
                <a:lnTo>
                  <a:pt x="211114" y="2775859"/>
                </a:lnTo>
                <a:lnTo>
                  <a:pt x="149824" y="2648629"/>
                </a:lnTo>
                <a:cubicBezTo>
                  <a:pt x="53349" y="2420536"/>
                  <a:pt x="0" y="2169760"/>
                  <a:pt x="0" y="1906524"/>
                </a:cubicBezTo>
                <a:cubicBezTo>
                  <a:pt x="0" y="853580"/>
                  <a:pt x="853580" y="0"/>
                  <a:pt x="190652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074509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D21898E-86C0-4C8A-A76C-DF33E844C8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9542" y="0"/>
            <a:ext cx="10432916" cy="6858000"/>
          </a:xfrm>
          <a:custGeom>
            <a:avLst/>
            <a:gdLst>
              <a:gd name="connsiteX0" fmla="*/ 1287962 w 10432916"/>
              <a:gd name="connsiteY0" fmla="*/ 0 h 6858000"/>
              <a:gd name="connsiteX1" fmla="*/ 9144956 w 10432916"/>
              <a:gd name="connsiteY1" fmla="*/ 0 h 6858000"/>
              <a:gd name="connsiteX2" fmla="*/ 9241731 w 10432916"/>
              <a:gd name="connsiteY2" fmla="*/ 111692 h 6858000"/>
              <a:gd name="connsiteX3" fmla="*/ 10432916 w 10432916"/>
              <a:gd name="connsiteY3" fmla="*/ 3429001 h 6858000"/>
              <a:gd name="connsiteX4" fmla="*/ 9241730 w 10432916"/>
              <a:gd name="connsiteY4" fmla="*/ 6746310 h 6858000"/>
              <a:gd name="connsiteX5" fmla="*/ 9144957 w 10432916"/>
              <a:gd name="connsiteY5" fmla="*/ 6858000 h 6858000"/>
              <a:gd name="connsiteX6" fmla="*/ 1287959 w 10432916"/>
              <a:gd name="connsiteY6" fmla="*/ 6858000 h 6858000"/>
              <a:gd name="connsiteX7" fmla="*/ 1191186 w 10432916"/>
              <a:gd name="connsiteY7" fmla="*/ 6746310 h 6858000"/>
              <a:gd name="connsiteX8" fmla="*/ 0 w 10432916"/>
              <a:gd name="connsiteY8" fmla="*/ 3429001 h 6858000"/>
              <a:gd name="connsiteX9" fmla="*/ 1191186 w 10432916"/>
              <a:gd name="connsiteY9" fmla="*/ 11169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432916" h="6858000">
                <a:moveTo>
                  <a:pt x="1287962" y="0"/>
                </a:moveTo>
                <a:lnTo>
                  <a:pt x="9144956" y="0"/>
                </a:lnTo>
                <a:lnTo>
                  <a:pt x="9241731" y="111692"/>
                </a:lnTo>
                <a:cubicBezTo>
                  <a:pt x="9985889" y="1013175"/>
                  <a:pt x="10432916" y="2168897"/>
                  <a:pt x="10432916" y="3429001"/>
                </a:cubicBezTo>
                <a:cubicBezTo>
                  <a:pt x="10432916" y="4689105"/>
                  <a:pt x="9985889" y="5844827"/>
                  <a:pt x="9241730" y="6746310"/>
                </a:cubicBezTo>
                <a:lnTo>
                  <a:pt x="9144957" y="6858000"/>
                </a:lnTo>
                <a:lnTo>
                  <a:pt x="1287959" y="6858000"/>
                </a:lnTo>
                <a:lnTo>
                  <a:pt x="1191186" y="6746310"/>
                </a:lnTo>
                <a:cubicBezTo>
                  <a:pt x="447027" y="5844827"/>
                  <a:pt x="0" y="4689105"/>
                  <a:pt x="0" y="3429001"/>
                </a:cubicBezTo>
                <a:cubicBezTo>
                  <a:pt x="0" y="2168897"/>
                  <a:pt x="447027" y="1013175"/>
                  <a:pt x="1191186" y="111692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C8F04BD-D093-45D0-B54C-50FDB308B4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4942" y="0"/>
            <a:ext cx="9922116" cy="6858000"/>
          </a:xfrm>
          <a:custGeom>
            <a:avLst/>
            <a:gdLst>
              <a:gd name="connsiteX0" fmla="*/ 1378575 w 9922116"/>
              <a:gd name="connsiteY0" fmla="*/ 0 h 6858000"/>
              <a:gd name="connsiteX1" fmla="*/ 8543542 w 9922116"/>
              <a:gd name="connsiteY1" fmla="*/ 0 h 6858000"/>
              <a:gd name="connsiteX2" fmla="*/ 8633323 w 9922116"/>
              <a:gd name="connsiteY2" fmla="*/ 94145 h 6858000"/>
              <a:gd name="connsiteX3" fmla="*/ 9922116 w 9922116"/>
              <a:gd name="connsiteY3" fmla="*/ 3429001 h 6858000"/>
              <a:gd name="connsiteX4" fmla="*/ 8633323 w 9922116"/>
              <a:gd name="connsiteY4" fmla="*/ 6763858 h 6858000"/>
              <a:gd name="connsiteX5" fmla="*/ 8543544 w 9922116"/>
              <a:gd name="connsiteY5" fmla="*/ 6858000 h 6858000"/>
              <a:gd name="connsiteX6" fmla="*/ 1378573 w 9922116"/>
              <a:gd name="connsiteY6" fmla="*/ 6858000 h 6858000"/>
              <a:gd name="connsiteX7" fmla="*/ 1288793 w 9922116"/>
              <a:gd name="connsiteY7" fmla="*/ 6763858 h 6858000"/>
              <a:gd name="connsiteX8" fmla="*/ 0 w 9922116"/>
              <a:gd name="connsiteY8" fmla="*/ 3429001 h 6858000"/>
              <a:gd name="connsiteX9" fmla="*/ 1288793 w 9922116"/>
              <a:gd name="connsiteY9" fmla="*/ 9414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22116" h="6858000">
                <a:moveTo>
                  <a:pt x="1378575" y="0"/>
                </a:moveTo>
                <a:lnTo>
                  <a:pt x="8543542" y="0"/>
                </a:lnTo>
                <a:lnTo>
                  <a:pt x="8633323" y="94145"/>
                </a:lnTo>
                <a:cubicBezTo>
                  <a:pt x="9434072" y="974941"/>
                  <a:pt x="9922116" y="2144991"/>
                  <a:pt x="9922116" y="3429001"/>
                </a:cubicBezTo>
                <a:cubicBezTo>
                  <a:pt x="9922116" y="4713011"/>
                  <a:pt x="9434072" y="5883061"/>
                  <a:pt x="8633323" y="6763858"/>
                </a:cubicBezTo>
                <a:lnTo>
                  <a:pt x="8543544" y="6858000"/>
                </a:lnTo>
                <a:lnTo>
                  <a:pt x="1378573" y="6858000"/>
                </a:lnTo>
                <a:lnTo>
                  <a:pt x="1288793" y="6763858"/>
                </a:lnTo>
                <a:cubicBezTo>
                  <a:pt x="488044" y="5883061"/>
                  <a:pt x="0" y="4713011"/>
                  <a:pt x="0" y="3429001"/>
                </a:cubicBezTo>
                <a:cubicBezTo>
                  <a:pt x="0" y="2144991"/>
                  <a:pt x="488044" y="974941"/>
                  <a:pt x="1288793" y="94145"/>
                </a:cubicBezTo>
                <a:close/>
              </a:path>
            </a:pathLst>
          </a:cu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8838DC-FFB6-774D-282A-391E4D651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1147" y="365760"/>
            <a:ext cx="7569706" cy="1288238"/>
          </a:xfrm>
        </p:spPr>
        <p:txBody>
          <a:bodyPr anchor="ctr">
            <a:normAutofit/>
          </a:bodyPr>
          <a:lstStyle/>
          <a:p>
            <a:pPr algn="ctr"/>
            <a:r>
              <a:rPr lang="nl-NL"/>
              <a:t>Scintigrafie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4AE1D1-639E-23DF-0671-DF99CBB011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5569" y="1956816"/>
            <a:ext cx="7860863" cy="4024884"/>
          </a:xfrm>
        </p:spPr>
        <p:txBody>
          <a:bodyPr anchor="t">
            <a:normAutofit/>
          </a:bodyPr>
          <a:lstStyle/>
          <a:p>
            <a:r>
              <a:rPr lang="nl-NL" sz="2000" dirty="0"/>
              <a:t>Skelet </a:t>
            </a:r>
          </a:p>
          <a:p>
            <a:pPr lvl="1"/>
            <a:r>
              <a:rPr lang="nl-NL" sz="2000" dirty="0"/>
              <a:t>bottumoren van 2% verandering al zichtbaar</a:t>
            </a:r>
          </a:p>
          <a:p>
            <a:r>
              <a:rPr lang="nl-NL" sz="2000" dirty="0"/>
              <a:t>Hart </a:t>
            </a:r>
          </a:p>
          <a:p>
            <a:pPr lvl="1"/>
            <a:r>
              <a:rPr lang="nl-NL" sz="2000" dirty="0"/>
              <a:t>myocard scintigrafie</a:t>
            </a:r>
          </a:p>
          <a:p>
            <a:r>
              <a:rPr lang="nl-NL" sz="2000" dirty="0" err="1"/>
              <a:t>Lnn</a:t>
            </a:r>
            <a:endParaRPr lang="nl-NL" sz="2000" dirty="0"/>
          </a:p>
          <a:p>
            <a:r>
              <a:rPr lang="nl-NL" sz="2000" dirty="0"/>
              <a:t>Nieren</a:t>
            </a:r>
          </a:p>
          <a:p>
            <a:r>
              <a:rPr lang="nl-NL" sz="2000" dirty="0"/>
              <a:t>Maag</a:t>
            </a:r>
          </a:p>
          <a:p>
            <a:r>
              <a:rPr lang="nl-NL" sz="2000" dirty="0"/>
              <a:t>Longen</a:t>
            </a:r>
          </a:p>
          <a:p>
            <a:r>
              <a:rPr lang="nl-NL" sz="2000" dirty="0"/>
              <a:t>Lever</a:t>
            </a:r>
          </a:p>
          <a:p>
            <a:r>
              <a:rPr lang="nl-NL" sz="2000" dirty="0"/>
              <a:t>Milt</a:t>
            </a:r>
          </a:p>
        </p:txBody>
      </p:sp>
    </p:spTree>
    <p:extLst>
      <p:ext uri="{BB962C8B-B14F-4D97-AF65-F5344CB8AC3E}">
        <p14:creationId xmlns:p14="http://schemas.microsoft.com/office/powerpoint/2010/main" val="23507151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214</Words>
  <Application>Microsoft Office PowerPoint</Application>
  <PresentationFormat>Breedbeeld</PresentationFormat>
  <Paragraphs>86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Tw Cen MT</vt:lpstr>
      <vt:lpstr>Kantoorthema</vt:lpstr>
      <vt:lpstr>MRI/ CT/ Scintigrafie/doorlichten</vt:lpstr>
      <vt:lpstr>MRI</vt:lpstr>
      <vt:lpstr>MRI = supermagneet</vt:lpstr>
      <vt:lpstr>Wat in 3D-beeld brengen met MRI?</vt:lpstr>
      <vt:lpstr>Kernspin</vt:lpstr>
      <vt:lpstr>Waterstof atoom</vt:lpstr>
      <vt:lpstr>CT</vt:lpstr>
      <vt:lpstr>Scintigrafie</vt:lpstr>
      <vt:lpstr>Scintigrafie</vt:lpstr>
      <vt:lpstr>Doorlichten</vt:lpstr>
      <vt:lpstr>Vergelijken</vt:lpstr>
    </vt:vector>
  </TitlesOfParts>
  <Company>Zone.college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MRI/ CT/ Scintigrafie/doorlichten</dc:title>
  <dc:creator>Wieke Holtrop</dc:creator>
  <cp:lastModifiedBy>Wieke Holtrop</cp:lastModifiedBy>
  <cp:revision>2</cp:revision>
  <dcterms:created xsi:type="dcterms:W3CDTF">2023-01-30T10:22:47Z</dcterms:created>
  <dcterms:modified xsi:type="dcterms:W3CDTF">2023-01-30T14:25:25Z</dcterms:modified>
</cp:coreProperties>
</file>