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8"/>
  </p:notesMasterIdLst>
  <p:handoutMasterIdLst>
    <p:handoutMasterId r:id="rId19"/>
  </p:handoutMasterIdLst>
  <p:sldIdLst>
    <p:sldId id="257" r:id="rId2"/>
    <p:sldId id="272" r:id="rId3"/>
    <p:sldId id="273" r:id="rId4"/>
    <p:sldId id="274" r:id="rId5"/>
    <p:sldId id="267" r:id="rId6"/>
    <p:sldId id="266" r:id="rId7"/>
    <p:sldId id="269" r:id="rId8"/>
    <p:sldId id="268" r:id="rId9"/>
    <p:sldId id="265" r:id="rId10"/>
    <p:sldId id="275" r:id="rId11"/>
    <p:sldId id="279" r:id="rId12"/>
    <p:sldId id="280" r:id="rId13"/>
    <p:sldId id="281" r:id="rId14"/>
    <p:sldId id="277" r:id="rId15"/>
    <p:sldId id="276" r:id="rId16"/>
    <p:sldId id="278" r:id="rId17"/>
  </p:sldIdLst>
  <p:sldSz cx="9144000" cy="6858000" type="screen4x3"/>
  <p:notesSz cx="6669088" cy="9926638"/>
  <p:defaultTextStyle>
    <a:defPPr>
      <a:defRPr lang="nl-NL"/>
    </a:defPPr>
    <a:lvl1pPr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har char="»"/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33CCFF"/>
    <a:srgbClr val="AECF21"/>
    <a:srgbClr val="91AC1C"/>
    <a:srgbClr val="2C2C88"/>
    <a:srgbClr val="2F2F8F"/>
    <a:srgbClr val="2B2B81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94624" autoAdjust="0"/>
  </p:normalViewPr>
  <p:slideViewPr>
    <p:cSldViewPr>
      <p:cViewPr>
        <p:scale>
          <a:sx n="70" d="100"/>
          <a:sy n="70" d="100"/>
        </p:scale>
        <p:origin x="-336" y="-58"/>
      </p:cViewPr>
      <p:guideLst>
        <p:guide orient="horz" pos="1152"/>
        <p:guide pos="2880"/>
      </p:guideLst>
    </p:cSldViewPr>
  </p:slideViewPr>
  <p:outlineViewPr>
    <p:cViewPr>
      <p:scale>
        <a:sx n="50" d="100"/>
        <a:sy n="50" d="100"/>
      </p:scale>
      <p:origin x="72" y="30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-1932" y="-102"/>
      </p:cViewPr>
      <p:guideLst>
        <p:guide orient="horz" pos="3126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9838" y="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870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9838" y="9431338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Arial Rounded MT Bold" pitchFamily="34" charset="0"/>
              </a:defRPr>
            </a:lvl1pPr>
          </a:lstStyle>
          <a:p>
            <a:pPr>
              <a:defRPr/>
            </a:pPr>
            <a:fld id="{97202F3C-B8C0-4BE2-BCDA-081754500C7E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350138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838" y="0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2253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52488" y="744538"/>
            <a:ext cx="4964112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9000" y="4714875"/>
            <a:ext cx="4891088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het opmaakprofiel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838" y="9431338"/>
            <a:ext cx="2889250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200" b="0">
                <a:latin typeface="Times New Roman" pitchFamily="18" charset="0"/>
              </a:defRPr>
            </a:lvl1pPr>
          </a:lstStyle>
          <a:p>
            <a:pPr>
              <a:defRPr/>
            </a:pPr>
            <a:fld id="{37CB7266-AD8F-4387-B6A2-B98A2D46D189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36022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362700" y="152400"/>
            <a:ext cx="1638300" cy="4572000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1447800" y="152400"/>
            <a:ext cx="4762500" cy="4572000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1447800" y="1981200"/>
            <a:ext cx="3200400" cy="274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800600" y="1981200"/>
            <a:ext cx="3200400" cy="2743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ransition advTm="11552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advTm="11552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nl-NL" noProof="0" smtClean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advTm="11552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" Target="../slides/slide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C2C8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152400"/>
            <a:ext cx="6400800" cy="9144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Arial, 44 punts - vet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981200"/>
            <a:ext cx="6553200" cy="2743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smtClean="0"/>
              <a:t>Arial, 32 punts - vet / schaduw</a:t>
            </a:r>
          </a:p>
          <a:p>
            <a:pPr lvl="1"/>
            <a:r>
              <a:rPr lang="nl-NL" smtClean="0"/>
              <a:t>idem, 28 punts - vet/schaduw</a:t>
            </a:r>
          </a:p>
          <a:p>
            <a:pPr lvl="2"/>
            <a:r>
              <a:rPr lang="nl-NL" smtClean="0"/>
              <a:t>idem, 24 punts - vet/schaduw</a:t>
            </a:r>
          </a:p>
          <a:p>
            <a:pPr lvl="3"/>
            <a:endParaRPr lang="nl-NL" smtClean="0"/>
          </a:p>
          <a:p>
            <a:pPr lvl="4"/>
            <a:endParaRPr lang="nl-NL" smtClean="0"/>
          </a:p>
        </p:txBody>
      </p:sp>
      <p:pic>
        <p:nvPicPr>
          <p:cNvPr id="1028" name="Picture 7" descr="AOCOOSTlogo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1447800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1" name="AutoShape 9">
            <a:hlinkClick r:id="rId1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0" y="6019800"/>
            <a:ext cx="274638" cy="304800"/>
          </a:xfrm>
          <a:prstGeom prst="actionButtonBeginning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82" name="AutoShape 10">
            <a:hlinkClick r:id="" action="ppaction://hlinkshowjump?jump=previousslide" highlightClick="1"/>
          </p:cNvPr>
          <p:cNvSpPr>
            <a:spLocks noChangeArrowheads="1"/>
          </p:cNvSpPr>
          <p:nvPr/>
        </p:nvSpPr>
        <p:spPr bwMode="auto">
          <a:xfrm>
            <a:off x="0" y="5410200"/>
            <a:ext cx="274638" cy="304800"/>
          </a:xfrm>
          <a:prstGeom prst="actionButtonBackPrevious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sp>
        <p:nvSpPr>
          <p:cNvPr id="3083" name="AutoShape 11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0" y="5715000"/>
            <a:ext cx="274638" cy="304800"/>
          </a:xfrm>
          <a:prstGeom prst="actionButtonForwardNext">
            <a:avLst/>
          </a:prstGeom>
          <a:solidFill>
            <a:srgbClr val="AECF2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nl-NL"/>
          </a:p>
        </p:txBody>
      </p:sp>
      <p:pic>
        <p:nvPicPr>
          <p:cNvPr id="1032" name="Picture 12" descr="logo aoc oost in blauwe balk"/>
          <p:cNvPicPr>
            <a:picLocks noChangeAspect="1" noChangeArrowheads="1"/>
          </p:cNvPicPr>
          <p:nvPr/>
        </p:nvPicPr>
        <p:blipFill>
          <a:blip r:embed="rId15" cstate="print"/>
          <a:srcRect r="91667"/>
          <a:stretch>
            <a:fillRect/>
          </a:stretch>
        </p:blipFill>
        <p:spPr bwMode="auto">
          <a:xfrm>
            <a:off x="0" y="0"/>
            <a:ext cx="1447800" cy="130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ransition advTm="11552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 b="1">
          <a:solidFill>
            <a:srgbClr val="33CCF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bg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AECF2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rgbClr val="AECF2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9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03350" y="241424"/>
            <a:ext cx="6408738" cy="2859088"/>
          </a:xfrm>
        </p:spPr>
        <p:txBody>
          <a:bodyPr/>
          <a:lstStyle/>
          <a:p>
            <a:pPr>
              <a:defRPr/>
            </a:pPr>
            <a:r>
              <a:rPr lang="nl-NL" sz="5000" i="1" dirty="0" smtClean="0">
                <a:solidFill>
                  <a:schemeClr val="bg1"/>
                </a:solidFill>
              </a:rPr>
              <a:t>Projectcyclus</a:t>
            </a:r>
            <a:r>
              <a:rPr lang="nl-NL" sz="5000" i="1" dirty="0" smtClean="0">
                <a:solidFill>
                  <a:srgbClr val="33CCFF"/>
                </a:solidFill>
              </a:rPr>
              <a:t/>
            </a:r>
            <a:br>
              <a:rPr lang="nl-NL" sz="5000" i="1" dirty="0" smtClean="0">
                <a:solidFill>
                  <a:srgbClr val="33CCFF"/>
                </a:solidFill>
              </a:rPr>
            </a:br>
            <a:endParaRPr lang="nl-NL" sz="5000" i="1" dirty="0" smtClean="0">
              <a:solidFill>
                <a:srgbClr val="33CCFF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286500"/>
            <a:ext cx="6286500" cy="214313"/>
          </a:xfrm>
        </p:spPr>
        <p:txBody>
          <a:bodyPr/>
          <a:lstStyle/>
          <a:p>
            <a:r>
              <a:rPr lang="nl-NL" sz="3800" i="1" dirty="0" smtClean="0"/>
              <a:t>N44</a:t>
            </a:r>
          </a:p>
        </p:txBody>
      </p:sp>
      <p:sp>
        <p:nvSpPr>
          <p:cNvPr id="2052" name="Rectangle 5"/>
          <p:cNvSpPr>
            <a:spLocks noChangeArrowheads="1"/>
          </p:cNvSpPr>
          <p:nvPr/>
        </p:nvSpPr>
        <p:spPr bwMode="auto">
          <a:xfrm>
            <a:off x="1403350" y="5589588"/>
            <a:ext cx="6408738" cy="457200"/>
          </a:xfrm>
          <a:prstGeom prst="rect">
            <a:avLst/>
          </a:prstGeom>
          <a:noFill/>
          <a:ln w="9525">
            <a:solidFill>
              <a:srgbClr val="AECF2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buFontTx/>
              <a:buNone/>
            </a:pPr>
            <a:r>
              <a:rPr lang="nl-NL" sz="2400" dirty="0" smtClean="0">
                <a:solidFill>
                  <a:schemeClr val="bg1"/>
                </a:solidFill>
              </a:rPr>
              <a:t>3 sept 2013</a:t>
            </a:r>
            <a:endParaRPr lang="nl-NL" sz="2400" dirty="0">
              <a:solidFill>
                <a:schemeClr val="bg1"/>
              </a:solidFill>
            </a:endParaRPr>
          </a:p>
        </p:txBody>
      </p:sp>
      <p:sp>
        <p:nvSpPr>
          <p:cNvPr id="2053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" y="2352675"/>
            <a:ext cx="3203575" cy="323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Omschrijf heel precies wat je wel en wat je niet op gaat leveren.</a:t>
            </a:r>
          </a:p>
          <a:p>
            <a:r>
              <a:rPr lang="nl-NL" dirty="0"/>
              <a:t>“Bereik”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89880059"/>
      </p:ext>
    </p:extLst>
  </p:cSld>
  <p:clrMapOvr>
    <a:masterClrMapping/>
  </p:clrMapOvr>
  <p:transition advTm="11552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i="1" dirty="0"/>
              <a:t>Randvoorwaarden: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 smtClean="0"/>
              <a:t>alle </a:t>
            </a:r>
            <a:r>
              <a:rPr lang="nl-NL" i="1" dirty="0"/>
              <a:t>zaken waar je je van de opdrachtgever aan moet houden. Dit is een gegeven die je meekrijgt.</a:t>
            </a:r>
            <a:br>
              <a:rPr lang="nl-NL" i="1" dirty="0"/>
            </a:b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60269014"/>
      </p:ext>
    </p:extLst>
  </p:cSld>
  <p:clrMapOvr>
    <a:masterClrMapping/>
  </p:clrMapOvr>
  <p:transition advTm="11552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i="1" dirty="0"/>
              <a:t>Aannames: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 smtClean="0"/>
              <a:t>alle </a:t>
            </a:r>
            <a:r>
              <a:rPr lang="nl-NL" i="1" dirty="0"/>
              <a:t>zaken waar je van uitgaat als je deze klus gaat oppakken en uitvoeren. Je neemt aan dat het geregeld of bekend is.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01578803"/>
      </p:ext>
    </p:extLst>
  </p:cSld>
  <p:clrMapOvr>
    <a:masterClrMapping/>
  </p:clrMapOvr>
  <p:transition advTm="11552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Risico’s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Kans dat het misgaat</a:t>
            </a:r>
          </a:p>
          <a:p>
            <a:r>
              <a:rPr lang="nl-NL" dirty="0" smtClean="0"/>
              <a:t>Impact</a:t>
            </a:r>
          </a:p>
          <a:p>
            <a:r>
              <a:rPr lang="nl-NL" dirty="0" smtClean="0"/>
              <a:t>Beheersmaatregel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7792382"/>
      </p:ext>
    </p:extLst>
  </p:cSld>
  <p:clrMapOvr>
    <a:masterClrMapping/>
  </p:clrMapOvr>
  <p:transition advTm="11552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52400"/>
            <a:ext cx="8640960" cy="914400"/>
          </a:xfrm>
        </p:spPr>
        <p:txBody>
          <a:bodyPr/>
          <a:lstStyle/>
          <a:p>
            <a:r>
              <a:rPr lang="nl-NL" sz="3200" dirty="0" smtClean="0"/>
              <a:t/>
            </a:r>
            <a:br>
              <a:rPr lang="nl-NL" sz="3200" dirty="0" smtClean="0"/>
            </a:br>
            <a:r>
              <a:rPr lang="nl-NL" sz="3200" dirty="0" smtClean="0"/>
              <a:t>Voorwaarden voor het inleveren</a:t>
            </a:r>
            <a:br>
              <a:rPr lang="nl-NL" sz="3200" dirty="0" smtClean="0"/>
            </a:br>
            <a:r>
              <a:rPr lang="nl-NL" sz="3200" b="0" i="1" dirty="0" smtClean="0"/>
              <a:t>Het </a:t>
            </a:r>
            <a:r>
              <a:rPr lang="nl-NL" sz="3200" b="0" i="1" dirty="0"/>
              <a:t>projectvoorstel wordt alleen beoordeeld indien:</a:t>
            </a:r>
            <a:r>
              <a:rPr lang="nl-NL" sz="3200" dirty="0"/>
              <a:t/>
            </a:r>
            <a:br>
              <a:rPr lang="nl-NL" sz="3200" dirty="0"/>
            </a:br>
            <a:endParaRPr lang="nl-NL" sz="32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484784"/>
            <a:ext cx="8496944" cy="3239616"/>
          </a:xfrm>
        </p:spPr>
        <p:txBody>
          <a:bodyPr/>
          <a:lstStyle/>
          <a:p>
            <a:pPr lvl="0"/>
            <a:r>
              <a:rPr lang="nl-NL" sz="2000" b="0" i="1" dirty="0" smtClean="0"/>
              <a:t>het </a:t>
            </a:r>
            <a:r>
              <a:rPr lang="nl-NL" sz="2000" b="0" i="1" dirty="0"/>
              <a:t>nagekeken en ondertekend is door de complete projectgroep;</a:t>
            </a:r>
            <a:endParaRPr lang="nl-NL" sz="2000" dirty="0"/>
          </a:p>
          <a:p>
            <a:pPr lvl="0"/>
            <a:r>
              <a:rPr lang="nl-NL" sz="2000" b="0" i="1" dirty="0"/>
              <a:t>het nagekeken en ondertekend is door de afdeling kwaliteitszorg van TGC;</a:t>
            </a:r>
            <a:endParaRPr lang="nl-NL" sz="2000" dirty="0"/>
          </a:p>
          <a:p>
            <a:pPr lvl="0"/>
            <a:r>
              <a:rPr lang="nl-NL" sz="2000" b="0" i="1" dirty="0"/>
              <a:t>alle aanwijzingen van de docenten (cursief) zijn weggehaald;</a:t>
            </a:r>
            <a:endParaRPr lang="nl-NL" sz="2000" dirty="0"/>
          </a:p>
          <a:p>
            <a:pPr lvl="0"/>
            <a:r>
              <a:rPr lang="nl-NL" sz="2000" b="0" i="1" dirty="0"/>
              <a:t>doelen en producten kloppend zijn met elkaar;</a:t>
            </a:r>
            <a:endParaRPr lang="nl-NL" sz="2000" dirty="0"/>
          </a:p>
          <a:p>
            <a:pPr lvl="0"/>
            <a:r>
              <a:rPr lang="nl-NL" sz="2000" b="0" i="1" dirty="0"/>
              <a:t>er een planning is toegevoegd (5.2);</a:t>
            </a:r>
            <a:endParaRPr lang="nl-NL" sz="2000" dirty="0"/>
          </a:p>
          <a:p>
            <a:pPr lvl="0"/>
            <a:r>
              <a:rPr lang="nl-NL" sz="2000" b="0" i="1" dirty="0"/>
              <a:t>er een goede beschrijving van de risico’s is gemaakt (3);</a:t>
            </a:r>
            <a:endParaRPr lang="nl-NL" sz="2000" dirty="0"/>
          </a:p>
          <a:p>
            <a:pPr lvl="0"/>
            <a:r>
              <a:rPr lang="nl-NL" sz="2000" b="0" i="1" dirty="0"/>
              <a:t>de kwaliteitsverwachting (5.4) goed omschreven is;</a:t>
            </a:r>
            <a:endParaRPr lang="nl-NL" sz="2000" dirty="0"/>
          </a:p>
          <a:p>
            <a:pPr lvl="0"/>
            <a:r>
              <a:rPr lang="nl-NL" sz="2000" b="0" i="1" dirty="0"/>
              <a:t>er op de eerste pagina minder dan 3 taalfouten staan.</a:t>
            </a:r>
            <a:endParaRPr lang="nl-NL" sz="20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024201"/>
      </p:ext>
    </p:extLst>
  </p:cSld>
  <p:clrMapOvr>
    <a:masterClrMapping/>
  </p:clrMapOvr>
  <p:transition advTm="11552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3455640"/>
          </a:xfrm>
        </p:spPr>
        <p:txBody>
          <a:bodyPr/>
          <a:lstStyle/>
          <a:p>
            <a:r>
              <a:rPr lang="nl-NL" dirty="0" smtClean="0"/>
              <a:t>Je hebt vorig jaar de </a:t>
            </a:r>
            <a:r>
              <a:rPr lang="nl-NL" dirty="0" err="1" smtClean="0"/>
              <a:t>PvB</a:t>
            </a:r>
            <a:r>
              <a:rPr lang="nl-NL" dirty="0" smtClean="0"/>
              <a:t> OM-2 gedaan.</a:t>
            </a:r>
          </a:p>
          <a:p>
            <a:r>
              <a:rPr lang="nl-NL" dirty="0" smtClean="0"/>
              <a:t>Maak het projectvoorstel voor jouw project op basis van het </a:t>
            </a:r>
            <a:r>
              <a:rPr lang="nl-NL" dirty="0" smtClean="0"/>
              <a:t>format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in </a:t>
            </a:r>
            <a:r>
              <a:rPr lang="nl-NL" dirty="0" err="1" smtClean="0"/>
              <a:t>Wikiwijs</a:t>
            </a:r>
            <a:endParaRPr lang="nl-NL" dirty="0" smtClean="0"/>
          </a:p>
          <a:p>
            <a:endParaRPr lang="nl-NL" dirty="0" smtClean="0"/>
          </a:p>
          <a:p>
            <a:r>
              <a:rPr lang="nl-NL" dirty="0" smtClean="0"/>
              <a:t>Lever het projectvoorstel vandaag in via de </a:t>
            </a:r>
            <a:r>
              <a:rPr lang="nl-NL" dirty="0" err="1" smtClean="0"/>
              <a:t>inlevermap</a:t>
            </a:r>
            <a:endParaRPr lang="nl-NL" dirty="0" smtClean="0"/>
          </a:p>
          <a:p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4328" y="2348880"/>
            <a:ext cx="1292225" cy="1292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89062465"/>
      </p:ext>
    </p:extLst>
  </p:cSld>
  <p:clrMapOvr>
    <a:masterClrMapping/>
  </p:clrMapOvr>
  <p:transition advTm="11552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Kijk goed naar de voorwaarden</a:t>
            </a:r>
          </a:p>
          <a:p>
            <a:r>
              <a:rPr lang="nl-NL" dirty="0"/>
              <a:t>Presenteer je projectvoorstel om 14:45 uur</a:t>
            </a:r>
            <a:r>
              <a:rPr lang="nl-NL" dirty="0" smtClean="0"/>
              <a:t>.</a:t>
            </a:r>
          </a:p>
          <a:p>
            <a:r>
              <a:rPr lang="nl-NL" dirty="0" smtClean="0"/>
              <a:t>Je mag in groepen van 2 werken </a:t>
            </a:r>
            <a:r>
              <a:rPr lang="nl-NL" sz="2400" dirty="0" smtClean="0"/>
              <a:t>(</a:t>
            </a:r>
            <a:r>
              <a:rPr lang="nl-NL" sz="2400" dirty="0" err="1" smtClean="0"/>
              <a:t>bijv</a:t>
            </a:r>
            <a:r>
              <a:rPr lang="nl-NL" sz="2400" dirty="0" smtClean="0"/>
              <a:t> als je nog geen OM2 gedaan hebt)</a:t>
            </a: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2814492"/>
      </p:ext>
    </p:extLst>
  </p:cSld>
  <p:clrMapOvr>
    <a:masterClrMapping/>
  </p:clrMapOvr>
  <p:transition advTm="11552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642"/>
            <a:ext cx="5760640" cy="66426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7009161"/>
      </p:ext>
    </p:extLst>
  </p:cSld>
  <p:clrMapOvr>
    <a:masterClrMapping/>
  </p:clrMapOvr>
  <p:transition advTm="11552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0779"/>
            <a:ext cx="6408712" cy="6472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85006072"/>
      </p:ext>
    </p:extLst>
  </p:cSld>
  <p:clrMapOvr>
    <a:masterClrMapping/>
  </p:clrMapOvr>
  <p:transition advTm="11552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412776"/>
            <a:ext cx="4316319" cy="433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17085634"/>
      </p:ext>
    </p:extLst>
  </p:cSld>
  <p:clrMapOvr>
    <a:masterClrMapping/>
  </p:clrMapOvr>
  <p:transition advTm="11552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9115"/>
            <a:ext cx="9144000" cy="47081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1218200"/>
      </p:ext>
    </p:extLst>
  </p:cSld>
  <p:clrMapOvr>
    <a:masterClrMapping/>
  </p:clrMapOvr>
  <p:transition advTm="11552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1212" y="0"/>
            <a:ext cx="4555044" cy="69394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71713804"/>
      </p:ext>
    </p:extLst>
  </p:cSld>
  <p:clrMapOvr>
    <a:masterClrMapping/>
  </p:clrMapOvr>
  <p:transition advTm="11552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47800" y="0"/>
            <a:ext cx="6400800" cy="908720"/>
          </a:xfrm>
        </p:spPr>
        <p:txBody>
          <a:bodyPr/>
          <a:lstStyle/>
          <a:p>
            <a:r>
              <a:rPr lang="nl-NL" dirty="0" smtClean="0"/>
              <a:t>Projectcyclus OM3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79512" y="1124744"/>
            <a:ext cx="8712968" cy="3599656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Projectvoorstel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Plan van Aanpak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Begroting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Offerte</a:t>
            </a:r>
          </a:p>
          <a:p>
            <a:r>
              <a:rPr lang="nl-NL" dirty="0" smtClean="0">
                <a:solidFill>
                  <a:schemeClr val="bg1"/>
                </a:solidFill>
              </a:rPr>
              <a:t>Werkplanning</a:t>
            </a:r>
          </a:p>
          <a:p>
            <a:pPr algn="ctr">
              <a:buFont typeface="Wingdings"/>
              <a:buChar char="à"/>
            </a:pPr>
            <a:r>
              <a:rPr lang="nl-NL" dirty="0" smtClean="0">
                <a:solidFill>
                  <a:schemeClr val="bg1"/>
                </a:solidFill>
                <a:sym typeface="Wingdings" pitchFamily="2" charset="2"/>
              </a:rPr>
              <a:t>GO / NO GO </a:t>
            </a:r>
          </a:p>
          <a:p>
            <a:r>
              <a:rPr lang="nl-NL" dirty="0" smtClean="0">
                <a:solidFill>
                  <a:schemeClr val="bg1"/>
                </a:solidFill>
                <a:sym typeface="Wingdings" pitchFamily="2" charset="2"/>
              </a:rPr>
              <a:t>Uitvoering (logboek, budgetbewaking)</a:t>
            </a:r>
          </a:p>
          <a:p>
            <a:r>
              <a:rPr lang="nl-NL" dirty="0" smtClean="0">
                <a:solidFill>
                  <a:schemeClr val="bg1"/>
                </a:solidFill>
                <a:sym typeface="Wingdings" pitchFamily="2" charset="2"/>
              </a:rPr>
              <a:t>Nacalculatie  en evaluatie (</a:t>
            </a:r>
            <a:r>
              <a:rPr lang="nl-NL" dirty="0" err="1" smtClean="0">
                <a:solidFill>
                  <a:schemeClr val="bg1"/>
                </a:solidFill>
                <a:sym typeface="Wingdings" pitchFamily="2" charset="2"/>
              </a:rPr>
              <a:t>lessons</a:t>
            </a:r>
            <a:r>
              <a:rPr lang="nl-NL" dirty="0" smtClean="0">
                <a:solidFill>
                  <a:schemeClr val="bg1"/>
                </a:solidFill>
                <a:sym typeface="Wingdings" pitchFamily="2" charset="2"/>
              </a:rPr>
              <a:t> </a:t>
            </a:r>
            <a:r>
              <a:rPr lang="nl-NL" dirty="0" err="1" smtClean="0">
                <a:solidFill>
                  <a:schemeClr val="bg1"/>
                </a:solidFill>
                <a:sym typeface="Wingdings" pitchFamily="2" charset="2"/>
              </a:rPr>
              <a:t>learned</a:t>
            </a:r>
            <a:r>
              <a:rPr lang="nl-NL" dirty="0" smtClean="0">
                <a:solidFill>
                  <a:schemeClr val="bg1"/>
                </a:solidFill>
                <a:sym typeface="Wingdings" pitchFamily="2" charset="2"/>
              </a:rPr>
              <a:t>) </a:t>
            </a:r>
          </a:p>
          <a:p>
            <a:pPr marL="0" indent="0" algn="ctr">
              <a:buNone/>
            </a:pPr>
            <a:r>
              <a:rPr lang="nl-NL" sz="4000" dirty="0" smtClean="0">
                <a:solidFill>
                  <a:srgbClr val="FF0000"/>
                </a:solidFill>
                <a:sym typeface="Wingdings" pitchFamily="2" charset="2"/>
              </a:rPr>
              <a:t> volgende project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41208185"/>
      </p:ext>
    </p:extLst>
  </p:cSld>
  <p:clrMapOvr>
    <a:masterClrMapping/>
  </p:clrMapOvr>
  <p:transition advTm="11552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75714275"/>
      </p:ext>
    </p:extLst>
  </p:cSld>
  <p:clrMapOvr>
    <a:masterClrMapping/>
  </p:clrMapOvr>
  <p:transition advTm="11552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Projectvoorstel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i="1" dirty="0" smtClean="0"/>
              <a:t>Doel: </a:t>
            </a:r>
          </a:p>
          <a:p>
            <a:pPr marL="0" indent="0">
              <a:buNone/>
            </a:pPr>
            <a:r>
              <a:rPr lang="nl-NL" i="1" dirty="0" smtClean="0"/>
              <a:t>in </a:t>
            </a:r>
            <a:r>
              <a:rPr lang="nl-NL" i="1" dirty="0"/>
              <a:t>een vroeg stadium heel duidelijk </a:t>
            </a:r>
            <a:r>
              <a:rPr lang="nl-NL" i="1" dirty="0" smtClean="0"/>
              <a:t> </a:t>
            </a:r>
            <a:r>
              <a:rPr lang="nl-NL" i="1" dirty="0"/>
              <a:t>krijgen wat het project precies inhoudt</a:t>
            </a:r>
            <a:endParaRPr lang="nl-NL" dirty="0" smtClean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8283006"/>
      </p:ext>
    </p:extLst>
  </p:cSld>
  <p:clrMapOvr>
    <a:masterClrMapping/>
  </p:clrMapOvr>
  <p:transition advTm="11552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|1.5|1.|1.|2.|1."/>
</p:tagLst>
</file>

<file path=ppt/theme/theme1.xml><?xml version="1.0" encoding="utf-8"?>
<a:theme xmlns:a="http://schemas.openxmlformats.org/drawingml/2006/main" name="Demo_KISS Open dag">
  <a:themeElements>
    <a:clrScheme name="Demo_KISS Open dag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mo_KISS Open dag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0574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»"/>
          <a:tabLst/>
          <a:defRPr kumimoji="0" lang="nl-NL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2057400" marR="0" indent="-2286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»"/>
          <a:tabLst/>
          <a:defRPr kumimoji="0" lang="nl-NL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mo_KISS Open dag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mo_KISS Open dag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mo_KISS Open da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5690</TotalTime>
  <Words>258</Words>
  <Application>Microsoft Office PowerPoint</Application>
  <PresentationFormat>Diavoorstelling (4:3)</PresentationFormat>
  <Paragraphs>45</Paragraphs>
  <Slides>16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17" baseType="lpstr">
      <vt:lpstr>Demo_KISS Open dag</vt:lpstr>
      <vt:lpstr>Projectcyclus </vt:lpstr>
      <vt:lpstr>PowerPoint-presentatie</vt:lpstr>
      <vt:lpstr>PowerPoint-presentatie</vt:lpstr>
      <vt:lpstr>PowerPoint-presentatie</vt:lpstr>
      <vt:lpstr>PowerPoint-presentatie</vt:lpstr>
      <vt:lpstr>PowerPoint-presentatie</vt:lpstr>
      <vt:lpstr>Projectcyclus OM3</vt:lpstr>
      <vt:lpstr>PowerPoint-presentatie</vt:lpstr>
      <vt:lpstr>Projectvoorstel</vt:lpstr>
      <vt:lpstr>PowerPoint-presentatie</vt:lpstr>
      <vt:lpstr>Randvoorwaarden: </vt:lpstr>
      <vt:lpstr>Aannames:</vt:lpstr>
      <vt:lpstr>Risico’s </vt:lpstr>
      <vt:lpstr> Voorwaarden voor het inleveren Het projectvoorstel wordt alleen beoordeeld indien: </vt:lpstr>
      <vt:lpstr>Opdracht</vt:lpstr>
      <vt:lpstr>Aan de slag!</vt:lpstr>
    </vt:vector>
  </TitlesOfParts>
  <Manager>C.J.M. Snippert</Manager>
  <Company>AOC Oost Almelo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Leerlingen stichting</dc:title>
  <dc:creator>Edwin Vos</dc:creator>
  <cp:lastModifiedBy>Dick van der Neut</cp:lastModifiedBy>
  <cp:revision>314</cp:revision>
  <cp:lastPrinted>2001-11-01T14:44:47Z</cp:lastPrinted>
  <dcterms:created xsi:type="dcterms:W3CDTF">2004-01-15T11:04:13Z</dcterms:created>
  <dcterms:modified xsi:type="dcterms:W3CDTF">2013-09-02T19:46:19Z</dcterms:modified>
  <cp:category>PR</cp:category>
</cp:coreProperties>
</file>