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337" r:id="rId2"/>
    <p:sldId id="334" r:id="rId3"/>
    <p:sldId id="335" r:id="rId4"/>
    <p:sldId id="342" r:id="rId5"/>
    <p:sldId id="336" r:id="rId6"/>
    <p:sldId id="338" r:id="rId7"/>
    <p:sldId id="354" r:id="rId8"/>
    <p:sldId id="355" r:id="rId9"/>
    <p:sldId id="356" r:id="rId10"/>
    <p:sldId id="357" r:id="rId11"/>
    <p:sldId id="358" r:id="rId12"/>
    <p:sldId id="359" r:id="rId13"/>
    <p:sldId id="341" r:id="rId14"/>
    <p:sldId id="339" r:id="rId15"/>
    <p:sldId id="343" r:id="rId16"/>
    <p:sldId id="344" r:id="rId17"/>
    <p:sldId id="345" r:id="rId18"/>
    <p:sldId id="360" r:id="rId19"/>
    <p:sldId id="361" r:id="rId20"/>
    <p:sldId id="362" r:id="rId21"/>
    <p:sldId id="327" r:id="rId22"/>
    <p:sldId id="328" r:id="rId23"/>
    <p:sldId id="329" r:id="rId24"/>
    <p:sldId id="330" r:id="rId25"/>
    <p:sldId id="364" r:id="rId26"/>
    <p:sldId id="331" r:id="rId27"/>
    <p:sldId id="351" r:id="rId28"/>
    <p:sldId id="352"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74" autoAdjust="0"/>
    <p:restoredTop sz="94664" autoAdjust="0"/>
  </p:normalViewPr>
  <p:slideViewPr>
    <p:cSldViewPr>
      <p:cViewPr>
        <p:scale>
          <a:sx n="66" d="100"/>
          <a:sy n="66" d="100"/>
        </p:scale>
        <p:origin x="-1080" y="-9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9421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94212"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94213"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C181367-9A68-41A0-BC60-E59575D82ED6}" type="slidenum">
              <a:rPr lang="en-US"/>
              <a:pPr/>
              <a:t>‹nr.›</a:t>
            </a:fld>
            <a:endParaRPr lang="en-US"/>
          </a:p>
        </p:txBody>
      </p:sp>
    </p:spTree>
    <p:extLst>
      <p:ext uri="{BB962C8B-B14F-4D97-AF65-F5344CB8AC3E}">
        <p14:creationId xmlns:p14="http://schemas.microsoft.com/office/powerpoint/2010/main" val="2319900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13B4B25-7869-408E-B9A5-3A826BD1A445}" type="slidenum">
              <a:rPr lang="en-US"/>
              <a:pPr/>
              <a:t>‹nr.›</a:t>
            </a:fld>
            <a:endParaRPr lang="en-US"/>
          </a:p>
        </p:txBody>
      </p:sp>
    </p:spTree>
    <p:extLst>
      <p:ext uri="{BB962C8B-B14F-4D97-AF65-F5344CB8AC3E}">
        <p14:creationId xmlns:p14="http://schemas.microsoft.com/office/powerpoint/2010/main" val="181813298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lvl1pPr>
              <a:defRPr/>
            </a:lvl1pPr>
          </a:lstStyle>
          <a:p>
            <a:endParaRPr lang="en-US"/>
          </a:p>
        </p:txBody>
      </p:sp>
      <p:sp>
        <p:nvSpPr>
          <p:cNvPr id="5" name="Tijdelijke aanduiding voor voettekst 4"/>
          <p:cNvSpPr>
            <a:spLocks noGrp="1"/>
          </p:cNvSpPr>
          <p:nvPr>
            <p:ph type="ftr" sz="quarter" idx="11"/>
          </p:nvPr>
        </p:nvSpPr>
        <p:spPr/>
        <p:txBody>
          <a:bodyPr/>
          <a:lstStyle>
            <a:lvl1pPr>
              <a:defRPr/>
            </a:lvl1pPr>
          </a:lstStyle>
          <a:p>
            <a:r>
              <a:rPr lang="en-US"/>
              <a:t>HBA22E Workshops Introduction Lecture KTW 07-08</a:t>
            </a:r>
          </a:p>
        </p:txBody>
      </p:sp>
      <p:sp>
        <p:nvSpPr>
          <p:cNvPr id="6" name="Tijdelijke aanduiding voor dianummer 5"/>
          <p:cNvSpPr>
            <a:spLocks noGrp="1"/>
          </p:cNvSpPr>
          <p:nvPr>
            <p:ph type="sldNum" sz="quarter" idx="12"/>
          </p:nvPr>
        </p:nvSpPr>
        <p:spPr/>
        <p:txBody>
          <a:bodyPr/>
          <a:lstStyle>
            <a:lvl1pPr>
              <a:defRPr/>
            </a:lvl1pPr>
          </a:lstStyle>
          <a:p>
            <a:fld id="{08189580-4CA8-4E79-94C9-43537B055CE3}" type="slidenum">
              <a:rPr lang="en-US"/>
              <a:pPr/>
              <a:t>‹nr.›</a:t>
            </a:fld>
            <a:endParaRPr lang="en-US"/>
          </a:p>
        </p:txBody>
      </p:sp>
    </p:spTree>
    <p:extLst>
      <p:ext uri="{BB962C8B-B14F-4D97-AF65-F5344CB8AC3E}">
        <p14:creationId xmlns:p14="http://schemas.microsoft.com/office/powerpoint/2010/main" val="2920634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en-US"/>
          </a:p>
        </p:txBody>
      </p:sp>
      <p:sp>
        <p:nvSpPr>
          <p:cNvPr id="5" name="Tijdelijke aanduiding voor voettekst 4"/>
          <p:cNvSpPr>
            <a:spLocks noGrp="1"/>
          </p:cNvSpPr>
          <p:nvPr>
            <p:ph type="ftr" sz="quarter" idx="11"/>
          </p:nvPr>
        </p:nvSpPr>
        <p:spPr/>
        <p:txBody>
          <a:bodyPr/>
          <a:lstStyle>
            <a:lvl1pPr>
              <a:defRPr/>
            </a:lvl1pPr>
          </a:lstStyle>
          <a:p>
            <a:r>
              <a:rPr lang="en-US"/>
              <a:t>HBA22E Workshops Introduction Lecture KTW 07-08</a:t>
            </a:r>
          </a:p>
        </p:txBody>
      </p:sp>
      <p:sp>
        <p:nvSpPr>
          <p:cNvPr id="6" name="Tijdelijke aanduiding voor dianummer 5"/>
          <p:cNvSpPr>
            <a:spLocks noGrp="1"/>
          </p:cNvSpPr>
          <p:nvPr>
            <p:ph type="sldNum" sz="quarter" idx="12"/>
          </p:nvPr>
        </p:nvSpPr>
        <p:spPr/>
        <p:txBody>
          <a:bodyPr/>
          <a:lstStyle>
            <a:lvl1pPr>
              <a:defRPr/>
            </a:lvl1pPr>
          </a:lstStyle>
          <a:p>
            <a:fld id="{42313C9E-50B4-4D0F-AED1-D6B98E0DB17A}" type="slidenum">
              <a:rPr lang="en-US"/>
              <a:pPr/>
              <a:t>‹nr.›</a:t>
            </a:fld>
            <a:endParaRPr lang="en-US"/>
          </a:p>
        </p:txBody>
      </p:sp>
    </p:spTree>
    <p:extLst>
      <p:ext uri="{BB962C8B-B14F-4D97-AF65-F5344CB8AC3E}">
        <p14:creationId xmlns:p14="http://schemas.microsoft.com/office/powerpoint/2010/main" val="2815096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en-US"/>
          </a:p>
        </p:txBody>
      </p:sp>
      <p:sp>
        <p:nvSpPr>
          <p:cNvPr id="5" name="Tijdelijke aanduiding voor voettekst 4"/>
          <p:cNvSpPr>
            <a:spLocks noGrp="1"/>
          </p:cNvSpPr>
          <p:nvPr>
            <p:ph type="ftr" sz="quarter" idx="11"/>
          </p:nvPr>
        </p:nvSpPr>
        <p:spPr/>
        <p:txBody>
          <a:bodyPr/>
          <a:lstStyle>
            <a:lvl1pPr>
              <a:defRPr/>
            </a:lvl1pPr>
          </a:lstStyle>
          <a:p>
            <a:r>
              <a:rPr lang="en-US"/>
              <a:t>HBA22E Workshops Introduction Lecture KTW 07-08</a:t>
            </a:r>
          </a:p>
        </p:txBody>
      </p:sp>
      <p:sp>
        <p:nvSpPr>
          <p:cNvPr id="6" name="Tijdelijke aanduiding voor dianummer 5"/>
          <p:cNvSpPr>
            <a:spLocks noGrp="1"/>
          </p:cNvSpPr>
          <p:nvPr>
            <p:ph type="sldNum" sz="quarter" idx="12"/>
          </p:nvPr>
        </p:nvSpPr>
        <p:spPr/>
        <p:txBody>
          <a:bodyPr/>
          <a:lstStyle>
            <a:lvl1pPr>
              <a:defRPr/>
            </a:lvl1pPr>
          </a:lstStyle>
          <a:p>
            <a:fld id="{F6D16491-75F5-408C-BDD4-4AB302E77BC1}" type="slidenum">
              <a:rPr lang="en-US"/>
              <a:pPr/>
              <a:t>‹nr.›</a:t>
            </a:fld>
            <a:endParaRPr lang="en-US"/>
          </a:p>
        </p:txBody>
      </p:sp>
    </p:spTree>
    <p:extLst>
      <p:ext uri="{BB962C8B-B14F-4D97-AF65-F5344CB8AC3E}">
        <p14:creationId xmlns:p14="http://schemas.microsoft.com/office/powerpoint/2010/main" val="2549001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en-US"/>
          </a:p>
        </p:txBody>
      </p:sp>
      <p:sp>
        <p:nvSpPr>
          <p:cNvPr id="5" name="Tijdelijke aanduiding voor voettekst 4"/>
          <p:cNvSpPr>
            <a:spLocks noGrp="1"/>
          </p:cNvSpPr>
          <p:nvPr>
            <p:ph type="ftr" sz="quarter" idx="11"/>
          </p:nvPr>
        </p:nvSpPr>
        <p:spPr/>
        <p:txBody>
          <a:bodyPr/>
          <a:lstStyle>
            <a:lvl1pPr>
              <a:defRPr/>
            </a:lvl1pPr>
          </a:lstStyle>
          <a:p>
            <a:r>
              <a:rPr lang="en-US"/>
              <a:t>HBA22E Workshops Introduction Lecture KTW 07-08</a:t>
            </a:r>
          </a:p>
        </p:txBody>
      </p:sp>
      <p:sp>
        <p:nvSpPr>
          <p:cNvPr id="6" name="Tijdelijke aanduiding voor dianummer 5"/>
          <p:cNvSpPr>
            <a:spLocks noGrp="1"/>
          </p:cNvSpPr>
          <p:nvPr>
            <p:ph type="sldNum" sz="quarter" idx="12"/>
          </p:nvPr>
        </p:nvSpPr>
        <p:spPr/>
        <p:txBody>
          <a:bodyPr/>
          <a:lstStyle>
            <a:lvl1pPr>
              <a:defRPr/>
            </a:lvl1pPr>
          </a:lstStyle>
          <a:p>
            <a:fld id="{F789CA43-7C74-40C2-B346-65EF9F7E4405}" type="slidenum">
              <a:rPr lang="en-US"/>
              <a:pPr/>
              <a:t>‹nr.›</a:t>
            </a:fld>
            <a:endParaRPr lang="en-US"/>
          </a:p>
        </p:txBody>
      </p:sp>
    </p:spTree>
    <p:extLst>
      <p:ext uri="{BB962C8B-B14F-4D97-AF65-F5344CB8AC3E}">
        <p14:creationId xmlns:p14="http://schemas.microsoft.com/office/powerpoint/2010/main" val="1206313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en-US"/>
          </a:p>
        </p:txBody>
      </p:sp>
      <p:sp>
        <p:nvSpPr>
          <p:cNvPr id="5" name="Tijdelijke aanduiding voor voettekst 4"/>
          <p:cNvSpPr>
            <a:spLocks noGrp="1"/>
          </p:cNvSpPr>
          <p:nvPr>
            <p:ph type="ftr" sz="quarter" idx="11"/>
          </p:nvPr>
        </p:nvSpPr>
        <p:spPr/>
        <p:txBody>
          <a:bodyPr/>
          <a:lstStyle>
            <a:lvl1pPr>
              <a:defRPr/>
            </a:lvl1pPr>
          </a:lstStyle>
          <a:p>
            <a:r>
              <a:rPr lang="en-US"/>
              <a:t>HBA22E Workshops Introduction Lecture KTW 07-08</a:t>
            </a:r>
          </a:p>
        </p:txBody>
      </p:sp>
      <p:sp>
        <p:nvSpPr>
          <p:cNvPr id="6" name="Tijdelijke aanduiding voor dianummer 5"/>
          <p:cNvSpPr>
            <a:spLocks noGrp="1"/>
          </p:cNvSpPr>
          <p:nvPr>
            <p:ph type="sldNum" sz="quarter" idx="12"/>
          </p:nvPr>
        </p:nvSpPr>
        <p:spPr/>
        <p:txBody>
          <a:bodyPr/>
          <a:lstStyle>
            <a:lvl1pPr>
              <a:defRPr/>
            </a:lvl1pPr>
          </a:lstStyle>
          <a:p>
            <a:fld id="{834272B7-321A-48E9-9E1C-69D1B349B4FE}" type="slidenum">
              <a:rPr lang="en-US"/>
              <a:pPr/>
              <a:t>‹nr.›</a:t>
            </a:fld>
            <a:endParaRPr lang="en-US"/>
          </a:p>
        </p:txBody>
      </p:sp>
    </p:spTree>
    <p:extLst>
      <p:ext uri="{BB962C8B-B14F-4D97-AF65-F5344CB8AC3E}">
        <p14:creationId xmlns:p14="http://schemas.microsoft.com/office/powerpoint/2010/main" val="1115940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endParaRPr lang="en-US"/>
          </a:p>
        </p:txBody>
      </p:sp>
      <p:sp>
        <p:nvSpPr>
          <p:cNvPr id="6" name="Tijdelijke aanduiding voor voettekst 5"/>
          <p:cNvSpPr>
            <a:spLocks noGrp="1"/>
          </p:cNvSpPr>
          <p:nvPr>
            <p:ph type="ftr" sz="quarter" idx="11"/>
          </p:nvPr>
        </p:nvSpPr>
        <p:spPr/>
        <p:txBody>
          <a:bodyPr/>
          <a:lstStyle>
            <a:lvl1pPr>
              <a:defRPr/>
            </a:lvl1pPr>
          </a:lstStyle>
          <a:p>
            <a:r>
              <a:rPr lang="en-US"/>
              <a:t>HBA22E Workshops Introduction Lecture KTW 07-08</a:t>
            </a:r>
          </a:p>
        </p:txBody>
      </p:sp>
      <p:sp>
        <p:nvSpPr>
          <p:cNvPr id="7" name="Tijdelijke aanduiding voor dianummer 6"/>
          <p:cNvSpPr>
            <a:spLocks noGrp="1"/>
          </p:cNvSpPr>
          <p:nvPr>
            <p:ph type="sldNum" sz="quarter" idx="12"/>
          </p:nvPr>
        </p:nvSpPr>
        <p:spPr/>
        <p:txBody>
          <a:bodyPr/>
          <a:lstStyle>
            <a:lvl1pPr>
              <a:defRPr/>
            </a:lvl1pPr>
          </a:lstStyle>
          <a:p>
            <a:fld id="{4112A7DB-C69A-4897-B9D0-E5C99C2A46EE}" type="slidenum">
              <a:rPr lang="en-US"/>
              <a:pPr/>
              <a:t>‹nr.›</a:t>
            </a:fld>
            <a:endParaRPr lang="en-US"/>
          </a:p>
        </p:txBody>
      </p:sp>
    </p:spTree>
    <p:extLst>
      <p:ext uri="{BB962C8B-B14F-4D97-AF65-F5344CB8AC3E}">
        <p14:creationId xmlns:p14="http://schemas.microsoft.com/office/powerpoint/2010/main" val="860797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vl1pPr>
          </a:lstStyle>
          <a:p>
            <a:endParaRPr lang="en-US"/>
          </a:p>
        </p:txBody>
      </p:sp>
      <p:sp>
        <p:nvSpPr>
          <p:cNvPr id="8" name="Tijdelijke aanduiding voor voettekst 7"/>
          <p:cNvSpPr>
            <a:spLocks noGrp="1"/>
          </p:cNvSpPr>
          <p:nvPr>
            <p:ph type="ftr" sz="quarter" idx="11"/>
          </p:nvPr>
        </p:nvSpPr>
        <p:spPr/>
        <p:txBody>
          <a:bodyPr/>
          <a:lstStyle>
            <a:lvl1pPr>
              <a:defRPr/>
            </a:lvl1pPr>
          </a:lstStyle>
          <a:p>
            <a:r>
              <a:rPr lang="en-US"/>
              <a:t>HBA22E Workshops Introduction Lecture KTW 07-08</a:t>
            </a:r>
          </a:p>
        </p:txBody>
      </p:sp>
      <p:sp>
        <p:nvSpPr>
          <p:cNvPr id="9" name="Tijdelijke aanduiding voor dianummer 8"/>
          <p:cNvSpPr>
            <a:spLocks noGrp="1"/>
          </p:cNvSpPr>
          <p:nvPr>
            <p:ph type="sldNum" sz="quarter" idx="12"/>
          </p:nvPr>
        </p:nvSpPr>
        <p:spPr/>
        <p:txBody>
          <a:bodyPr/>
          <a:lstStyle>
            <a:lvl1pPr>
              <a:defRPr/>
            </a:lvl1pPr>
          </a:lstStyle>
          <a:p>
            <a:fld id="{13BF8119-ED07-4026-BE5A-9ADC60E9BD7C}" type="slidenum">
              <a:rPr lang="en-US"/>
              <a:pPr/>
              <a:t>‹nr.›</a:t>
            </a:fld>
            <a:endParaRPr lang="en-US"/>
          </a:p>
        </p:txBody>
      </p:sp>
    </p:spTree>
    <p:extLst>
      <p:ext uri="{BB962C8B-B14F-4D97-AF65-F5344CB8AC3E}">
        <p14:creationId xmlns:p14="http://schemas.microsoft.com/office/powerpoint/2010/main" val="983583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en-US"/>
          </a:p>
        </p:txBody>
      </p:sp>
      <p:sp>
        <p:nvSpPr>
          <p:cNvPr id="4" name="Tijdelijke aanduiding voor voettekst 3"/>
          <p:cNvSpPr>
            <a:spLocks noGrp="1"/>
          </p:cNvSpPr>
          <p:nvPr>
            <p:ph type="ftr" sz="quarter" idx="11"/>
          </p:nvPr>
        </p:nvSpPr>
        <p:spPr/>
        <p:txBody>
          <a:bodyPr/>
          <a:lstStyle>
            <a:lvl1pPr>
              <a:defRPr/>
            </a:lvl1pPr>
          </a:lstStyle>
          <a:p>
            <a:r>
              <a:rPr lang="en-US"/>
              <a:t>HBA22E Workshops Introduction Lecture KTW 07-08</a:t>
            </a:r>
          </a:p>
        </p:txBody>
      </p:sp>
      <p:sp>
        <p:nvSpPr>
          <p:cNvPr id="5" name="Tijdelijke aanduiding voor dianummer 4"/>
          <p:cNvSpPr>
            <a:spLocks noGrp="1"/>
          </p:cNvSpPr>
          <p:nvPr>
            <p:ph type="sldNum" sz="quarter" idx="12"/>
          </p:nvPr>
        </p:nvSpPr>
        <p:spPr/>
        <p:txBody>
          <a:bodyPr/>
          <a:lstStyle>
            <a:lvl1pPr>
              <a:defRPr/>
            </a:lvl1pPr>
          </a:lstStyle>
          <a:p>
            <a:fld id="{C4EBAA7D-41AD-4DB8-B7FE-2CB315B28BD7}" type="slidenum">
              <a:rPr lang="en-US"/>
              <a:pPr/>
              <a:t>‹nr.›</a:t>
            </a:fld>
            <a:endParaRPr lang="en-US"/>
          </a:p>
        </p:txBody>
      </p:sp>
    </p:spTree>
    <p:extLst>
      <p:ext uri="{BB962C8B-B14F-4D97-AF65-F5344CB8AC3E}">
        <p14:creationId xmlns:p14="http://schemas.microsoft.com/office/powerpoint/2010/main" val="217175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en-US"/>
          </a:p>
        </p:txBody>
      </p:sp>
      <p:sp>
        <p:nvSpPr>
          <p:cNvPr id="3" name="Tijdelijke aanduiding voor voettekst 2"/>
          <p:cNvSpPr>
            <a:spLocks noGrp="1"/>
          </p:cNvSpPr>
          <p:nvPr>
            <p:ph type="ftr" sz="quarter" idx="11"/>
          </p:nvPr>
        </p:nvSpPr>
        <p:spPr/>
        <p:txBody>
          <a:bodyPr/>
          <a:lstStyle>
            <a:lvl1pPr>
              <a:defRPr/>
            </a:lvl1pPr>
          </a:lstStyle>
          <a:p>
            <a:r>
              <a:rPr lang="en-US"/>
              <a:t>HBA22E Workshops Introduction Lecture KTW 07-08</a:t>
            </a:r>
          </a:p>
        </p:txBody>
      </p:sp>
      <p:sp>
        <p:nvSpPr>
          <p:cNvPr id="4" name="Tijdelijke aanduiding voor dianummer 3"/>
          <p:cNvSpPr>
            <a:spLocks noGrp="1"/>
          </p:cNvSpPr>
          <p:nvPr>
            <p:ph type="sldNum" sz="quarter" idx="12"/>
          </p:nvPr>
        </p:nvSpPr>
        <p:spPr/>
        <p:txBody>
          <a:bodyPr/>
          <a:lstStyle>
            <a:lvl1pPr>
              <a:defRPr/>
            </a:lvl1pPr>
          </a:lstStyle>
          <a:p>
            <a:fld id="{09CBEFD7-C0FA-4175-A0B5-3A4E8643A49A}" type="slidenum">
              <a:rPr lang="en-US"/>
              <a:pPr/>
              <a:t>‹nr.›</a:t>
            </a:fld>
            <a:endParaRPr lang="en-US"/>
          </a:p>
        </p:txBody>
      </p:sp>
    </p:spTree>
    <p:extLst>
      <p:ext uri="{BB962C8B-B14F-4D97-AF65-F5344CB8AC3E}">
        <p14:creationId xmlns:p14="http://schemas.microsoft.com/office/powerpoint/2010/main" val="3729487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en-US"/>
          </a:p>
        </p:txBody>
      </p:sp>
      <p:sp>
        <p:nvSpPr>
          <p:cNvPr id="6" name="Tijdelijke aanduiding voor voettekst 5"/>
          <p:cNvSpPr>
            <a:spLocks noGrp="1"/>
          </p:cNvSpPr>
          <p:nvPr>
            <p:ph type="ftr" sz="quarter" idx="11"/>
          </p:nvPr>
        </p:nvSpPr>
        <p:spPr/>
        <p:txBody>
          <a:bodyPr/>
          <a:lstStyle>
            <a:lvl1pPr>
              <a:defRPr/>
            </a:lvl1pPr>
          </a:lstStyle>
          <a:p>
            <a:r>
              <a:rPr lang="en-US"/>
              <a:t>HBA22E Workshops Introduction Lecture KTW 07-08</a:t>
            </a:r>
          </a:p>
        </p:txBody>
      </p:sp>
      <p:sp>
        <p:nvSpPr>
          <p:cNvPr id="7" name="Tijdelijke aanduiding voor dianummer 6"/>
          <p:cNvSpPr>
            <a:spLocks noGrp="1"/>
          </p:cNvSpPr>
          <p:nvPr>
            <p:ph type="sldNum" sz="quarter" idx="12"/>
          </p:nvPr>
        </p:nvSpPr>
        <p:spPr/>
        <p:txBody>
          <a:bodyPr/>
          <a:lstStyle>
            <a:lvl1pPr>
              <a:defRPr/>
            </a:lvl1pPr>
          </a:lstStyle>
          <a:p>
            <a:fld id="{DA463067-DDEC-4751-98B9-BBDF50FD14B7}" type="slidenum">
              <a:rPr lang="en-US"/>
              <a:pPr/>
              <a:t>‹nr.›</a:t>
            </a:fld>
            <a:endParaRPr lang="en-US"/>
          </a:p>
        </p:txBody>
      </p:sp>
    </p:spTree>
    <p:extLst>
      <p:ext uri="{BB962C8B-B14F-4D97-AF65-F5344CB8AC3E}">
        <p14:creationId xmlns:p14="http://schemas.microsoft.com/office/powerpoint/2010/main" val="4175214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en-US"/>
          </a:p>
        </p:txBody>
      </p:sp>
      <p:sp>
        <p:nvSpPr>
          <p:cNvPr id="6" name="Tijdelijke aanduiding voor voettekst 5"/>
          <p:cNvSpPr>
            <a:spLocks noGrp="1"/>
          </p:cNvSpPr>
          <p:nvPr>
            <p:ph type="ftr" sz="quarter" idx="11"/>
          </p:nvPr>
        </p:nvSpPr>
        <p:spPr/>
        <p:txBody>
          <a:bodyPr/>
          <a:lstStyle>
            <a:lvl1pPr>
              <a:defRPr/>
            </a:lvl1pPr>
          </a:lstStyle>
          <a:p>
            <a:r>
              <a:rPr lang="en-US"/>
              <a:t>HBA22E Workshops Introduction Lecture KTW 07-08</a:t>
            </a:r>
          </a:p>
        </p:txBody>
      </p:sp>
      <p:sp>
        <p:nvSpPr>
          <p:cNvPr id="7" name="Tijdelijke aanduiding voor dianummer 6"/>
          <p:cNvSpPr>
            <a:spLocks noGrp="1"/>
          </p:cNvSpPr>
          <p:nvPr>
            <p:ph type="sldNum" sz="quarter" idx="12"/>
          </p:nvPr>
        </p:nvSpPr>
        <p:spPr/>
        <p:txBody>
          <a:bodyPr/>
          <a:lstStyle>
            <a:lvl1pPr>
              <a:defRPr/>
            </a:lvl1pPr>
          </a:lstStyle>
          <a:p>
            <a:fld id="{54065347-EFE3-4D1C-ABDD-94E373D7A4CB}" type="slidenum">
              <a:rPr lang="en-US"/>
              <a:pPr/>
              <a:t>‹nr.›</a:t>
            </a:fld>
            <a:endParaRPr lang="en-US"/>
          </a:p>
        </p:txBody>
      </p:sp>
    </p:spTree>
    <p:extLst>
      <p:ext uri="{BB962C8B-B14F-4D97-AF65-F5344CB8AC3E}">
        <p14:creationId xmlns:p14="http://schemas.microsoft.com/office/powerpoint/2010/main" val="3462435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r>
              <a:rPr lang="en-US"/>
              <a:t>HBA22E Workshops Introduction Lecture KTW 07-08</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CF8C525C-FFB3-48C6-BDEC-B2A1B96F4409}" type="slidenum">
              <a:rPr lang="en-US"/>
              <a:pPr/>
              <a:t>‹nr.›</a:t>
            </a:fld>
            <a:endParaRPr lang="en-US"/>
          </a:p>
        </p:txBody>
      </p:sp>
      <p:pic>
        <p:nvPicPr>
          <p:cNvPr id="1031"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8498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ctrTitle"/>
          </p:nvPr>
        </p:nvSpPr>
        <p:spPr>
          <a:xfrm>
            <a:off x="755650" y="333375"/>
            <a:ext cx="7772400" cy="1470025"/>
          </a:xfrm>
        </p:spPr>
        <p:txBody>
          <a:bodyPr/>
          <a:lstStyle/>
          <a:p>
            <a:r>
              <a:rPr lang="en-US" dirty="0" err="1" smtClean="0"/>
              <a:t>Strategisch</a:t>
            </a:r>
            <a:r>
              <a:rPr lang="en-US" dirty="0" smtClean="0"/>
              <a:t> </a:t>
            </a:r>
            <a:r>
              <a:rPr lang="en-US" dirty="0" err="1" smtClean="0"/>
              <a:t>ondernemerschap</a:t>
            </a:r>
            <a:r>
              <a:rPr lang="en-US" dirty="0" smtClean="0"/>
              <a:t> </a:t>
            </a:r>
            <a:r>
              <a:rPr lang="en-US" dirty="0"/>
              <a:t/>
            </a:r>
            <a:br>
              <a:rPr lang="en-US" dirty="0"/>
            </a:br>
            <a:endParaRPr lang="en-US" dirty="0"/>
          </a:p>
        </p:txBody>
      </p:sp>
      <p:sp>
        <p:nvSpPr>
          <p:cNvPr id="294915" name="Rectangle 3"/>
          <p:cNvSpPr>
            <a:spLocks noGrp="1" noChangeArrowheads="1"/>
          </p:cNvSpPr>
          <p:nvPr>
            <p:ph type="subTitle" idx="1"/>
          </p:nvPr>
        </p:nvSpPr>
        <p:spPr>
          <a:xfrm>
            <a:off x="1258888" y="2565400"/>
            <a:ext cx="6400800" cy="2519363"/>
          </a:xfrm>
        </p:spPr>
        <p:txBody>
          <a:bodyPr/>
          <a:lstStyle/>
          <a:p>
            <a:r>
              <a:rPr lang="en-US" dirty="0" err="1"/>
              <a:t>Introductie</a:t>
            </a:r>
            <a:r>
              <a:rPr lang="en-US" dirty="0"/>
              <a:t> college over </a:t>
            </a:r>
            <a:r>
              <a:rPr lang="en-US" dirty="0" err="1"/>
              <a:t>missie</a:t>
            </a:r>
            <a:r>
              <a:rPr lang="en-US" dirty="0"/>
              <a:t>, </a:t>
            </a:r>
            <a:r>
              <a:rPr lang="en-US" dirty="0" err="1"/>
              <a:t>visie</a:t>
            </a:r>
            <a:r>
              <a:rPr lang="en-US" dirty="0"/>
              <a:t>, </a:t>
            </a:r>
            <a:r>
              <a:rPr lang="en-US" dirty="0" err="1"/>
              <a:t>doelstellingen</a:t>
            </a:r>
            <a:r>
              <a:rPr lang="en-US" dirty="0"/>
              <a:t>, </a:t>
            </a:r>
            <a:r>
              <a:rPr lang="en-US" dirty="0" err="1" smtClean="0"/>
              <a:t>strategie</a:t>
            </a:r>
            <a:r>
              <a:rPr lang="en-US" dirty="0"/>
              <a:t> </a:t>
            </a:r>
            <a:r>
              <a:rPr lang="en-US" dirty="0" smtClean="0"/>
              <a:t>en </a:t>
            </a:r>
            <a:r>
              <a:rPr lang="en-US" dirty="0" err="1"/>
              <a:t>competenties</a:t>
            </a:r>
            <a:r>
              <a:rPr lang="en-US" dirty="0"/>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Freeform 2"/>
          <p:cNvSpPr>
            <a:spLocks/>
          </p:cNvSpPr>
          <p:nvPr/>
        </p:nvSpPr>
        <p:spPr bwMode="auto">
          <a:xfrm>
            <a:off x="5867400" y="4797425"/>
            <a:ext cx="2808288" cy="2711450"/>
          </a:xfrm>
          <a:custGeom>
            <a:avLst/>
            <a:gdLst>
              <a:gd name="T0" fmla="*/ 1769 w 1769"/>
              <a:gd name="T1" fmla="*/ 121 h 1708"/>
              <a:gd name="T2" fmla="*/ 1497 w 1769"/>
              <a:gd name="T3" fmla="*/ 30 h 1708"/>
              <a:gd name="T4" fmla="*/ 1225 w 1769"/>
              <a:gd name="T5" fmla="*/ 30 h 1708"/>
              <a:gd name="T6" fmla="*/ 1134 w 1769"/>
              <a:gd name="T7" fmla="*/ 211 h 1708"/>
              <a:gd name="T8" fmla="*/ 1179 w 1769"/>
              <a:gd name="T9" fmla="*/ 438 h 1708"/>
              <a:gd name="T10" fmla="*/ 1088 w 1769"/>
              <a:gd name="T11" fmla="*/ 484 h 1708"/>
              <a:gd name="T12" fmla="*/ 952 w 1769"/>
              <a:gd name="T13" fmla="*/ 438 h 1708"/>
              <a:gd name="T14" fmla="*/ 952 w 1769"/>
              <a:gd name="T15" fmla="*/ 348 h 1708"/>
              <a:gd name="T16" fmla="*/ 907 w 1769"/>
              <a:gd name="T17" fmla="*/ 211 h 1708"/>
              <a:gd name="T18" fmla="*/ 771 w 1769"/>
              <a:gd name="T19" fmla="*/ 211 h 1708"/>
              <a:gd name="T20" fmla="*/ 680 w 1769"/>
              <a:gd name="T21" fmla="*/ 257 h 1708"/>
              <a:gd name="T22" fmla="*/ 635 w 1769"/>
              <a:gd name="T23" fmla="*/ 438 h 1708"/>
              <a:gd name="T24" fmla="*/ 590 w 1769"/>
              <a:gd name="T25" fmla="*/ 620 h 1708"/>
              <a:gd name="T26" fmla="*/ 499 w 1769"/>
              <a:gd name="T27" fmla="*/ 846 h 1708"/>
              <a:gd name="T28" fmla="*/ 499 w 1769"/>
              <a:gd name="T29" fmla="*/ 937 h 1708"/>
              <a:gd name="T30" fmla="*/ 499 w 1769"/>
              <a:gd name="T31" fmla="*/ 1073 h 1708"/>
              <a:gd name="T32" fmla="*/ 453 w 1769"/>
              <a:gd name="T33" fmla="*/ 1209 h 1708"/>
              <a:gd name="T34" fmla="*/ 363 w 1769"/>
              <a:gd name="T35" fmla="*/ 1391 h 1708"/>
              <a:gd name="T36" fmla="*/ 272 w 1769"/>
              <a:gd name="T37" fmla="*/ 1618 h 1708"/>
              <a:gd name="T38" fmla="*/ 91 w 1769"/>
              <a:gd name="T39" fmla="*/ 1663 h 1708"/>
              <a:gd name="T40" fmla="*/ 0 w 1769"/>
              <a:gd name="T41" fmla="*/ 1708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9" h="1708">
                <a:moveTo>
                  <a:pt x="1769" y="121"/>
                </a:moveTo>
                <a:cubicBezTo>
                  <a:pt x="1678" y="83"/>
                  <a:pt x="1588" y="45"/>
                  <a:pt x="1497" y="30"/>
                </a:cubicBezTo>
                <a:cubicBezTo>
                  <a:pt x="1406" y="15"/>
                  <a:pt x="1285" y="0"/>
                  <a:pt x="1225" y="30"/>
                </a:cubicBezTo>
                <a:cubicBezTo>
                  <a:pt x="1165" y="60"/>
                  <a:pt x="1142" y="143"/>
                  <a:pt x="1134" y="211"/>
                </a:cubicBezTo>
                <a:cubicBezTo>
                  <a:pt x="1126" y="279"/>
                  <a:pt x="1187" y="393"/>
                  <a:pt x="1179" y="438"/>
                </a:cubicBezTo>
                <a:cubicBezTo>
                  <a:pt x="1171" y="483"/>
                  <a:pt x="1126" y="484"/>
                  <a:pt x="1088" y="484"/>
                </a:cubicBezTo>
                <a:cubicBezTo>
                  <a:pt x="1050" y="484"/>
                  <a:pt x="975" y="461"/>
                  <a:pt x="952" y="438"/>
                </a:cubicBezTo>
                <a:cubicBezTo>
                  <a:pt x="929" y="415"/>
                  <a:pt x="959" y="386"/>
                  <a:pt x="952" y="348"/>
                </a:cubicBezTo>
                <a:cubicBezTo>
                  <a:pt x="945" y="310"/>
                  <a:pt x="937" y="234"/>
                  <a:pt x="907" y="211"/>
                </a:cubicBezTo>
                <a:cubicBezTo>
                  <a:pt x="877" y="188"/>
                  <a:pt x="809" y="203"/>
                  <a:pt x="771" y="211"/>
                </a:cubicBezTo>
                <a:cubicBezTo>
                  <a:pt x="733" y="219"/>
                  <a:pt x="703" y="219"/>
                  <a:pt x="680" y="257"/>
                </a:cubicBezTo>
                <a:cubicBezTo>
                  <a:pt x="657" y="295"/>
                  <a:pt x="650" y="378"/>
                  <a:pt x="635" y="438"/>
                </a:cubicBezTo>
                <a:cubicBezTo>
                  <a:pt x="620" y="498"/>
                  <a:pt x="613" y="552"/>
                  <a:pt x="590" y="620"/>
                </a:cubicBezTo>
                <a:cubicBezTo>
                  <a:pt x="567" y="688"/>
                  <a:pt x="514" y="793"/>
                  <a:pt x="499" y="846"/>
                </a:cubicBezTo>
                <a:cubicBezTo>
                  <a:pt x="484" y="899"/>
                  <a:pt x="499" y="899"/>
                  <a:pt x="499" y="937"/>
                </a:cubicBezTo>
                <a:cubicBezTo>
                  <a:pt x="499" y="975"/>
                  <a:pt x="507" y="1028"/>
                  <a:pt x="499" y="1073"/>
                </a:cubicBezTo>
                <a:cubicBezTo>
                  <a:pt x="491" y="1118"/>
                  <a:pt x="476" y="1156"/>
                  <a:pt x="453" y="1209"/>
                </a:cubicBezTo>
                <a:cubicBezTo>
                  <a:pt x="430" y="1262"/>
                  <a:pt x="393" y="1323"/>
                  <a:pt x="363" y="1391"/>
                </a:cubicBezTo>
                <a:cubicBezTo>
                  <a:pt x="333" y="1459"/>
                  <a:pt x="317" y="1573"/>
                  <a:pt x="272" y="1618"/>
                </a:cubicBezTo>
                <a:cubicBezTo>
                  <a:pt x="227" y="1663"/>
                  <a:pt x="136" y="1648"/>
                  <a:pt x="91" y="1663"/>
                </a:cubicBezTo>
                <a:cubicBezTo>
                  <a:pt x="46" y="1678"/>
                  <a:pt x="15" y="1693"/>
                  <a:pt x="0" y="1708"/>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6419" name="Freeform 3"/>
          <p:cNvSpPr>
            <a:spLocks/>
          </p:cNvSpPr>
          <p:nvPr/>
        </p:nvSpPr>
        <p:spPr bwMode="auto">
          <a:xfrm>
            <a:off x="755650" y="2924175"/>
            <a:ext cx="1728788" cy="4752975"/>
          </a:xfrm>
          <a:custGeom>
            <a:avLst/>
            <a:gdLst>
              <a:gd name="T0" fmla="*/ 45 w 1089"/>
              <a:gd name="T1" fmla="*/ 0 h 2994"/>
              <a:gd name="T2" fmla="*/ 45 w 1089"/>
              <a:gd name="T3" fmla="*/ 181 h 2994"/>
              <a:gd name="T4" fmla="*/ 181 w 1089"/>
              <a:gd name="T5" fmla="*/ 499 h 2994"/>
              <a:gd name="T6" fmla="*/ 227 w 1089"/>
              <a:gd name="T7" fmla="*/ 726 h 2994"/>
              <a:gd name="T8" fmla="*/ 227 w 1089"/>
              <a:gd name="T9" fmla="*/ 816 h 2994"/>
              <a:gd name="T10" fmla="*/ 272 w 1089"/>
              <a:gd name="T11" fmla="*/ 998 h 2994"/>
              <a:gd name="T12" fmla="*/ 318 w 1089"/>
              <a:gd name="T13" fmla="*/ 1134 h 2994"/>
              <a:gd name="T14" fmla="*/ 272 w 1089"/>
              <a:gd name="T15" fmla="*/ 1361 h 2994"/>
              <a:gd name="T16" fmla="*/ 318 w 1089"/>
              <a:gd name="T17" fmla="*/ 1406 h 2994"/>
              <a:gd name="T18" fmla="*/ 454 w 1089"/>
              <a:gd name="T19" fmla="*/ 1588 h 2994"/>
              <a:gd name="T20" fmla="*/ 680 w 1089"/>
              <a:gd name="T21" fmla="*/ 1542 h 2994"/>
              <a:gd name="T22" fmla="*/ 862 w 1089"/>
              <a:gd name="T23" fmla="*/ 1588 h 2994"/>
              <a:gd name="T24" fmla="*/ 998 w 1089"/>
              <a:gd name="T25" fmla="*/ 1588 h 2994"/>
              <a:gd name="T26" fmla="*/ 1043 w 1089"/>
              <a:gd name="T27" fmla="*/ 1633 h 2994"/>
              <a:gd name="T28" fmla="*/ 1089 w 1089"/>
              <a:gd name="T29" fmla="*/ 1860 h 2994"/>
              <a:gd name="T30" fmla="*/ 1043 w 1089"/>
              <a:gd name="T31" fmla="*/ 2041 h 2994"/>
              <a:gd name="T32" fmla="*/ 998 w 1089"/>
              <a:gd name="T33" fmla="*/ 2223 h 2994"/>
              <a:gd name="T34" fmla="*/ 953 w 1089"/>
              <a:gd name="T35" fmla="*/ 2404 h 2994"/>
              <a:gd name="T36" fmla="*/ 817 w 1089"/>
              <a:gd name="T37" fmla="*/ 2495 h 2994"/>
              <a:gd name="T38" fmla="*/ 635 w 1089"/>
              <a:gd name="T39" fmla="*/ 2631 h 2994"/>
              <a:gd name="T40" fmla="*/ 454 w 1089"/>
              <a:gd name="T41" fmla="*/ 2722 h 2994"/>
              <a:gd name="T42" fmla="*/ 227 w 1089"/>
              <a:gd name="T43" fmla="*/ 2858 h 2994"/>
              <a:gd name="T44" fmla="*/ 91 w 1089"/>
              <a:gd name="T45" fmla="*/ 2948 h 2994"/>
              <a:gd name="T46" fmla="*/ 0 w 1089"/>
              <a:gd name="T47"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89" h="2994">
                <a:moveTo>
                  <a:pt x="45" y="0"/>
                </a:moveTo>
                <a:cubicBezTo>
                  <a:pt x="33" y="49"/>
                  <a:pt x="22" y="98"/>
                  <a:pt x="45" y="181"/>
                </a:cubicBezTo>
                <a:cubicBezTo>
                  <a:pt x="68" y="264"/>
                  <a:pt x="151" y="408"/>
                  <a:pt x="181" y="499"/>
                </a:cubicBezTo>
                <a:cubicBezTo>
                  <a:pt x="211" y="590"/>
                  <a:pt x="219" y="673"/>
                  <a:pt x="227" y="726"/>
                </a:cubicBezTo>
                <a:cubicBezTo>
                  <a:pt x="235" y="779"/>
                  <a:pt x="220" y="771"/>
                  <a:pt x="227" y="816"/>
                </a:cubicBezTo>
                <a:cubicBezTo>
                  <a:pt x="234" y="861"/>
                  <a:pt x="257" y="945"/>
                  <a:pt x="272" y="998"/>
                </a:cubicBezTo>
                <a:cubicBezTo>
                  <a:pt x="287" y="1051"/>
                  <a:pt x="318" y="1074"/>
                  <a:pt x="318" y="1134"/>
                </a:cubicBezTo>
                <a:cubicBezTo>
                  <a:pt x="318" y="1194"/>
                  <a:pt x="272" y="1316"/>
                  <a:pt x="272" y="1361"/>
                </a:cubicBezTo>
                <a:cubicBezTo>
                  <a:pt x="272" y="1406"/>
                  <a:pt x="288" y="1368"/>
                  <a:pt x="318" y="1406"/>
                </a:cubicBezTo>
                <a:cubicBezTo>
                  <a:pt x="348" y="1444"/>
                  <a:pt x="394" y="1565"/>
                  <a:pt x="454" y="1588"/>
                </a:cubicBezTo>
                <a:cubicBezTo>
                  <a:pt x="514" y="1611"/>
                  <a:pt x="612" y="1542"/>
                  <a:pt x="680" y="1542"/>
                </a:cubicBezTo>
                <a:cubicBezTo>
                  <a:pt x="748" y="1542"/>
                  <a:pt x="809" y="1580"/>
                  <a:pt x="862" y="1588"/>
                </a:cubicBezTo>
                <a:cubicBezTo>
                  <a:pt x="915" y="1596"/>
                  <a:pt x="968" y="1581"/>
                  <a:pt x="998" y="1588"/>
                </a:cubicBezTo>
                <a:cubicBezTo>
                  <a:pt x="1028" y="1595"/>
                  <a:pt x="1028" y="1588"/>
                  <a:pt x="1043" y="1633"/>
                </a:cubicBezTo>
                <a:cubicBezTo>
                  <a:pt x="1058" y="1678"/>
                  <a:pt x="1089" y="1792"/>
                  <a:pt x="1089" y="1860"/>
                </a:cubicBezTo>
                <a:cubicBezTo>
                  <a:pt x="1089" y="1928"/>
                  <a:pt x="1058" y="1981"/>
                  <a:pt x="1043" y="2041"/>
                </a:cubicBezTo>
                <a:cubicBezTo>
                  <a:pt x="1028" y="2101"/>
                  <a:pt x="1013" y="2163"/>
                  <a:pt x="998" y="2223"/>
                </a:cubicBezTo>
                <a:cubicBezTo>
                  <a:pt x="983" y="2283"/>
                  <a:pt x="983" y="2359"/>
                  <a:pt x="953" y="2404"/>
                </a:cubicBezTo>
                <a:cubicBezTo>
                  <a:pt x="923" y="2449"/>
                  <a:pt x="870" y="2457"/>
                  <a:pt x="817" y="2495"/>
                </a:cubicBezTo>
                <a:cubicBezTo>
                  <a:pt x="764" y="2533"/>
                  <a:pt x="695" y="2593"/>
                  <a:pt x="635" y="2631"/>
                </a:cubicBezTo>
                <a:cubicBezTo>
                  <a:pt x="575" y="2669"/>
                  <a:pt x="522" y="2684"/>
                  <a:pt x="454" y="2722"/>
                </a:cubicBezTo>
                <a:cubicBezTo>
                  <a:pt x="386" y="2760"/>
                  <a:pt x="287" y="2820"/>
                  <a:pt x="227" y="2858"/>
                </a:cubicBezTo>
                <a:cubicBezTo>
                  <a:pt x="167" y="2896"/>
                  <a:pt x="129" y="2925"/>
                  <a:pt x="91" y="2948"/>
                </a:cubicBezTo>
                <a:cubicBezTo>
                  <a:pt x="53" y="2971"/>
                  <a:pt x="30" y="2979"/>
                  <a:pt x="0" y="299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6420" name="Oval 4"/>
          <p:cNvSpPr>
            <a:spLocks noChangeArrowheads="1"/>
          </p:cNvSpPr>
          <p:nvPr/>
        </p:nvSpPr>
        <p:spPr bwMode="auto">
          <a:xfrm rot="-1129482">
            <a:off x="6948488" y="4797425"/>
            <a:ext cx="287337" cy="7143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6421" name="Oval 5"/>
          <p:cNvSpPr>
            <a:spLocks noChangeArrowheads="1"/>
          </p:cNvSpPr>
          <p:nvPr/>
        </p:nvSpPr>
        <p:spPr bwMode="auto">
          <a:xfrm rot="-727880">
            <a:off x="7235825" y="4581525"/>
            <a:ext cx="360363" cy="7143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6422" name="Oval 6"/>
          <p:cNvSpPr>
            <a:spLocks noChangeArrowheads="1"/>
          </p:cNvSpPr>
          <p:nvPr/>
        </p:nvSpPr>
        <p:spPr bwMode="auto">
          <a:xfrm rot="-727880">
            <a:off x="7667625" y="4510088"/>
            <a:ext cx="360363" cy="71437"/>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6423" name="Oval 7"/>
          <p:cNvSpPr>
            <a:spLocks noChangeArrowheads="1"/>
          </p:cNvSpPr>
          <p:nvPr/>
        </p:nvSpPr>
        <p:spPr bwMode="auto">
          <a:xfrm rot="480501">
            <a:off x="8172450" y="4510088"/>
            <a:ext cx="360363" cy="71437"/>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6424" name="Line 8"/>
          <p:cNvSpPr>
            <a:spLocks noChangeShapeType="1"/>
          </p:cNvSpPr>
          <p:nvPr/>
        </p:nvSpPr>
        <p:spPr bwMode="auto">
          <a:xfrm flipH="1">
            <a:off x="2555875" y="5949950"/>
            <a:ext cx="4032250" cy="73025"/>
          </a:xfrm>
          <a:prstGeom prst="line">
            <a:avLst/>
          </a:prstGeom>
          <a:noFill/>
          <a:ln w="38100">
            <a:solidFill>
              <a:srgbClr val="FF0000"/>
            </a:solidFill>
            <a:prstDash val="lg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6425" name="Text Box 9"/>
          <p:cNvSpPr txBox="1">
            <a:spLocks noChangeArrowheads="1"/>
          </p:cNvSpPr>
          <p:nvPr/>
        </p:nvSpPr>
        <p:spPr bwMode="auto">
          <a:xfrm>
            <a:off x="6804025" y="5805488"/>
            <a:ext cx="10620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a:latin typeface="Tahoma" charset="0"/>
              </a:rPr>
              <a:t>Ymuiden</a:t>
            </a:r>
            <a:endParaRPr lang="en-US">
              <a:latin typeface="Tahoma" charset="0"/>
            </a:endParaRPr>
          </a:p>
        </p:txBody>
      </p:sp>
      <p:sp>
        <p:nvSpPr>
          <p:cNvPr id="316426" name="Text Box 10"/>
          <p:cNvSpPr txBox="1">
            <a:spLocks noChangeArrowheads="1"/>
          </p:cNvSpPr>
          <p:nvPr/>
        </p:nvSpPr>
        <p:spPr bwMode="auto">
          <a:xfrm>
            <a:off x="1116013" y="5734050"/>
            <a:ext cx="11636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a:latin typeface="Tahoma" charset="0"/>
              </a:rPr>
              <a:t>Lowestoft</a:t>
            </a:r>
            <a:endParaRPr lang="en-US">
              <a:latin typeface="Tahoma" charset="0"/>
            </a:endParaRPr>
          </a:p>
        </p:txBody>
      </p:sp>
      <p:sp>
        <p:nvSpPr>
          <p:cNvPr id="316427" name="Oval 11"/>
          <p:cNvSpPr>
            <a:spLocks noChangeArrowheads="1"/>
          </p:cNvSpPr>
          <p:nvPr/>
        </p:nvSpPr>
        <p:spPr bwMode="auto">
          <a:xfrm>
            <a:off x="2411413" y="5949950"/>
            <a:ext cx="144462" cy="1444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6428" name="Oval 12"/>
          <p:cNvSpPr>
            <a:spLocks noChangeArrowheads="1"/>
          </p:cNvSpPr>
          <p:nvPr/>
        </p:nvSpPr>
        <p:spPr bwMode="auto">
          <a:xfrm>
            <a:off x="6516688" y="5876925"/>
            <a:ext cx="144462" cy="1444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pic>
        <p:nvPicPr>
          <p:cNvPr id="316429" name="Picture 13" descr="lyl2kom3[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938" y="4076700"/>
            <a:ext cx="2192337" cy="2481263"/>
          </a:xfrm>
          <a:prstGeom prst="rect">
            <a:avLst/>
          </a:prstGeom>
          <a:noFill/>
          <a:extLst>
            <a:ext uri="{909E8E84-426E-40DD-AFC4-6F175D3DCCD1}">
              <a14:hiddenFill xmlns:a14="http://schemas.microsoft.com/office/drawing/2010/main">
                <a:solidFill>
                  <a:srgbClr val="FFFFFF"/>
                </a:solidFill>
              </a14:hiddenFill>
            </a:ext>
          </a:extLst>
        </p:spPr>
      </p:pic>
      <p:sp>
        <p:nvSpPr>
          <p:cNvPr id="316430" name="Text Box 14"/>
          <p:cNvSpPr txBox="1">
            <a:spLocks noChangeArrowheads="1"/>
          </p:cNvSpPr>
          <p:nvPr/>
        </p:nvSpPr>
        <p:spPr bwMode="auto">
          <a:xfrm>
            <a:off x="250825" y="188913"/>
            <a:ext cx="4375150" cy="4760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buFontTx/>
              <a:buChar char="•"/>
            </a:pPr>
            <a:r>
              <a:rPr lang="nl-NL" b="1">
                <a:solidFill>
                  <a:srgbClr val="FF0000"/>
                </a:solidFill>
                <a:latin typeface="Tahoma" charset="0"/>
              </a:rPr>
              <a:t> conditie schip</a:t>
            </a:r>
          </a:p>
          <a:p>
            <a:pPr eaLnBrk="0" hangingPunct="0">
              <a:buFontTx/>
              <a:buChar char="•"/>
            </a:pPr>
            <a:r>
              <a:rPr lang="nl-NL" b="1">
                <a:solidFill>
                  <a:srgbClr val="FF0000"/>
                </a:solidFill>
                <a:latin typeface="Tahoma" charset="0"/>
              </a:rPr>
              <a:t> ervaring bemanning</a:t>
            </a:r>
          </a:p>
          <a:p>
            <a:pPr eaLnBrk="0" hangingPunct="0">
              <a:buFontTx/>
              <a:buChar char="•"/>
            </a:pPr>
            <a:r>
              <a:rPr lang="nl-NL" b="1">
                <a:solidFill>
                  <a:srgbClr val="FF0000"/>
                </a:solidFill>
                <a:latin typeface="Tahoma" charset="0"/>
              </a:rPr>
              <a:t> voorraden eten, drinken, brandstof</a:t>
            </a:r>
          </a:p>
          <a:p>
            <a:pPr eaLnBrk="0" hangingPunct="0">
              <a:buFontTx/>
              <a:buChar char="•"/>
            </a:pPr>
            <a:r>
              <a:rPr lang="nl-NL" b="1">
                <a:solidFill>
                  <a:srgbClr val="FF0000"/>
                </a:solidFill>
                <a:latin typeface="Tahoma" charset="0"/>
              </a:rPr>
              <a:t> kaarten, boeken</a:t>
            </a:r>
          </a:p>
          <a:p>
            <a:pPr eaLnBrk="0" hangingPunct="0">
              <a:buFontTx/>
              <a:buChar char="•"/>
            </a:pPr>
            <a:r>
              <a:rPr lang="nl-NL" b="1">
                <a:solidFill>
                  <a:srgbClr val="FF0000"/>
                </a:solidFill>
                <a:latin typeface="Tahoma" charset="0"/>
              </a:rPr>
              <a:t> GPS / Marifoon</a:t>
            </a:r>
          </a:p>
          <a:p>
            <a:pPr eaLnBrk="0" hangingPunct="0"/>
            <a:endParaRPr lang="nl-NL" b="1">
              <a:solidFill>
                <a:srgbClr val="FF0000"/>
              </a:solidFill>
              <a:latin typeface="Tahoma" charset="0"/>
            </a:endParaRPr>
          </a:p>
          <a:p>
            <a:pPr eaLnBrk="0" hangingPunct="0">
              <a:buFontTx/>
              <a:buChar char="•"/>
            </a:pPr>
            <a:r>
              <a:rPr lang="nl-NL" b="1">
                <a:solidFill>
                  <a:srgbClr val="FF0000"/>
                </a:solidFill>
                <a:latin typeface="Tahoma" charset="0"/>
              </a:rPr>
              <a:t> weersverwachting 24 h.</a:t>
            </a:r>
          </a:p>
          <a:p>
            <a:pPr eaLnBrk="0" hangingPunct="0">
              <a:buFontTx/>
              <a:buChar char="•"/>
            </a:pPr>
            <a:r>
              <a:rPr lang="nl-NL" b="1">
                <a:solidFill>
                  <a:srgbClr val="FF0000"/>
                </a:solidFill>
                <a:latin typeface="Tahoma" charset="0"/>
              </a:rPr>
              <a:t> getijden, HW – LW</a:t>
            </a:r>
          </a:p>
          <a:p>
            <a:pPr eaLnBrk="0" hangingPunct="0">
              <a:buFontTx/>
              <a:buChar char="•"/>
            </a:pPr>
            <a:r>
              <a:rPr lang="nl-NL" b="1">
                <a:solidFill>
                  <a:srgbClr val="FF0000"/>
                </a:solidFill>
                <a:latin typeface="Tahoma" charset="0"/>
              </a:rPr>
              <a:t> springtij – doodtij</a:t>
            </a:r>
          </a:p>
          <a:p>
            <a:pPr eaLnBrk="0" hangingPunct="0">
              <a:buFontTx/>
              <a:buChar char="•"/>
            </a:pPr>
            <a:r>
              <a:rPr lang="nl-NL" b="1">
                <a:solidFill>
                  <a:srgbClr val="FF0000"/>
                </a:solidFill>
                <a:latin typeface="Tahoma" charset="0"/>
              </a:rPr>
              <a:t> stroming</a:t>
            </a:r>
          </a:p>
          <a:p>
            <a:pPr eaLnBrk="0" hangingPunct="0">
              <a:buFontTx/>
              <a:buChar char="•"/>
            </a:pPr>
            <a:r>
              <a:rPr lang="nl-NL" b="1">
                <a:solidFill>
                  <a:srgbClr val="FF0000"/>
                </a:solidFill>
                <a:latin typeface="Tahoma" charset="0"/>
              </a:rPr>
              <a:t> golfhoogte Noordzee</a:t>
            </a:r>
          </a:p>
          <a:p>
            <a:pPr eaLnBrk="0" hangingPunct="0">
              <a:buFontTx/>
              <a:buChar char="•"/>
            </a:pPr>
            <a:r>
              <a:rPr lang="nl-NL" b="1">
                <a:solidFill>
                  <a:srgbClr val="FF0000"/>
                </a:solidFill>
                <a:latin typeface="Tahoma" charset="0"/>
              </a:rPr>
              <a:t> wedstrijd reglement</a:t>
            </a:r>
          </a:p>
          <a:p>
            <a:pPr eaLnBrk="0" hangingPunct="0">
              <a:buFontTx/>
              <a:buChar char="•"/>
            </a:pPr>
            <a:r>
              <a:rPr lang="nl-NL" b="1">
                <a:solidFill>
                  <a:srgbClr val="FF0000"/>
                </a:solidFill>
                <a:latin typeface="Tahoma" charset="0"/>
              </a:rPr>
              <a:t> inventarisatie overige deelnemers</a:t>
            </a:r>
          </a:p>
          <a:p>
            <a:pPr eaLnBrk="0" hangingPunct="0"/>
            <a:r>
              <a:rPr lang="nl-NL" b="1">
                <a:solidFill>
                  <a:srgbClr val="FF0000"/>
                </a:solidFill>
                <a:latin typeface="Tahoma" charset="0"/>
              </a:rPr>
              <a:t>   - schepen, bemanning</a:t>
            </a:r>
          </a:p>
          <a:p>
            <a:pPr eaLnBrk="0" hangingPunct="0">
              <a:buFontTx/>
              <a:buChar char="•"/>
            </a:pPr>
            <a:endParaRPr lang="nl-NL" b="1">
              <a:solidFill>
                <a:srgbClr val="FF0000"/>
              </a:solidFill>
              <a:latin typeface="Tahoma" charset="0"/>
            </a:endParaRPr>
          </a:p>
          <a:p>
            <a:pPr eaLnBrk="0" hangingPunct="0"/>
            <a:endParaRPr lang="nl-NL" b="1">
              <a:solidFill>
                <a:srgbClr val="FF0000"/>
              </a:solidFill>
              <a:latin typeface="Tahoma" charset="0"/>
            </a:endParaRPr>
          </a:p>
          <a:p>
            <a:pPr eaLnBrk="0" hangingPunct="0">
              <a:buFontTx/>
              <a:buChar char="•"/>
            </a:pPr>
            <a:endParaRPr lang="en-US">
              <a:latin typeface="Tahoma" charset="0"/>
            </a:endParaRPr>
          </a:p>
        </p:txBody>
      </p:sp>
      <p:sp>
        <p:nvSpPr>
          <p:cNvPr id="316431" name="AutoShape 15"/>
          <p:cNvSpPr>
            <a:spLocks/>
          </p:cNvSpPr>
          <p:nvPr/>
        </p:nvSpPr>
        <p:spPr bwMode="auto">
          <a:xfrm>
            <a:off x="4643438" y="333375"/>
            <a:ext cx="142875" cy="1295400"/>
          </a:xfrm>
          <a:prstGeom prst="rightBrace">
            <a:avLst>
              <a:gd name="adj1" fmla="val 75556"/>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nl-NL">
              <a:solidFill>
                <a:srgbClr val="000000"/>
              </a:solidFill>
              <a:latin typeface="Tahoma" charset="0"/>
            </a:endParaRPr>
          </a:p>
        </p:txBody>
      </p:sp>
      <p:sp>
        <p:nvSpPr>
          <p:cNvPr id="316432" name="AutoShape 16"/>
          <p:cNvSpPr>
            <a:spLocks/>
          </p:cNvSpPr>
          <p:nvPr/>
        </p:nvSpPr>
        <p:spPr bwMode="auto">
          <a:xfrm>
            <a:off x="4643438" y="1844675"/>
            <a:ext cx="215900" cy="1944688"/>
          </a:xfrm>
          <a:prstGeom prst="rightBrace">
            <a:avLst>
              <a:gd name="adj1" fmla="val 75061"/>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nl-NL">
              <a:solidFill>
                <a:srgbClr val="000000"/>
              </a:solidFill>
              <a:latin typeface="Tahoma" charset="0"/>
            </a:endParaRPr>
          </a:p>
        </p:txBody>
      </p:sp>
      <p:sp>
        <p:nvSpPr>
          <p:cNvPr id="316433" name="Text Box 17"/>
          <p:cNvSpPr txBox="1">
            <a:spLocks noChangeArrowheads="1"/>
          </p:cNvSpPr>
          <p:nvPr/>
        </p:nvSpPr>
        <p:spPr bwMode="auto">
          <a:xfrm>
            <a:off x="4859338" y="836613"/>
            <a:ext cx="1993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b="1">
                <a:solidFill>
                  <a:srgbClr val="FF0000"/>
                </a:solidFill>
                <a:latin typeface="Tahoma" charset="0"/>
              </a:rPr>
              <a:t>Interne analyse</a:t>
            </a:r>
            <a:endParaRPr lang="en-US" b="1">
              <a:solidFill>
                <a:srgbClr val="FF0000"/>
              </a:solidFill>
              <a:latin typeface="Tahoma" charset="0"/>
            </a:endParaRPr>
          </a:p>
        </p:txBody>
      </p:sp>
      <p:sp>
        <p:nvSpPr>
          <p:cNvPr id="316434" name="Text Box 18"/>
          <p:cNvSpPr txBox="1">
            <a:spLocks noChangeArrowheads="1"/>
          </p:cNvSpPr>
          <p:nvPr/>
        </p:nvSpPr>
        <p:spPr bwMode="auto">
          <a:xfrm>
            <a:off x="5003800" y="2636838"/>
            <a:ext cx="2082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b="1">
                <a:solidFill>
                  <a:srgbClr val="FF0000"/>
                </a:solidFill>
                <a:latin typeface="Tahoma" charset="0"/>
              </a:rPr>
              <a:t>Externe  analyse</a:t>
            </a:r>
            <a:endParaRPr lang="en-US" b="1">
              <a:solidFill>
                <a:srgbClr val="FF0000"/>
              </a:solidFill>
              <a:latin typeface="Tahoma" charset="0"/>
            </a:endParaRPr>
          </a:p>
        </p:txBody>
      </p:sp>
      <p:sp>
        <p:nvSpPr>
          <p:cNvPr id="316435" name="Text Box 19"/>
          <p:cNvSpPr txBox="1">
            <a:spLocks noChangeArrowheads="1"/>
          </p:cNvSpPr>
          <p:nvPr/>
        </p:nvSpPr>
        <p:spPr bwMode="auto">
          <a:xfrm>
            <a:off x="7451725" y="1844675"/>
            <a:ext cx="1511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nl-NL" sz="2400" b="1">
                <a:solidFill>
                  <a:srgbClr val="FF0000"/>
                </a:solidFill>
                <a:latin typeface="Tahoma" charset="0"/>
              </a:rPr>
              <a:t>SWOT</a:t>
            </a:r>
            <a:endParaRPr lang="en-US" sz="2400" b="1">
              <a:solidFill>
                <a:srgbClr val="FF0000"/>
              </a:solidFill>
              <a:latin typeface="Tahoma" charset="0"/>
            </a:endParaRPr>
          </a:p>
        </p:txBody>
      </p:sp>
      <p:sp>
        <p:nvSpPr>
          <p:cNvPr id="316436" name="Line 20"/>
          <p:cNvSpPr>
            <a:spLocks noChangeShapeType="1"/>
          </p:cNvSpPr>
          <p:nvPr/>
        </p:nvSpPr>
        <p:spPr bwMode="auto">
          <a:xfrm>
            <a:off x="6300788" y="1196975"/>
            <a:ext cx="1079500" cy="71913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6437" name="Line 21"/>
          <p:cNvSpPr>
            <a:spLocks noChangeShapeType="1"/>
          </p:cNvSpPr>
          <p:nvPr/>
        </p:nvSpPr>
        <p:spPr bwMode="auto">
          <a:xfrm flipV="1">
            <a:off x="6300788" y="2133600"/>
            <a:ext cx="1079500" cy="431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Freeform 2"/>
          <p:cNvSpPr>
            <a:spLocks/>
          </p:cNvSpPr>
          <p:nvPr/>
        </p:nvSpPr>
        <p:spPr bwMode="auto">
          <a:xfrm>
            <a:off x="5867400" y="4797425"/>
            <a:ext cx="2808288" cy="2711450"/>
          </a:xfrm>
          <a:custGeom>
            <a:avLst/>
            <a:gdLst>
              <a:gd name="T0" fmla="*/ 1769 w 1769"/>
              <a:gd name="T1" fmla="*/ 121 h 1708"/>
              <a:gd name="T2" fmla="*/ 1497 w 1769"/>
              <a:gd name="T3" fmla="*/ 30 h 1708"/>
              <a:gd name="T4" fmla="*/ 1225 w 1769"/>
              <a:gd name="T5" fmla="*/ 30 h 1708"/>
              <a:gd name="T6" fmla="*/ 1134 w 1769"/>
              <a:gd name="T7" fmla="*/ 211 h 1708"/>
              <a:gd name="T8" fmla="*/ 1179 w 1769"/>
              <a:gd name="T9" fmla="*/ 438 h 1708"/>
              <a:gd name="T10" fmla="*/ 1088 w 1769"/>
              <a:gd name="T11" fmla="*/ 484 h 1708"/>
              <a:gd name="T12" fmla="*/ 952 w 1769"/>
              <a:gd name="T13" fmla="*/ 438 h 1708"/>
              <a:gd name="T14" fmla="*/ 952 w 1769"/>
              <a:gd name="T15" fmla="*/ 348 h 1708"/>
              <a:gd name="T16" fmla="*/ 907 w 1769"/>
              <a:gd name="T17" fmla="*/ 211 h 1708"/>
              <a:gd name="T18" fmla="*/ 771 w 1769"/>
              <a:gd name="T19" fmla="*/ 211 h 1708"/>
              <a:gd name="T20" fmla="*/ 680 w 1769"/>
              <a:gd name="T21" fmla="*/ 257 h 1708"/>
              <a:gd name="T22" fmla="*/ 635 w 1769"/>
              <a:gd name="T23" fmla="*/ 438 h 1708"/>
              <a:gd name="T24" fmla="*/ 590 w 1769"/>
              <a:gd name="T25" fmla="*/ 620 h 1708"/>
              <a:gd name="T26" fmla="*/ 499 w 1769"/>
              <a:gd name="T27" fmla="*/ 846 h 1708"/>
              <a:gd name="T28" fmla="*/ 499 w 1769"/>
              <a:gd name="T29" fmla="*/ 937 h 1708"/>
              <a:gd name="T30" fmla="*/ 499 w 1769"/>
              <a:gd name="T31" fmla="*/ 1073 h 1708"/>
              <a:gd name="T32" fmla="*/ 453 w 1769"/>
              <a:gd name="T33" fmla="*/ 1209 h 1708"/>
              <a:gd name="T34" fmla="*/ 363 w 1769"/>
              <a:gd name="T35" fmla="*/ 1391 h 1708"/>
              <a:gd name="T36" fmla="*/ 272 w 1769"/>
              <a:gd name="T37" fmla="*/ 1618 h 1708"/>
              <a:gd name="T38" fmla="*/ 91 w 1769"/>
              <a:gd name="T39" fmla="*/ 1663 h 1708"/>
              <a:gd name="T40" fmla="*/ 0 w 1769"/>
              <a:gd name="T41" fmla="*/ 1708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9" h="1708">
                <a:moveTo>
                  <a:pt x="1769" y="121"/>
                </a:moveTo>
                <a:cubicBezTo>
                  <a:pt x="1678" y="83"/>
                  <a:pt x="1588" y="45"/>
                  <a:pt x="1497" y="30"/>
                </a:cubicBezTo>
                <a:cubicBezTo>
                  <a:pt x="1406" y="15"/>
                  <a:pt x="1285" y="0"/>
                  <a:pt x="1225" y="30"/>
                </a:cubicBezTo>
                <a:cubicBezTo>
                  <a:pt x="1165" y="60"/>
                  <a:pt x="1142" y="143"/>
                  <a:pt x="1134" y="211"/>
                </a:cubicBezTo>
                <a:cubicBezTo>
                  <a:pt x="1126" y="279"/>
                  <a:pt x="1187" y="393"/>
                  <a:pt x="1179" y="438"/>
                </a:cubicBezTo>
                <a:cubicBezTo>
                  <a:pt x="1171" y="483"/>
                  <a:pt x="1126" y="484"/>
                  <a:pt x="1088" y="484"/>
                </a:cubicBezTo>
                <a:cubicBezTo>
                  <a:pt x="1050" y="484"/>
                  <a:pt x="975" y="461"/>
                  <a:pt x="952" y="438"/>
                </a:cubicBezTo>
                <a:cubicBezTo>
                  <a:pt x="929" y="415"/>
                  <a:pt x="959" y="386"/>
                  <a:pt x="952" y="348"/>
                </a:cubicBezTo>
                <a:cubicBezTo>
                  <a:pt x="945" y="310"/>
                  <a:pt x="937" y="234"/>
                  <a:pt x="907" y="211"/>
                </a:cubicBezTo>
                <a:cubicBezTo>
                  <a:pt x="877" y="188"/>
                  <a:pt x="809" y="203"/>
                  <a:pt x="771" y="211"/>
                </a:cubicBezTo>
                <a:cubicBezTo>
                  <a:pt x="733" y="219"/>
                  <a:pt x="703" y="219"/>
                  <a:pt x="680" y="257"/>
                </a:cubicBezTo>
                <a:cubicBezTo>
                  <a:pt x="657" y="295"/>
                  <a:pt x="650" y="378"/>
                  <a:pt x="635" y="438"/>
                </a:cubicBezTo>
                <a:cubicBezTo>
                  <a:pt x="620" y="498"/>
                  <a:pt x="613" y="552"/>
                  <a:pt x="590" y="620"/>
                </a:cubicBezTo>
                <a:cubicBezTo>
                  <a:pt x="567" y="688"/>
                  <a:pt x="514" y="793"/>
                  <a:pt x="499" y="846"/>
                </a:cubicBezTo>
                <a:cubicBezTo>
                  <a:pt x="484" y="899"/>
                  <a:pt x="499" y="899"/>
                  <a:pt x="499" y="937"/>
                </a:cubicBezTo>
                <a:cubicBezTo>
                  <a:pt x="499" y="975"/>
                  <a:pt x="507" y="1028"/>
                  <a:pt x="499" y="1073"/>
                </a:cubicBezTo>
                <a:cubicBezTo>
                  <a:pt x="491" y="1118"/>
                  <a:pt x="476" y="1156"/>
                  <a:pt x="453" y="1209"/>
                </a:cubicBezTo>
                <a:cubicBezTo>
                  <a:pt x="430" y="1262"/>
                  <a:pt x="393" y="1323"/>
                  <a:pt x="363" y="1391"/>
                </a:cubicBezTo>
                <a:cubicBezTo>
                  <a:pt x="333" y="1459"/>
                  <a:pt x="317" y="1573"/>
                  <a:pt x="272" y="1618"/>
                </a:cubicBezTo>
                <a:cubicBezTo>
                  <a:pt x="227" y="1663"/>
                  <a:pt x="136" y="1648"/>
                  <a:pt x="91" y="1663"/>
                </a:cubicBezTo>
                <a:cubicBezTo>
                  <a:pt x="46" y="1678"/>
                  <a:pt x="15" y="1693"/>
                  <a:pt x="0" y="1708"/>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7443" name="Freeform 3"/>
          <p:cNvSpPr>
            <a:spLocks/>
          </p:cNvSpPr>
          <p:nvPr/>
        </p:nvSpPr>
        <p:spPr bwMode="auto">
          <a:xfrm>
            <a:off x="755650" y="2924175"/>
            <a:ext cx="1728788" cy="4752975"/>
          </a:xfrm>
          <a:custGeom>
            <a:avLst/>
            <a:gdLst>
              <a:gd name="T0" fmla="*/ 45 w 1089"/>
              <a:gd name="T1" fmla="*/ 0 h 2994"/>
              <a:gd name="T2" fmla="*/ 45 w 1089"/>
              <a:gd name="T3" fmla="*/ 181 h 2994"/>
              <a:gd name="T4" fmla="*/ 181 w 1089"/>
              <a:gd name="T5" fmla="*/ 499 h 2994"/>
              <a:gd name="T6" fmla="*/ 227 w 1089"/>
              <a:gd name="T7" fmla="*/ 726 h 2994"/>
              <a:gd name="T8" fmla="*/ 227 w 1089"/>
              <a:gd name="T9" fmla="*/ 816 h 2994"/>
              <a:gd name="T10" fmla="*/ 272 w 1089"/>
              <a:gd name="T11" fmla="*/ 998 h 2994"/>
              <a:gd name="T12" fmla="*/ 318 w 1089"/>
              <a:gd name="T13" fmla="*/ 1134 h 2994"/>
              <a:gd name="T14" fmla="*/ 272 w 1089"/>
              <a:gd name="T15" fmla="*/ 1361 h 2994"/>
              <a:gd name="T16" fmla="*/ 318 w 1089"/>
              <a:gd name="T17" fmla="*/ 1406 h 2994"/>
              <a:gd name="T18" fmla="*/ 454 w 1089"/>
              <a:gd name="T19" fmla="*/ 1588 h 2994"/>
              <a:gd name="T20" fmla="*/ 680 w 1089"/>
              <a:gd name="T21" fmla="*/ 1542 h 2994"/>
              <a:gd name="T22" fmla="*/ 862 w 1089"/>
              <a:gd name="T23" fmla="*/ 1588 h 2994"/>
              <a:gd name="T24" fmla="*/ 998 w 1089"/>
              <a:gd name="T25" fmla="*/ 1588 h 2994"/>
              <a:gd name="T26" fmla="*/ 1043 w 1089"/>
              <a:gd name="T27" fmla="*/ 1633 h 2994"/>
              <a:gd name="T28" fmla="*/ 1089 w 1089"/>
              <a:gd name="T29" fmla="*/ 1860 h 2994"/>
              <a:gd name="T30" fmla="*/ 1043 w 1089"/>
              <a:gd name="T31" fmla="*/ 2041 h 2994"/>
              <a:gd name="T32" fmla="*/ 998 w 1089"/>
              <a:gd name="T33" fmla="*/ 2223 h 2994"/>
              <a:gd name="T34" fmla="*/ 953 w 1089"/>
              <a:gd name="T35" fmla="*/ 2404 h 2994"/>
              <a:gd name="T36" fmla="*/ 817 w 1089"/>
              <a:gd name="T37" fmla="*/ 2495 h 2994"/>
              <a:gd name="T38" fmla="*/ 635 w 1089"/>
              <a:gd name="T39" fmla="*/ 2631 h 2994"/>
              <a:gd name="T40" fmla="*/ 454 w 1089"/>
              <a:gd name="T41" fmla="*/ 2722 h 2994"/>
              <a:gd name="T42" fmla="*/ 227 w 1089"/>
              <a:gd name="T43" fmla="*/ 2858 h 2994"/>
              <a:gd name="T44" fmla="*/ 91 w 1089"/>
              <a:gd name="T45" fmla="*/ 2948 h 2994"/>
              <a:gd name="T46" fmla="*/ 0 w 1089"/>
              <a:gd name="T47"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89" h="2994">
                <a:moveTo>
                  <a:pt x="45" y="0"/>
                </a:moveTo>
                <a:cubicBezTo>
                  <a:pt x="33" y="49"/>
                  <a:pt x="22" y="98"/>
                  <a:pt x="45" y="181"/>
                </a:cubicBezTo>
                <a:cubicBezTo>
                  <a:pt x="68" y="264"/>
                  <a:pt x="151" y="408"/>
                  <a:pt x="181" y="499"/>
                </a:cubicBezTo>
                <a:cubicBezTo>
                  <a:pt x="211" y="590"/>
                  <a:pt x="219" y="673"/>
                  <a:pt x="227" y="726"/>
                </a:cubicBezTo>
                <a:cubicBezTo>
                  <a:pt x="235" y="779"/>
                  <a:pt x="220" y="771"/>
                  <a:pt x="227" y="816"/>
                </a:cubicBezTo>
                <a:cubicBezTo>
                  <a:pt x="234" y="861"/>
                  <a:pt x="257" y="945"/>
                  <a:pt x="272" y="998"/>
                </a:cubicBezTo>
                <a:cubicBezTo>
                  <a:pt x="287" y="1051"/>
                  <a:pt x="318" y="1074"/>
                  <a:pt x="318" y="1134"/>
                </a:cubicBezTo>
                <a:cubicBezTo>
                  <a:pt x="318" y="1194"/>
                  <a:pt x="272" y="1316"/>
                  <a:pt x="272" y="1361"/>
                </a:cubicBezTo>
                <a:cubicBezTo>
                  <a:pt x="272" y="1406"/>
                  <a:pt x="288" y="1368"/>
                  <a:pt x="318" y="1406"/>
                </a:cubicBezTo>
                <a:cubicBezTo>
                  <a:pt x="348" y="1444"/>
                  <a:pt x="394" y="1565"/>
                  <a:pt x="454" y="1588"/>
                </a:cubicBezTo>
                <a:cubicBezTo>
                  <a:pt x="514" y="1611"/>
                  <a:pt x="612" y="1542"/>
                  <a:pt x="680" y="1542"/>
                </a:cubicBezTo>
                <a:cubicBezTo>
                  <a:pt x="748" y="1542"/>
                  <a:pt x="809" y="1580"/>
                  <a:pt x="862" y="1588"/>
                </a:cubicBezTo>
                <a:cubicBezTo>
                  <a:pt x="915" y="1596"/>
                  <a:pt x="968" y="1581"/>
                  <a:pt x="998" y="1588"/>
                </a:cubicBezTo>
                <a:cubicBezTo>
                  <a:pt x="1028" y="1595"/>
                  <a:pt x="1028" y="1588"/>
                  <a:pt x="1043" y="1633"/>
                </a:cubicBezTo>
                <a:cubicBezTo>
                  <a:pt x="1058" y="1678"/>
                  <a:pt x="1089" y="1792"/>
                  <a:pt x="1089" y="1860"/>
                </a:cubicBezTo>
                <a:cubicBezTo>
                  <a:pt x="1089" y="1928"/>
                  <a:pt x="1058" y="1981"/>
                  <a:pt x="1043" y="2041"/>
                </a:cubicBezTo>
                <a:cubicBezTo>
                  <a:pt x="1028" y="2101"/>
                  <a:pt x="1013" y="2163"/>
                  <a:pt x="998" y="2223"/>
                </a:cubicBezTo>
                <a:cubicBezTo>
                  <a:pt x="983" y="2283"/>
                  <a:pt x="983" y="2359"/>
                  <a:pt x="953" y="2404"/>
                </a:cubicBezTo>
                <a:cubicBezTo>
                  <a:pt x="923" y="2449"/>
                  <a:pt x="870" y="2457"/>
                  <a:pt x="817" y="2495"/>
                </a:cubicBezTo>
                <a:cubicBezTo>
                  <a:pt x="764" y="2533"/>
                  <a:pt x="695" y="2593"/>
                  <a:pt x="635" y="2631"/>
                </a:cubicBezTo>
                <a:cubicBezTo>
                  <a:pt x="575" y="2669"/>
                  <a:pt x="522" y="2684"/>
                  <a:pt x="454" y="2722"/>
                </a:cubicBezTo>
                <a:cubicBezTo>
                  <a:pt x="386" y="2760"/>
                  <a:pt x="287" y="2820"/>
                  <a:pt x="227" y="2858"/>
                </a:cubicBezTo>
                <a:cubicBezTo>
                  <a:pt x="167" y="2896"/>
                  <a:pt x="129" y="2925"/>
                  <a:pt x="91" y="2948"/>
                </a:cubicBezTo>
                <a:cubicBezTo>
                  <a:pt x="53" y="2971"/>
                  <a:pt x="30" y="2979"/>
                  <a:pt x="0" y="299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7444" name="Oval 4"/>
          <p:cNvSpPr>
            <a:spLocks noChangeArrowheads="1"/>
          </p:cNvSpPr>
          <p:nvPr/>
        </p:nvSpPr>
        <p:spPr bwMode="auto">
          <a:xfrm rot="-1129482">
            <a:off x="6948488" y="4797425"/>
            <a:ext cx="287337" cy="7143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7445" name="Oval 5"/>
          <p:cNvSpPr>
            <a:spLocks noChangeArrowheads="1"/>
          </p:cNvSpPr>
          <p:nvPr/>
        </p:nvSpPr>
        <p:spPr bwMode="auto">
          <a:xfrm rot="-727880">
            <a:off x="7235825" y="4581525"/>
            <a:ext cx="360363" cy="7143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7446" name="Oval 6"/>
          <p:cNvSpPr>
            <a:spLocks noChangeArrowheads="1"/>
          </p:cNvSpPr>
          <p:nvPr/>
        </p:nvSpPr>
        <p:spPr bwMode="auto">
          <a:xfrm rot="-727880">
            <a:off x="7667625" y="4510088"/>
            <a:ext cx="360363" cy="71437"/>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7447" name="Oval 7"/>
          <p:cNvSpPr>
            <a:spLocks noChangeArrowheads="1"/>
          </p:cNvSpPr>
          <p:nvPr/>
        </p:nvSpPr>
        <p:spPr bwMode="auto">
          <a:xfrm rot="480501">
            <a:off x="8172450" y="4510088"/>
            <a:ext cx="360363" cy="71437"/>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7448" name="Line 8"/>
          <p:cNvSpPr>
            <a:spLocks noChangeShapeType="1"/>
          </p:cNvSpPr>
          <p:nvPr/>
        </p:nvSpPr>
        <p:spPr bwMode="auto">
          <a:xfrm flipH="1">
            <a:off x="2555875" y="5949950"/>
            <a:ext cx="4032250" cy="73025"/>
          </a:xfrm>
          <a:prstGeom prst="line">
            <a:avLst/>
          </a:prstGeom>
          <a:noFill/>
          <a:ln w="38100">
            <a:solidFill>
              <a:srgbClr val="FF0000"/>
            </a:solidFill>
            <a:prstDash val="lg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7449" name="Text Box 9"/>
          <p:cNvSpPr txBox="1">
            <a:spLocks noChangeArrowheads="1"/>
          </p:cNvSpPr>
          <p:nvPr/>
        </p:nvSpPr>
        <p:spPr bwMode="auto">
          <a:xfrm>
            <a:off x="6804025" y="5805488"/>
            <a:ext cx="10620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a:latin typeface="Tahoma" charset="0"/>
              </a:rPr>
              <a:t>Ymuiden</a:t>
            </a:r>
            <a:endParaRPr lang="en-US">
              <a:latin typeface="Tahoma" charset="0"/>
            </a:endParaRPr>
          </a:p>
        </p:txBody>
      </p:sp>
      <p:sp>
        <p:nvSpPr>
          <p:cNvPr id="317450" name="Text Box 10"/>
          <p:cNvSpPr txBox="1">
            <a:spLocks noChangeArrowheads="1"/>
          </p:cNvSpPr>
          <p:nvPr/>
        </p:nvSpPr>
        <p:spPr bwMode="auto">
          <a:xfrm>
            <a:off x="1116013" y="5734050"/>
            <a:ext cx="11636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a:latin typeface="Tahoma" charset="0"/>
              </a:rPr>
              <a:t>Lowestoft</a:t>
            </a:r>
            <a:endParaRPr lang="en-US">
              <a:latin typeface="Tahoma" charset="0"/>
            </a:endParaRPr>
          </a:p>
        </p:txBody>
      </p:sp>
      <p:sp>
        <p:nvSpPr>
          <p:cNvPr id="317451" name="Oval 11"/>
          <p:cNvSpPr>
            <a:spLocks noChangeArrowheads="1"/>
          </p:cNvSpPr>
          <p:nvPr/>
        </p:nvSpPr>
        <p:spPr bwMode="auto">
          <a:xfrm>
            <a:off x="2411413" y="5949950"/>
            <a:ext cx="144462" cy="1444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7452" name="Oval 12"/>
          <p:cNvSpPr>
            <a:spLocks noChangeArrowheads="1"/>
          </p:cNvSpPr>
          <p:nvPr/>
        </p:nvSpPr>
        <p:spPr bwMode="auto">
          <a:xfrm>
            <a:off x="6516688" y="5876925"/>
            <a:ext cx="144462" cy="1444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pic>
        <p:nvPicPr>
          <p:cNvPr id="317453" name="Picture 13" descr="lyl2kom3[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938" y="4076700"/>
            <a:ext cx="2192337" cy="2481263"/>
          </a:xfrm>
          <a:prstGeom prst="rect">
            <a:avLst/>
          </a:prstGeom>
          <a:noFill/>
          <a:extLst>
            <a:ext uri="{909E8E84-426E-40DD-AFC4-6F175D3DCCD1}">
              <a14:hiddenFill xmlns:a14="http://schemas.microsoft.com/office/drawing/2010/main">
                <a:solidFill>
                  <a:srgbClr val="FFFFFF"/>
                </a:solidFill>
              </a14:hiddenFill>
            </a:ext>
          </a:extLst>
        </p:spPr>
      </p:pic>
      <p:sp>
        <p:nvSpPr>
          <p:cNvPr id="317454" name="Text Box 14"/>
          <p:cNvSpPr txBox="1">
            <a:spLocks noChangeArrowheads="1"/>
          </p:cNvSpPr>
          <p:nvPr/>
        </p:nvSpPr>
        <p:spPr bwMode="auto">
          <a:xfrm>
            <a:off x="250825" y="981075"/>
            <a:ext cx="1511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nl-NL" sz="2400" b="1">
                <a:solidFill>
                  <a:srgbClr val="FF0000"/>
                </a:solidFill>
                <a:latin typeface="Tahoma" charset="0"/>
              </a:rPr>
              <a:t>SWOT</a:t>
            </a:r>
            <a:endParaRPr lang="en-US" sz="2400" b="1">
              <a:solidFill>
                <a:srgbClr val="FF0000"/>
              </a:solidFill>
              <a:latin typeface="Tahoma" charset="0"/>
            </a:endParaRPr>
          </a:p>
        </p:txBody>
      </p:sp>
      <p:sp>
        <p:nvSpPr>
          <p:cNvPr id="317455" name="Text Box 15"/>
          <p:cNvSpPr txBox="1">
            <a:spLocks noChangeArrowheads="1"/>
          </p:cNvSpPr>
          <p:nvPr/>
        </p:nvSpPr>
        <p:spPr bwMode="auto">
          <a:xfrm>
            <a:off x="2051050" y="260350"/>
            <a:ext cx="19304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b="1">
                <a:solidFill>
                  <a:srgbClr val="FF0000"/>
                </a:solidFill>
                <a:latin typeface="Tahoma" charset="0"/>
              </a:rPr>
              <a:t>Opties</a:t>
            </a:r>
          </a:p>
          <a:p>
            <a:pPr eaLnBrk="0" hangingPunct="0"/>
            <a:endParaRPr lang="nl-NL" b="1">
              <a:solidFill>
                <a:srgbClr val="FF0000"/>
              </a:solidFill>
              <a:latin typeface="Tahoma" charset="0"/>
            </a:endParaRPr>
          </a:p>
          <a:p>
            <a:pPr eaLnBrk="0" hangingPunct="0">
              <a:buFontTx/>
              <a:buChar char="•"/>
            </a:pPr>
            <a:r>
              <a:rPr lang="nl-NL" b="1">
                <a:solidFill>
                  <a:srgbClr val="FF0000"/>
                </a:solidFill>
                <a:latin typeface="Tahoma" charset="0"/>
              </a:rPr>
              <a:t> vertrektijd</a:t>
            </a:r>
          </a:p>
          <a:p>
            <a:pPr eaLnBrk="0" hangingPunct="0">
              <a:buFontTx/>
              <a:buChar char="•"/>
            </a:pPr>
            <a:r>
              <a:rPr lang="nl-NL" b="1">
                <a:solidFill>
                  <a:srgbClr val="FF0000"/>
                </a:solidFill>
                <a:latin typeface="Tahoma" charset="0"/>
              </a:rPr>
              <a:t> zeilvoering</a:t>
            </a:r>
          </a:p>
          <a:p>
            <a:pPr eaLnBrk="0" hangingPunct="0">
              <a:buFontTx/>
              <a:buChar char="•"/>
            </a:pPr>
            <a:r>
              <a:rPr lang="nl-NL" b="1">
                <a:solidFill>
                  <a:srgbClr val="FF0000"/>
                </a:solidFill>
                <a:latin typeface="Tahoma" charset="0"/>
              </a:rPr>
              <a:t> wachtschema</a:t>
            </a:r>
          </a:p>
          <a:p>
            <a:pPr eaLnBrk="0" hangingPunct="0">
              <a:buFontTx/>
              <a:buChar char="•"/>
            </a:pPr>
            <a:r>
              <a:rPr lang="nl-NL" b="1">
                <a:solidFill>
                  <a:srgbClr val="FF0000"/>
                </a:solidFill>
                <a:latin typeface="Tahoma" charset="0"/>
              </a:rPr>
              <a:t> alternatieven</a:t>
            </a:r>
            <a:endParaRPr lang="en-US" b="1">
              <a:solidFill>
                <a:srgbClr val="FF0000"/>
              </a:solidFill>
              <a:latin typeface="Tahoma" charset="0"/>
            </a:endParaRPr>
          </a:p>
        </p:txBody>
      </p:sp>
      <p:sp>
        <p:nvSpPr>
          <p:cNvPr id="317456" name="Line 16"/>
          <p:cNvSpPr>
            <a:spLocks noChangeShapeType="1"/>
          </p:cNvSpPr>
          <p:nvPr/>
        </p:nvSpPr>
        <p:spPr bwMode="auto">
          <a:xfrm>
            <a:off x="1476375" y="1196975"/>
            <a:ext cx="503238"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7457" name="Line 17"/>
          <p:cNvSpPr>
            <a:spLocks noChangeShapeType="1"/>
          </p:cNvSpPr>
          <p:nvPr/>
        </p:nvSpPr>
        <p:spPr bwMode="auto">
          <a:xfrm>
            <a:off x="4284663" y="1196975"/>
            <a:ext cx="503237"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7458" name="Text Box 18"/>
          <p:cNvSpPr txBox="1">
            <a:spLocks noChangeArrowheads="1"/>
          </p:cNvSpPr>
          <p:nvPr/>
        </p:nvSpPr>
        <p:spPr bwMode="auto">
          <a:xfrm>
            <a:off x="5076825" y="981075"/>
            <a:ext cx="26939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sz="2400" b="1">
                <a:solidFill>
                  <a:srgbClr val="FF0000"/>
                </a:solidFill>
                <a:latin typeface="Tahoma" charset="0"/>
              </a:rPr>
              <a:t>Vaarplan /</a:t>
            </a:r>
          </a:p>
          <a:p>
            <a:pPr eaLnBrk="0" hangingPunct="0"/>
            <a:r>
              <a:rPr lang="nl-NL" sz="2400" b="1">
                <a:solidFill>
                  <a:srgbClr val="FF0000"/>
                </a:solidFill>
                <a:latin typeface="Tahoma" charset="0"/>
              </a:rPr>
              <a:t>wedstrijdtactiek</a:t>
            </a:r>
            <a:endParaRPr lang="en-US" sz="2400" b="1">
              <a:solidFill>
                <a:srgbClr val="FF0000"/>
              </a:solidFill>
              <a:latin typeface="Tahoma" charset="0"/>
            </a:endParaRPr>
          </a:p>
        </p:txBody>
      </p:sp>
      <p:sp>
        <p:nvSpPr>
          <p:cNvPr id="317459" name="Text Box 19"/>
          <p:cNvSpPr txBox="1">
            <a:spLocks noChangeArrowheads="1"/>
          </p:cNvSpPr>
          <p:nvPr/>
        </p:nvSpPr>
        <p:spPr bwMode="auto">
          <a:xfrm>
            <a:off x="5127625" y="203200"/>
            <a:ext cx="236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b="1">
                <a:solidFill>
                  <a:srgbClr val="FF0000"/>
                </a:solidFill>
                <a:latin typeface="Tahoma" charset="0"/>
              </a:rPr>
              <a:t>Strategische keuze</a:t>
            </a:r>
            <a:endParaRPr lang="en-US" b="1">
              <a:solidFill>
                <a:srgbClr val="FF0000"/>
              </a:solidFill>
              <a:latin typeface="Tahoma" charset="0"/>
            </a:endParaRPr>
          </a:p>
        </p:txBody>
      </p:sp>
      <p:sp>
        <p:nvSpPr>
          <p:cNvPr id="317460" name="Text Box 20"/>
          <p:cNvSpPr txBox="1">
            <a:spLocks noChangeArrowheads="1"/>
          </p:cNvSpPr>
          <p:nvPr/>
        </p:nvSpPr>
        <p:spPr bwMode="auto">
          <a:xfrm>
            <a:off x="323850" y="260350"/>
            <a:ext cx="1060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b="1">
                <a:solidFill>
                  <a:srgbClr val="FF3300"/>
                </a:solidFill>
              </a:rPr>
              <a:t>Analyse</a:t>
            </a:r>
            <a:endParaRPr lang="en-US" b="1">
              <a:solidFill>
                <a:srgbClr val="FF33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voettekst 2"/>
          <p:cNvSpPr>
            <a:spLocks noGrp="1"/>
          </p:cNvSpPr>
          <p:nvPr>
            <p:ph type="ftr" sz="quarter" idx="11"/>
          </p:nvPr>
        </p:nvSpPr>
        <p:spPr/>
        <p:txBody>
          <a:bodyPr/>
          <a:lstStyle/>
          <a:p>
            <a:r>
              <a:rPr lang="en-US"/>
              <a:t>HBA22E Workshops Introduction Lecture KTW 07-08</a:t>
            </a:r>
          </a:p>
        </p:txBody>
      </p:sp>
      <p:sp>
        <p:nvSpPr>
          <p:cNvPr id="318466" name="Freeform 2"/>
          <p:cNvSpPr>
            <a:spLocks/>
          </p:cNvSpPr>
          <p:nvPr/>
        </p:nvSpPr>
        <p:spPr bwMode="auto">
          <a:xfrm>
            <a:off x="3779838" y="1484313"/>
            <a:ext cx="1728787" cy="4752975"/>
          </a:xfrm>
          <a:custGeom>
            <a:avLst/>
            <a:gdLst>
              <a:gd name="T0" fmla="*/ 45 w 1089"/>
              <a:gd name="T1" fmla="*/ 0 h 2994"/>
              <a:gd name="T2" fmla="*/ 45 w 1089"/>
              <a:gd name="T3" fmla="*/ 181 h 2994"/>
              <a:gd name="T4" fmla="*/ 181 w 1089"/>
              <a:gd name="T5" fmla="*/ 499 h 2994"/>
              <a:gd name="T6" fmla="*/ 227 w 1089"/>
              <a:gd name="T7" fmla="*/ 726 h 2994"/>
              <a:gd name="T8" fmla="*/ 227 w 1089"/>
              <a:gd name="T9" fmla="*/ 816 h 2994"/>
              <a:gd name="T10" fmla="*/ 272 w 1089"/>
              <a:gd name="T11" fmla="*/ 998 h 2994"/>
              <a:gd name="T12" fmla="*/ 318 w 1089"/>
              <a:gd name="T13" fmla="*/ 1134 h 2994"/>
              <a:gd name="T14" fmla="*/ 272 w 1089"/>
              <a:gd name="T15" fmla="*/ 1361 h 2994"/>
              <a:gd name="T16" fmla="*/ 318 w 1089"/>
              <a:gd name="T17" fmla="*/ 1406 h 2994"/>
              <a:gd name="T18" fmla="*/ 454 w 1089"/>
              <a:gd name="T19" fmla="*/ 1588 h 2994"/>
              <a:gd name="T20" fmla="*/ 680 w 1089"/>
              <a:gd name="T21" fmla="*/ 1542 h 2994"/>
              <a:gd name="T22" fmla="*/ 862 w 1089"/>
              <a:gd name="T23" fmla="*/ 1588 h 2994"/>
              <a:gd name="T24" fmla="*/ 998 w 1089"/>
              <a:gd name="T25" fmla="*/ 1588 h 2994"/>
              <a:gd name="T26" fmla="*/ 1043 w 1089"/>
              <a:gd name="T27" fmla="*/ 1633 h 2994"/>
              <a:gd name="T28" fmla="*/ 1089 w 1089"/>
              <a:gd name="T29" fmla="*/ 1860 h 2994"/>
              <a:gd name="T30" fmla="*/ 1043 w 1089"/>
              <a:gd name="T31" fmla="*/ 2041 h 2994"/>
              <a:gd name="T32" fmla="*/ 998 w 1089"/>
              <a:gd name="T33" fmla="*/ 2223 h 2994"/>
              <a:gd name="T34" fmla="*/ 953 w 1089"/>
              <a:gd name="T35" fmla="*/ 2404 h 2994"/>
              <a:gd name="T36" fmla="*/ 817 w 1089"/>
              <a:gd name="T37" fmla="*/ 2495 h 2994"/>
              <a:gd name="T38" fmla="*/ 635 w 1089"/>
              <a:gd name="T39" fmla="*/ 2631 h 2994"/>
              <a:gd name="T40" fmla="*/ 454 w 1089"/>
              <a:gd name="T41" fmla="*/ 2722 h 2994"/>
              <a:gd name="T42" fmla="*/ 227 w 1089"/>
              <a:gd name="T43" fmla="*/ 2858 h 2994"/>
              <a:gd name="T44" fmla="*/ 91 w 1089"/>
              <a:gd name="T45" fmla="*/ 2948 h 2994"/>
              <a:gd name="T46" fmla="*/ 0 w 1089"/>
              <a:gd name="T47"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89" h="2994">
                <a:moveTo>
                  <a:pt x="45" y="0"/>
                </a:moveTo>
                <a:cubicBezTo>
                  <a:pt x="33" y="49"/>
                  <a:pt x="22" y="98"/>
                  <a:pt x="45" y="181"/>
                </a:cubicBezTo>
                <a:cubicBezTo>
                  <a:pt x="68" y="264"/>
                  <a:pt x="151" y="408"/>
                  <a:pt x="181" y="499"/>
                </a:cubicBezTo>
                <a:cubicBezTo>
                  <a:pt x="211" y="590"/>
                  <a:pt x="219" y="673"/>
                  <a:pt x="227" y="726"/>
                </a:cubicBezTo>
                <a:cubicBezTo>
                  <a:pt x="235" y="779"/>
                  <a:pt x="220" y="771"/>
                  <a:pt x="227" y="816"/>
                </a:cubicBezTo>
                <a:cubicBezTo>
                  <a:pt x="234" y="861"/>
                  <a:pt x="257" y="945"/>
                  <a:pt x="272" y="998"/>
                </a:cubicBezTo>
                <a:cubicBezTo>
                  <a:pt x="287" y="1051"/>
                  <a:pt x="318" y="1074"/>
                  <a:pt x="318" y="1134"/>
                </a:cubicBezTo>
                <a:cubicBezTo>
                  <a:pt x="318" y="1194"/>
                  <a:pt x="272" y="1316"/>
                  <a:pt x="272" y="1361"/>
                </a:cubicBezTo>
                <a:cubicBezTo>
                  <a:pt x="272" y="1406"/>
                  <a:pt x="288" y="1368"/>
                  <a:pt x="318" y="1406"/>
                </a:cubicBezTo>
                <a:cubicBezTo>
                  <a:pt x="348" y="1444"/>
                  <a:pt x="394" y="1565"/>
                  <a:pt x="454" y="1588"/>
                </a:cubicBezTo>
                <a:cubicBezTo>
                  <a:pt x="514" y="1611"/>
                  <a:pt x="612" y="1542"/>
                  <a:pt x="680" y="1542"/>
                </a:cubicBezTo>
                <a:cubicBezTo>
                  <a:pt x="748" y="1542"/>
                  <a:pt x="809" y="1580"/>
                  <a:pt x="862" y="1588"/>
                </a:cubicBezTo>
                <a:cubicBezTo>
                  <a:pt x="915" y="1596"/>
                  <a:pt x="968" y="1581"/>
                  <a:pt x="998" y="1588"/>
                </a:cubicBezTo>
                <a:cubicBezTo>
                  <a:pt x="1028" y="1595"/>
                  <a:pt x="1028" y="1588"/>
                  <a:pt x="1043" y="1633"/>
                </a:cubicBezTo>
                <a:cubicBezTo>
                  <a:pt x="1058" y="1678"/>
                  <a:pt x="1089" y="1792"/>
                  <a:pt x="1089" y="1860"/>
                </a:cubicBezTo>
                <a:cubicBezTo>
                  <a:pt x="1089" y="1928"/>
                  <a:pt x="1058" y="1981"/>
                  <a:pt x="1043" y="2041"/>
                </a:cubicBezTo>
                <a:cubicBezTo>
                  <a:pt x="1028" y="2101"/>
                  <a:pt x="1013" y="2163"/>
                  <a:pt x="998" y="2223"/>
                </a:cubicBezTo>
                <a:cubicBezTo>
                  <a:pt x="983" y="2283"/>
                  <a:pt x="983" y="2359"/>
                  <a:pt x="953" y="2404"/>
                </a:cubicBezTo>
                <a:cubicBezTo>
                  <a:pt x="923" y="2449"/>
                  <a:pt x="870" y="2457"/>
                  <a:pt x="817" y="2495"/>
                </a:cubicBezTo>
                <a:cubicBezTo>
                  <a:pt x="764" y="2533"/>
                  <a:pt x="695" y="2593"/>
                  <a:pt x="635" y="2631"/>
                </a:cubicBezTo>
                <a:cubicBezTo>
                  <a:pt x="575" y="2669"/>
                  <a:pt x="522" y="2684"/>
                  <a:pt x="454" y="2722"/>
                </a:cubicBezTo>
                <a:cubicBezTo>
                  <a:pt x="386" y="2760"/>
                  <a:pt x="287" y="2820"/>
                  <a:pt x="227" y="2858"/>
                </a:cubicBezTo>
                <a:cubicBezTo>
                  <a:pt x="167" y="2896"/>
                  <a:pt x="129" y="2925"/>
                  <a:pt x="91" y="2948"/>
                </a:cubicBezTo>
                <a:cubicBezTo>
                  <a:pt x="53" y="2971"/>
                  <a:pt x="30" y="2979"/>
                  <a:pt x="0" y="299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8467" name="Text Box 3"/>
          <p:cNvSpPr txBox="1">
            <a:spLocks noChangeArrowheads="1"/>
          </p:cNvSpPr>
          <p:nvPr/>
        </p:nvSpPr>
        <p:spPr bwMode="auto">
          <a:xfrm>
            <a:off x="3851275" y="4365625"/>
            <a:ext cx="1490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sz="2400">
                <a:latin typeface="Tahoma" charset="0"/>
              </a:rPr>
              <a:t>Lowestoft</a:t>
            </a:r>
            <a:endParaRPr lang="en-US" sz="2400">
              <a:latin typeface="Tahoma" charset="0"/>
            </a:endParaRPr>
          </a:p>
        </p:txBody>
      </p:sp>
      <p:sp>
        <p:nvSpPr>
          <p:cNvPr id="318468" name="Oval 4"/>
          <p:cNvSpPr>
            <a:spLocks noChangeArrowheads="1"/>
          </p:cNvSpPr>
          <p:nvPr/>
        </p:nvSpPr>
        <p:spPr bwMode="auto">
          <a:xfrm>
            <a:off x="5435600" y="4365625"/>
            <a:ext cx="144463" cy="1444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pic>
        <p:nvPicPr>
          <p:cNvPr id="318469" name="Picture 5" descr="lyl2kom3[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825" y="2133600"/>
            <a:ext cx="2763838" cy="3128963"/>
          </a:xfrm>
          <a:prstGeom prst="rect">
            <a:avLst/>
          </a:prstGeom>
          <a:noFill/>
          <a:extLst>
            <a:ext uri="{909E8E84-426E-40DD-AFC4-6F175D3DCCD1}">
              <a14:hiddenFill xmlns:a14="http://schemas.microsoft.com/office/drawing/2010/main">
                <a:solidFill>
                  <a:srgbClr val="FFFFFF"/>
                </a:solidFill>
              </a14:hiddenFill>
            </a:ext>
          </a:extLst>
        </p:spPr>
      </p:pic>
      <p:pic>
        <p:nvPicPr>
          <p:cNvPr id="318470" name="Picture 6" descr="nnhuvxag[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2349500"/>
            <a:ext cx="2320925" cy="30956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endParaRPr lang="nl-NL"/>
          </a:p>
        </p:txBody>
      </p:sp>
      <p:sp>
        <p:nvSpPr>
          <p:cNvPr id="300035" name="Rectangle 3"/>
          <p:cNvSpPr>
            <a:spLocks noGrp="1" noChangeArrowheads="1"/>
          </p:cNvSpPr>
          <p:nvPr>
            <p:ph type="body" idx="1"/>
          </p:nvPr>
        </p:nvSpPr>
        <p:spPr>
          <a:xfrm>
            <a:off x="457200" y="620713"/>
            <a:ext cx="8229600" cy="5505450"/>
          </a:xfrm>
        </p:spPr>
        <p:txBody>
          <a:bodyPr/>
          <a:lstStyle/>
          <a:p>
            <a:pPr algn="ctr">
              <a:buFontTx/>
              <a:buNone/>
            </a:pPr>
            <a:r>
              <a:rPr lang="en-US" dirty="0"/>
              <a:t>In schema </a:t>
            </a:r>
            <a:r>
              <a:rPr lang="en-US" dirty="0" err="1"/>
              <a:t>ziet</a:t>
            </a:r>
            <a:r>
              <a:rPr lang="en-US" dirty="0"/>
              <a:t> </a:t>
            </a:r>
            <a:r>
              <a:rPr lang="en-US" dirty="0" err="1"/>
              <a:t>dit</a:t>
            </a:r>
            <a:r>
              <a:rPr lang="en-US" dirty="0"/>
              <a:t> </a:t>
            </a:r>
            <a:r>
              <a:rPr lang="en-US" dirty="0" err="1"/>
              <a:t>er</a:t>
            </a:r>
            <a:r>
              <a:rPr lang="en-US" dirty="0"/>
              <a:t> </a:t>
            </a:r>
            <a:r>
              <a:rPr lang="en-US" dirty="0" err="1"/>
              <a:t>als</a:t>
            </a:r>
            <a:r>
              <a:rPr lang="en-US" dirty="0"/>
              <a:t> </a:t>
            </a:r>
            <a:r>
              <a:rPr lang="en-US" dirty="0" err="1"/>
              <a:t>volgt</a:t>
            </a:r>
            <a:r>
              <a:rPr lang="en-US" dirty="0"/>
              <a:t> </a:t>
            </a:r>
            <a:r>
              <a:rPr lang="en-US" dirty="0" err="1"/>
              <a:t>uit</a:t>
            </a:r>
            <a:r>
              <a:rPr lang="en-US" dirty="0"/>
              <a:t>:</a:t>
            </a:r>
          </a:p>
        </p:txBody>
      </p:sp>
      <p:pic>
        <p:nvPicPr>
          <p:cNvPr id="300048" name="Picture 16" descr="De-strategie-pyrami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1484313"/>
            <a:ext cx="4429125" cy="396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395288" y="620713"/>
            <a:ext cx="8229600" cy="1143000"/>
          </a:xfrm>
        </p:spPr>
        <p:txBody>
          <a:bodyPr/>
          <a:lstStyle/>
          <a:p>
            <a:r>
              <a:rPr lang="en-US" sz="4000"/>
              <a:t>Praktijk voorbeeld: Friesland Campina</a:t>
            </a:r>
          </a:p>
        </p:txBody>
      </p:sp>
      <p:sp>
        <p:nvSpPr>
          <p:cNvPr id="296963" name="Rectangle 3"/>
          <p:cNvSpPr>
            <a:spLocks noGrp="1" noChangeArrowheads="1"/>
          </p:cNvSpPr>
          <p:nvPr>
            <p:ph type="body" idx="1"/>
          </p:nvPr>
        </p:nvSpPr>
        <p:spPr/>
        <p:txBody>
          <a:bodyPr/>
          <a:lstStyle/>
          <a:p>
            <a:pPr>
              <a:buFontTx/>
              <a:buNone/>
            </a:pPr>
            <a:endParaRPr lang="en-US" b="1"/>
          </a:p>
          <a:p>
            <a:pPr algn="ctr">
              <a:buFontTx/>
              <a:buNone/>
            </a:pPr>
            <a:r>
              <a:rPr lang="en-US" b="1"/>
              <a:t>Missie</a:t>
            </a:r>
            <a:r>
              <a:rPr lang="en-US"/>
              <a:t>: </a:t>
            </a:r>
          </a:p>
          <a:p>
            <a:pPr>
              <a:buFontTx/>
              <a:buNone/>
            </a:pPr>
            <a:endParaRPr lang="en-US"/>
          </a:p>
          <a:p>
            <a:pPr algn="ctr">
              <a:buFontTx/>
              <a:buNone/>
            </a:pPr>
            <a:r>
              <a:rPr lang="en-US"/>
              <a:t>Mensen vooruit te helpen in hun leven door meer uit melk te halen.</a:t>
            </a:r>
          </a:p>
          <a:p>
            <a:pPr>
              <a:buFontTx/>
              <a:buNone/>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6963">
                                            <p:txEl>
                                              <p:pRg st="1" end="1"/>
                                            </p:txEl>
                                          </p:spTgt>
                                        </p:tgtEl>
                                        <p:attrNameLst>
                                          <p:attrName>style.visibility</p:attrName>
                                        </p:attrNameLst>
                                      </p:cBhvr>
                                      <p:to>
                                        <p:strVal val="visible"/>
                                      </p:to>
                                    </p:set>
                                    <p:anim calcmode="lin" valueType="num">
                                      <p:cBhvr additive="base">
                                        <p:cTn id="7" dur="500" fill="hold"/>
                                        <p:tgtEl>
                                          <p:spTgt spid="29696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696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6963">
                                            <p:txEl>
                                              <p:pRg st="3" end="3"/>
                                            </p:txEl>
                                          </p:spTgt>
                                        </p:tgtEl>
                                        <p:attrNameLst>
                                          <p:attrName>style.visibility</p:attrName>
                                        </p:attrNameLst>
                                      </p:cBhvr>
                                      <p:to>
                                        <p:strVal val="visible"/>
                                      </p:to>
                                    </p:set>
                                    <p:anim calcmode="lin" valueType="num">
                                      <p:cBhvr additive="base">
                                        <p:cTn id="11" dur="500" fill="hold"/>
                                        <p:tgtEl>
                                          <p:spTgt spid="29696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696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p:txBody>
          <a:bodyPr/>
          <a:lstStyle/>
          <a:p>
            <a:r>
              <a:rPr lang="en-US"/>
              <a:t>Friesland Campina</a:t>
            </a:r>
          </a:p>
        </p:txBody>
      </p:sp>
      <p:sp>
        <p:nvSpPr>
          <p:cNvPr id="302083" name="Rectangle 3"/>
          <p:cNvSpPr>
            <a:spLocks noGrp="1" noChangeArrowheads="1"/>
          </p:cNvSpPr>
          <p:nvPr>
            <p:ph type="body" idx="1"/>
          </p:nvPr>
        </p:nvSpPr>
        <p:spPr>
          <a:xfrm>
            <a:off x="457200" y="1600200"/>
            <a:ext cx="8507413" cy="4525963"/>
          </a:xfrm>
        </p:spPr>
        <p:txBody>
          <a:bodyPr/>
          <a:lstStyle/>
          <a:p>
            <a:pPr algn="ctr">
              <a:buFontTx/>
              <a:buNone/>
            </a:pPr>
            <a:r>
              <a:rPr lang="en-US" sz="2800" b="1"/>
              <a:t>Visie</a:t>
            </a:r>
            <a:r>
              <a:rPr lang="en-US" sz="2800"/>
              <a:t>: </a:t>
            </a:r>
          </a:p>
          <a:p>
            <a:pPr algn="ctr">
              <a:buFontTx/>
              <a:buNone/>
            </a:pPr>
            <a:r>
              <a:rPr lang="en-US" sz="2800"/>
              <a:t>Door meer uit melk te halen wil Friesland Campina uitgroeien tot de meest professionele, succesvolle en aantrekkelijke zuivelonderneming ter wereld.</a:t>
            </a:r>
            <a:br>
              <a:rPr lang="en-US" sz="2800"/>
            </a:br>
            <a:r>
              <a:rPr lang="en-US" sz="2800"/>
              <a:t>Wij willen deze doelstelling bereiken op basis van duurzame keuzes gericht op de lange termijn. Keuzes die altijd in het beste belang zijn van onze klanten, consumenten, medewerkers en leden melkveehouders.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02083">
                                            <p:txEl>
                                              <p:pRg st="0" end="0"/>
                                            </p:txEl>
                                          </p:spTgt>
                                        </p:tgtEl>
                                        <p:attrNameLst>
                                          <p:attrName>style.visibility</p:attrName>
                                        </p:attrNameLst>
                                      </p:cBhvr>
                                      <p:to>
                                        <p:strVal val="visible"/>
                                      </p:to>
                                    </p:set>
                                    <p:anim calcmode="lin" valueType="num">
                                      <p:cBhvr additive="base">
                                        <p:cTn id="7" dur="500" fill="hold"/>
                                        <p:tgtEl>
                                          <p:spTgt spid="3020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208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2083">
                                            <p:txEl>
                                              <p:pRg st="1" end="1"/>
                                            </p:txEl>
                                          </p:spTgt>
                                        </p:tgtEl>
                                        <p:attrNameLst>
                                          <p:attrName>style.visibility</p:attrName>
                                        </p:attrNameLst>
                                      </p:cBhvr>
                                      <p:to>
                                        <p:strVal val="visible"/>
                                      </p:to>
                                    </p:set>
                                    <p:anim calcmode="lin" valueType="num">
                                      <p:cBhvr additive="base">
                                        <p:cTn id="11" dur="500" fill="hold"/>
                                        <p:tgtEl>
                                          <p:spTgt spid="30208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0208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p:txBody>
          <a:bodyPr/>
          <a:lstStyle/>
          <a:p>
            <a:r>
              <a:rPr lang="en-US"/>
              <a:t>Friesland Campina</a:t>
            </a:r>
          </a:p>
        </p:txBody>
      </p:sp>
      <p:sp>
        <p:nvSpPr>
          <p:cNvPr id="303107" name="Rectangle 3"/>
          <p:cNvSpPr>
            <a:spLocks noGrp="1" noChangeArrowheads="1"/>
          </p:cNvSpPr>
          <p:nvPr>
            <p:ph type="body" idx="1"/>
          </p:nvPr>
        </p:nvSpPr>
        <p:spPr/>
        <p:txBody>
          <a:bodyPr/>
          <a:lstStyle/>
          <a:p>
            <a:pPr>
              <a:lnSpc>
                <a:spcPct val="80000"/>
              </a:lnSpc>
              <a:buFontTx/>
              <a:buNone/>
            </a:pPr>
            <a:r>
              <a:rPr lang="en-US" sz="2000"/>
              <a:t>Doelstellingen Friesland Campina: (nog te vertalen in SMART doelen)</a:t>
            </a:r>
          </a:p>
          <a:p>
            <a:pPr>
              <a:lnSpc>
                <a:spcPct val="80000"/>
              </a:lnSpc>
              <a:buFontTx/>
              <a:buNone/>
            </a:pPr>
            <a:endParaRPr lang="en-US" sz="2000"/>
          </a:p>
          <a:p>
            <a:pPr>
              <a:lnSpc>
                <a:spcPct val="80000"/>
              </a:lnSpc>
            </a:pPr>
            <a:r>
              <a:rPr lang="en-US" sz="2000"/>
              <a:t>Het versterken van onze mogelijkheden om meer uit melk te halen</a:t>
            </a:r>
          </a:p>
          <a:p>
            <a:pPr>
              <a:lnSpc>
                <a:spcPct val="80000"/>
              </a:lnSpc>
            </a:pPr>
            <a:r>
              <a:rPr lang="en-US" sz="2000"/>
              <a:t>Het uitbreiden van onze wereldwijde marktpositie </a:t>
            </a:r>
          </a:p>
          <a:p>
            <a:pPr>
              <a:lnSpc>
                <a:spcPct val="80000"/>
              </a:lnSpc>
            </a:pPr>
            <a:r>
              <a:rPr lang="en-US" sz="2000"/>
              <a:t>Het vergroten van de winst om te voorzien in onze huidige behoeften en toekomstige groei.</a:t>
            </a:r>
            <a:br>
              <a:rPr lang="en-US" sz="2000"/>
            </a:br>
            <a:endParaRPr lang="en-US" sz="2000"/>
          </a:p>
          <a:p>
            <a:pPr>
              <a:lnSpc>
                <a:spcPct val="80000"/>
              </a:lnSpc>
              <a:buFontTx/>
              <a:buNone/>
            </a:pPr>
            <a:r>
              <a:rPr lang="en-US" sz="2000"/>
              <a:t>De doelstellingen van Visie 2015 zijn: (voormalig Friesland Foods)</a:t>
            </a:r>
          </a:p>
          <a:p>
            <a:pPr>
              <a:lnSpc>
                <a:spcPct val="80000"/>
              </a:lnSpc>
            </a:pPr>
            <a:r>
              <a:rPr lang="en-US" sz="2000"/>
              <a:t>Groei van de omzet met gemiddeld 6 à 7 % per jaar, over de periode 2006-2015;  </a:t>
            </a:r>
          </a:p>
          <a:p>
            <a:pPr>
              <a:lnSpc>
                <a:spcPct val="80000"/>
              </a:lnSpc>
            </a:pPr>
            <a:r>
              <a:rPr lang="en-US" sz="2000"/>
              <a:t>Verdubbelen van de waarde voor de aandeelhouders; </a:t>
            </a:r>
          </a:p>
          <a:p>
            <a:pPr>
              <a:lnSpc>
                <a:spcPct val="80000"/>
              </a:lnSpc>
            </a:pPr>
            <a:r>
              <a:rPr lang="en-US" sz="2000"/>
              <a:t>Faciliteren van de toename van de ledenmelk van 20 à 30 procent; </a:t>
            </a:r>
          </a:p>
          <a:p>
            <a:pPr>
              <a:lnSpc>
                <a:spcPct val="80000"/>
              </a:lnSpc>
            </a:pPr>
            <a:r>
              <a:rPr lang="en-US" sz="2000"/>
              <a:t>Een nettowinst die structureel hoger is dan 3% van de netto-omzet; </a:t>
            </a:r>
          </a:p>
          <a:p>
            <a:pPr>
              <a:lnSpc>
                <a:spcPct val="80000"/>
              </a:lnSpc>
            </a:pPr>
            <a:r>
              <a:rPr lang="en-US" sz="2000"/>
              <a:t>Het in 2015 bereiken van één miljard consumenten met zuivelproducten. </a:t>
            </a:r>
          </a:p>
          <a:p>
            <a:pPr>
              <a:lnSpc>
                <a:spcPct val="80000"/>
              </a:lnSpc>
            </a:pPr>
            <a:endParaRPr lang="en-US" sz="2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p:txBody>
          <a:bodyPr/>
          <a:lstStyle/>
          <a:p>
            <a:r>
              <a:rPr lang="en-US"/>
              <a:t>Friesland Campina</a:t>
            </a:r>
          </a:p>
        </p:txBody>
      </p:sp>
      <p:sp>
        <p:nvSpPr>
          <p:cNvPr id="304131" name="Rectangle 3"/>
          <p:cNvSpPr>
            <a:spLocks noGrp="1" noChangeArrowheads="1"/>
          </p:cNvSpPr>
          <p:nvPr>
            <p:ph type="body" idx="1"/>
          </p:nvPr>
        </p:nvSpPr>
        <p:spPr>
          <a:xfrm>
            <a:off x="457200" y="1600200"/>
            <a:ext cx="8507413" cy="4205288"/>
          </a:xfrm>
        </p:spPr>
        <p:txBody>
          <a:bodyPr/>
          <a:lstStyle/>
          <a:p>
            <a:pPr algn="ctr">
              <a:lnSpc>
                <a:spcPct val="80000"/>
              </a:lnSpc>
              <a:buFontTx/>
              <a:buNone/>
            </a:pPr>
            <a:r>
              <a:rPr lang="en-US" sz="2400" b="1"/>
              <a:t>Strategie</a:t>
            </a:r>
            <a:r>
              <a:rPr lang="en-US" sz="2400"/>
              <a:t>: </a:t>
            </a:r>
          </a:p>
          <a:p>
            <a:pPr algn="ctr">
              <a:lnSpc>
                <a:spcPct val="80000"/>
              </a:lnSpc>
              <a:buFontTx/>
              <a:buNone/>
            </a:pPr>
            <a:endParaRPr lang="en-US" sz="2400"/>
          </a:p>
          <a:p>
            <a:pPr>
              <a:lnSpc>
                <a:spcPct val="80000"/>
              </a:lnSpc>
            </a:pPr>
            <a:r>
              <a:rPr lang="en-US" sz="2400"/>
              <a:t>Verdedigen en uitbreiden van bestaande markten</a:t>
            </a:r>
          </a:p>
          <a:p>
            <a:pPr>
              <a:lnSpc>
                <a:spcPct val="80000"/>
              </a:lnSpc>
            </a:pPr>
            <a:r>
              <a:rPr lang="en-US" sz="2400"/>
              <a:t>Investeren in groei markten</a:t>
            </a:r>
          </a:p>
          <a:p>
            <a:pPr>
              <a:lnSpc>
                <a:spcPct val="80000"/>
              </a:lnSpc>
            </a:pPr>
            <a:r>
              <a:rPr lang="en-US" sz="2400"/>
              <a:t>Kansen creëren met ingrediënten: door te investeren in innovatie en nieuwe technologieën, door het vormen van joint ventures, door overnames en door waarde te halen  uit melkingrediënten. We willen met name investeren in voedingsingrediënten, farmaceutische hulpstoffen en encapsulaten.</a:t>
            </a:r>
          </a:p>
          <a:p>
            <a:pPr>
              <a:lnSpc>
                <a:spcPct val="80000"/>
              </a:lnSpc>
            </a:pPr>
            <a:r>
              <a:rPr lang="en-US" sz="2400"/>
              <a:t>Voordelen bieden voor leden-melkveehouders</a:t>
            </a:r>
            <a:r>
              <a:rPr lang="en-US" sz="2000"/>
              <a:t> </a:t>
            </a:r>
            <a:br>
              <a:rPr lang="en-US" sz="2000"/>
            </a:br>
            <a:r>
              <a:rPr lang="en-US" sz="2000"/>
              <a:t/>
            </a:r>
            <a:br>
              <a:rPr lang="en-US" sz="2000"/>
            </a:br>
            <a:endParaRPr lang="en-US" sz="2000"/>
          </a:p>
          <a:p>
            <a:pPr algn="ctr">
              <a:lnSpc>
                <a:spcPct val="80000"/>
              </a:lnSpc>
              <a:buFontTx/>
              <a:buNone/>
            </a:pPr>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04131">
                                            <p:txEl>
                                              <p:pRg st="0" end="0"/>
                                            </p:txEl>
                                          </p:spTgt>
                                        </p:tgtEl>
                                        <p:attrNameLst>
                                          <p:attrName>style.visibility</p:attrName>
                                        </p:attrNameLst>
                                      </p:cBhvr>
                                      <p:to>
                                        <p:strVal val="visible"/>
                                      </p:to>
                                    </p:set>
                                    <p:anim calcmode="lin" valueType="num">
                                      <p:cBhvr additive="base">
                                        <p:cTn id="7" dur="500" fill="hold"/>
                                        <p:tgtEl>
                                          <p:spTgt spid="3041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413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4131">
                                            <p:txEl>
                                              <p:pRg st="2" end="2"/>
                                            </p:txEl>
                                          </p:spTgt>
                                        </p:tgtEl>
                                        <p:attrNameLst>
                                          <p:attrName>style.visibility</p:attrName>
                                        </p:attrNameLst>
                                      </p:cBhvr>
                                      <p:to>
                                        <p:strVal val="visible"/>
                                      </p:to>
                                    </p:set>
                                    <p:anim calcmode="lin" valueType="num">
                                      <p:cBhvr additive="base">
                                        <p:cTn id="11" dur="500" fill="hold"/>
                                        <p:tgtEl>
                                          <p:spTgt spid="304131">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04131">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4131">
                                            <p:txEl>
                                              <p:pRg st="3" end="3"/>
                                            </p:txEl>
                                          </p:spTgt>
                                        </p:tgtEl>
                                        <p:attrNameLst>
                                          <p:attrName>style.visibility</p:attrName>
                                        </p:attrNameLst>
                                      </p:cBhvr>
                                      <p:to>
                                        <p:strVal val="visible"/>
                                      </p:to>
                                    </p:set>
                                    <p:anim calcmode="lin" valueType="num">
                                      <p:cBhvr additive="base">
                                        <p:cTn id="15" dur="500" fill="hold"/>
                                        <p:tgtEl>
                                          <p:spTgt spid="304131">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04131">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4131">
                                            <p:txEl>
                                              <p:pRg st="4" end="4"/>
                                            </p:txEl>
                                          </p:spTgt>
                                        </p:tgtEl>
                                        <p:attrNameLst>
                                          <p:attrName>style.visibility</p:attrName>
                                        </p:attrNameLst>
                                      </p:cBhvr>
                                      <p:to>
                                        <p:strVal val="visible"/>
                                      </p:to>
                                    </p:set>
                                    <p:anim calcmode="lin" valueType="num">
                                      <p:cBhvr additive="base">
                                        <p:cTn id="19" dur="500" fill="hold"/>
                                        <p:tgtEl>
                                          <p:spTgt spid="30413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4131">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04131">
                                            <p:txEl>
                                              <p:pRg st="5" end="5"/>
                                            </p:txEl>
                                          </p:spTgt>
                                        </p:tgtEl>
                                        <p:attrNameLst>
                                          <p:attrName>style.visibility</p:attrName>
                                        </p:attrNameLst>
                                      </p:cBhvr>
                                      <p:to>
                                        <p:strVal val="visible"/>
                                      </p:to>
                                    </p:set>
                                    <p:anim calcmode="lin" valueType="num">
                                      <p:cBhvr additive="base">
                                        <p:cTn id="23" dur="500" fill="hold"/>
                                        <p:tgtEl>
                                          <p:spTgt spid="304131">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0413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ChangeArrowheads="1"/>
          </p:cNvSpPr>
          <p:nvPr>
            <p:ph type="title"/>
          </p:nvPr>
        </p:nvSpPr>
        <p:spPr/>
        <p:txBody>
          <a:bodyPr/>
          <a:lstStyle/>
          <a:p>
            <a:r>
              <a:rPr lang="en-US"/>
              <a:t>Ander voorbeeld: Easy Jet</a:t>
            </a:r>
          </a:p>
        </p:txBody>
      </p:sp>
      <p:sp>
        <p:nvSpPr>
          <p:cNvPr id="319491" name="Rectangle 3"/>
          <p:cNvSpPr>
            <a:spLocks noGrp="1" noChangeArrowheads="1"/>
          </p:cNvSpPr>
          <p:nvPr>
            <p:ph type="body" idx="1"/>
          </p:nvPr>
        </p:nvSpPr>
        <p:spPr/>
        <p:txBody>
          <a:bodyPr/>
          <a:lstStyle/>
          <a:p>
            <a:pPr algn="ctr">
              <a:buFontTx/>
              <a:buNone/>
            </a:pPr>
            <a:r>
              <a:rPr lang="en-US" b="1"/>
              <a:t>Missie:</a:t>
            </a:r>
          </a:p>
          <a:p>
            <a:pPr>
              <a:buFontTx/>
              <a:buNone/>
            </a:pPr>
            <a:endParaRPr lang="en-US"/>
          </a:p>
          <a:p>
            <a:pPr>
              <a:buFontTx/>
              <a:buNone/>
            </a:pPr>
            <a:r>
              <a:rPr lang="en-US"/>
              <a:t>Vliegen is geen luxeproduct, juist de prijs </a:t>
            </a:r>
          </a:p>
          <a:p>
            <a:pPr>
              <a:buFontTx/>
              <a:buNone/>
            </a:pPr>
            <a:r>
              <a:rPr lang="en-US"/>
              <a:t>is belangrijk. Wij willen dat vliegen voor</a:t>
            </a:r>
          </a:p>
          <a:p>
            <a:pPr>
              <a:buFontTx/>
              <a:buNone/>
            </a:pPr>
            <a:r>
              <a:rPr lang="en-US"/>
              <a:t>iedereen mogelijk en betaalbaar 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19491">
                                            <p:txEl>
                                              <p:pRg st="0" end="0"/>
                                            </p:txEl>
                                          </p:spTgt>
                                        </p:tgtEl>
                                        <p:attrNameLst>
                                          <p:attrName>style.visibility</p:attrName>
                                        </p:attrNameLst>
                                      </p:cBhvr>
                                      <p:to>
                                        <p:strVal val="visible"/>
                                      </p:to>
                                    </p:set>
                                    <p:anim calcmode="lin" valueType="num">
                                      <p:cBhvr additive="base">
                                        <p:cTn id="7" dur="500" fill="hold"/>
                                        <p:tgtEl>
                                          <p:spTgt spid="3194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949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19491">
                                            <p:txEl>
                                              <p:pRg st="2" end="2"/>
                                            </p:txEl>
                                          </p:spTgt>
                                        </p:tgtEl>
                                        <p:attrNameLst>
                                          <p:attrName>style.visibility</p:attrName>
                                        </p:attrNameLst>
                                      </p:cBhvr>
                                      <p:to>
                                        <p:strVal val="visible"/>
                                      </p:to>
                                    </p:set>
                                    <p:anim calcmode="lin" valueType="num">
                                      <p:cBhvr additive="base">
                                        <p:cTn id="11" dur="500" fill="hold"/>
                                        <p:tgtEl>
                                          <p:spTgt spid="319491">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19491">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19491">
                                            <p:txEl>
                                              <p:pRg st="3" end="3"/>
                                            </p:txEl>
                                          </p:spTgt>
                                        </p:tgtEl>
                                        <p:attrNameLst>
                                          <p:attrName>style.visibility</p:attrName>
                                        </p:attrNameLst>
                                      </p:cBhvr>
                                      <p:to>
                                        <p:strVal val="visible"/>
                                      </p:to>
                                    </p:set>
                                    <p:anim calcmode="lin" valueType="num">
                                      <p:cBhvr additive="base">
                                        <p:cTn id="15" dur="500" fill="hold"/>
                                        <p:tgtEl>
                                          <p:spTgt spid="319491">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19491">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9491">
                                            <p:txEl>
                                              <p:pRg st="4" end="4"/>
                                            </p:txEl>
                                          </p:spTgt>
                                        </p:tgtEl>
                                        <p:attrNameLst>
                                          <p:attrName>style.visibility</p:attrName>
                                        </p:attrNameLst>
                                      </p:cBhvr>
                                      <p:to>
                                        <p:strVal val="visible"/>
                                      </p:to>
                                    </p:set>
                                    <p:anim calcmode="lin" valueType="num">
                                      <p:cBhvr additive="base">
                                        <p:cTn id="19" dur="500" fill="hold"/>
                                        <p:tgtEl>
                                          <p:spTgt spid="31949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94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4"/>
          <p:cNvSpPr>
            <a:spLocks noGrp="1"/>
          </p:cNvSpPr>
          <p:nvPr>
            <p:ph type="ftr" sz="quarter" idx="11"/>
          </p:nvPr>
        </p:nvSpPr>
        <p:spPr/>
        <p:txBody>
          <a:bodyPr/>
          <a:lstStyle/>
          <a:p>
            <a:r>
              <a:rPr lang="en-US"/>
              <a:t>HBA22E Workshops Introduction Lecture KTW 07-08</a:t>
            </a:r>
          </a:p>
        </p:txBody>
      </p:sp>
      <p:sp>
        <p:nvSpPr>
          <p:cNvPr id="320514" name="Rectangle 2"/>
          <p:cNvSpPr>
            <a:spLocks noGrp="1" noChangeArrowheads="1"/>
          </p:cNvSpPr>
          <p:nvPr>
            <p:ph type="title"/>
          </p:nvPr>
        </p:nvSpPr>
        <p:spPr/>
        <p:txBody>
          <a:bodyPr/>
          <a:lstStyle/>
          <a:p>
            <a:r>
              <a:rPr lang="en-US" dirty="0"/>
              <a:t>Easy Jet</a:t>
            </a:r>
          </a:p>
        </p:txBody>
      </p:sp>
      <p:sp>
        <p:nvSpPr>
          <p:cNvPr id="320515" name="Rectangle 3"/>
          <p:cNvSpPr>
            <a:spLocks noGrp="1" noChangeArrowheads="1"/>
          </p:cNvSpPr>
          <p:nvPr>
            <p:ph type="body" idx="1"/>
          </p:nvPr>
        </p:nvSpPr>
        <p:spPr/>
        <p:txBody>
          <a:bodyPr/>
          <a:lstStyle/>
          <a:p>
            <a:pPr algn="ctr">
              <a:lnSpc>
                <a:spcPct val="90000"/>
              </a:lnSpc>
              <a:buFontTx/>
              <a:buNone/>
            </a:pPr>
            <a:r>
              <a:rPr lang="en-US" sz="2800" b="1" dirty="0" err="1"/>
              <a:t>Visie</a:t>
            </a:r>
            <a:r>
              <a:rPr lang="en-US" sz="2800" b="1" dirty="0"/>
              <a:t>:</a:t>
            </a:r>
          </a:p>
          <a:p>
            <a:pPr>
              <a:lnSpc>
                <a:spcPct val="90000"/>
              </a:lnSpc>
              <a:buFontTx/>
              <a:buNone/>
            </a:pPr>
            <a:r>
              <a:rPr lang="en-US" sz="2800" dirty="0"/>
              <a:t>We </a:t>
            </a:r>
            <a:r>
              <a:rPr lang="en-US" sz="2800" dirty="0" err="1"/>
              <a:t>geven</a:t>
            </a:r>
            <a:r>
              <a:rPr lang="en-US" sz="2800" dirty="0"/>
              <a:t> </a:t>
            </a:r>
            <a:r>
              <a:rPr lang="en-US" sz="2800" dirty="0" err="1"/>
              <a:t>onze</a:t>
            </a:r>
            <a:r>
              <a:rPr lang="en-US" sz="2800" dirty="0"/>
              <a:t> </a:t>
            </a:r>
            <a:r>
              <a:rPr lang="en-US" sz="2800" dirty="0" err="1"/>
              <a:t>klanten</a:t>
            </a:r>
            <a:r>
              <a:rPr lang="en-US" sz="2800" dirty="0"/>
              <a:t> </a:t>
            </a:r>
            <a:r>
              <a:rPr lang="en-US" sz="2800" dirty="0" err="1"/>
              <a:t>graag</a:t>
            </a:r>
            <a:r>
              <a:rPr lang="en-US" sz="2800" dirty="0"/>
              <a:t> </a:t>
            </a:r>
            <a:r>
              <a:rPr lang="en-US" sz="2800" dirty="0" err="1"/>
              <a:t>veilige</a:t>
            </a:r>
            <a:r>
              <a:rPr lang="en-US" sz="2800" dirty="0"/>
              <a:t>, </a:t>
            </a:r>
            <a:r>
              <a:rPr lang="en-US" sz="2800" dirty="0" err="1"/>
              <a:t>voordelige</a:t>
            </a:r>
            <a:r>
              <a:rPr lang="en-US" sz="2800" dirty="0"/>
              <a:t> </a:t>
            </a:r>
          </a:p>
          <a:p>
            <a:pPr>
              <a:lnSpc>
                <a:spcPct val="90000"/>
              </a:lnSpc>
              <a:buFontTx/>
              <a:buNone/>
            </a:pPr>
            <a:r>
              <a:rPr lang="en-US" sz="2800" dirty="0"/>
              <a:t>en </a:t>
            </a:r>
            <a:r>
              <a:rPr lang="en-US" sz="2800" dirty="0" err="1"/>
              <a:t>rechtstreekse</a:t>
            </a:r>
            <a:r>
              <a:rPr lang="en-US" sz="2800" dirty="0"/>
              <a:t> </a:t>
            </a:r>
            <a:r>
              <a:rPr lang="en-US" sz="2800" dirty="0" err="1"/>
              <a:t>vluchten</a:t>
            </a:r>
            <a:r>
              <a:rPr lang="en-US" sz="2800" dirty="0"/>
              <a:t>. We </a:t>
            </a:r>
            <a:r>
              <a:rPr lang="en-US" sz="2800" dirty="0" err="1"/>
              <a:t>willen</a:t>
            </a:r>
            <a:r>
              <a:rPr lang="en-US" sz="2800" dirty="0"/>
              <a:t> op </a:t>
            </a:r>
            <a:r>
              <a:rPr lang="en-US" sz="2800" dirty="0" err="1"/>
              <a:t>een</a:t>
            </a:r>
            <a:r>
              <a:rPr lang="en-US" sz="2800" dirty="0"/>
              <a:t> </a:t>
            </a:r>
          </a:p>
          <a:p>
            <a:pPr>
              <a:lnSpc>
                <a:spcPct val="90000"/>
              </a:lnSpc>
              <a:buFontTx/>
              <a:buNone/>
            </a:pPr>
            <a:r>
              <a:rPr lang="en-US" sz="2800" dirty="0" err="1"/>
              <a:t>flink</a:t>
            </a:r>
            <a:r>
              <a:rPr lang="en-US" sz="2800" dirty="0"/>
              <a:t> </a:t>
            </a:r>
            <a:r>
              <a:rPr lang="en-US" sz="2800" dirty="0" err="1"/>
              <a:t>aantal</a:t>
            </a:r>
            <a:r>
              <a:rPr lang="en-US" sz="2800" dirty="0"/>
              <a:t> </a:t>
            </a:r>
            <a:r>
              <a:rPr lang="en-US" sz="2800" dirty="0" err="1"/>
              <a:t>Europese</a:t>
            </a:r>
            <a:r>
              <a:rPr lang="en-US" sz="2800" dirty="0"/>
              <a:t> routes </a:t>
            </a:r>
            <a:r>
              <a:rPr lang="en-US" sz="2800" dirty="0" err="1"/>
              <a:t>een</a:t>
            </a:r>
            <a:r>
              <a:rPr lang="en-US" sz="2800" dirty="0"/>
              <a:t> consistent en</a:t>
            </a:r>
          </a:p>
          <a:p>
            <a:pPr>
              <a:lnSpc>
                <a:spcPct val="90000"/>
              </a:lnSpc>
              <a:buFontTx/>
              <a:buNone/>
            </a:pPr>
            <a:r>
              <a:rPr lang="en-US" sz="2800" dirty="0" err="1"/>
              <a:t>betrouwbaar</a:t>
            </a:r>
            <a:r>
              <a:rPr lang="en-US" sz="2800" dirty="0"/>
              <a:t> product </a:t>
            </a:r>
            <a:r>
              <a:rPr lang="en-US" sz="2800" dirty="0" err="1"/>
              <a:t>aanbieden</a:t>
            </a:r>
            <a:r>
              <a:rPr lang="en-US" sz="2800" dirty="0"/>
              <a:t> </a:t>
            </a:r>
            <a:r>
              <a:rPr lang="en-US" sz="2800" dirty="0" err="1"/>
              <a:t>tegen</a:t>
            </a:r>
            <a:endParaRPr lang="en-US" sz="2800" dirty="0"/>
          </a:p>
          <a:p>
            <a:pPr>
              <a:lnSpc>
                <a:spcPct val="90000"/>
              </a:lnSpc>
              <a:buFontTx/>
              <a:buNone/>
            </a:pPr>
            <a:r>
              <a:rPr lang="en-US" sz="2800" dirty="0" err="1"/>
              <a:t>aantrekkelijke</a:t>
            </a:r>
            <a:r>
              <a:rPr lang="en-US" sz="2800" dirty="0"/>
              <a:t> </a:t>
            </a:r>
            <a:r>
              <a:rPr lang="en-US" sz="2800" dirty="0" err="1"/>
              <a:t>tarieven</a:t>
            </a:r>
            <a:r>
              <a:rPr lang="en-US" sz="2800" dirty="0"/>
              <a:t> </a:t>
            </a:r>
            <a:r>
              <a:rPr lang="en-US" sz="2800" dirty="0" err="1"/>
              <a:t>voor</a:t>
            </a:r>
            <a:r>
              <a:rPr lang="en-US" sz="2800" dirty="0"/>
              <a:t> de </a:t>
            </a:r>
            <a:r>
              <a:rPr lang="en-US" sz="2800" dirty="0" err="1"/>
              <a:t>zakelijke</a:t>
            </a:r>
            <a:r>
              <a:rPr lang="en-US" sz="2800" dirty="0"/>
              <a:t> en</a:t>
            </a:r>
          </a:p>
          <a:p>
            <a:pPr>
              <a:lnSpc>
                <a:spcPct val="90000"/>
              </a:lnSpc>
              <a:buFontTx/>
              <a:buNone/>
            </a:pPr>
            <a:r>
              <a:rPr lang="en-US" sz="2800" dirty="0" err="1"/>
              <a:t>vrijetijdsmarkt</a:t>
            </a:r>
            <a:r>
              <a:rPr lang="en-US" sz="2800" dirty="0"/>
              <a:t>. Om </a:t>
            </a:r>
            <a:r>
              <a:rPr lang="en-US" sz="2800" dirty="0" err="1"/>
              <a:t>dit</a:t>
            </a:r>
            <a:r>
              <a:rPr lang="en-US" sz="2800" dirty="0"/>
              <a:t> </a:t>
            </a:r>
            <a:r>
              <a:rPr lang="en-US" sz="2800" dirty="0" err="1"/>
              <a:t>te</a:t>
            </a:r>
            <a:r>
              <a:rPr lang="en-US" sz="2800" dirty="0"/>
              <a:t> </a:t>
            </a:r>
            <a:r>
              <a:rPr lang="en-US" sz="2800" dirty="0" err="1"/>
              <a:t>kunnen</a:t>
            </a:r>
            <a:r>
              <a:rPr lang="en-US" sz="2800" dirty="0"/>
              <a:t> </a:t>
            </a:r>
            <a:r>
              <a:rPr lang="en-US" sz="2800" dirty="0" err="1"/>
              <a:t>bereiken</a:t>
            </a:r>
            <a:r>
              <a:rPr lang="en-US" sz="2800" dirty="0"/>
              <a:t> </a:t>
            </a:r>
            <a:r>
              <a:rPr lang="en-US" sz="2800" dirty="0" err="1"/>
              <a:t>leiden</a:t>
            </a:r>
            <a:endParaRPr lang="en-US" sz="2800" dirty="0"/>
          </a:p>
          <a:p>
            <a:pPr>
              <a:lnSpc>
                <a:spcPct val="90000"/>
              </a:lnSpc>
              <a:buFontTx/>
              <a:buNone/>
            </a:pPr>
            <a:r>
              <a:rPr lang="en-US" sz="2800" dirty="0"/>
              <a:t>we </a:t>
            </a:r>
            <a:r>
              <a:rPr lang="en-US" sz="2800" dirty="0" err="1"/>
              <a:t>onze</a:t>
            </a:r>
            <a:r>
              <a:rPr lang="en-US" sz="2800" dirty="0"/>
              <a:t> </a:t>
            </a:r>
            <a:r>
              <a:rPr lang="en-US" sz="2800" dirty="0" err="1"/>
              <a:t>mensen</a:t>
            </a:r>
            <a:r>
              <a:rPr lang="en-US" sz="2800" dirty="0"/>
              <a:t> op en </a:t>
            </a:r>
            <a:r>
              <a:rPr lang="en-US" sz="2800" dirty="0" err="1"/>
              <a:t>streven</a:t>
            </a:r>
            <a:r>
              <a:rPr lang="en-US" sz="2800" dirty="0"/>
              <a:t> we </a:t>
            </a:r>
            <a:r>
              <a:rPr lang="en-US" sz="2800" dirty="0" err="1"/>
              <a:t>naar</a:t>
            </a:r>
            <a:r>
              <a:rPr lang="en-US" sz="2800" dirty="0"/>
              <a:t> </a:t>
            </a:r>
            <a:r>
              <a:rPr lang="en-US" sz="2800" dirty="0" err="1"/>
              <a:t>duurzame</a:t>
            </a:r>
            <a:endParaRPr lang="en-US" sz="2800" dirty="0"/>
          </a:p>
          <a:p>
            <a:pPr>
              <a:lnSpc>
                <a:spcPct val="90000"/>
              </a:lnSpc>
              <a:buFontTx/>
              <a:buNone/>
            </a:pPr>
            <a:r>
              <a:rPr lang="en-US" sz="2800" dirty="0" err="1"/>
              <a:t>relaties</a:t>
            </a:r>
            <a:r>
              <a:rPr lang="en-US" sz="2800" dirty="0"/>
              <a:t> met </a:t>
            </a:r>
            <a:r>
              <a:rPr lang="en-US" sz="2800" dirty="0" err="1"/>
              <a:t>onze</a:t>
            </a:r>
            <a:r>
              <a:rPr lang="en-US" sz="2800" dirty="0"/>
              <a:t> </a:t>
            </a:r>
            <a:r>
              <a:rPr lang="en-US" sz="2800" dirty="0" err="1"/>
              <a:t>leveranciers</a:t>
            </a:r>
            <a:r>
              <a:rPr lang="en-US" sz="2800" dirty="0"/>
              <a:t>.</a:t>
            </a:r>
            <a:endParaRPr lang="en-US" sz="2800" b="1" dirty="0"/>
          </a:p>
          <a:p>
            <a:pPr algn="ctr">
              <a:lnSpc>
                <a:spcPct val="90000"/>
              </a:lnSpc>
              <a:buFontTx/>
              <a:buNone/>
            </a:pPr>
            <a:endParaRPr lang="en-US" sz="2800" b="1" dirty="0"/>
          </a:p>
          <a:p>
            <a:pPr algn="ctr">
              <a:lnSpc>
                <a:spcPct val="90000"/>
              </a:lnSpc>
              <a:buFontTx/>
              <a:buNone/>
            </a:pP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20515">
                                            <p:txEl>
                                              <p:pRg st="0" end="0"/>
                                            </p:txEl>
                                          </p:spTgt>
                                        </p:tgtEl>
                                        <p:attrNameLst>
                                          <p:attrName>style.visibility</p:attrName>
                                        </p:attrNameLst>
                                      </p:cBhvr>
                                      <p:to>
                                        <p:strVal val="visible"/>
                                      </p:to>
                                    </p:set>
                                    <p:anim calcmode="lin" valueType="num">
                                      <p:cBhvr additive="base">
                                        <p:cTn id="7" dur="500" fill="hold"/>
                                        <p:tgtEl>
                                          <p:spTgt spid="3205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051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20515">
                                            <p:txEl>
                                              <p:pRg st="1" end="1"/>
                                            </p:txEl>
                                          </p:spTgt>
                                        </p:tgtEl>
                                        <p:attrNameLst>
                                          <p:attrName>style.visibility</p:attrName>
                                        </p:attrNameLst>
                                      </p:cBhvr>
                                      <p:to>
                                        <p:strVal val="visible"/>
                                      </p:to>
                                    </p:set>
                                    <p:anim calcmode="lin" valueType="num">
                                      <p:cBhvr additive="base">
                                        <p:cTn id="11" dur="500" fill="hold"/>
                                        <p:tgtEl>
                                          <p:spTgt spid="32051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2051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20515">
                                            <p:txEl>
                                              <p:pRg st="2" end="2"/>
                                            </p:txEl>
                                          </p:spTgt>
                                        </p:tgtEl>
                                        <p:attrNameLst>
                                          <p:attrName>style.visibility</p:attrName>
                                        </p:attrNameLst>
                                      </p:cBhvr>
                                      <p:to>
                                        <p:strVal val="visible"/>
                                      </p:to>
                                    </p:set>
                                    <p:anim calcmode="lin" valueType="num">
                                      <p:cBhvr additive="base">
                                        <p:cTn id="15" dur="500" fill="hold"/>
                                        <p:tgtEl>
                                          <p:spTgt spid="32051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2051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20515">
                                            <p:txEl>
                                              <p:pRg st="3" end="3"/>
                                            </p:txEl>
                                          </p:spTgt>
                                        </p:tgtEl>
                                        <p:attrNameLst>
                                          <p:attrName>style.visibility</p:attrName>
                                        </p:attrNameLst>
                                      </p:cBhvr>
                                      <p:to>
                                        <p:strVal val="visible"/>
                                      </p:to>
                                    </p:set>
                                    <p:anim calcmode="lin" valueType="num">
                                      <p:cBhvr additive="base">
                                        <p:cTn id="19" dur="500" fill="hold"/>
                                        <p:tgtEl>
                                          <p:spTgt spid="32051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051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20515">
                                            <p:txEl>
                                              <p:pRg st="4" end="4"/>
                                            </p:txEl>
                                          </p:spTgt>
                                        </p:tgtEl>
                                        <p:attrNameLst>
                                          <p:attrName>style.visibility</p:attrName>
                                        </p:attrNameLst>
                                      </p:cBhvr>
                                      <p:to>
                                        <p:strVal val="visible"/>
                                      </p:to>
                                    </p:set>
                                    <p:anim calcmode="lin" valueType="num">
                                      <p:cBhvr additive="base">
                                        <p:cTn id="23" dur="500" fill="hold"/>
                                        <p:tgtEl>
                                          <p:spTgt spid="32051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20515">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20515">
                                            <p:txEl>
                                              <p:pRg st="5" end="5"/>
                                            </p:txEl>
                                          </p:spTgt>
                                        </p:tgtEl>
                                        <p:attrNameLst>
                                          <p:attrName>style.visibility</p:attrName>
                                        </p:attrNameLst>
                                      </p:cBhvr>
                                      <p:to>
                                        <p:strVal val="visible"/>
                                      </p:to>
                                    </p:set>
                                    <p:anim calcmode="lin" valueType="num">
                                      <p:cBhvr additive="base">
                                        <p:cTn id="27" dur="500" fill="hold"/>
                                        <p:tgtEl>
                                          <p:spTgt spid="320515">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20515">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20515">
                                            <p:txEl>
                                              <p:pRg st="6" end="6"/>
                                            </p:txEl>
                                          </p:spTgt>
                                        </p:tgtEl>
                                        <p:attrNameLst>
                                          <p:attrName>style.visibility</p:attrName>
                                        </p:attrNameLst>
                                      </p:cBhvr>
                                      <p:to>
                                        <p:strVal val="visible"/>
                                      </p:to>
                                    </p:set>
                                    <p:anim calcmode="lin" valueType="num">
                                      <p:cBhvr additive="base">
                                        <p:cTn id="31" dur="500" fill="hold"/>
                                        <p:tgtEl>
                                          <p:spTgt spid="32051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0515">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20515">
                                            <p:txEl>
                                              <p:pRg st="7" end="7"/>
                                            </p:txEl>
                                          </p:spTgt>
                                        </p:tgtEl>
                                        <p:attrNameLst>
                                          <p:attrName>style.visibility</p:attrName>
                                        </p:attrNameLst>
                                      </p:cBhvr>
                                      <p:to>
                                        <p:strVal val="visible"/>
                                      </p:to>
                                    </p:set>
                                    <p:anim calcmode="lin" valueType="num">
                                      <p:cBhvr additive="base">
                                        <p:cTn id="35" dur="500" fill="hold"/>
                                        <p:tgtEl>
                                          <p:spTgt spid="320515">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20515">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20515">
                                            <p:txEl>
                                              <p:pRg st="8" end="8"/>
                                            </p:txEl>
                                          </p:spTgt>
                                        </p:tgtEl>
                                        <p:attrNameLst>
                                          <p:attrName>style.visibility</p:attrName>
                                        </p:attrNameLst>
                                      </p:cBhvr>
                                      <p:to>
                                        <p:strVal val="visible"/>
                                      </p:to>
                                    </p:set>
                                    <p:anim calcmode="lin" valueType="num">
                                      <p:cBhvr additive="base">
                                        <p:cTn id="39" dur="500" fill="hold"/>
                                        <p:tgtEl>
                                          <p:spTgt spid="320515">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2051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ctrTitle"/>
          </p:nvPr>
        </p:nvSpPr>
        <p:spPr>
          <a:xfrm>
            <a:off x="611188" y="692150"/>
            <a:ext cx="7772400" cy="1470025"/>
          </a:xfrm>
        </p:spPr>
        <p:txBody>
          <a:bodyPr/>
          <a:lstStyle/>
          <a:p>
            <a:r>
              <a:rPr lang="en-US" sz="4000"/>
              <a:t>Wat betekent missie en waarom heeft een bedrijf een missie?</a:t>
            </a:r>
          </a:p>
        </p:txBody>
      </p:sp>
      <p:sp>
        <p:nvSpPr>
          <p:cNvPr id="291843" name="Rectangle 3"/>
          <p:cNvSpPr>
            <a:spLocks noGrp="1" noChangeArrowheads="1"/>
          </p:cNvSpPr>
          <p:nvPr>
            <p:ph type="subTitle" idx="1"/>
          </p:nvPr>
        </p:nvSpPr>
        <p:spPr>
          <a:xfrm>
            <a:off x="900113" y="2565400"/>
            <a:ext cx="7993062" cy="2951163"/>
          </a:xfrm>
        </p:spPr>
        <p:txBody>
          <a:bodyPr/>
          <a:lstStyle/>
          <a:p>
            <a:pPr algn="l">
              <a:lnSpc>
                <a:spcPct val="80000"/>
              </a:lnSpc>
            </a:pPr>
            <a:r>
              <a:rPr lang="en-US" sz="1800" b="1" dirty="0" err="1"/>
              <a:t>Een</a:t>
            </a:r>
            <a:r>
              <a:rPr lang="en-US" sz="1800" b="1" dirty="0"/>
              <a:t> </a:t>
            </a:r>
            <a:r>
              <a:rPr lang="en-US" sz="1800" b="1" dirty="0" err="1"/>
              <a:t>missie</a:t>
            </a:r>
            <a:r>
              <a:rPr lang="en-US" sz="1800" b="1" dirty="0"/>
              <a:t> </a:t>
            </a:r>
            <a:r>
              <a:rPr lang="en-US" sz="1800" b="1" dirty="0" err="1"/>
              <a:t>geeft</a:t>
            </a:r>
            <a:r>
              <a:rPr lang="en-US" sz="1800" b="1" dirty="0"/>
              <a:t> </a:t>
            </a:r>
            <a:r>
              <a:rPr lang="en-US" sz="1800" b="1" dirty="0" err="1"/>
              <a:t>weer</a:t>
            </a:r>
            <a:r>
              <a:rPr lang="en-US" sz="1800" b="1" dirty="0"/>
              <a:t> </a:t>
            </a:r>
            <a:r>
              <a:rPr lang="en-US" sz="1800" b="1" dirty="0" err="1"/>
              <a:t>waarvoor</a:t>
            </a:r>
            <a:r>
              <a:rPr lang="en-US" sz="1800" b="1" dirty="0"/>
              <a:t> </a:t>
            </a:r>
            <a:r>
              <a:rPr lang="en-US" sz="1800" b="1" dirty="0" err="1"/>
              <a:t>een</a:t>
            </a:r>
            <a:r>
              <a:rPr lang="en-US" sz="1800" b="1" dirty="0"/>
              <a:t> </a:t>
            </a:r>
            <a:r>
              <a:rPr lang="en-US" sz="1800" b="1" dirty="0" err="1"/>
              <a:t>bedrijf</a:t>
            </a:r>
            <a:r>
              <a:rPr lang="en-US" sz="1800" b="1" dirty="0"/>
              <a:t> </a:t>
            </a:r>
            <a:r>
              <a:rPr lang="en-US" sz="1800" b="1" dirty="0" err="1"/>
              <a:t>staat</a:t>
            </a:r>
            <a:r>
              <a:rPr lang="en-US" sz="1800" b="1" dirty="0"/>
              <a:t>.</a:t>
            </a:r>
            <a:r>
              <a:rPr lang="en-US" sz="1800" dirty="0"/>
              <a:t> </a:t>
            </a:r>
          </a:p>
          <a:p>
            <a:pPr algn="l">
              <a:lnSpc>
                <a:spcPct val="80000"/>
              </a:lnSpc>
            </a:pPr>
            <a:endParaRPr lang="en-US" sz="1800" dirty="0"/>
          </a:p>
          <a:p>
            <a:pPr algn="l">
              <a:lnSpc>
                <a:spcPct val="80000"/>
              </a:lnSpc>
            </a:pPr>
            <a:r>
              <a:rPr lang="en-US" sz="1800" dirty="0" err="1"/>
              <a:t>Missie</a:t>
            </a:r>
            <a:r>
              <a:rPr lang="en-US" sz="1800" dirty="0"/>
              <a:t> </a:t>
            </a:r>
            <a:r>
              <a:rPr lang="en-US" sz="1800" dirty="0" err="1"/>
              <a:t>heeft</a:t>
            </a:r>
            <a:r>
              <a:rPr lang="en-US" sz="1800" dirty="0"/>
              <a:t> </a:t>
            </a:r>
            <a:r>
              <a:rPr lang="en-US" sz="1800" dirty="0" err="1"/>
              <a:t>te</a:t>
            </a:r>
            <a:r>
              <a:rPr lang="en-US" sz="1800" dirty="0"/>
              <a:t> </a:t>
            </a:r>
            <a:r>
              <a:rPr lang="en-US" sz="1800" dirty="0" err="1"/>
              <a:t>maken</a:t>
            </a:r>
            <a:r>
              <a:rPr lang="en-US" sz="1800" dirty="0"/>
              <a:t> met de </a:t>
            </a:r>
            <a:r>
              <a:rPr lang="en-US" sz="1800" dirty="0" err="1"/>
              <a:t>kernwaarden</a:t>
            </a:r>
            <a:r>
              <a:rPr lang="en-US" sz="1800" dirty="0"/>
              <a:t> en </a:t>
            </a:r>
            <a:r>
              <a:rPr lang="en-US" sz="1800" dirty="0" err="1"/>
              <a:t>identiteit</a:t>
            </a:r>
            <a:r>
              <a:rPr lang="en-US" sz="1800" dirty="0"/>
              <a:t> van </a:t>
            </a:r>
            <a:r>
              <a:rPr lang="en-US" sz="1800" dirty="0" err="1"/>
              <a:t>bedrijf</a:t>
            </a:r>
            <a:r>
              <a:rPr lang="en-US" sz="1800" dirty="0"/>
              <a:t> en </a:t>
            </a:r>
            <a:r>
              <a:rPr lang="en-US" sz="1800" dirty="0" err="1"/>
              <a:t>geeft</a:t>
            </a:r>
            <a:r>
              <a:rPr lang="en-US" sz="1800" dirty="0"/>
              <a:t> </a:t>
            </a:r>
          </a:p>
          <a:p>
            <a:pPr algn="l">
              <a:lnSpc>
                <a:spcPct val="80000"/>
              </a:lnSpc>
            </a:pPr>
            <a:r>
              <a:rPr lang="en-US" sz="1800" dirty="0" err="1"/>
              <a:t>aan</a:t>
            </a:r>
            <a:r>
              <a:rPr lang="en-US" sz="1800" dirty="0"/>
              <a:t> </a:t>
            </a:r>
            <a:r>
              <a:rPr lang="en-US" sz="1800" dirty="0" err="1"/>
              <a:t>waarin</a:t>
            </a:r>
            <a:r>
              <a:rPr lang="en-US" sz="1800" dirty="0"/>
              <a:t> </a:t>
            </a:r>
            <a:r>
              <a:rPr lang="en-US" sz="1800" dirty="0" err="1"/>
              <a:t>bedrijf</a:t>
            </a:r>
            <a:r>
              <a:rPr lang="en-US" sz="1800" dirty="0"/>
              <a:t> </a:t>
            </a:r>
            <a:r>
              <a:rPr lang="en-US" sz="1800" dirty="0" err="1"/>
              <a:t>zich</a:t>
            </a:r>
            <a:r>
              <a:rPr lang="en-US" sz="1800" dirty="0"/>
              <a:t> </a:t>
            </a:r>
            <a:r>
              <a:rPr lang="en-US" sz="1800" dirty="0" err="1"/>
              <a:t>onderscheidt</a:t>
            </a:r>
            <a:r>
              <a:rPr lang="en-US" sz="1800" dirty="0"/>
              <a:t> van </a:t>
            </a:r>
            <a:r>
              <a:rPr lang="en-US" sz="1800" dirty="0" err="1"/>
              <a:t>andere</a:t>
            </a:r>
            <a:r>
              <a:rPr lang="en-US" sz="1800" dirty="0"/>
              <a:t> </a:t>
            </a:r>
            <a:r>
              <a:rPr lang="en-US" sz="1800" dirty="0" err="1"/>
              <a:t>soortgelijke</a:t>
            </a:r>
            <a:r>
              <a:rPr lang="en-US" sz="1800" dirty="0"/>
              <a:t> </a:t>
            </a:r>
            <a:r>
              <a:rPr lang="en-US" sz="1800" dirty="0" err="1"/>
              <a:t>organisaties</a:t>
            </a:r>
            <a:r>
              <a:rPr lang="en-US" sz="1800" dirty="0"/>
              <a:t>. </a:t>
            </a:r>
          </a:p>
          <a:p>
            <a:pPr algn="l">
              <a:lnSpc>
                <a:spcPct val="80000"/>
              </a:lnSpc>
            </a:pPr>
            <a:endParaRPr lang="en-US" sz="1800" dirty="0"/>
          </a:p>
          <a:p>
            <a:pPr algn="l">
              <a:lnSpc>
                <a:spcPct val="80000"/>
              </a:lnSpc>
            </a:pPr>
            <a:r>
              <a:rPr lang="en-US" sz="1800" dirty="0" err="1"/>
              <a:t>Missie</a:t>
            </a:r>
            <a:r>
              <a:rPr lang="en-US" sz="1800" dirty="0"/>
              <a:t> </a:t>
            </a:r>
            <a:r>
              <a:rPr lang="en-US" sz="1800" dirty="0" err="1" smtClean="0"/>
              <a:t>beantwoort</a:t>
            </a:r>
            <a:r>
              <a:rPr lang="en-US" sz="1800" dirty="0" smtClean="0"/>
              <a:t> </a:t>
            </a:r>
            <a:r>
              <a:rPr lang="en-US" sz="1800" dirty="0"/>
              <a:t>de </a:t>
            </a:r>
            <a:r>
              <a:rPr lang="en-US" sz="1800" dirty="0" err="1"/>
              <a:t>vragen</a:t>
            </a:r>
            <a:r>
              <a:rPr lang="en-US" sz="1800" dirty="0"/>
              <a:t>: </a:t>
            </a:r>
            <a:r>
              <a:rPr lang="en-US" sz="1800" dirty="0" err="1"/>
              <a:t>Waarom</a:t>
            </a:r>
            <a:r>
              <a:rPr lang="en-US" sz="1800" dirty="0"/>
              <a:t> </a:t>
            </a:r>
            <a:r>
              <a:rPr lang="en-US" sz="1800" dirty="0" err="1"/>
              <a:t>bestaat</a:t>
            </a:r>
            <a:r>
              <a:rPr lang="en-US" sz="1800" dirty="0"/>
              <a:t> </a:t>
            </a:r>
            <a:r>
              <a:rPr lang="en-US" sz="1800" dirty="0" err="1"/>
              <a:t>bedrijf</a:t>
            </a:r>
            <a:r>
              <a:rPr lang="en-US" sz="1800" dirty="0"/>
              <a:t> (</a:t>
            </a:r>
            <a:r>
              <a:rPr lang="en-US" sz="1800" dirty="0" err="1"/>
              <a:t>hogere</a:t>
            </a:r>
            <a:r>
              <a:rPr lang="en-US" sz="1800" dirty="0"/>
              <a:t> </a:t>
            </a:r>
            <a:r>
              <a:rPr lang="en-US" sz="1800" dirty="0" err="1"/>
              <a:t>doel</a:t>
            </a:r>
            <a:r>
              <a:rPr lang="en-US" sz="1800" dirty="0"/>
              <a:t>), </a:t>
            </a:r>
            <a:r>
              <a:rPr lang="en-US" sz="1800" dirty="0" err="1"/>
              <a:t>wat</a:t>
            </a:r>
            <a:r>
              <a:rPr lang="en-US" sz="1800" dirty="0"/>
              <a:t> is </a:t>
            </a:r>
            <a:r>
              <a:rPr lang="en-US" sz="1800" dirty="0" err="1"/>
              <a:t>primaire</a:t>
            </a:r>
            <a:r>
              <a:rPr lang="en-US" sz="1800" dirty="0"/>
              <a:t> </a:t>
            </a:r>
            <a:r>
              <a:rPr lang="en-US" sz="1800" dirty="0" err="1"/>
              <a:t>functie</a:t>
            </a:r>
            <a:r>
              <a:rPr lang="en-US" sz="1800" dirty="0"/>
              <a:t>/</a:t>
            </a:r>
            <a:r>
              <a:rPr lang="en-US" sz="1800" dirty="0" err="1"/>
              <a:t>ultieme</a:t>
            </a:r>
            <a:r>
              <a:rPr lang="en-US" sz="1800" dirty="0"/>
              <a:t> </a:t>
            </a:r>
            <a:r>
              <a:rPr lang="en-US" sz="1800" dirty="0" err="1"/>
              <a:t>hoofddoel</a:t>
            </a:r>
            <a:r>
              <a:rPr lang="en-US" sz="1800" dirty="0"/>
              <a:t>, </a:t>
            </a:r>
            <a:r>
              <a:rPr lang="en-US" sz="1800" dirty="0" err="1"/>
              <a:t>voor</a:t>
            </a:r>
            <a:r>
              <a:rPr lang="en-US" sz="1800" dirty="0"/>
              <a:t> </a:t>
            </a:r>
            <a:r>
              <a:rPr lang="en-US" sz="1800" dirty="0" err="1"/>
              <a:t>wie</a:t>
            </a:r>
            <a:r>
              <a:rPr lang="en-US" sz="1800" dirty="0"/>
              <a:t> </a:t>
            </a:r>
            <a:r>
              <a:rPr lang="en-US" sz="1800" dirty="0" err="1"/>
              <a:t>bestaat</a:t>
            </a:r>
            <a:r>
              <a:rPr lang="en-US" sz="1800" dirty="0"/>
              <a:t> </a:t>
            </a:r>
            <a:r>
              <a:rPr lang="en-US" sz="1800" dirty="0" err="1"/>
              <a:t>bedrijf</a:t>
            </a:r>
            <a:r>
              <a:rPr lang="en-US" sz="1800" dirty="0"/>
              <a:t> en in </a:t>
            </a:r>
            <a:r>
              <a:rPr lang="en-US" sz="1800" dirty="0" err="1"/>
              <a:t>welke</a:t>
            </a:r>
            <a:r>
              <a:rPr lang="en-US" sz="1800" dirty="0"/>
              <a:t> </a:t>
            </a:r>
            <a:r>
              <a:rPr lang="en-US" sz="1800" dirty="0" err="1"/>
              <a:t>behoefte</a:t>
            </a:r>
            <a:r>
              <a:rPr lang="en-US" sz="1800" dirty="0"/>
              <a:t> </a:t>
            </a:r>
            <a:r>
              <a:rPr lang="en-US" sz="1800" dirty="0" err="1"/>
              <a:t>wordt</a:t>
            </a:r>
            <a:r>
              <a:rPr lang="en-US" sz="1800" dirty="0"/>
              <a:t> </a:t>
            </a:r>
            <a:r>
              <a:rPr lang="en-US" sz="1800" dirty="0" err="1"/>
              <a:t>voorzien</a:t>
            </a:r>
            <a:r>
              <a:rPr lang="en-US" sz="1800" dirty="0"/>
              <a:t>?</a:t>
            </a:r>
          </a:p>
          <a:p>
            <a:pPr algn="l">
              <a:lnSpc>
                <a:spcPct val="80000"/>
              </a:lnSpc>
            </a:pPr>
            <a:endParaRPr lang="en-US" sz="1800" dirty="0"/>
          </a:p>
          <a:p>
            <a:pPr algn="l">
              <a:lnSpc>
                <a:spcPct val="80000"/>
              </a:lnSpc>
            </a:pPr>
            <a:r>
              <a:rPr lang="en-US" sz="1800" b="1" dirty="0" err="1"/>
              <a:t>Waarom</a:t>
            </a:r>
            <a:r>
              <a:rPr lang="en-US" sz="1800" b="1" dirty="0"/>
              <a:t> </a:t>
            </a:r>
            <a:r>
              <a:rPr lang="en-US" sz="1800" b="1" dirty="0" err="1"/>
              <a:t>missie</a:t>
            </a:r>
            <a:r>
              <a:rPr lang="en-US" sz="1800" b="1" dirty="0"/>
              <a:t>?</a:t>
            </a:r>
            <a:r>
              <a:rPr lang="en-US" sz="1800" dirty="0"/>
              <a:t> </a:t>
            </a:r>
            <a:r>
              <a:rPr lang="en-US" sz="1800" dirty="0" err="1"/>
              <a:t>Geeft</a:t>
            </a:r>
            <a:r>
              <a:rPr lang="en-US" sz="1800" dirty="0"/>
              <a:t> </a:t>
            </a:r>
            <a:r>
              <a:rPr lang="en-US" sz="1800" dirty="0" err="1"/>
              <a:t>medewerkers</a:t>
            </a:r>
            <a:r>
              <a:rPr lang="en-US" sz="1800" dirty="0"/>
              <a:t> </a:t>
            </a:r>
            <a:r>
              <a:rPr lang="en-US" sz="1800" dirty="0" err="1"/>
              <a:t>zin</a:t>
            </a:r>
            <a:r>
              <a:rPr lang="en-US" sz="1800" dirty="0"/>
              <a:t> en </a:t>
            </a:r>
            <a:r>
              <a:rPr lang="en-US" sz="1800" dirty="0" err="1"/>
              <a:t>betekenis</a:t>
            </a:r>
            <a:r>
              <a:rPr lang="en-US" sz="1800" dirty="0"/>
              <a:t> en is richtsnoer </a:t>
            </a:r>
          </a:p>
          <a:p>
            <a:pPr algn="l">
              <a:lnSpc>
                <a:spcPct val="80000"/>
              </a:lnSpc>
            </a:pPr>
            <a:r>
              <a:rPr lang="en-US" sz="1800" dirty="0" err="1"/>
              <a:t>voor</a:t>
            </a:r>
            <a:r>
              <a:rPr lang="en-US" sz="1800" dirty="0"/>
              <a:t> integer </a:t>
            </a:r>
            <a:r>
              <a:rPr lang="en-US" sz="1800" dirty="0" err="1"/>
              <a:t>handelen</a:t>
            </a:r>
            <a:r>
              <a:rPr lang="en-US" sz="1800" dirty="0"/>
              <a:t>.</a:t>
            </a:r>
          </a:p>
          <a:p>
            <a:pPr algn="l">
              <a:lnSpc>
                <a:spcPct val="80000"/>
              </a:lnSpc>
            </a:pPr>
            <a:endParaRPr lang="en-US" sz="1800" dirty="0"/>
          </a:p>
          <a:p>
            <a:pPr algn="l">
              <a:lnSpc>
                <a:spcPct val="80000"/>
              </a:lnSpc>
            </a:pPr>
            <a:endParaRPr lang="en-US" sz="1000" dirty="0"/>
          </a:p>
          <a:p>
            <a:pPr algn="l">
              <a:lnSpc>
                <a:spcPct val="80000"/>
              </a:lnSpc>
            </a:pPr>
            <a:endParaRPr lang="en-US" sz="1000" dirty="0"/>
          </a:p>
          <a:p>
            <a:pPr algn="l">
              <a:lnSpc>
                <a:spcPct val="80000"/>
              </a:lnSpc>
            </a:pPr>
            <a:endParaRPr lang="en-US" sz="1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1843">
                                            <p:txEl>
                                              <p:pRg st="0" end="0"/>
                                            </p:txEl>
                                          </p:spTgt>
                                        </p:tgtEl>
                                        <p:attrNameLst>
                                          <p:attrName>style.visibility</p:attrName>
                                        </p:attrNameLst>
                                      </p:cBhvr>
                                      <p:to>
                                        <p:strVal val="visible"/>
                                      </p:to>
                                    </p:set>
                                    <p:anim calcmode="lin" valueType="num">
                                      <p:cBhvr additive="base">
                                        <p:cTn id="7" dur="500" fill="hold"/>
                                        <p:tgtEl>
                                          <p:spTgt spid="291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184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1843">
                                            <p:txEl>
                                              <p:pRg st="2" end="2"/>
                                            </p:txEl>
                                          </p:spTgt>
                                        </p:tgtEl>
                                        <p:attrNameLst>
                                          <p:attrName>style.visibility</p:attrName>
                                        </p:attrNameLst>
                                      </p:cBhvr>
                                      <p:to>
                                        <p:strVal val="visible"/>
                                      </p:to>
                                    </p:set>
                                    <p:anim calcmode="lin" valueType="num">
                                      <p:cBhvr additive="base">
                                        <p:cTn id="11" dur="500" fill="hold"/>
                                        <p:tgtEl>
                                          <p:spTgt spid="29184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184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91843">
                                            <p:txEl>
                                              <p:pRg st="3" end="3"/>
                                            </p:txEl>
                                          </p:spTgt>
                                        </p:tgtEl>
                                        <p:attrNameLst>
                                          <p:attrName>style.visibility</p:attrName>
                                        </p:attrNameLst>
                                      </p:cBhvr>
                                      <p:to>
                                        <p:strVal val="visible"/>
                                      </p:to>
                                    </p:set>
                                    <p:anim calcmode="lin" valueType="num">
                                      <p:cBhvr additive="base">
                                        <p:cTn id="15" dur="500" fill="hold"/>
                                        <p:tgtEl>
                                          <p:spTgt spid="29184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9184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91843">
                                            <p:txEl>
                                              <p:pRg st="5" end="5"/>
                                            </p:txEl>
                                          </p:spTgt>
                                        </p:tgtEl>
                                        <p:attrNameLst>
                                          <p:attrName>style.visibility</p:attrName>
                                        </p:attrNameLst>
                                      </p:cBhvr>
                                      <p:to>
                                        <p:strVal val="visible"/>
                                      </p:to>
                                    </p:set>
                                    <p:anim calcmode="lin" valueType="num">
                                      <p:cBhvr additive="base">
                                        <p:cTn id="19" dur="500" fill="hold"/>
                                        <p:tgtEl>
                                          <p:spTgt spid="29184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184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91843">
                                            <p:txEl>
                                              <p:pRg st="7" end="7"/>
                                            </p:txEl>
                                          </p:spTgt>
                                        </p:tgtEl>
                                        <p:attrNameLst>
                                          <p:attrName>style.visibility</p:attrName>
                                        </p:attrNameLst>
                                      </p:cBhvr>
                                      <p:to>
                                        <p:strVal val="visible"/>
                                      </p:to>
                                    </p:set>
                                    <p:anim calcmode="lin" valueType="num">
                                      <p:cBhvr additive="base">
                                        <p:cTn id="23" dur="500" fill="hold"/>
                                        <p:tgtEl>
                                          <p:spTgt spid="29184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91843">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91843">
                                            <p:txEl>
                                              <p:pRg st="8" end="8"/>
                                            </p:txEl>
                                          </p:spTgt>
                                        </p:tgtEl>
                                        <p:attrNameLst>
                                          <p:attrName>style.visibility</p:attrName>
                                        </p:attrNameLst>
                                      </p:cBhvr>
                                      <p:to>
                                        <p:strVal val="visible"/>
                                      </p:to>
                                    </p:set>
                                    <p:anim calcmode="lin" valueType="num">
                                      <p:cBhvr additive="base">
                                        <p:cTn id="27" dur="500" fill="hold"/>
                                        <p:tgtEl>
                                          <p:spTgt spid="29184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9184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p:txBody>
          <a:bodyPr/>
          <a:lstStyle/>
          <a:p>
            <a:r>
              <a:rPr lang="en-US"/>
              <a:t>Easy Jet</a:t>
            </a:r>
          </a:p>
        </p:txBody>
      </p:sp>
      <p:sp>
        <p:nvSpPr>
          <p:cNvPr id="321539" name="Rectangle 3"/>
          <p:cNvSpPr>
            <a:spLocks noGrp="1" noChangeArrowheads="1"/>
          </p:cNvSpPr>
          <p:nvPr>
            <p:ph type="body" idx="1"/>
          </p:nvPr>
        </p:nvSpPr>
        <p:spPr>
          <a:xfrm>
            <a:off x="395288" y="1628775"/>
            <a:ext cx="8229600" cy="4165600"/>
          </a:xfrm>
        </p:spPr>
        <p:txBody>
          <a:bodyPr/>
          <a:lstStyle/>
          <a:p>
            <a:pPr algn="ctr">
              <a:lnSpc>
                <a:spcPct val="80000"/>
              </a:lnSpc>
              <a:buFontTx/>
              <a:buNone/>
            </a:pPr>
            <a:r>
              <a:rPr lang="en-US" sz="2400" b="1"/>
              <a:t>Strategie:</a:t>
            </a:r>
          </a:p>
          <a:p>
            <a:pPr algn="ctr">
              <a:lnSpc>
                <a:spcPct val="80000"/>
              </a:lnSpc>
              <a:buFontTx/>
              <a:buNone/>
            </a:pPr>
            <a:endParaRPr lang="en-US" sz="2400" b="1"/>
          </a:p>
          <a:p>
            <a:pPr>
              <a:lnSpc>
                <a:spcPct val="80000"/>
              </a:lnSpc>
            </a:pPr>
            <a:r>
              <a:rPr lang="en-US" sz="2400"/>
              <a:t>Directe verkoop van tickets via internet;</a:t>
            </a:r>
          </a:p>
          <a:p>
            <a:pPr>
              <a:lnSpc>
                <a:spcPct val="80000"/>
              </a:lnSpc>
            </a:pPr>
            <a:r>
              <a:rPr lang="en-US" sz="2400"/>
              <a:t>Keuze vrijheid aan consumenten geven: ticket prijs is een kale prijs zonder service, als voorbeeld broodjes    en nootjes verkopen ipv gratis aanbieden;</a:t>
            </a:r>
          </a:p>
          <a:p>
            <a:pPr>
              <a:lnSpc>
                <a:spcPct val="80000"/>
              </a:lnSpc>
            </a:pPr>
            <a:r>
              <a:rPr lang="en-US" sz="2400"/>
              <a:t>Samenwerkingsverbanden aangaan om product aantrekkelijk en voordeliger te maken.</a:t>
            </a:r>
          </a:p>
          <a:p>
            <a:pPr>
              <a:lnSpc>
                <a:spcPct val="80000"/>
              </a:lnSpc>
            </a:pPr>
            <a:endParaRPr lang="en-US" sz="2400"/>
          </a:p>
          <a:p>
            <a:pPr>
              <a:lnSpc>
                <a:spcPct val="80000"/>
              </a:lnSpc>
              <a:buFontTx/>
              <a:buNone/>
            </a:pPr>
            <a:r>
              <a:rPr lang="en-US" sz="2400"/>
              <a:t>Welke </a:t>
            </a:r>
            <a:r>
              <a:rPr lang="en-US" sz="2400" b="1"/>
              <a:t>doelstellingen</a:t>
            </a:r>
            <a:r>
              <a:rPr lang="en-US" sz="2400"/>
              <a:t> zouden bij deze strategie kunnen </a:t>
            </a:r>
          </a:p>
          <a:p>
            <a:pPr>
              <a:lnSpc>
                <a:spcPct val="80000"/>
              </a:lnSpc>
              <a:buFontTx/>
              <a:buNone/>
            </a:pPr>
            <a:r>
              <a:rPr lang="en-US" sz="2400"/>
              <a:t>horen?</a:t>
            </a:r>
          </a:p>
          <a:p>
            <a:pPr algn="ctr">
              <a:lnSpc>
                <a:spcPct val="80000"/>
              </a:lnSpc>
            </a:pPr>
            <a:endParaRPr lang="en-US" sz="2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idx="4294967295"/>
          </p:nvPr>
        </p:nvSpPr>
        <p:spPr>
          <a:xfrm>
            <a:off x="755650" y="981075"/>
            <a:ext cx="7772400" cy="792163"/>
          </a:xfrm>
        </p:spPr>
        <p:txBody>
          <a:bodyPr anchor="b" anchorCtr="1"/>
          <a:lstStyle/>
          <a:p>
            <a:pPr>
              <a:defRPr/>
            </a:pPr>
            <a:r>
              <a:rPr lang="nl-NL" sz="4800">
                <a:effectLst>
                  <a:outerShdw blurRad="38100" dist="38100" dir="2700000" algn="tl">
                    <a:srgbClr val="000000"/>
                  </a:outerShdw>
                </a:effectLst>
                <a:latin typeface="+mj-lt"/>
                <a:ea typeface="+mj-ea"/>
                <a:cs typeface="+mj-cs"/>
              </a:rPr>
              <a:t>Wat is een competentie?</a:t>
            </a:r>
          </a:p>
        </p:txBody>
      </p:sp>
      <p:sp>
        <p:nvSpPr>
          <p:cNvPr id="6147" name="Rectangle 3"/>
          <p:cNvSpPr>
            <a:spLocks noGrp="1" noChangeArrowheads="1"/>
          </p:cNvSpPr>
          <p:nvPr>
            <p:ph type="subTitle" idx="4294967295"/>
          </p:nvPr>
        </p:nvSpPr>
        <p:spPr>
          <a:xfrm>
            <a:off x="755650" y="2276475"/>
            <a:ext cx="7777163" cy="2951163"/>
          </a:xfrm>
        </p:spPr>
        <p:txBody>
          <a:bodyPr/>
          <a:lstStyle/>
          <a:p>
            <a:pPr marL="0" indent="0" algn="ctr">
              <a:buFontTx/>
              <a:buNone/>
            </a:pPr>
            <a:r>
              <a:rPr lang="nl-NL">
                <a:effectLst>
                  <a:outerShdw blurRad="38100" dist="38100" dir="2700000" algn="tl">
                    <a:srgbClr val="C0C0C0"/>
                  </a:outerShdw>
                </a:effectLst>
              </a:rPr>
              <a:t>Een competentie kan worden aangeduid als iets waarin je goed bent. Kortom een competentie is datgene wat jou succesvol maakt in een bepaalde taak of rol.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jdelijke aanduiding voor voettekst 2"/>
          <p:cNvSpPr>
            <a:spLocks noGrp="1"/>
          </p:cNvSpPr>
          <p:nvPr>
            <p:ph type="ftr" sz="quarter" idx="11"/>
          </p:nvPr>
        </p:nvSpPr>
        <p:spPr/>
        <p:txBody>
          <a:bodyPr/>
          <a:lstStyle/>
          <a:p>
            <a:r>
              <a:rPr lang="en-US"/>
              <a:t>HBA22E Workshops Introduction Lecture KTW 07-08</a:t>
            </a:r>
          </a:p>
        </p:txBody>
      </p:sp>
      <p:sp>
        <p:nvSpPr>
          <p:cNvPr id="2050" name="Rectangle 2"/>
          <p:cNvSpPr>
            <a:spLocks noGrp="1" noChangeArrowheads="1"/>
          </p:cNvSpPr>
          <p:nvPr>
            <p:ph type="ctrTitle" idx="4294967295"/>
          </p:nvPr>
        </p:nvSpPr>
        <p:spPr>
          <a:xfrm>
            <a:off x="685800" y="260350"/>
            <a:ext cx="7772400" cy="6264275"/>
          </a:xfrm>
        </p:spPr>
        <p:txBody>
          <a:bodyPr anchor="b" anchorCtr="1"/>
          <a:lstStyle/>
          <a:p>
            <a:pPr>
              <a:defRPr/>
            </a:pPr>
            <a:endParaRPr lang="nl-NL" sz="5400" dirty="0">
              <a:effectLst>
                <a:outerShdw blurRad="38100" dist="38100" dir="2700000" algn="tl">
                  <a:srgbClr val="000000"/>
                </a:outerShdw>
              </a:effectLst>
              <a:latin typeface="+mj-lt"/>
              <a:ea typeface="+mj-ea"/>
              <a:cs typeface="+mj-cs"/>
            </a:endParaRPr>
          </a:p>
        </p:txBody>
      </p:sp>
      <p:sp>
        <p:nvSpPr>
          <p:cNvPr id="285699" name="Oval 4"/>
          <p:cNvSpPr>
            <a:spLocks noChangeArrowheads="1"/>
          </p:cNvSpPr>
          <p:nvPr/>
        </p:nvSpPr>
        <p:spPr bwMode="auto">
          <a:xfrm>
            <a:off x="827088" y="765175"/>
            <a:ext cx="7200900" cy="5327650"/>
          </a:xfrm>
          <a:prstGeom prst="ellipse">
            <a:avLst/>
          </a:prstGeom>
          <a:solidFill>
            <a:schemeClr val="accent1"/>
          </a:solidFill>
          <a:ln w="9525">
            <a:solidFill>
              <a:schemeClr val="tx1"/>
            </a:solidFill>
            <a:round/>
            <a:headEnd/>
            <a:tailEnd/>
          </a:ln>
        </p:spPr>
        <p:txBody>
          <a:bodyPr wrap="none" anchor="ctr"/>
          <a:lstStyle/>
          <a:p>
            <a:pPr algn="ctr"/>
            <a:endParaRPr lang="nl-NL"/>
          </a:p>
        </p:txBody>
      </p:sp>
      <p:sp>
        <p:nvSpPr>
          <p:cNvPr id="285700" name="Text Box 5"/>
          <p:cNvSpPr txBox="1">
            <a:spLocks noChangeArrowheads="1"/>
          </p:cNvSpPr>
          <p:nvPr/>
        </p:nvSpPr>
        <p:spPr bwMode="auto">
          <a:xfrm>
            <a:off x="950913" y="255588"/>
            <a:ext cx="46466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sz="2000" b="1" u="sng"/>
              <a:t>Vier elementen van een competentie</a:t>
            </a:r>
            <a:r>
              <a:rPr lang="nl-NL" b="1" u="sng"/>
              <a:t>:</a:t>
            </a:r>
          </a:p>
        </p:txBody>
      </p:sp>
      <p:sp>
        <p:nvSpPr>
          <p:cNvPr id="285701" name="Line 6"/>
          <p:cNvSpPr>
            <a:spLocks noChangeShapeType="1"/>
          </p:cNvSpPr>
          <p:nvPr/>
        </p:nvSpPr>
        <p:spPr bwMode="auto">
          <a:xfrm>
            <a:off x="4356100" y="765175"/>
            <a:ext cx="73025" cy="53276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85702" name="Line 7"/>
          <p:cNvSpPr>
            <a:spLocks noChangeShapeType="1"/>
          </p:cNvSpPr>
          <p:nvPr/>
        </p:nvSpPr>
        <p:spPr bwMode="auto">
          <a:xfrm>
            <a:off x="827088" y="3357563"/>
            <a:ext cx="71294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85703" name="Text Box 9"/>
          <p:cNvSpPr txBox="1">
            <a:spLocks noChangeArrowheads="1"/>
          </p:cNvSpPr>
          <p:nvPr/>
        </p:nvSpPr>
        <p:spPr bwMode="auto">
          <a:xfrm>
            <a:off x="1979613" y="1628775"/>
            <a:ext cx="2089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Kennis en ervaring</a:t>
            </a:r>
          </a:p>
        </p:txBody>
      </p:sp>
      <p:sp>
        <p:nvSpPr>
          <p:cNvPr id="285704" name="Text Box 10"/>
          <p:cNvSpPr txBox="1">
            <a:spLocks noChangeArrowheads="1"/>
          </p:cNvSpPr>
          <p:nvPr/>
        </p:nvSpPr>
        <p:spPr bwMode="auto">
          <a:xfrm>
            <a:off x="2916238" y="2492375"/>
            <a:ext cx="844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Weten</a:t>
            </a:r>
          </a:p>
        </p:txBody>
      </p:sp>
      <p:sp>
        <p:nvSpPr>
          <p:cNvPr id="285705" name="Text Box 11"/>
          <p:cNvSpPr txBox="1">
            <a:spLocks noChangeArrowheads="1"/>
          </p:cNvSpPr>
          <p:nvPr/>
        </p:nvSpPr>
        <p:spPr bwMode="auto">
          <a:xfrm>
            <a:off x="5148263" y="1628775"/>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Motivatie</a:t>
            </a:r>
          </a:p>
        </p:txBody>
      </p:sp>
      <p:sp>
        <p:nvSpPr>
          <p:cNvPr id="285706" name="Text Box 12"/>
          <p:cNvSpPr txBox="1">
            <a:spLocks noChangeArrowheads="1"/>
          </p:cNvSpPr>
          <p:nvPr/>
        </p:nvSpPr>
        <p:spPr bwMode="auto">
          <a:xfrm>
            <a:off x="4551363" y="2439988"/>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Willen</a:t>
            </a:r>
          </a:p>
        </p:txBody>
      </p:sp>
      <p:sp>
        <p:nvSpPr>
          <p:cNvPr id="285707" name="Text Box 13"/>
          <p:cNvSpPr txBox="1">
            <a:spLocks noChangeArrowheads="1"/>
          </p:cNvSpPr>
          <p:nvPr/>
        </p:nvSpPr>
        <p:spPr bwMode="auto">
          <a:xfrm>
            <a:off x="2916238" y="3500438"/>
            <a:ext cx="971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Kunnen</a:t>
            </a:r>
          </a:p>
        </p:txBody>
      </p:sp>
      <p:sp>
        <p:nvSpPr>
          <p:cNvPr id="285708" name="Text Box 14"/>
          <p:cNvSpPr txBox="1">
            <a:spLocks noChangeArrowheads="1"/>
          </p:cNvSpPr>
          <p:nvPr/>
        </p:nvSpPr>
        <p:spPr bwMode="auto">
          <a:xfrm>
            <a:off x="1887538" y="4456113"/>
            <a:ext cx="1289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Kwaliteiten</a:t>
            </a:r>
          </a:p>
        </p:txBody>
      </p:sp>
      <p:sp>
        <p:nvSpPr>
          <p:cNvPr id="285709" name="Text Box 15"/>
          <p:cNvSpPr txBox="1">
            <a:spLocks noChangeArrowheads="1"/>
          </p:cNvSpPr>
          <p:nvPr/>
        </p:nvSpPr>
        <p:spPr bwMode="auto">
          <a:xfrm>
            <a:off x="4624388" y="3521075"/>
            <a:ext cx="552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Zijn</a:t>
            </a:r>
          </a:p>
        </p:txBody>
      </p:sp>
      <p:sp>
        <p:nvSpPr>
          <p:cNvPr id="285710" name="Text Box 16"/>
          <p:cNvSpPr txBox="1">
            <a:spLocks noChangeArrowheads="1"/>
          </p:cNvSpPr>
          <p:nvPr/>
        </p:nvSpPr>
        <p:spPr bwMode="auto">
          <a:xfrm>
            <a:off x="4767263" y="4384675"/>
            <a:ext cx="227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Persoonskenmerken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539750" y="1412875"/>
            <a:ext cx="8147050" cy="4303713"/>
          </a:xfrm>
        </p:spPr>
        <p:txBody>
          <a:bodyPr anchorCtr="1"/>
          <a:lstStyle/>
          <a:p>
            <a:r>
              <a:rPr lang="nl-NL">
                <a:effectLst>
                  <a:outerShdw blurRad="38100" dist="38100" dir="2700000" algn="tl">
                    <a:srgbClr val="C0C0C0"/>
                  </a:outerShdw>
                </a:effectLst>
              </a:rPr>
              <a:t>Welke van de 4 elementen van een competentie is het meest en welke is het minst beïnvloedbaar door jezelf?</a:t>
            </a:r>
          </a:p>
        </p:txBody>
      </p:sp>
      <p:sp>
        <p:nvSpPr>
          <p:cNvPr id="7171" name="Rectangle 3"/>
          <p:cNvSpPr>
            <a:spLocks noGrp="1" noChangeArrowheads="1"/>
          </p:cNvSpPr>
          <p:nvPr>
            <p:ph type="body" idx="4294967295"/>
          </p:nvPr>
        </p:nvSpPr>
        <p:spPr>
          <a:xfrm>
            <a:off x="611188" y="2060575"/>
            <a:ext cx="8229600" cy="1655763"/>
          </a:xfrm>
        </p:spPr>
        <p:txBody>
          <a:bodyPr/>
          <a:lstStyle/>
          <a:p>
            <a:pPr>
              <a:buFontTx/>
              <a:buNone/>
            </a:pPr>
            <a:endParaRPr lang="nl-N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jdelijke aanduiding voor voettekst 2"/>
          <p:cNvSpPr>
            <a:spLocks noGrp="1"/>
          </p:cNvSpPr>
          <p:nvPr>
            <p:ph type="ftr" sz="quarter" idx="11"/>
          </p:nvPr>
        </p:nvSpPr>
        <p:spPr/>
        <p:txBody>
          <a:bodyPr/>
          <a:lstStyle/>
          <a:p>
            <a:r>
              <a:rPr lang="en-US"/>
              <a:t>HBA22E Workshops Introduction Lecture KTW 07-08</a:t>
            </a:r>
          </a:p>
        </p:txBody>
      </p:sp>
      <p:sp>
        <p:nvSpPr>
          <p:cNvPr id="8194" name="Rectangle 2"/>
          <p:cNvSpPr>
            <a:spLocks noGrp="1" noChangeArrowheads="1"/>
          </p:cNvSpPr>
          <p:nvPr>
            <p:ph type="title" idx="4294967295"/>
          </p:nvPr>
        </p:nvSpPr>
        <p:spPr/>
        <p:txBody>
          <a:bodyPr anchorCtr="1"/>
          <a:lstStyle/>
          <a:p>
            <a:pPr>
              <a:defRPr/>
            </a:pPr>
            <a:endParaRPr lang="nl-NL">
              <a:effectLst>
                <a:outerShdw blurRad="38100" dist="38100" dir="2700000" algn="tl">
                  <a:srgbClr val="000000"/>
                </a:outerShdw>
              </a:effectLst>
              <a:latin typeface="+mj-lt"/>
              <a:ea typeface="+mj-ea"/>
              <a:cs typeface="+mj-cs"/>
            </a:endParaRPr>
          </a:p>
        </p:txBody>
      </p:sp>
      <p:sp>
        <p:nvSpPr>
          <p:cNvPr id="8195" name="Rectangle 3"/>
          <p:cNvSpPr>
            <a:spLocks noGrp="1" noChangeArrowheads="1"/>
          </p:cNvSpPr>
          <p:nvPr>
            <p:ph type="body" idx="4294967295"/>
          </p:nvPr>
        </p:nvSpPr>
        <p:spPr/>
        <p:txBody>
          <a:bodyPr/>
          <a:lstStyle/>
          <a:p>
            <a:pPr>
              <a:buFontTx/>
              <a:buNone/>
            </a:pPr>
            <a:endParaRPr lang="nl-NL">
              <a:effectLst>
                <a:outerShdw blurRad="38100" dist="38100" dir="2700000" algn="tl">
                  <a:srgbClr val="C0C0C0"/>
                </a:outerShdw>
              </a:effectLst>
            </a:endParaRPr>
          </a:p>
        </p:txBody>
      </p:sp>
      <p:sp>
        <p:nvSpPr>
          <p:cNvPr id="287748" name="Oval 4"/>
          <p:cNvSpPr>
            <a:spLocks noChangeArrowheads="1"/>
          </p:cNvSpPr>
          <p:nvPr/>
        </p:nvSpPr>
        <p:spPr bwMode="auto">
          <a:xfrm>
            <a:off x="0" y="260350"/>
            <a:ext cx="8820150" cy="6597650"/>
          </a:xfrm>
          <a:prstGeom prst="ellipse">
            <a:avLst/>
          </a:prstGeom>
          <a:solidFill>
            <a:schemeClr val="accent1"/>
          </a:solidFill>
          <a:ln w="9525">
            <a:solidFill>
              <a:schemeClr val="tx1"/>
            </a:solidFill>
            <a:round/>
            <a:headEnd/>
            <a:tailEnd/>
          </a:ln>
        </p:spPr>
        <p:txBody>
          <a:bodyPr wrap="none" anchor="ctr"/>
          <a:lstStyle/>
          <a:p>
            <a:pPr algn="ctr"/>
            <a:endParaRPr lang="nl-NL"/>
          </a:p>
        </p:txBody>
      </p:sp>
      <p:sp>
        <p:nvSpPr>
          <p:cNvPr id="287749" name="Text Box 8"/>
          <p:cNvSpPr txBox="1">
            <a:spLocks noChangeArrowheads="1"/>
          </p:cNvSpPr>
          <p:nvPr/>
        </p:nvSpPr>
        <p:spPr bwMode="auto">
          <a:xfrm>
            <a:off x="2051050" y="908050"/>
            <a:ext cx="2241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b="1"/>
              <a:t>Kennis en ervaring</a:t>
            </a:r>
          </a:p>
        </p:txBody>
      </p:sp>
      <p:sp>
        <p:nvSpPr>
          <p:cNvPr id="287750" name="Text Box 9"/>
          <p:cNvSpPr txBox="1">
            <a:spLocks noChangeArrowheads="1"/>
          </p:cNvSpPr>
          <p:nvPr/>
        </p:nvSpPr>
        <p:spPr bwMode="auto">
          <a:xfrm>
            <a:off x="1116013" y="1412875"/>
            <a:ext cx="24320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Ondernemingsgebied:</a:t>
            </a:r>
          </a:p>
          <a:p>
            <a:pPr>
              <a:buFontTx/>
              <a:buChar char="-"/>
            </a:pPr>
            <a:r>
              <a:rPr lang="nl-NL"/>
              <a:t> Markt</a:t>
            </a:r>
          </a:p>
          <a:p>
            <a:pPr>
              <a:buFontTx/>
              <a:buChar char="-"/>
            </a:pPr>
            <a:r>
              <a:rPr lang="nl-NL"/>
              <a:t> Omgeving</a:t>
            </a:r>
          </a:p>
          <a:p>
            <a:pPr>
              <a:buFontTx/>
              <a:buChar char="-"/>
            </a:pPr>
            <a:r>
              <a:rPr lang="nl-NL"/>
              <a:t> Mensen</a:t>
            </a:r>
          </a:p>
          <a:p>
            <a:pPr>
              <a:buFontTx/>
              <a:buChar char="-"/>
            </a:pPr>
            <a:r>
              <a:rPr lang="nl-NL"/>
              <a:t> Productie</a:t>
            </a:r>
          </a:p>
          <a:p>
            <a:pPr>
              <a:buFontTx/>
              <a:buChar char="-"/>
            </a:pPr>
            <a:r>
              <a:rPr lang="nl-NL"/>
              <a:t> Financiën</a:t>
            </a:r>
          </a:p>
        </p:txBody>
      </p:sp>
      <p:sp>
        <p:nvSpPr>
          <p:cNvPr id="287751" name="Text Box 10"/>
          <p:cNvSpPr txBox="1">
            <a:spLocks noChangeArrowheads="1"/>
          </p:cNvSpPr>
          <p:nvPr/>
        </p:nvSpPr>
        <p:spPr bwMode="auto">
          <a:xfrm>
            <a:off x="4767263" y="1000125"/>
            <a:ext cx="1174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b="1"/>
              <a:t>Motivatie</a:t>
            </a:r>
          </a:p>
        </p:txBody>
      </p:sp>
      <p:sp>
        <p:nvSpPr>
          <p:cNvPr id="287752" name="Text Box 11"/>
          <p:cNvSpPr txBox="1">
            <a:spLocks noChangeArrowheads="1"/>
          </p:cNvSpPr>
          <p:nvPr/>
        </p:nvSpPr>
        <p:spPr bwMode="auto">
          <a:xfrm>
            <a:off x="4695825" y="1504950"/>
            <a:ext cx="2736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Intern of extern gedreven</a:t>
            </a:r>
          </a:p>
        </p:txBody>
      </p:sp>
      <p:sp>
        <p:nvSpPr>
          <p:cNvPr id="287753" name="Text Box 12"/>
          <p:cNvSpPr txBox="1">
            <a:spLocks noChangeArrowheads="1"/>
          </p:cNvSpPr>
          <p:nvPr/>
        </p:nvSpPr>
        <p:spPr bwMode="auto">
          <a:xfrm>
            <a:off x="250825" y="3573463"/>
            <a:ext cx="1390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b="1"/>
              <a:t>Kwaliteiten</a:t>
            </a:r>
          </a:p>
        </p:txBody>
      </p:sp>
      <p:sp>
        <p:nvSpPr>
          <p:cNvPr id="287754" name="Text Box 13"/>
          <p:cNvSpPr txBox="1">
            <a:spLocks noChangeArrowheads="1"/>
          </p:cNvSpPr>
          <p:nvPr/>
        </p:nvSpPr>
        <p:spPr bwMode="auto">
          <a:xfrm>
            <a:off x="1619250" y="3789363"/>
            <a:ext cx="2919413"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Volwassen fase:</a:t>
            </a:r>
          </a:p>
          <a:p>
            <a:pPr>
              <a:buFontTx/>
              <a:buChar char="-"/>
            </a:pPr>
            <a:r>
              <a:rPr lang="nl-NL"/>
              <a:t> Leidinggeven</a:t>
            </a:r>
          </a:p>
          <a:p>
            <a:pPr>
              <a:buFontTx/>
              <a:buChar char="-"/>
            </a:pPr>
            <a:r>
              <a:rPr lang="nl-NL"/>
              <a:t> Motiveren</a:t>
            </a:r>
          </a:p>
          <a:p>
            <a:pPr>
              <a:buFontTx/>
              <a:buChar char="-"/>
            </a:pPr>
            <a:r>
              <a:rPr lang="nl-NL"/>
              <a:t> Organiseren en plannen</a:t>
            </a:r>
          </a:p>
          <a:p>
            <a:endParaRPr lang="nl-NL"/>
          </a:p>
        </p:txBody>
      </p:sp>
      <p:sp>
        <p:nvSpPr>
          <p:cNvPr id="287755" name="Text Box 14"/>
          <p:cNvSpPr txBox="1">
            <a:spLocks noChangeArrowheads="1"/>
          </p:cNvSpPr>
          <p:nvPr/>
        </p:nvSpPr>
        <p:spPr bwMode="auto">
          <a:xfrm>
            <a:off x="2987675" y="1628775"/>
            <a:ext cx="12890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Leerstijlen:</a:t>
            </a:r>
          </a:p>
          <a:p>
            <a:pPr>
              <a:buFontTx/>
              <a:buChar char="-"/>
            </a:pPr>
            <a:r>
              <a:rPr lang="nl-NL"/>
              <a:t> Dromer</a:t>
            </a:r>
          </a:p>
          <a:p>
            <a:pPr>
              <a:buFontTx/>
              <a:buChar char="-"/>
            </a:pPr>
            <a:r>
              <a:rPr lang="nl-NL"/>
              <a:t> Doener</a:t>
            </a:r>
          </a:p>
          <a:p>
            <a:pPr>
              <a:buFontTx/>
              <a:buChar char="-"/>
            </a:pPr>
            <a:r>
              <a:rPr lang="nl-NL"/>
              <a:t> Beslisser</a:t>
            </a:r>
          </a:p>
          <a:p>
            <a:pPr>
              <a:buFontTx/>
              <a:buChar char="-"/>
            </a:pPr>
            <a:r>
              <a:rPr lang="nl-NL"/>
              <a:t> Denker</a:t>
            </a:r>
          </a:p>
          <a:p>
            <a:pPr>
              <a:buFontTx/>
              <a:buChar char="-"/>
            </a:pPr>
            <a:endParaRPr lang="nl-NL"/>
          </a:p>
        </p:txBody>
      </p:sp>
      <p:sp>
        <p:nvSpPr>
          <p:cNvPr id="287756" name="Text Box 15"/>
          <p:cNvSpPr txBox="1">
            <a:spLocks noChangeArrowheads="1"/>
          </p:cNvSpPr>
          <p:nvPr/>
        </p:nvSpPr>
        <p:spPr bwMode="auto">
          <a:xfrm>
            <a:off x="2339975" y="5084763"/>
            <a:ext cx="20129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Pioniersfase:</a:t>
            </a:r>
          </a:p>
          <a:p>
            <a:pPr>
              <a:buFontTx/>
              <a:buChar char="-"/>
            </a:pPr>
            <a:r>
              <a:rPr lang="nl-NL"/>
              <a:t> Marktgerichtheid</a:t>
            </a:r>
          </a:p>
          <a:p>
            <a:pPr>
              <a:buFontTx/>
              <a:buChar char="-"/>
            </a:pPr>
            <a:r>
              <a:rPr lang="nl-NL"/>
              <a:t> Creativiteit</a:t>
            </a:r>
          </a:p>
          <a:p>
            <a:pPr>
              <a:buFontTx/>
              <a:buChar char="-"/>
            </a:pPr>
            <a:r>
              <a:rPr lang="nl-NL"/>
              <a:t> Flexibiliteit</a:t>
            </a:r>
          </a:p>
        </p:txBody>
      </p:sp>
      <p:sp>
        <p:nvSpPr>
          <p:cNvPr id="287757" name="Text Box 19"/>
          <p:cNvSpPr txBox="1">
            <a:spLocks noChangeArrowheads="1"/>
          </p:cNvSpPr>
          <p:nvPr/>
        </p:nvSpPr>
        <p:spPr bwMode="auto">
          <a:xfrm>
            <a:off x="4787900" y="3500438"/>
            <a:ext cx="25923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b="1"/>
              <a:t>Persoonskenmerken</a:t>
            </a:r>
          </a:p>
          <a:p>
            <a:endParaRPr lang="nl-NL"/>
          </a:p>
        </p:txBody>
      </p:sp>
      <p:sp>
        <p:nvSpPr>
          <p:cNvPr id="287758" name="Text Box 20"/>
          <p:cNvSpPr txBox="1">
            <a:spLocks noChangeArrowheads="1"/>
          </p:cNvSpPr>
          <p:nvPr/>
        </p:nvSpPr>
        <p:spPr bwMode="auto">
          <a:xfrm>
            <a:off x="5364163" y="3860800"/>
            <a:ext cx="207645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Eigenschappen:</a:t>
            </a:r>
          </a:p>
          <a:p>
            <a:pPr>
              <a:buFontTx/>
              <a:buChar char="-"/>
            </a:pPr>
            <a:r>
              <a:rPr lang="nl-NL"/>
              <a:t> Prestatiegericht</a:t>
            </a:r>
          </a:p>
          <a:p>
            <a:pPr>
              <a:buFontTx/>
              <a:buChar char="-"/>
            </a:pPr>
            <a:r>
              <a:rPr lang="nl-NL"/>
              <a:t> Zelfstandigheid</a:t>
            </a:r>
          </a:p>
          <a:p>
            <a:pPr>
              <a:buFontTx/>
              <a:buChar char="-"/>
            </a:pPr>
            <a:r>
              <a:rPr lang="nl-NL"/>
              <a:t> Dominantie</a:t>
            </a:r>
          </a:p>
          <a:p>
            <a:pPr>
              <a:buFontTx/>
              <a:buChar char="-"/>
            </a:pPr>
            <a:r>
              <a:rPr lang="nl-NL"/>
              <a:t> Sociale oriëntatie</a:t>
            </a:r>
          </a:p>
        </p:txBody>
      </p:sp>
      <p:sp>
        <p:nvSpPr>
          <p:cNvPr id="287759" name="Text Box 21"/>
          <p:cNvSpPr txBox="1">
            <a:spLocks noChangeArrowheads="1"/>
          </p:cNvSpPr>
          <p:nvPr/>
        </p:nvSpPr>
        <p:spPr bwMode="auto">
          <a:xfrm>
            <a:off x="4572000" y="5373688"/>
            <a:ext cx="2325688"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Denkstijlen:</a:t>
            </a:r>
          </a:p>
          <a:p>
            <a:pPr>
              <a:buFontTx/>
              <a:buChar char="-"/>
            </a:pPr>
            <a:r>
              <a:rPr lang="nl-NL"/>
              <a:t> Pionier  - Manager</a:t>
            </a:r>
          </a:p>
          <a:p>
            <a:pPr>
              <a:buFontTx/>
              <a:buChar char="-"/>
            </a:pPr>
            <a:r>
              <a:rPr lang="nl-NL"/>
              <a:t> Verkoper - Vakman</a:t>
            </a:r>
          </a:p>
        </p:txBody>
      </p:sp>
      <p:sp>
        <p:nvSpPr>
          <p:cNvPr id="287760" name="Line 22"/>
          <p:cNvSpPr>
            <a:spLocks noChangeShapeType="1"/>
          </p:cNvSpPr>
          <p:nvPr/>
        </p:nvSpPr>
        <p:spPr bwMode="auto">
          <a:xfrm>
            <a:off x="4427538" y="260350"/>
            <a:ext cx="0" cy="65976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87761" name="Line 23"/>
          <p:cNvSpPr>
            <a:spLocks noChangeShapeType="1"/>
          </p:cNvSpPr>
          <p:nvPr/>
        </p:nvSpPr>
        <p:spPr bwMode="auto">
          <a:xfrm>
            <a:off x="0" y="3429000"/>
            <a:ext cx="87487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87762" name="Text Box 24"/>
          <p:cNvSpPr txBox="1">
            <a:spLocks noChangeArrowheads="1"/>
          </p:cNvSpPr>
          <p:nvPr/>
        </p:nvSpPr>
        <p:spPr bwMode="auto">
          <a:xfrm>
            <a:off x="4911725" y="1936750"/>
            <a:ext cx="3333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buFontTx/>
              <a:buChar char="-"/>
            </a:pPr>
            <a:r>
              <a:rPr lang="nl-NL"/>
              <a:t> Behoefte aan zelfstandigheid </a:t>
            </a:r>
          </a:p>
          <a:p>
            <a:pPr>
              <a:buFontTx/>
              <a:buChar char="-"/>
            </a:pPr>
            <a:r>
              <a:rPr lang="nl-NL"/>
              <a:t> Werkloosheid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4"/>
          <p:cNvSpPr>
            <a:spLocks noGrp="1"/>
          </p:cNvSpPr>
          <p:nvPr>
            <p:ph type="ftr" sz="quarter" idx="11"/>
          </p:nvPr>
        </p:nvSpPr>
        <p:spPr/>
        <p:txBody>
          <a:bodyPr/>
          <a:lstStyle/>
          <a:p>
            <a:endParaRPr lang="en-US" dirty="0"/>
          </a:p>
        </p:txBody>
      </p:sp>
      <p:sp>
        <p:nvSpPr>
          <p:cNvPr id="323586" name="Rectangle 2"/>
          <p:cNvSpPr>
            <a:spLocks noGrp="1" noChangeArrowheads="1"/>
          </p:cNvSpPr>
          <p:nvPr>
            <p:ph type="title"/>
          </p:nvPr>
        </p:nvSpPr>
        <p:spPr/>
        <p:txBody>
          <a:bodyPr/>
          <a:lstStyle/>
          <a:p>
            <a:r>
              <a:rPr lang="en-US"/>
              <a:t>Competentie opdracht</a:t>
            </a:r>
          </a:p>
        </p:txBody>
      </p:sp>
      <p:sp>
        <p:nvSpPr>
          <p:cNvPr id="323587" name="Rectangle 3"/>
          <p:cNvSpPr>
            <a:spLocks noGrp="1" noChangeArrowheads="1"/>
          </p:cNvSpPr>
          <p:nvPr>
            <p:ph type="body" idx="1"/>
          </p:nvPr>
        </p:nvSpPr>
        <p:spPr>
          <a:xfrm>
            <a:off x="457200" y="1600200"/>
            <a:ext cx="8686800" cy="4525963"/>
          </a:xfrm>
        </p:spPr>
        <p:txBody>
          <a:bodyPr/>
          <a:lstStyle/>
          <a:p>
            <a:pPr>
              <a:buFontTx/>
              <a:buNone/>
            </a:pPr>
            <a:endParaRPr lang="en-US"/>
          </a:p>
          <a:p>
            <a:pPr algn="ctr">
              <a:buFontTx/>
              <a:buNone/>
            </a:pPr>
            <a:r>
              <a:rPr lang="en-US"/>
              <a:t>Kies samen met ondernemer de meest belangrijke ondernemerschapscompetentie uit en breng deze met video in beeld.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p:txBody>
          <a:bodyPr anchorCtr="1"/>
          <a:lstStyle/>
          <a:p>
            <a:pPr>
              <a:defRPr/>
            </a:pPr>
            <a:r>
              <a:rPr lang="nl-NL">
                <a:effectLst>
                  <a:outerShdw blurRad="38100" dist="38100" dir="2700000" algn="tl">
                    <a:srgbClr val="000000"/>
                  </a:outerShdw>
                </a:effectLst>
                <a:latin typeface="+mj-lt"/>
                <a:ea typeface="+mj-ea"/>
                <a:cs typeface="+mj-cs"/>
              </a:rPr>
              <a:t>Levenscyclus bedrijf:</a:t>
            </a:r>
          </a:p>
        </p:txBody>
      </p:sp>
      <p:sp>
        <p:nvSpPr>
          <p:cNvPr id="9219" name="Rectangle 3"/>
          <p:cNvSpPr>
            <a:spLocks noGrp="1" noChangeArrowheads="1"/>
          </p:cNvSpPr>
          <p:nvPr>
            <p:ph type="body" idx="4294967295"/>
          </p:nvPr>
        </p:nvSpPr>
        <p:spPr/>
        <p:txBody>
          <a:bodyPr/>
          <a:lstStyle/>
          <a:p>
            <a:pPr>
              <a:buFontTx/>
              <a:buNone/>
            </a:pPr>
            <a:endParaRPr lang="nl-NL">
              <a:effectLst>
                <a:outerShdw blurRad="38100" dist="38100" dir="2700000" algn="tl">
                  <a:srgbClr val="C0C0C0"/>
                </a:outerShdw>
              </a:effectLst>
            </a:endParaRPr>
          </a:p>
        </p:txBody>
      </p:sp>
      <p:sp>
        <p:nvSpPr>
          <p:cNvPr id="288772" name="Freeform 4"/>
          <p:cNvSpPr>
            <a:spLocks/>
          </p:cNvSpPr>
          <p:nvPr/>
        </p:nvSpPr>
        <p:spPr bwMode="auto">
          <a:xfrm>
            <a:off x="611188" y="1916113"/>
            <a:ext cx="7356475" cy="2724150"/>
          </a:xfrm>
          <a:custGeom>
            <a:avLst/>
            <a:gdLst>
              <a:gd name="T0" fmla="*/ 0 w 4634"/>
              <a:gd name="T1" fmla="*/ 1716 h 1716"/>
              <a:gd name="T2" fmla="*/ 1905 w 4634"/>
              <a:gd name="T3" fmla="*/ 1353 h 1716"/>
              <a:gd name="T4" fmla="*/ 3402 w 4634"/>
              <a:gd name="T5" fmla="*/ 83 h 1716"/>
              <a:gd name="T6" fmla="*/ 4445 w 4634"/>
              <a:gd name="T7" fmla="*/ 854 h 1716"/>
              <a:gd name="T8" fmla="*/ 4536 w 4634"/>
              <a:gd name="T9" fmla="*/ 944 h 1716"/>
              <a:gd name="T10" fmla="*/ 0 60000 65536"/>
              <a:gd name="T11" fmla="*/ 0 60000 65536"/>
              <a:gd name="T12" fmla="*/ 0 60000 65536"/>
              <a:gd name="T13" fmla="*/ 0 60000 65536"/>
              <a:gd name="T14" fmla="*/ 0 60000 65536"/>
              <a:gd name="T15" fmla="*/ 0 w 4634"/>
              <a:gd name="T16" fmla="*/ 0 h 1716"/>
              <a:gd name="T17" fmla="*/ 4634 w 4634"/>
              <a:gd name="T18" fmla="*/ 1716 h 1716"/>
            </a:gdLst>
            <a:ahLst/>
            <a:cxnLst>
              <a:cxn ang="T10">
                <a:pos x="T0" y="T1"/>
              </a:cxn>
              <a:cxn ang="T11">
                <a:pos x="T2" y="T3"/>
              </a:cxn>
              <a:cxn ang="T12">
                <a:pos x="T4" y="T5"/>
              </a:cxn>
              <a:cxn ang="T13">
                <a:pos x="T6" y="T7"/>
              </a:cxn>
              <a:cxn ang="T14">
                <a:pos x="T8" y="T9"/>
              </a:cxn>
            </a:cxnLst>
            <a:rect l="T15" t="T16" r="T17" b="T18"/>
            <a:pathLst>
              <a:path w="4634" h="1716">
                <a:moveTo>
                  <a:pt x="0" y="1716"/>
                </a:moveTo>
                <a:cubicBezTo>
                  <a:pt x="669" y="1670"/>
                  <a:pt x="1338" y="1625"/>
                  <a:pt x="1905" y="1353"/>
                </a:cubicBezTo>
                <a:cubicBezTo>
                  <a:pt x="2472" y="1081"/>
                  <a:pt x="2979" y="166"/>
                  <a:pt x="3402" y="83"/>
                </a:cubicBezTo>
                <a:cubicBezTo>
                  <a:pt x="3825" y="0"/>
                  <a:pt x="4256" y="711"/>
                  <a:pt x="4445" y="854"/>
                </a:cubicBezTo>
                <a:cubicBezTo>
                  <a:pt x="4634" y="997"/>
                  <a:pt x="4521" y="937"/>
                  <a:pt x="4536" y="944"/>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288773" name="Text Box 5"/>
          <p:cNvSpPr txBox="1">
            <a:spLocks noChangeArrowheads="1"/>
          </p:cNvSpPr>
          <p:nvPr/>
        </p:nvSpPr>
        <p:spPr bwMode="auto">
          <a:xfrm>
            <a:off x="663575" y="4652963"/>
            <a:ext cx="1441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Pioniersfase</a:t>
            </a:r>
          </a:p>
          <a:p>
            <a:r>
              <a:rPr lang="nl-NL"/>
              <a:t>    Pionier</a:t>
            </a:r>
          </a:p>
        </p:txBody>
      </p:sp>
      <p:sp>
        <p:nvSpPr>
          <p:cNvPr id="288774" name="Text Box 6"/>
          <p:cNvSpPr txBox="1">
            <a:spLocks noChangeArrowheads="1"/>
          </p:cNvSpPr>
          <p:nvPr/>
        </p:nvSpPr>
        <p:spPr bwMode="auto">
          <a:xfrm>
            <a:off x="2916238" y="4292600"/>
            <a:ext cx="11747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Expansiefase</a:t>
            </a:r>
          </a:p>
          <a:p>
            <a:r>
              <a:rPr lang="nl-NL"/>
              <a:t>Verkoper</a:t>
            </a:r>
          </a:p>
        </p:txBody>
      </p:sp>
      <p:sp>
        <p:nvSpPr>
          <p:cNvPr id="288775" name="Text Box 7"/>
          <p:cNvSpPr txBox="1">
            <a:spLocks noChangeArrowheads="1"/>
          </p:cNvSpPr>
          <p:nvPr/>
        </p:nvSpPr>
        <p:spPr bwMode="auto">
          <a:xfrm>
            <a:off x="4859338" y="37893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endParaRPr lang="nl-NL"/>
          </a:p>
        </p:txBody>
      </p:sp>
      <p:sp>
        <p:nvSpPr>
          <p:cNvPr id="288776" name="Text Box 8"/>
          <p:cNvSpPr txBox="1">
            <a:spLocks noChangeArrowheads="1"/>
          </p:cNvSpPr>
          <p:nvPr/>
        </p:nvSpPr>
        <p:spPr bwMode="auto">
          <a:xfrm>
            <a:off x="5076825" y="2852738"/>
            <a:ext cx="1720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nl-NL"/>
              <a:t>Volwassenfase</a:t>
            </a:r>
          </a:p>
          <a:p>
            <a:r>
              <a:rPr lang="nl-NL"/>
              <a:t>Manager</a:t>
            </a:r>
          </a:p>
        </p:txBody>
      </p:sp>
      <p:sp>
        <p:nvSpPr>
          <p:cNvPr id="288777" name="Text Box 9"/>
          <p:cNvSpPr txBox="1">
            <a:spLocks noChangeArrowheads="1"/>
          </p:cNvSpPr>
          <p:nvPr/>
        </p:nvSpPr>
        <p:spPr bwMode="auto">
          <a:xfrm>
            <a:off x="6227763" y="3573463"/>
            <a:ext cx="2160587"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nl-NL"/>
              <a:t>Neergaande</a:t>
            </a:r>
          </a:p>
          <a:p>
            <a:pPr algn="ctr"/>
            <a:r>
              <a:rPr lang="nl-NL"/>
              <a:t>Fase</a:t>
            </a:r>
          </a:p>
          <a:p>
            <a:pPr algn="ctr"/>
            <a:r>
              <a:rPr lang="nl-NL"/>
              <a:t>Adviseur/Vakman</a:t>
            </a:r>
          </a:p>
        </p:txBody>
      </p:sp>
      <p:sp>
        <p:nvSpPr>
          <p:cNvPr id="288778" name="Line 10"/>
          <p:cNvSpPr>
            <a:spLocks noChangeShapeType="1"/>
          </p:cNvSpPr>
          <p:nvPr/>
        </p:nvSpPr>
        <p:spPr bwMode="auto">
          <a:xfrm>
            <a:off x="684213" y="5445125"/>
            <a:ext cx="7416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88779" name="Line 11"/>
          <p:cNvSpPr>
            <a:spLocks noChangeShapeType="1"/>
          </p:cNvSpPr>
          <p:nvPr/>
        </p:nvSpPr>
        <p:spPr bwMode="auto">
          <a:xfrm>
            <a:off x="8101013" y="1844675"/>
            <a:ext cx="0" cy="36004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4"/>
          <p:cNvSpPr>
            <a:spLocks noGrp="1"/>
          </p:cNvSpPr>
          <p:nvPr>
            <p:ph type="ftr" sz="quarter" idx="11"/>
          </p:nvPr>
        </p:nvSpPr>
        <p:spPr/>
        <p:txBody>
          <a:bodyPr/>
          <a:lstStyle/>
          <a:p>
            <a:r>
              <a:rPr lang="en-US"/>
              <a:t>HBA22E Workshops Introduction Lecture KTW 07-08</a:t>
            </a:r>
          </a:p>
        </p:txBody>
      </p:sp>
      <p:sp>
        <p:nvSpPr>
          <p:cNvPr id="310274" name="Rectangle 2"/>
          <p:cNvSpPr>
            <a:spLocks noGrp="1" noChangeArrowheads="1"/>
          </p:cNvSpPr>
          <p:nvPr>
            <p:ph type="title"/>
          </p:nvPr>
        </p:nvSpPr>
        <p:spPr/>
        <p:txBody>
          <a:bodyPr/>
          <a:lstStyle/>
          <a:p>
            <a:endParaRPr lang="nl-NL" dirty="0"/>
          </a:p>
        </p:txBody>
      </p:sp>
      <p:pic>
        <p:nvPicPr>
          <p:cNvPr id="310276" name="Picture 4" descr="30s2"/>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766888" y="577850"/>
            <a:ext cx="5610225" cy="5229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voettekst 4"/>
          <p:cNvSpPr>
            <a:spLocks noGrp="1"/>
          </p:cNvSpPr>
          <p:nvPr>
            <p:ph type="ftr" sz="quarter" idx="11"/>
          </p:nvPr>
        </p:nvSpPr>
        <p:spPr/>
        <p:txBody>
          <a:bodyPr/>
          <a:lstStyle/>
          <a:p>
            <a:endParaRPr lang="en-US" dirty="0"/>
          </a:p>
        </p:txBody>
      </p:sp>
      <p:sp>
        <p:nvSpPr>
          <p:cNvPr id="311298" name="Rectangle 2"/>
          <p:cNvSpPr>
            <a:spLocks noGrp="1" noChangeArrowheads="1"/>
          </p:cNvSpPr>
          <p:nvPr>
            <p:ph type="title"/>
          </p:nvPr>
        </p:nvSpPr>
        <p:spPr/>
        <p:txBody>
          <a:bodyPr/>
          <a:lstStyle/>
          <a:p>
            <a:endParaRPr lang="nl-NL"/>
          </a:p>
        </p:txBody>
      </p:sp>
      <p:sp>
        <p:nvSpPr>
          <p:cNvPr id="311299" name="Rectangle 3"/>
          <p:cNvSpPr>
            <a:spLocks noGrp="1" noChangeArrowheads="1"/>
          </p:cNvSpPr>
          <p:nvPr>
            <p:ph type="body" idx="1"/>
          </p:nvPr>
        </p:nvSpPr>
        <p:spPr>
          <a:xfrm>
            <a:off x="457200" y="260350"/>
            <a:ext cx="8229600" cy="5865813"/>
          </a:xfrm>
        </p:spPr>
        <p:txBody>
          <a:bodyPr/>
          <a:lstStyle/>
          <a:p>
            <a:pPr>
              <a:lnSpc>
                <a:spcPct val="90000"/>
              </a:lnSpc>
              <a:buFontTx/>
              <a:buNone/>
            </a:pPr>
            <a:endParaRPr lang="nl-NL" sz="2400" b="1" dirty="0"/>
          </a:p>
          <a:p>
            <a:pPr>
              <a:lnSpc>
                <a:spcPct val="90000"/>
              </a:lnSpc>
              <a:buFontTx/>
              <a:buNone/>
            </a:pPr>
            <a:r>
              <a:rPr lang="nl-NL" sz="2400" b="1" dirty="0"/>
              <a:t>Interactief Strategisch Management</a:t>
            </a:r>
            <a:r>
              <a:rPr lang="nl-NL" sz="2400" dirty="0"/>
              <a:t> (ISM</a:t>
            </a:r>
            <a:r>
              <a:rPr lang="nl-NL" sz="2400" b="1" dirty="0"/>
              <a:t>) </a:t>
            </a:r>
            <a:r>
              <a:rPr lang="nl-NL" sz="2400" b="1" i="1" dirty="0"/>
              <a:t>speelt in </a:t>
            </a:r>
          </a:p>
          <a:p>
            <a:pPr>
              <a:lnSpc>
                <a:spcPct val="90000"/>
              </a:lnSpc>
              <a:buFontTx/>
              <a:buNone/>
            </a:pPr>
            <a:r>
              <a:rPr lang="nl-NL" sz="2400" b="1" i="1" dirty="0"/>
              <a:t>op de maatschappelijke ontwikkelingen door een</a:t>
            </a:r>
          </a:p>
          <a:p>
            <a:pPr>
              <a:lnSpc>
                <a:spcPct val="90000"/>
              </a:lnSpc>
              <a:buFontTx/>
              <a:buNone/>
            </a:pPr>
            <a:r>
              <a:rPr lang="nl-NL" sz="2400" b="1" i="1" dirty="0"/>
              <a:t>ondernemer te ondersteunen in het formuleren </a:t>
            </a:r>
          </a:p>
          <a:p>
            <a:pPr>
              <a:lnSpc>
                <a:spcPct val="90000"/>
              </a:lnSpc>
              <a:buFontTx/>
              <a:buNone/>
            </a:pPr>
            <a:r>
              <a:rPr lang="nl-NL" sz="2400" b="1" i="1" dirty="0"/>
              <a:t>van een </a:t>
            </a:r>
            <a:r>
              <a:rPr lang="nl-NL" sz="2400" b="1" i="1" u="sng" dirty="0"/>
              <a:t>bedrijfsstrategie</a:t>
            </a:r>
            <a:r>
              <a:rPr lang="nl-NL" sz="2400" b="1" i="1" dirty="0"/>
              <a:t> vanuit: (SMR/SMT)</a:t>
            </a:r>
          </a:p>
          <a:p>
            <a:pPr>
              <a:lnSpc>
                <a:spcPct val="90000"/>
              </a:lnSpc>
              <a:buFontTx/>
              <a:buNone/>
            </a:pPr>
            <a:endParaRPr lang="nl-NL" sz="2400" b="1" i="1" dirty="0"/>
          </a:p>
          <a:p>
            <a:pPr>
              <a:lnSpc>
                <a:spcPct val="90000"/>
              </a:lnSpc>
            </a:pPr>
            <a:r>
              <a:rPr lang="nl-NL" sz="2400" b="1" i="1" dirty="0"/>
              <a:t>Zijn Omgeving				</a:t>
            </a:r>
          </a:p>
          <a:p>
            <a:pPr>
              <a:lnSpc>
                <a:spcPct val="90000"/>
              </a:lnSpc>
            </a:pPr>
            <a:r>
              <a:rPr lang="nl-NL" sz="2400" b="1" i="1" dirty="0"/>
              <a:t>Zijn eigen competenties		Evenwicht</a:t>
            </a:r>
          </a:p>
          <a:p>
            <a:pPr>
              <a:lnSpc>
                <a:spcPct val="90000"/>
              </a:lnSpc>
            </a:pPr>
            <a:r>
              <a:rPr lang="nl-NL" sz="2400" b="1" i="1" dirty="0"/>
              <a:t>Zijn doelstellingen</a:t>
            </a:r>
          </a:p>
          <a:p>
            <a:pPr>
              <a:lnSpc>
                <a:spcPct val="90000"/>
              </a:lnSpc>
              <a:buFontTx/>
              <a:buNone/>
            </a:pPr>
            <a:r>
              <a:rPr lang="nl-NL" sz="2400" b="1" i="1" dirty="0"/>
              <a:t> </a:t>
            </a:r>
          </a:p>
          <a:p>
            <a:pPr>
              <a:lnSpc>
                <a:spcPct val="90000"/>
              </a:lnSpc>
              <a:buFontTx/>
              <a:buNone/>
            </a:pPr>
            <a:r>
              <a:rPr lang="nl-NL" sz="2400" b="1" i="1" dirty="0"/>
              <a:t>Vervolgens vindt </a:t>
            </a:r>
            <a:r>
              <a:rPr lang="nl-NL" sz="2400" b="1" i="1" u="sng" dirty="0"/>
              <a:t>implementatie</a:t>
            </a:r>
            <a:r>
              <a:rPr lang="nl-NL" sz="2400" b="1" i="1" dirty="0"/>
              <a:t> plaats door het </a:t>
            </a:r>
          </a:p>
          <a:p>
            <a:pPr>
              <a:lnSpc>
                <a:spcPct val="90000"/>
              </a:lnSpc>
              <a:buFontTx/>
              <a:buNone/>
            </a:pPr>
            <a:r>
              <a:rPr lang="nl-NL" sz="2400" b="1" i="1" dirty="0"/>
              <a:t>volgen van een </a:t>
            </a:r>
            <a:r>
              <a:rPr lang="nl-NL" sz="2400" b="1" i="1" u="sng" dirty="0"/>
              <a:t>actieplan</a:t>
            </a:r>
            <a:r>
              <a:rPr lang="nl-NL" sz="2400" b="1" i="1" dirty="0"/>
              <a:t> en </a:t>
            </a:r>
            <a:r>
              <a:rPr lang="nl-NL" sz="2400" b="1" i="1" u="sng" dirty="0"/>
              <a:t>evaluatiemomenten.</a:t>
            </a:r>
            <a:r>
              <a:rPr lang="nl-NL" sz="2400" b="1" i="1" dirty="0"/>
              <a:t>     </a:t>
            </a:r>
          </a:p>
          <a:p>
            <a:pPr>
              <a:lnSpc>
                <a:spcPct val="90000"/>
              </a:lnSpc>
              <a:buFontTx/>
              <a:buNone/>
            </a:pPr>
            <a:r>
              <a:rPr lang="nl-NL" sz="2400" b="1" i="1" dirty="0"/>
              <a:t>Na elke evaluatie wordt opnieuw gekeken naar de</a:t>
            </a:r>
          </a:p>
          <a:p>
            <a:pPr>
              <a:lnSpc>
                <a:spcPct val="90000"/>
              </a:lnSpc>
              <a:buFontTx/>
              <a:buNone/>
            </a:pPr>
            <a:r>
              <a:rPr lang="nl-NL" sz="2400" b="1" i="1" dirty="0"/>
              <a:t>strategie en de bijbehorende analyse.</a:t>
            </a:r>
            <a:endParaRPr lang="en-US" sz="2400" b="1" i="1" dirty="0"/>
          </a:p>
        </p:txBody>
      </p:sp>
      <p:sp>
        <p:nvSpPr>
          <p:cNvPr id="311300" name="Line 4"/>
          <p:cNvSpPr>
            <a:spLocks noChangeShapeType="1"/>
          </p:cNvSpPr>
          <p:nvPr/>
        </p:nvSpPr>
        <p:spPr bwMode="auto">
          <a:xfrm>
            <a:off x="4932363" y="2636838"/>
            <a:ext cx="0" cy="10810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1301" name="Line 5"/>
          <p:cNvSpPr>
            <a:spLocks noChangeShapeType="1"/>
          </p:cNvSpPr>
          <p:nvPr/>
        </p:nvSpPr>
        <p:spPr bwMode="auto">
          <a:xfrm>
            <a:off x="5003800" y="2636838"/>
            <a:ext cx="0" cy="10810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1302" name="Line 6"/>
          <p:cNvSpPr>
            <a:spLocks noChangeShapeType="1"/>
          </p:cNvSpPr>
          <p:nvPr/>
        </p:nvSpPr>
        <p:spPr bwMode="auto">
          <a:xfrm>
            <a:off x="5148263" y="3284538"/>
            <a:ext cx="6477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4"/>
          <p:cNvSpPr>
            <a:spLocks noGrp="1"/>
          </p:cNvSpPr>
          <p:nvPr>
            <p:ph type="ftr" sz="quarter" idx="11"/>
          </p:nvPr>
        </p:nvSpPr>
        <p:spPr/>
        <p:txBody>
          <a:bodyPr/>
          <a:lstStyle/>
          <a:p>
            <a:r>
              <a:rPr lang="en-US"/>
              <a:t>HBA22E Workshops Introduction Lecture KTW 07-08</a:t>
            </a:r>
          </a:p>
        </p:txBody>
      </p:sp>
      <p:sp>
        <p:nvSpPr>
          <p:cNvPr id="292866" name="Rectangle 2"/>
          <p:cNvSpPr>
            <a:spLocks noGrp="1" noChangeArrowheads="1"/>
          </p:cNvSpPr>
          <p:nvPr>
            <p:ph type="title"/>
          </p:nvPr>
        </p:nvSpPr>
        <p:spPr>
          <a:xfrm>
            <a:off x="468313" y="549275"/>
            <a:ext cx="8229600" cy="1143000"/>
          </a:xfrm>
        </p:spPr>
        <p:txBody>
          <a:bodyPr/>
          <a:lstStyle/>
          <a:p>
            <a:r>
              <a:rPr lang="en-US" sz="4000"/>
              <a:t>Wat betekent visie en waarom heeft een bedrijf een visie?</a:t>
            </a:r>
          </a:p>
        </p:txBody>
      </p:sp>
      <p:sp>
        <p:nvSpPr>
          <p:cNvPr id="292867" name="Rectangle 3"/>
          <p:cNvSpPr>
            <a:spLocks noGrp="1" noChangeArrowheads="1"/>
          </p:cNvSpPr>
          <p:nvPr>
            <p:ph type="body" idx="1"/>
          </p:nvPr>
        </p:nvSpPr>
        <p:spPr>
          <a:xfrm>
            <a:off x="468313" y="2060575"/>
            <a:ext cx="8229600" cy="4497388"/>
          </a:xfrm>
        </p:spPr>
        <p:txBody>
          <a:bodyPr/>
          <a:lstStyle/>
          <a:p>
            <a:pPr marL="457200" indent="-457200">
              <a:lnSpc>
                <a:spcPct val="80000"/>
              </a:lnSpc>
              <a:buFontTx/>
              <a:buNone/>
            </a:pPr>
            <a:r>
              <a:rPr lang="en-US" sz="2000" b="1" dirty="0" err="1"/>
              <a:t>Een</a:t>
            </a:r>
            <a:r>
              <a:rPr lang="en-US" sz="2000" b="1" dirty="0"/>
              <a:t> </a:t>
            </a:r>
            <a:r>
              <a:rPr lang="en-US" sz="2000" b="1" dirty="0" err="1"/>
              <a:t>visie</a:t>
            </a:r>
            <a:r>
              <a:rPr lang="en-US" sz="2000" b="1" dirty="0"/>
              <a:t> </a:t>
            </a:r>
            <a:r>
              <a:rPr lang="en-US" sz="2000" b="1" dirty="0" err="1"/>
              <a:t>geeft</a:t>
            </a:r>
            <a:r>
              <a:rPr lang="en-US" sz="2000" b="1" dirty="0"/>
              <a:t> </a:t>
            </a:r>
            <a:r>
              <a:rPr lang="en-US" sz="2000" b="1" dirty="0" err="1"/>
              <a:t>aan</a:t>
            </a:r>
            <a:r>
              <a:rPr lang="en-US" sz="2000" b="1" dirty="0"/>
              <a:t> hoe </a:t>
            </a:r>
            <a:r>
              <a:rPr lang="en-US" sz="2000" b="1" dirty="0" err="1"/>
              <a:t>bedrijf</a:t>
            </a:r>
            <a:r>
              <a:rPr lang="en-US" sz="2000" b="1" dirty="0"/>
              <a:t> de </a:t>
            </a:r>
            <a:r>
              <a:rPr lang="en-US" sz="2000" b="1" dirty="0" err="1"/>
              <a:t>wereld</a:t>
            </a:r>
            <a:r>
              <a:rPr lang="en-US" sz="2000" b="1" dirty="0"/>
              <a:t> van </a:t>
            </a:r>
            <a:r>
              <a:rPr lang="en-US" sz="2000" b="1" dirty="0" err="1"/>
              <a:t>morgen</a:t>
            </a:r>
            <a:r>
              <a:rPr lang="en-US" sz="2000" b="1" dirty="0"/>
              <a:t> </a:t>
            </a:r>
            <a:r>
              <a:rPr lang="en-US" sz="2000" b="1" dirty="0" err="1"/>
              <a:t>wil</a:t>
            </a:r>
            <a:r>
              <a:rPr lang="en-US" sz="2000" b="1" dirty="0"/>
              <a:t> </a:t>
            </a:r>
          </a:p>
          <a:p>
            <a:pPr marL="457200" indent="-457200">
              <a:lnSpc>
                <a:spcPct val="80000"/>
              </a:lnSpc>
              <a:buFontTx/>
              <a:buNone/>
            </a:pPr>
            <a:r>
              <a:rPr lang="en-US" sz="2000" b="1" dirty="0" err="1"/>
              <a:t>beïnvloeden</a:t>
            </a:r>
            <a:r>
              <a:rPr lang="en-US" sz="2000" b="1" dirty="0"/>
              <a:t> </a:t>
            </a:r>
            <a:r>
              <a:rPr lang="en-US" sz="2000" b="1" dirty="0" err="1"/>
              <a:t>zodat</a:t>
            </a:r>
            <a:r>
              <a:rPr lang="en-US" sz="2000" b="1" dirty="0"/>
              <a:t> </a:t>
            </a:r>
            <a:r>
              <a:rPr lang="en-US" sz="2000" b="1" dirty="0" err="1"/>
              <a:t>zij</a:t>
            </a:r>
            <a:r>
              <a:rPr lang="en-US" sz="2000" b="1" dirty="0"/>
              <a:t> </a:t>
            </a:r>
            <a:r>
              <a:rPr lang="en-US" sz="2000" b="1" dirty="0" err="1"/>
              <a:t>succesvol</a:t>
            </a:r>
            <a:r>
              <a:rPr lang="en-US" sz="2000" b="1" dirty="0"/>
              <a:t> </a:t>
            </a:r>
            <a:r>
              <a:rPr lang="en-US" sz="2000" b="1" dirty="0" err="1"/>
              <a:t>zal</a:t>
            </a:r>
            <a:r>
              <a:rPr lang="en-US" sz="2000" b="1" dirty="0"/>
              <a:t> </a:t>
            </a:r>
            <a:r>
              <a:rPr lang="en-US" sz="2000" b="1" dirty="0" err="1"/>
              <a:t>zijn</a:t>
            </a:r>
            <a:r>
              <a:rPr lang="en-US" sz="2000" b="1" dirty="0"/>
              <a:t>. De </a:t>
            </a:r>
            <a:r>
              <a:rPr lang="en-US" sz="2000" b="1" dirty="0" err="1"/>
              <a:t>visie</a:t>
            </a:r>
            <a:r>
              <a:rPr lang="en-US" sz="2000" b="1" dirty="0"/>
              <a:t> </a:t>
            </a:r>
            <a:r>
              <a:rPr lang="en-US" sz="2000" b="1" dirty="0" err="1"/>
              <a:t>geeft</a:t>
            </a:r>
            <a:r>
              <a:rPr lang="en-US" sz="2000" b="1" dirty="0"/>
              <a:t> </a:t>
            </a:r>
          </a:p>
          <a:p>
            <a:pPr marL="457200" indent="-457200">
              <a:lnSpc>
                <a:spcPct val="80000"/>
              </a:lnSpc>
              <a:buFontTx/>
              <a:buNone/>
            </a:pPr>
            <a:r>
              <a:rPr lang="en-US" sz="2000" b="1" dirty="0" err="1"/>
              <a:t>aan</a:t>
            </a:r>
            <a:r>
              <a:rPr lang="en-US" sz="2000" b="1" dirty="0"/>
              <a:t> </a:t>
            </a:r>
            <a:r>
              <a:rPr lang="en-US" sz="2000" b="1" dirty="0" err="1"/>
              <a:t>waar</a:t>
            </a:r>
            <a:r>
              <a:rPr lang="en-US" sz="2000" b="1" dirty="0"/>
              <a:t> </a:t>
            </a:r>
            <a:r>
              <a:rPr lang="en-US" sz="2000" b="1" dirty="0" err="1"/>
              <a:t>bedrijf</a:t>
            </a:r>
            <a:r>
              <a:rPr lang="en-US" sz="2000" b="1" dirty="0"/>
              <a:t> </a:t>
            </a:r>
            <a:r>
              <a:rPr lang="en-US" sz="2000" b="1" dirty="0" err="1"/>
              <a:t>voor</a:t>
            </a:r>
            <a:r>
              <a:rPr lang="en-US" sz="2000" b="1" dirty="0"/>
              <a:t> </a:t>
            </a:r>
            <a:r>
              <a:rPr lang="en-US" sz="2000" b="1" dirty="0" err="1"/>
              <a:t>gaat</a:t>
            </a:r>
            <a:r>
              <a:rPr lang="en-US" sz="2000" b="1" dirty="0"/>
              <a:t>, </a:t>
            </a:r>
            <a:r>
              <a:rPr lang="en-US" sz="2000" b="1" dirty="0" err="1"/>
              <a:t>wat</a:t>
            </a:r>
            <a:r>
              <a:rPr lang="en-US" sz="2000" b="1" dirty="0"/>
              <a:t> </a:t>
            </a:r>
            <a:r>
              <a:rPr lang="en-US" sz="2000" b="1" dirty="0" err="1"/>
              <a:t>zij</a:t>
            </a:r>
            <a:r>
              <a:rPr lang="en-US" sz="2000" b="1" dirty="0"/>
              <a:t> </a:t>
            </a:r>
            <a:r>
              <a:rPr lang="en-US" sz="2000" b="1" dirty="0" err="1"/>
              <a:t>wil</a:t>
            </a:r>
            <a:r>
              <a:rPr lang="en-US" sz="2000" b="1" dirty="0"/>
              <a:t> </a:t>
            </a:r>
            <a:r>
              <a:rPr lang="en-US" sz="2000" b="1" dirty="0" err="1"/>
              <a:t>bereiken</a:t>
            </a:r>
            <a:r>
              <a:rPr lang="en-US" sz="2000" b="1" dirty="0" smtClean="0"/>
              <a:t>.</a:t>
            </a:r>
          </a:p>
          <a:p>
            <a:pPr marL="457200" indent="-457200">
              <a:lnSpc>
                <a:spcPct val="80000"/>
              </a:lnSpc>
              <a:buFontTx/>
              <a:buNone/>
            </a:pPr>
            <a:endParaRPr lang="en-US" sz="2000" b="1" dirty="0" smtClean="0"/>
          </a:p>
          <a:p>
            <a:pPr marL="457200" indent="-457200">
              <a:lnSpc>
                <a:spcPct val="80000"/>
              </a:lnSpc>
              <a:buFontTx/>
              <a:buNone/>
            </a:pPr>
            <a:r>
              <a:rPr lang="en-US" sz="2000" b="1" dirty="0" err="1" smtClean="0"/>
              <a:t>Waarom</a:t>
            </a:r>
            <a:r>
              <a:rPr lang="en-US" sz="2000" b="1" dirty="0" smtClean="0"/>
              <a:t> </a:t>
            </a:r>
            <a:r>
              <a:rPr lang="en-US" sz="2000" b="1" dirty="0" err="1"/>
              <a:t>een</a:t>
            </a:r>
            <a:r>
              <a:rPr lang="en-US" sz="2000" b="1" dirty="0"/>
              <a:t> </a:t>
            </a:r>
            <a:r>
              <a:rPr lang="en-US" sz="2000" b="1" dirty="0" err="1"/>
              <a:t>visie</a:t>
            </a:r>
            <a:r>
              <a:rPr lang="en-US" sz="2000" b="1" dirty="0"/>
              <a:t>?</a:t>
            </a:r>
            <a:r>
              <a:rPr lang="en-US" sz="2000" dirty="0"/>
              <a:t> </a:t>
            </a:r>
            <a:r>
              <a:rPr lang="en-US" sz="2000" dirty="0" err="1"/>
              <a:t>Een</a:t>
            </a:r>
            <a:r>
              <a:rPr lang="en-US" sz="2000" dirty="0"/>
              <a:t> </a:t>
            </a:r>
            <a:r>
              <a:rPr lang="en-US" sz="2000" dirty="0" err="1"/>
              <a:t>visie</a:t>
            </a:r>
            <a:r>
              <a:rPr lang="en-US" sz="2000" dirty="0"/>
              <a:t> </a:t>
            </a:r>
            <a:r>
              <a:rPr lang="en-US" sz="2000" dirty="0" err="1"/>
              <a:t>heeft</a:t>
            </a:r>
            <a:r>
              <a:rPr lang="en-US" sz="2000" dirty="0"/>
              <a:t> </a:t>
            </a:r>
            <a:r>
              <a:rPr lang="en-US" sz="2000" dirty="0" err="1"/>
              <a:t>een</a:t>
            </a:r>
            <a:r>
              <a:rPr lang="en-US" sz="2000" dirty="0"/>
              <a:t> </a:t>
            </a:r>
            <a:r>
              <a:rPr lang="en-US" sz="2000" dirty="0" err="1"/>
              <a:t>aantal</a:t>
            </a:r>
            <a:r>
              <a:rPr lang="en-US" sz="2000" dirty="0"/>
              <a:t> </a:t>
            </a:r>
            <a:r>
              <a:rPr lang="en-US" sz="2000" dirty="0" err="1"/>
              <a:t>functies</a:t>
            </a:r>
            <a:r>
              <a:rPr lang="en-US" sz="2000" dirty="0"/>
              <a:t>:</a:t>
            </a:r>
          </a:p>
          <a:p>
            <a:pPr marL="457200" indent="-457200">
              <a:lnSpc>
                <a:spcPct val="80000"/>
              </a:lnSpc>
              <a:buFontTx/>
              <a:buAutoNum type="arabicPeriod"/>
            </a:pPr>
            <a:r>
              <a:rPr lang="en-US" sz="2000" dirty="0" err="1"/>
              <a:t>Richting</a:t>
            </a:r>
            <a:r>
              <a:rPr lang="en-US" sz="2000" dirty="0"/>
              <a:t> </a:t>
            </a:r>
            <a:r>
              <a:rPr lang="en-US" sz="2000" dirty="0" err="1"/>
              <a:t>geven</a:t>
            </a:r>
            <a:r>
              <a:rPr lang="en-US" sz="2000" dirty="0"/>
              <a:t>: </a:t>
            </a:r>
            <a:r>
              <a:rPr lang="en-US" sz="2000" dirty="0" err="1"/>
              <a:t>alle</a:t>
            </a:r>
            <a:r>
              <a:rPr lang="en-US" sz="2000" dirty="0"/>
              <a:t> </a:t>
            </a:r>
            <a:r>
              <a:rPr lang="en-US" sz="2000" dirty="0" err="1"/>
              <a:t>neuzen</a:t>
            </a:r>
            <a:r>
              <a:rPr lang="en-US" sz="2000" dirty="0"/>
              <a:t> </a:t>
            </a:r>
            <a:r>
              <a:rPr lang="en-US" sz="2000" dirty="0" err="1"/>
              <a:t>dezelfde</a:t>
            </a:r>
            <a:r>
              <a:rPr lang="en-US" sz="2000" dirty="0"/>
              <a:t> </a:t>
            </a:r>
            <a:r>
              <a:rPr lang="en-US" sz="2000" dirty="0" err="1"/>
              <a:t>kant</a:t>
            </a:r>
            <a:r>
              <a:rPr lang="en-US" sz="2000" dirty="0"/>
              <a:t> op</a:t>
            </a:r>
          </a:p>
          <a:p>
            <a:pPr marL="457200" indent="-457200">
              <a:lnSpc>
                <a:spcPct val="80000"/>
              </a:lnSpc>
              <a:buFontTx/>
              <a:buAutoNum type="arabicPeriod"/>
            </a:pPr>
            <a:r>
              <a:rPr lang="en-US" sz="2000" dirty="0" err="1"/>
              <a:t>Inspireren</a:t>
            </a:r>
            <a:endParaRPr lang="en-US" sz="2000" dirty="0"/>
          </a:p>
          <a:p>
            <a:pPr marL="457200" indent="-457200">
              <a:lnSpc>
                <a:spcPct val="80000"/>
              </a:lnSpc>
              <a:buFontTx/>
              <a:buAutoNum type="arabicPeriod"/>
            </a:pPr>
            <a:r>
              <a:rPr lang="en-US" sz="2000" dirty="0" err="1"/>
              <a:t>Zich</a:t>
            </a:r>
            <a:r>
              <a:rPr lang="en-US" sz="2000" dirty="0"/>
              <a:t> </a:t>
            </a:r>
            <a:r>
              <a:rPr lang="en-US" sz="2000" dirty="0" err="1"/>
              <a:t>onderscheiden</a:t>
            </a:r>
            <a:r>
              <a:rPr lang="en-US" sz="2000" dirty="0"/>
              <a:t> van </a:t>
            </a:r>
            <a:r>
              <a:rPr lang="en-US" sz="2000" dirty="0" err="1"/>
              <a:t>anderen</a:t>
            </a:r>
            <a:endParaRPr lang="en-US" sz="2000" dirty="0"/>
          </a:p>
          <a:p>
            <a:pPr marL="457200" indent="-457200">
              <a:lnSpc>
                <a:spcPct val="80000"/>
              </a:lnSpc>
              <a:buFontTx/>
              <a:buAutoNum type="arabicPeriod"/>
            </a:pPr>
            <a:r>
              <a:rPr lang="en-US" sz="2000" dirty="0" err="1"/>
              <a:t>Winnen</a:t>
            </a:r>
            <a:endParaRPr lang="en-US" sz="2000" dirty="0"/>
          </a:p>
          <a:p>
            <a:pPr marL="457200" indent="-457200">
              <a:lnSpc>
                <a:spcPct val="80000"/>
              </a:lnSpc>
              <a:buFontTx/>
              <a:buAutoNum type="arabicPeriod"/>
            </a:pPr>
            <a:r>
              <a:rPr lang="en-US" sz="2000" dirty="0" err="1"/>
              <a:t>Overleven</a:t>
            </a:r>
            <a:r>
              <a:rPr lang="en-US" sz="2000" dirty="0"/>
              <a:t/>
            </a:r>
            <a:br>
              <a:rPr lang="en-US" sz="2000" dirty="0"/>
            </a:br>
            <a:endParaRPr lang="en-US" sz="2000" dirty="0"/>
          </a:p>
          <a:p>
            <a:pPr marL="457200" indent="-457200">
              <a:lnSpc>
                <a:spcPct val="80000"/>
              </a:lnSpc>
              <a:buFontTx/>
              <a:buNone/>
            </a:pPr>
            <a:r>
              <a:rPr lang="en-US" sz="2000" dirty="0" err="1"/>
              <a:t>Missie</a:t>
            </a:r>
            <a:r>
              <a:rPr lang="en-US" sz="2000" dirty="0"/>
              <a:t> en </a:t>
            </a:r>
            <a:r>
              <a:rPr lang="en-US" sz="2000" dirty="0" err="1"/>
              <a:t>visie</a:t>
            </a:r>
            <a:r>
              <a:rPr lang="en-US" sz="2000" dirty="0"/>
              <a:t> </a:t>
            </a:r>
            <a:r>
              <a:rPr lang="en-US" sz="2000" dirty="0" err="1"/>
              <a:t>zijn</a:t>
            </a:r>
            <a:r>
              <a:rPr lang="en-US" sz="2000" dirty="0"/>
              <a:t> </a:t>
            </a:r>
            <a:r>
              <a:rPr lang="en-US" sz="2000" dirty="0" err="1"/>
              <a:t>uitgangspunt</a:t>
            </a:r>
            <a:r>
              <a:rPr lang="en-US" sz="2000" dirty="0"/>
              <a:t> </a:t>
            </a:r>
            <a:r>
              <a:rPr lang="en-US" sz="2000" dirty="0" err="1"/>
              <a:t>voor</a:t>
            </a:r>
            <a:r>
              <a:rPr lang="en-US" sz="2000" dirty="0"/>
              <a:t> het </a:t>
            </a:r>
            <a:r>
              <a:rPr lang="en-US" sz="2000" dirty="0" err="1"/>
              <a:t>formuleren</a:t>
            </a:r>
            <a:r>
              <a:rPr lang="en-US" sz="2000" dirty="0"/>
              <a:t> van de </a:t>
            </a:r>
          </a:p>
          <a:p>
            <a:pPr marL="457200" indent="-457200">
              <a:lnSpc>
                <a:spcPct val="80000"/>
              </a:lnSpc>
              <a:buFontTx/>
              <a:buNone/>
            </a:pPr>
            <a:r>
              <a:rPr lang="en-US" sz="2000" dirty="0" err="1"/>
              <a:t>doelstellingen</a:t>
            </a:r>
            <a:r>
              <a:rPr lang="en-US" sz="2000" dirty="0"/>
              <a:t> van </a:t>
            </a:r>
            <a:r>
              <a:rPr lang="en-US" sz="2000" dirty="0" err="1"/>
              <a:t>een</a:t>
            </a:r>
            <a:r>
              <a:rPr lang="en-US" sz="2000" dirty="0"/>
              <a:t> </a:t>
            </a:r>
            <a:r>
              <a:rPr lang="en-US" sz="2000" dirty="0" err="1"/>
              <a:t>bedrijf</a:t>
            </a:r>
            <a:r>
              <a:rPr lang="en-US" sz="2000" dirty="0"/>
              <a:t>. </a:t>
            </a:r>
            <a:r>
              <a:rPr lang="en-US" sz="2000" dirty="0" err="1"/>
              <a:t>Uitgangspunt</a:t>
            </a:r>
            <a:r>
              <a:rPr lang="en-US" sz="2000" dirty="0"/>
              <a:t> </a:t>
            </a:r>
            <a:r>
              <a:rPr lang="en-US" sz="2000" dirty="0" err="1"/>
              <a:t>zijn</a:t>
            </a:r>
            <a:r>
              <a:rPr lang="en-US" sz="2000" dirty="0"/>
              <a:t> de </a:t>
            </a:r>
            <a:r>
              <a:rPr lang="en-US" sz="2000" dirty="0" err="1"/>
              <a:t>zogenaamde</a:t>
            </a:r>
            <a:r>
              <a:rPr lang="en-US" sz="2000" dirty="0"/>
              <a:t> </a:t>
            </a:r>
          </a:p>
          <a:p>
            <a:pPr marL="457200" indent="-457200">
              <a:lnSpc>
                <a:spcPct val="80000"/>
              </a:lnSpc>
              <a:buFontTx/>
              <a:buNone/>
            </a:pPr>
            <a:r>
              <a:rPr lang="en-US" sz="2000" dirty="0" err="1"/>
              <a:t>kritische</a:t>
            </a:r>
            <a:r>
              <a:rPr lang="en-US" sz="2000" dirty="0"/>
              <a:t> (of </a:t>
            </a:r>
            <a:r>
              <a:rPr lang="en-US" sz="2000" dirty="0" err="1"/>
              <a:t>kritieke</a:t>
            </a:r>
            <a:r>
              <a:rPr lang="en-US" sz="2000" dirty="0"/>
              <a:t>) </a:t>
            </a:r>
            <a:r>
              <a:rPr lang="en-US" sz="2000" dirty="0" err="1"/>
              <a:t>succesfactoren</a:t>
            </a:r>
            <a:r>
              <a:rPr lang="en-US" sz="2000" dirty="0"/>
              <a:t> (KSF’s). </a:t>
            </a:r>
            <a:br>
              <a:rPr lang="en-US" sz="2000" dirty="0"/>
            </a:b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2867">
                                            <p:txEl>
                                              <p:pRg st="0" end="0"/>
                                            </p:txEl>
                                          </p:spTgt>
                                        </p:tgtEl>
                                        <p:attrNameLst>
                                          <p:attrName>style.visibility</p:attrName>
                                        </p:attrNameLst>
                                      </p:cBhvr>
                                      <p:to>
                                        <p:strVal val="visible"/>
                                      </p:to>
                                    </p:set>
                                    <p:anim calcmode="lin" valueType="num">
                                      <p:cBhvr additive="base">
                                        <p:cTn id="7" dur="500" fill="hold"/>
                                        <p:tgtEl>
                                          <p:spTgt spid="2928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286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2867">
                                            <p:txEl>
                                              <p:pRg st="1" end="1"/>
                                            </p:txEl>
                                          </p:spTgt>
                                        </p:tgtEl>
                                        <p:attrNameLst>
                                          <p:attrName>style.visibility</p:attrName>
                                        </p:attrNameLst>
                                      </p:cBhvr>
                                      <p:to>
                                        <p:strVal val="visible"/>
                                      </p:to>
                                    </p:set>
                                    <p:anim calcmode="lin" valueType="num">
                                      <p:cBhvr additive="base">
                                        <p:cTn id="11" dur="500" fill="hold"/>
                                        <p:tgtEl>
                                          <p:spTgt spid="29286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286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92867">
                                            <p:txEl>
                                              <p:pRg st="2" end="2"/>
                                            </p:txEl>
                                          </p:spTgt>
                                        </p:tgtEl>
                                        <p:attrNameLst>
                                          <p:attrName>style.visibility</p:attrName>
                                        </p:attrNameLst>
                                      </p:cBhvr>
                                      <p:to>
                                        <p:strVal val="visible"/>
                                      </p:to>
                                    </p:set>
                                    <p:anim calcmode="lin" valueType="num">
                                      <p:cBhvr additive="base">
                                        <p:cTn id="15" dur="500" fill="hold"/>
                                        <p:tgtEl>
                                          <p:spTgt spid="29286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9286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92867">
                                            <p:txEl>
                                              <p:pRg st="4" end="4"/>
                                            </p:txEl>
                                          </p:spTgt>
                                        </p:tgtEl>
                                        <p:attrNameLst>
                                          <p:attrName>style.visibility</p:attrName>
                                        </p:attrNameLst>
                                      </p:cBhvr>
                                      <p:to>
                                        <p:strVal val="visible"/>
                                      </p:to>
                                    </p:set>
                                    <p:anim calcmode="lin" valueType="num">
                                      <p:cBhvr additive="base">
                                        <p:cTn id="19" dur="500" fill="hold"/>
                                        <p:tgtEl>
                                          <p:spTgt spid="29286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2867">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92867">
                                            <p:txEl>
                                              <p:pRg st="5" end="5"/>
                                            </p:txEl>
                                          </p:spTgt>
                                        </p:tgtEl>
                                        <p:attrNameLst>
                                          <p:attrName>style.visibility</p:attrName>
                                        </p:attrNameLst>
                                      </p:cBhvr>
                                      <p:to>
                                        <p:strVal val="visible"/>
                                      </p:to>
                                    </p:set>
                                    <p:anim calcmode="lin" valueType="num">
                                      <p:cBhvr additive="base">
                                        <p:cTn id="23" dur="500" fill="hold"/>
                                        <p:tgtEl>
                                          <p:spTgt spid="292867">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92867">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92867">
                                            <p:txEl>
                                              <p:pRg st="6" end="6"/>
                                            </p:txEl>
                                          </p:spTgt>
                                        </p:tgtEl>
                                        <p:attrNameLst>
                                          <p:attrName>style.visibility</p:attrName>
                                        </p:attrNameLst>
                                      </p:cBhvr>
                                      <p:to>
                                        <p:strVal val="visible"/>
                                      </p:to>
                                    </p:set>
                                    <p:anim calcmode="lin" valueType="num">
                                      <p:cBhvr additive="base">
                                        <p:cTn id="27" dur="500" fill="hold"/>
                                        <p:tgtEl>
                                          <p:spTgt spid="292867">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92867">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92867">
                                            <p:txEl>
                                              <p:pRg st="7" end="7"/>
                                            </p:txEl>
                                          </p:spTgt>
                                        </p:tgtEl>
                                        <p:attrNameLst>
                                          <p:attrName>style.visibility</p:attrName>
                                        </p:attrNameLst>
                                      </p:cBhvr>
                                      <p:to>
                                        <p:strVal val="visible"/>
                                      </p:to>
                                    </p:set>
                                    <p:anim calcmode="lin" valueType="num">
                                      <p:cBhvr additive="base">
                                        <p:cTn id="31" dur="500" fill="hold"/>
                                        <p:tgtEl>
                                          <p:spTgt spid="292867">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2867">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92867">
                                            <p:txEl>
                                              <p:pRg st="8" end="8"/>
                                            </p:txEl>
                                          </p:spTgt>
                                        </p:tgtEl>
                                        <p:attrNameLst>
                                          <p:attrName>style.visibility</p:attrName>
                                        </p:attrNameLst>
                                      </p:cBhvr>
                                      <p:to>
                                        <p:strVal val="visible"/>
                                      </p:to>
                                    </p:set>
                                    <p:anim calcmode="lin" valueType="num">
                                      <p:cBhvr additive="base">
                                        <p:cTn id="35" dur="500" fill="hold"/>
                                        <p:tgtEl>
                                          <p:spTgt spid="292867">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92867">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92867">
                                            <p:txEl>
                                              <p:pRg st="9" end="9"/>
                                            </p:txEl>
                                          </p:spTgt>
                                        </p:tgtEl>
                                        <p:attrNameLst>
                                          <p:attrName>style.visibility</p:attrName>
                                        </p:attrNameLst>
                                      </p:cBhvr>
                                      <p:to>
                                        <p:strVal val="visible"/>
                                      </p:to>
                                    </p:set>
                                    <p:anim calcmode="lin" valueType="num">
                                      <p:cBhvr additive="base">
                                        <p:cTn id="39" dur="500" fill="hold"/>
                                        <p:tgtEl>
                                          <p:spTgt spid="292867">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92867">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92867">
                                            <p:txEl>
                                              <p:pRg st="10" end="10"/>
                                            </p:txEl>
                                          </p:spTgt>
                                        </p:tgtEl>
                                        <p:attrNameLst>
                                          <p:attrName>style.visibility</p:attrName>
                                        </p:attrNameLst>
                                      </p:cBhvr>
                                      <p:to>
                                        <p:strVal val="visible"/>
                                      </p:to>
                                    </p:set>
                                    <p:anim calcmode="lin" valueType="num">
                                      <p:cBhvr additive="base">
                                        <p:cTn id="43" dur="500" fill="hold"/>
                                        <p:tgtEl>
                                          <p:spTgt spid="292867">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92867">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92867">
                                            <p:txEl>
                                              <p:pRg st="11" end="11"/>
                                            </p:txEl>
                                          </p:spTgt>
                                        </p:tgtEl>
                                        <p:attrNameLst>
                                          <p:attrName>style.visibility</p:attrName>
                                        </p:attrNameLst>
                                      </p:cBhvr>
                                      <p:to>
                                        <p:strVal val="visible"/>
                                      </p:to>
                                    </p:set>
                                    <p:anim calcmode="lin" valueType="num">
                                      <p:cBhvr additive="base">
                                        <p:cTn id="47" dur="500" fill="hold"/>
                                        <p:tgtEl>
                                          <p:spTgt spid="292867">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92867">
                                            <p:txEl>
                                              <p:pRg st="11" end="11"/>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92867">
                                            <p:txEl>
                                              <p:pRg st="12" end="12"/>
                                            </p:txEl>
                                          </p:spTgt>
                                        </p:tgtEl>
                                        <p:attrNameLst>
                                          <p:attrName>style.visibility</p:attrName>
                                        </p:attrNameLst>
                                      </p:cBhvr>
                                      <p:to>
                                        <p:strVal val="visible"/>
                                      </p:to>
                                    </p:set>
                                    <p:anim calcmode="lin" valueType="num">
                                      <p:cBhvr additive="base">
                                        <p:cTn id="51" dur="500" fill="hold"/>
                                        <p:tgtEl>
                                          <p:spTgt spid="292867">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92867">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r>
              <a:rPr lang="en-US"/>
              <a:t>Kritieke succesfactoren</a:t>
            </a:r>
          </a:p>
        </p:txBody>
      </p:sp>
      <p:sp>
        <p:nvSpPr>
          <p:cNvPr id="301059" name="Rectangle 3"/>
          <p:cNvSpPr>
            <a:spLocks noGrp="1" noChangeArrowheads="1"/>
          </p:cNvSpPr>
          <p:nvPr>
            <p:ph type="body" idx="1"/>
          </p:nvPr>
        </p:nvSpPr>
        <p:spPr>
          <a:xfrm>
            <a:off x="457200" y="1600200"/>
            <a:ext cx="8686800" cy="4525963"/>
          </a:xfrm>
        </p:spPr>
        <p:txBody>
          <a:bodyPr/>
          <a:lstStyle/>
          <a:p>
            <a:pPr>
              <a:buFontTx/>
              <a:buNone/>
            </a:pPr>
            <a:r>
              <a:rPr lang="en-US" b="1"/>
              <a:t>   Wat maakt bedrijf uniek? </a:t>
            </a:r>
          </a:p>
          <a:p>
            <a:pPr>
              <a:buFontTx/>
              <a:buNone/>
            </a:pPr>
            <a:r>
              <a:rPr lang="en-US"/>
              <a:t/>
            </a:r>
            <a:br>
              <a:rPr lang="en-US"/>
            </a:br>
            <a:r>
              <a:rPr lang="en-US"/>
              <a:t>• Wat is voor het succes van organisatie doorslaggevend? </a:t>
            </a:r>
            <a:br>
              <a:rPr lang="en-US"/>
            </a:br>
            <a:r>
              <a:rPr lang="en-US"/>
              <a:t>• Welke factoren in de visie zijn essentieel voor de levensvatbaarheid van organisatie? </a:t>
            </a:r>
            <a:br>
              <a:rPr lang="en-US"/>
            </a:br>
            <a:r>
              <a:rPr lang="en-US"/>
              <a:t>• Wat zijn de kerncompetenties? </a:t>
            </a:r>
            <a:br>
              <a:rPr lang="en-US"/>
            </a:b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01059">
                                            <p:txEl>
                                              <p:pRg st="1" end="1"/>
                                            </p:txEl>
                                          </p:spTgt>
                                        </p:tgtEl>
                                        <p:attrNameLst>
                                          <p:attrName>style.visibility</p:attrName>
                                        </p:attrNameLst>
                                      </p:cBhvr>
                                      <p:to>
                                        <p:strVal val="visible"/>
                                      </p:to>
                                    </p:set>
                                    <p:anim calcmode="lin" valueType="num">
                                      <p:cBhvr additive="base">
                                        <p:cTn id="7" dur="500" fill="hold"/>
                                        <p:tgtEl>
                                          <p:spTgt spid="3010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105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395288" y="476250"/>
            <a:ext cx="8291512" cy="1584325"/>
          </a:xfrm>
        </p:spPr>
        <p:txBody>
          <a:bodyPr/>
          <a:lstStyle/>
          <a:p>
            <a:r>
              <a:rPr lang="en-US" sz="4000"/>
              <a:t>Wat is de functie van doelstellingen en waarom heeft een bedrijf doelstellingen?</a:t>
            </a:r>
          </a:p>
        </p:txBody>
      </p:sp>
      <p:sp>
        <p:nvSpPr>
          <p:cNvPr id="293891" name="Rectangle 3"/>
          <p:cNvSpPr>
            <a:spLocks noGrp="1" noChangeArrowheads="1"/>
          </p:cNvSpPr>
          <p:nvPr>
            <p:ph type="body" idx="1"/>
          </p:nvPr>
        </p:nvSpPr>
        <p:spPr>
          <a:xfrm>
            <a:off x="468313" y="2332038"/>
            <a:ext cx="8229600" cy="3905250"/>
          </a:xfrm>
        </p:spPr>
        <p:txBody>
          <a:bodyPr/>
          <a:lstStyle/>
          <a:p>
            <a:pPr>
              <a:lnSpc>
                <a:spcPct val="80000"/>
              </a:lnSpc>
              <a:buFontTx/>
              <a:buNone/>
            </a:pPr>
            <a:r>
              <a:rPr lang="en-US" sz="1800" b="1"/>
              <a:t>De strategische doelstellingen geven concreet (SMART) aan welke</a:t>
            </a:r>
          </a:p>
          <a:p>
            <a:pPr>
              <a:lnSpc>
                <a:spcPct val="80000"/>
              </a:lnSpc>
              <a:buFontTx/>
              <a:buNone/>
            </a:pPr>
            <a:r>
              <a:rPr lang="en-US" sz="1800" b="1"/>
              <a:t>resultaten een bedrijf wil behalen in een bepaalde periode. (bijv. over 5 jr)</a:t>
            </a:r>
          </a:p>
          <a:p>
            <a:pPr>
              <a:lnSpc>
                <a:spcPct val="80000"/>
              </a:lnSpc>
              <a:buFontTx/>
              <a:buNone/>
            </a:pPr>
            <a:endParaRPr lang="en-US" sz="1800" b="1"/>
          </a:p>
          <a:p>
            <a:pPr>
              <a:lnSpc>
                <a:spcPct val="80000"/>
              </a:lnSpc>
              <a:buFontTx/>
              <a:buNone/>
            </a:pPr>
            <a:r>
              <a:rPr lang="en-US" sz="1800"/>
              <a:t>Welke meetbare resultaten wil bedrijf op lange termijn bereiken? Vervolgens</a:t>
            </a:r>
          </a:p>
          <a:p>
            <a:pPr>
              <a:lnSpc>
                <a:spcPct val="80000"/>
              </a:lnSpc>
              <a:buFontTx/>
              <a:buNone/>
            </a:pPr>
            <a:r>
              <a:rPr lang="en-US" sz="1800"/>
              <a:t>worden prestatie–indicatoren (PI’s) geformuleerd om de resultaten te kunnen</a:t>
            </a:r>
          </a:p>
          <a:p>
            <a:pPr>
              <a:lnSpc>
                <a:spcPct val="80000"/>
              </a:lnSpc>
              <a:buFontTx/>
              <a:buNone/>
            </a:pPr>
            <a:r>
              <a:rPr lang="en-US" sz="1800"/>
              <a:t>meten (en waar mogelijk bij te sturen). Daarna te bepalen hoe vaak wordt</a:t>
            </a:r>
          </a:p>
          <a:p>
            <a:pPr>
              <a:lnSpc>
                <a:spcPct val="80000"/>
              </a:lnSpc>
              <a:buFontTx/>
              <a:buNone/>
            </a:pPr>
            <a:r>
              <a:rPr lang="en-US" sz="1800"/>
              <a:t>resultaat geëvalueerd om zo te komen tot verbeteracties. </a:t>
            </a:r>
          </a:p>
          <a:p>
            <a:pPr>
              <a:lnSpc>
                <a:spcPct val="80000"/>
              </a:lnSpc>
              <a:buFontTx/>
              <a:buNone/>
            </a:pPr>
            <a:endParaRPr lang="en-US" sz="1800"/>
          </a:p>
          <a:p>
            <a:pPr>
              <a:lnSpc>
                <a:spcPct val="80000"/>
              </a:lnSpc>
              <a:buFontTx/>
              <a:buNone/>
            </a:pPr>
            <a:r>
              <a:rPr lang="en-US" sz="1800"/>
              <a:t>Doelstellingen geven </a:t>
            </a:r>
            <a:r>
              <a:rPr lang="en-US" sz="1800" b="1"/>
              <a:t>duidelijk focus</a:t>
            </a:r>
            <a:r>
              <a:rPr lang="en-US" sz="1800"/>
              <a:t> aan organisatie en medewerkers </a:t>
            </a:r>
          </a:p>
          <a:p>
            <a:pPr>
              <a:lnSpc>
                <a:spcPct val="80000"/>
              </a:lnSpc>
              <a:buFontTx/>
              <a:buNone/>
            </a:pPr>
            <a:r>
              <a:rPr lang="en-US" sz="1800"/>
              <a:t>en </a:t>
            </a:r>
            <a:r>
              <a:rPr lang="en-US" sz="1800" b="1"/>
              <a:t>verhoogt de kans op betere resulaten</a:t>
            </a:r>
            <a:r>
              <a:rPr lang="en-US" sz="1800"/>
              <a:t>. Hierbij is wel zaak om </a:t>
            </a:r>
          </a:p>
          <a:p>
            <a:pPr>
              <a:lnSpc>
                <a:spcPct val="80000"/>
              </a:lnSpc>
              <a:buFontTx/>
              <a:buNone/>
            </a:pPr>
            <a:r>
              <a:rPr lang="en-US" sz="1800" b="1"/>
              <a:t>haalbare en realistische doelen</a:t>
            </a:r>
            <a:r>
              <a:rPr lang="en-US" sz="1800"/>
              <a:t> te stellen. Anders werkt het demotiverend.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3891">
                                            <p:txEl>
                                              <p:pRg st="0" end="0"/>
                                            </p:txEl>
                                          </p:spTgt>
                                        </p:tgtEl>
                                        <p:attrNameLst>
                                          <p:attrName>style.visibility</p:attrName>
                                        </p:attrNameLst>
                                      </p:cBhvr>
                                      <p:to>
                                        <p:strVal val="visible"/>
                                      </p:to>
                                    </p:set>
                                    <p:anim calcmode="lin" valueType="num">
                                      <p:cBhvr additive="base">
                                        <p:cTn id="7" dur="500" fill="hold"/>
                                        <p:tgtEl>
                                          <p:spTgt spid="2938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389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3891">
                                            <p:txEl>
                                              <p:pRg st="1" end="1"/>
                                            </p:txEl>
                                          </p:spTgt>
                                        </p:tgtEl>
                                        <p:attrNameLst>
                                          <p:attrName>style.visibility</p:attrName>
                                        </p:attrNameLst>
                                      </p:cBhvr>
                                      <p:to>
                                        <p:strVal val="visible"/>
                                      </p:to>
                                    </p:set>
                                    <p:anim calcmode="lin" valueType="num">
                                      <p:cBhvr additive="base">
                                        <p:cTn id="11" dur="500" fill="hold"/>
                                        <p:tgtEl>
                                          <p:spTgt spid="29389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389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93891">
                                            <p:txEl>
                                              <p:pRg st="3" end="3"/>
                                            </p:txEl>
                                          </p:spTgt>
                                        </p:tgtEl>
                                        <p:attrNameLst>
                                          <p:attrName>style.visibility</p:attrName>
                                        </p:attrNameLst>
                                      </p:cBhvr>
                                      <p:to>
                                        <p:strVal val="visible"/>
                                      </p:to>
                                    </p:set>
                                    <p:anim calcmode="lin" valueType="num">
                                      <p:cBhvr additive="base">
                                        <p:cTn id="15" dur="500" fill="hold"/>
                                        <p:tgtEl>
                                          <p:spTgt spid="293891">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93891">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93891">
                                            <p:txEl>
                                              <p:pRg st="4" end="4"/>
                                            </p:txEl>
                                          </p:spTgt>
                                        </p:tgtEl>
                                        <p:attrNameLst>
                                          <p:attrName>style.visibility</p:attrName>
                                        </p:attrNameLst>
                                      </p:cBhvr>
                                      <p:to>
                                        <p:strVal val="visible"/>
                                      </p:to>
                                    </p:set>
                                    <p:anim calcmode="lin" valueType="num">
                                      <p:cBhvr additive="base">
                                        <p:cTn id="19" dur="500" fill="hold"/>
                                        <p:tgtEl>
                                          <p:spTgt spid="29389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3891">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93891">
                                            <p:txEl>
                                              <p:pRg st="5" end="5"/>
                                            </p:txEl>
                                          </p:spTgt>
                                        </p:tgtEl>
                                        <p:attrNameLst>
                                          <p:attrName>style.visibility</p:attrName>
                                        </p:attrNameLst>
                                      </p:cBhvr>
                                      <p:to>
                                        <p:strVal val="visible"/>
                                      </p:to>
                                    </p:set>
                                    <p:anim calcmode="lin" valueType="num">
                                      <p:cBhvr additive="base">
                                        <p:cTn id="23" dur="500" fill="hold"/>
                                        <p:tgtEl>
                                          <p:spTgt spid="293891">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93891">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93891">
                                            <p:txEl>
                                              <p:pRg st="6" end="6"/>
                                            </p:txEl>
                                          </p:spTgt>
                                        </p:tgtEl>
                                        <p:attrNameLst>
                                          <p:attrName>style.visibility</p:attrName>
                                        </p:attrNameLst>
                                      </p:cBhvr>
                                      <p:to>
                                        <p:strVal val="visible"/>
                                      </p:to>
                                    </p:set>
                                    <p:anim calcmode="lin" valueType="num">
                                      <p:cBhvr additive="base">
                                        <p:cTn id="27" dur="500" fill="hold"/>
                                        <p:tgtEl>
                                          <p:spTgt spid="293891">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93891">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93891">
                                            <p:txEl>
                                              <p:pRg st="8" end="8"/>
                                            </p:txEl>
                                          </p:spTgt>
                                        </p:tgtEl>
                                        <p:attrNameLst>
                                          <p:attrName>style.visibility</p:attrName>
                                        </p:attrNameLst>
                                      </p:cBhvr>
                                      <p:to>
                                        <p:strVal val="visible"/>
                                      </p:to>
                                    </p:set>
                                    <p:anim calcmode="lin" valueType="num">
                                      <p:cBhvr additive="base">
                                        <p:cTn id="31" dur="500" fill="hold"/>
                                        <p:tgtEl>
                                          <p:spTgt spid="293891">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3891">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93891">
                                            <p:txEl>
                                              <p:pRg st="9" end="9"/>
                                            </p:txEl>
                                          </p:spTgt>
                                        </p:tgtEl>
                                        <p:attrNameLst>
                                          <p:attrName>style.visibility</p:attrName>
                                        </p:attrNameLst>
                                      </p:cBhvr>
                                      <p:to>
                                        <p:strVal val="visible"/>
                                      </p:to>
                                    </p:set>
                                    <p:anim calcmode="lin" valueType="num">
                                      <p:cBhvr additive="base">
                                        <p:cTn id="35" dur="500" fill="hold"/>
                                        <p:tgtEl>
                                          <p:spTgt spid="293891">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93891">
                                            <p:txEl>
                                              <p:pRg st="9" end="9"/>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93891">
                                            <p:txEl>
                                              <p:pRg st="10" end="10"/>
                                            </p:txEl>
                                          </p:spTgt>
                                        </p:tgtEl>
                                        <p:attrNameLst>
                                          <p:attrName>style.visibility</p:attrName>
                                        </p:attrNameLst>
                                      </p:cBhvr>
                                      <p:to>
                                        <p:strVal val="visible"/>
                                      </p:to>
                                    </p:set>
                                    <p:anim calcmode="lin" valueType="num">
                                      <p:cBhvr additive="base">
                                        <p:cTn id="39" dur="500" fill="hold"/>
                                        <p:tgtEl>
                                          <p:spTgt spid="293891">
                                            <p:txEl>
                                              <p:pRg st="10" end="1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93891">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p:txBody>
          <a:bodyPr/>
          <a:lstStyle/>
          <a:p>
            <a:r>
              <a:rPr lang="en-US" sz="4000"/>
              <a:t>Wat is een strategie en waarom heeft een bedrijf een strategie?</a:t>
            </a:r>
          </a:p>
        </p:txBody>
      </p:sp>
      <p:sp>
        <p:nvSpPr>
          <p:cNvPr id="295939" name="Rectangle 3"/>
          <p:cNvSpPr>
            <a:spLocks noGrp="1" noChangeArrowheads="1"/>
          </p:cNvSpPr>
          <p:nvPr>
            <p:ph type="body" idx="1"/>
          </p:nvPr>
        </p:nvSpPr>
        <p:spPr>
          <a:xfrm>
            <a:off x="468313" y="1628775"/>
            <a:ext cx="8229600" cy="4525963"/>
          </a:xfrm>
        </p:spPr>
        <p:txBody>
          <a:bodyPr/>
          <a:lstStyle/>
          <a:p>
            <a:pPr algn="ctr">
              <a:lnSpc>
                <a:spcPct val="80000"/>
              </a:lnSpc>
              <a:buFontTx/>
              <a:buNone/>
            </a:pPr>
            <a:r>
              <a:rPr lang="en-US" sz="2400" b="1"/>
              <a:t>Strategie: </a:t>
            </a:r>
          </a:p>
          <a:p>
            <a:pPr>
              <a:lnSpc>
                <a:spcPct val="80000"/>
              </a:lnSpc>
              <a:buFontTx/>
              <a:buNone/>
            </a:pPr>
            <a:endParaRPr lang="en-US" sz="2400" b="1"/>
          </a:p>
          <a:p>
            <a:pPr>
              <a:lnSpc>
                <a:spcPct val="80000"/>
              </a:lnSpc>
              <a:buFontTx/>
              <a:buNone/>
            </a:pPr>
            <a:r>
              <a:rPr lang="en-US" sz="2400" b="1"/>
              <a:t>De wijze waarop bedrijf de ten doel gestelde </a:t>
            </a:r>
          </a:p>
          <a:p>
            <a:pPr>
              <a:lnSpc>
                <a:spcPct val="80000"/>
              </a:lnSpc>
              <a:buFontTx/>
              <a:buNone/>
            </a:pPr>
            <a:r>
              <a:rPr lang="en-US" sz="2400" b="1"/>
              <a:t>resultaten wil bereiken. De strategie is een</a:t>
            </a:r>
          </a:p>
          <a:p>
            <a:pPr>
              <a:lnSpc>
                <a:spcPct val="80000"/>
              </a:lnSpc>
              <a:buFontTx/>
              <a:buNone/>
            </a:pPr>
            <a:r>
              <a:rPr lang="en-US" sz="2400" b="1"/>
              <a:t>uitgewerkt Plan van Aanpak waarin de keuzes</a:t>
            </a:r>
          </a:p>
          <a:p>
            <a:pPr>
              <a:lnSpc>
                <a:spcPct val="80000"/>
              </a:lnSpc>
              <a:buFontTx/>
              <a:buNone/>
            </a:pPr>
            <a:r>
              <a:rPr lang="en-US" sz="2400" b="1"/>
              <a:t>en prioriteiten die bedrijf maakt, worden</a:t>
            </a:r>
          </a:p>
          <a:p>
            <a:pPr>
              <a:lnSpc>
                <a:spcPct val="80000"/>
              </a:lnSpc>
              <a:buFontTx/>
              <a:buNone/>
            </a:pPr>
            <a:r>
              <a:rPr lang="en-US" sz="2400" b="1"/>
              <a:t>beschreven. </a:t>
            </a:r>
            <a:r>
              <a:rPr lang="en-US" sz="2400"/>
              <a:t/>
            </a:r>
            <a:br>
              <a:rPr lang="en-US" sz="2400"/>
            </a:br>
            <a:endParaRPr lang="en-US" sz="2400"/>
          </a:p>
          <a:p>
            <a:pPr>
              <a:lnSpc>
                <a:spcPct val="80000"/>
              </a:lnSpc>
              <a:buFontTx/>
              <a:buNone/>
            </a:pPr>
            <a:r>
              <a:rPr lang="en-US" sz="2400"/>
              <a:t>Zonder doel (reisbestemming) weet je niet waar je</a:t>
            </a:r>
          </a:p>
          <a:p>
            <a:pPr>
              <a:lnSpc>
                <a:spcPct val="80000"/>
              </a:lnSpc>
              <a:buFontTx/>
              <a:buNone/>
            </a:pPr>
            <a:r>
              <a:rPr lang="en-US" sz="2400"/>
              <a:t>naar toe gaat. Zonder plan van aanpak (kaart en keuzes</a:t>
            </a:r>
          </a:p>
          <a:p>
            <a:pPr>
              <a:lnSpc>
                <a:spcPct val="80000"/>
              </a:lnSpc>
              <a:buFontTx/>
              <a:buNone/>
            </a:pPr>
            <a:r>
              <a:rPr lang="en-US" sz="2400"/>
              <a:t>vervoermiddel) ben je stuurloos en kom je niet (tijdig) op je</a:t>
            </a:r>
          </a:p>
          <a:p>
            <a:pPr>
              <a:lnSpc>
                <a:spcPct val="80000"/>
              </a:lnSpc>
              <a:buFontTx/>
              <a:buNone/>
            </a:pPr>
            <a:r>
              <a:rPr lang="en-US" sz="2400"/>
              <a:t>eindbestemming.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anim calcmode="lin" valueType="num">
                                      <p:cBhvr additive="base">
                                        <p:cTn id="7" dur="500" fill="hold"/>
                                        <p:tgtEl>
                                          <p:spTgt spid="2959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593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5939">
                                            <p:txEl>
                                              <p:pRg st="2" end="2"/>
                                            </p:txEl>
                                          </p:spTgt>
                                        </p:tgtEl>
                                        <p:attrNameLst>
                                          <p:attrName>style.visibility</p:attrName>
                                        </p:attrNameLst>
                                      </p:cBhvr>
                                      <p:to>
                                        <p:strVal val="visible"/>
                                      </p:to>
                                    </p:set>
                                    <p:anim calcmode="lin" valueType="num">
                                      <p:cBhvr additive="base">
                                        <p:cTn id="11" dur="500" fill="hold"/>
                                        <p:tgtEl>
                                          <p:spTgt spid="29593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95939">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95939">
                                            <p:txEl>
                                              <p:pRg st="3" end="3"/>
                                            </p:txEl>
                                          </p:spTgt>
                                        </p:tgtEl>
                                        <p:attrNameLst>
                                          <p:attrName>style.visibility</p:attrName>
                                        </p:attrNameLst>
                                      </p:cBhvr>
                                      <p:to>
                                        <p:strVal val="visible"/>
                                      </p:to>
                                    </p:set>
                                    <p:anim calcmode="lin" valueType="num">
                                      <p:cBhvr additive="base">
                                        <p:cTn id="15" dur="500" fill="hold"/>
                                        <p:tgtEl>
                                          <p:spTgt spid="295939">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95939">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95939">
                                            <p:txEl>
                                              <p:pRg st="4" end="4"/>
                                            </p:txEl>
                                          </p:spTgt>
                                        </p:tgtEl>
                                        <p:attrNameLst>
                                          <p:attrName>style.visibility</p:attrName>
                                        </p:attrNameLst>
                                      </p:cBhvr>
                                      <p:to>
                                        <p:strVal val="visible"/>
                                      </p:to>
                                    </p:set>
                                    <p:anim calcmode="lin" valueType="num">
                                      <p:cBhvr additive="base">
                                        <p:cTn id="19" dur="500" fill="hold"/>
                                        <p:tgtEl>
                                          <p:spTgt spid="29593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5939">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95939">
                                            <p:txEl>
                                              <p:pRg st="5" end="5"/>
                                            </p:txEl>
                                          </p:spTgt>
                                        </p:tgtEl>
                                        <p:attrNameLst>
                                          <p:attrName>style.visibility</p:attrName>
                                        </p:attrNameLst>
                                      </p:cBhvr>
                                      <p:to>
                                        <p:strVal val="visible"/>
                                      </p:to>
                                    </p:set>
                                    <p:anim calcmode="lin" valueType="num">
                                      <p:cBhvr additive="base">
                                        <p:cTn id="23" dur="500" fill="hold"/>
                                        <p:tgtEl>
                                          <p:spTgt spid="295939">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95939">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95939">
                                            <p:txEl>
                                              <p:pRg st="6" end="6"/>
                                            </p:txEl>
                                          </p:spTgt>
                                        </p:tgtEl>
                                        <p:attrNameLst>
                                          <p:attrName>style.visibility</p:attrName>
                                        </p:attrNameLst>
                                      </p:cBhvr>
                                      <p:to>
                                        <p:strVal val="visible"/>
                                      </p:to>
                                    </p:set>
                                    <p:anim calcmode="lin" valueType="num">
                                      <p:cBhvr additive="base">
                                        <p:cTn id="27" dur="500" fill="hold"/>
                                        <p:tgtEl>
                                          <p:spTgt spid="295939">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95939">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95939">
                                            <p:txEl>
                                              <p:pRg st="7" end="7"/>
                                            </p:txEl>
                                          </p:spTgt>
                                        </p:tgtEl>
                                        <p:attrNameLst>
                                          <p:attrName>style.visibility</p:attrName>
                                        </p:attrNameLst>
                                      </p:cBhvr>
                                      <p:to>
                                        <p:strVal val="visible"/>
                                      </p:to>
                                    </p:set>
                                    <p:anim calcmode="lin" valueType="num">
                                      <p:cBhvr additive="base">
                                        <p:cTn id="31" dur="500" fill="hold"/>
                                        <p:tgtEl>
                                          <p:spTgt spid="295939">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95939">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95939">
                                            <p:txEl>
                                              <p:pRg st="8" end="8"/>
                                            </p:txEl>
                                          </p:spTgt>
                                        </p:tgtEl>
                                        <p:attrNameLst>
                                          <p:attrName>style.visibility</p:attrName>
                                        </p:attrNameLst>
                                      </p:cBhvr>
                                      <p:to>
                                        <p:strVal val="visible"/>
                                      </p:to>
                                    </p:set>
                                    <p:anim calcmode="lin" valueType="num">
                                      <p:cBhvr additive="base">
                                        <p:cTn id="35" dur="500" fill="hold"/>
                                        <p:tgtEl>
                                          <p:spTgt spid="295939">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95939">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95939">
                                            <p:txEl>
                                              <p:pRg st="9" end="9"/>
                                            </p:txEl>
                                          </p:spTgt>
                                        </p:tgtEl>
                                        <p:attrNameLst>
                                          <p:attrName>style.visibility</p:attrName>
                                        </p:attrNameLst>
                                      </p:cBhvr>
                                      <p:to>
                                        <p:strVal val="visible"/>
                                      </p:to>
                                    </p:set>
                                    <p:anim calcmode="lin" valueType="num">
                                      <p:cBhvr additive="base">
                                        <p:cTn id="39" dur="500" fill="hold"/>
                                        <p:tgtEl>
                                          <p:spTgt spid="295939">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95939">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95939">
                                            <p:txEl>
                                              <p:pRg st="10" end="10"/>
                                            </p:txEl>
                                          </p:spTgt>
                                        </p:tgtEl>
                                        <p:attrNameLst>
                                          <p:attrName>style.visibility</p:attrName>
                                        </p:attrNameLst>
                                      </p:cBhvr>
                                      <p:to>
                                        <p:strVal val="visible"/>
                                      </p:to>
                                    </p:set>
                                    <p:anim calcmode="lin" valueType="num">
                                      <p:cBhvr additive="base">
                                        <p:cTn id="43" dur="500" fill="hold"/>
                                        <p:tgtEl>
                                          <p:spTgt spid="295939">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9593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Text Box 2"/>
          <p:cNvSpPr txBox="1">
            <a:spLocks noChangeArrowheads="1"/>
          </p:cNvSpPr>
          <p:nvPr/>
        </p:nvSpPr>
        <p:spPr bwMode="auto">
          <a:xfrm>
            <a:off x="2051050" y="1268413"/>
            <a:ext cx="2546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sz="3600" b="1"/>
              <a:t>Strategie ?</a:t>
            </a:r>
            <a:endParaRPr lang="en-US" sz="3600" b="1"/>
          </a:p>
        </p:txBody>
      </p:sp>
      <p:sp>
        <p:nvSpPr>
          <p:cNvPr id="313347" name="Text Box 3"/>
          <p:cNvSpPr txBox="1">
            <a:spLocks noChangeArrowheads="1"/>
          </p:cNvSpPr>
          <p:nvPr/>
        </p:nvSpPr>
        <p:spPr bwMode="auto">
          <a:xfrm>
            <a:off x="3400425" y="2965450"/>
            <a:ext cx="39449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sz="2800" i="1"/>
              <a:t>Een vergelijking met ….</a:t>
            </a:r>
            <a:endParaRPr lang="en-US" sz="2800" i="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Freeform 2"/>
          <p:cNvSpPr>
            <a:spLocks/>
          </p:cNvSpPr>
          <p:nvPr/>
        </p:nvSpPr>
        <p:spPr bwMode="auto">
          <a:xfrm>
            <a:off x="5940425" y="3357563"/>
            <a:ext cx="2808288" cy="2711450"/>
          </a:xfrm>
          <a:custGeom>
            <a:avLst/>
            <a:gdLst>
              <a:gd name="T0" fmla="*/ 1769 w 1769"/>
              <a:gd name="T1" fmla="*/ 121 h 1708"/>
              <a:gd name="T2" fmla="*/ 1497 w 1769"/>
              <a:gd name="T3" fmla="*/ 30 h 1708"/>
              <a:gd name="T4" fmla="*/ 1225 w 1769"/>
              <a:gd name="T5" fmla="*/ 30 h 1708"/>
              <a:gd name="T6" fmla="*/ 1134 w 1769"/>
              <a:gd name="T7" fmla="*/ 211 h 1708"/>
              <a:gd name="T8" fmla="*/ 1179 w 1769"/>
              <a:gd name="T9" fmla="*/ 438 h 1708"/>
              <a:gd name="T10" fmla="*/ 1088 w 1769"/>
              <a:gd name="T11" fmla="*/ 484 h 1708"/>
              <a:gd name="T12" fmla="*/ 952 w 1769"/>
              <a:gd name="T13" fmla="*/ 438 h 1708"/>
              <a:gd name="T14" fmla="*/ 952 w 1769"/>
              <a:gd name="T15" fmla="*/ 348 h 1708"/>
              <a:gd name="T16" fmla="*/ 907 w 1769"/>
              <a:gd name="T17" fmla="*/ 211 h 1708"/>
              <a:gd name="T18" fmla="*/ 771 w 1769"/>
              <a:gd name="T19" fmla="*/ 211 h 1708"/>
              <a:gd name="T20" fmla="*/ 680 w 1769"/>
              <a:gd name="T21" fmla="*/ 257 h 1708"/>
              <a:gd name="T22" fmla="*/ 635 w 1769"/>
              <a:gd name="T23" fmla="*/ 438 h 1708"/>
              <a:gd name="T24" fmla="*/ 590 w 1769"/>
              <a:gd name="T25" fmla="*/ 620 h 1708"/>
              <a:gd name="T26" fmla="*/ 499 w 1769"/>
              <a:gd name="T27" fmla="*/ 846 h 1708"/>
              <a:gd name="T28" fmla="*/ 499 w 1769"/>
              <a:gd name="T29" fmla="*/ 937 h 1708"/>
              <a:gd name="T30" fmla="*/ 499 w 1769"/>
              <a:gd name="T31" fmla="*/ 1073 h 1708"/>
              <a:gd name="T32" fmla="*/ 453 w 1769"/>
              <a:gd name="T33" fmla="*/ 1209 h 1708"/>
              <a:gd name="T34" fmla="*/ 363 w 1769"/>
              <a:gd name="T35" fmla="*/ 1391 h 1708"/>
              <a:gd name="T36" fmla="*/ 272 w 1769"/>
              <a:gd name="T37" fmla="*/ 1618 h 1708"/>
              <a:gd name="T38" fmla="*/ 91 w 1769"/>
              <a:gd name="T39" fmla="*/ 1663 h 1708"/>
              <a:gd name="T40" fmla="*/ 0 w 1769"/>
              <a:gd name="T41" fmla="*/ 1708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9" h="1708">
                <a:moveTo>
                  <a:pt x="1769" y="121"/>
                </a:moveTo>
                <a:cubicBezTo>
                  <a:pt x="1678" y="83"/>
                  <a:pt x="1588" y="45"/>
                  <a:pt x="1497" y="30"/>
                </a:cubicBezTo>
                <a:cubicBezTo>
                  <a:pt x="1406" y="15"/>
                  <a:pt x="1285" y="0"/>
                  <a:pt x="1225" y="30"/>
                </a:cubicBezTo>
                <a:cubicBezTo>
                  <a:pt x="1165" y="60"/>
                  <a:pt x="1142" y="143"/>
                  <a:pt x="1134" y="211"/>
                </a:cubicBezTo>
                <a:cubicBezTo>
                  <a:pt x="1126" y="279"/>
                  <a:pt x="1187" y="393"/>
                  <a:pt x="1179" y="438"/>
                </a:cubicBezTo>
                <a:cubicBezTo>
                  <a:pt x="1171" y="483"/>
                  <a:pt x="1126" y="484"/>
                  <a:pt x="1088" y="484"/>
                </a:cubicBezTo>
                <a:cubicBezTo>
                  <a:pt x="1050" y="484"/>
                  <a:pt x="975" y="461"/>
                  <a:pt x="952" y="438"/>
                </a:cubicBezTo>
                <a:cubicBezTo>
                  <a:pt x="929" y="415"/>
                  <a:pt x="959" y="386"/>
                  <a:pt x="952" y="348"/>
                </a:cubicBezTo>
                <a:cubicBezTo>
                  <a:pt x="945" y="310"/>
                  <a:pt x="937" y="234"/>
                  <a:pt x="907" y="211"/>
                </a:cubicBezTo>
                <a:cubicBezTo>
                  <a:pt x="877" y="188"/>
                  <a:pt x="809" y="203"/>
                  <a:pt x="771" y="211"/>
                </a:cubicBezTo>
                <a:cubicBezTo>
                  <a:pt x="733" y="219"/>
                  <a:pt x="703" y="219"/>
                  <a:pt x="680" y="257"/>
                </a:cubicBezTo>
                <a:cubicBezTo>
                  <a:pt x="657" y="295"/>
                  <a:pt x="650" y="378"/>
                  <a:pt x="635" y="438"/>
                </a:cubicBezTo>
                <a:cubicBezTo>
                  <a:pt x="620" y="498"/>
                  <a:pt x="613" y="552"/>
                  <a:pt x="590" y="620"/>
                </a:cubicBezTo>
                <a:cubicBezTo>
                  <a:pt x="567" y="688"/>
                  <a:pt x="514" y="793"/>
                  <a:pt x="499" y="846"/>
                </a:cubicBezTo>
                <a:cubicBezTo>
                  <a:pt x="484" y="899"/>
                  <a:pt x="499" y="899"/>
                  <a:pt x="499" y="937"/>
                </a:cubicBezTo>
                <a:cubicBezTo>
                  <a:pt x="499" y="975"/>
                  <a:pt x="507" y="1028"/>
                  <a:pt x="499" y="1073"/>
                </a:cubicBezTo>
                <a:cubicBezTo>
                  <a:pt x="491" y="1118"/>
                  <a:pt x="476" y="1156"/>
                  <a:pt x="453" y="1209"/>
                </a:cubicBezTo>
                <a:cubicBezTo>
                  <a:pt x="430" y="1262"/>
                  <a:pt x="393" y="1323"/>
                  <a:pt x="363" y="1391"/>
                </a:cubicBezTo>
                <a:cubicBezTo>
                  <a:pt x="333" y="1459"/>
                  <a:pt x="317" y="1573"/>
                  <a:pt x="272" y="1618"/>
                </a:cubicBezTo>
                <a:cubicBezTo>
                  <a:pt x="227" y="1663"/>
                  <a:pt x="136" y="1648"/>
                  <a:pt x="91" y="1663"/>
                </a:cubicBezTo>
                <a:cubicBezTo>
                  <a:pt x="46" y="1678"/>
                  <a:pt x="15" y="1693"/>
                  <a:pt x="0" y="1708"/>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4371" name="Freeform 3"/>
          <p:cNvSpPr>
            <a:spLocks/>
          </p:cNvSpPr>
          <p:nvPr/>
        </p:nvSpPr>
        <p:spPr bwMode="auto">
          <a:xfrm>
            <a:off x="971550" y="1412875"/>
            <a:ext cx="1728788" cy="4752975"/>
          </a:xfrm>
          <a:custGeom>
            <a:avLst/>
            <a:gdLst>
              <a:gd name="T0" fmla="*/ 45 w 1089"/>
              <a:gd name="T1" fmla="*/ 0 h 2994"/>
              <a:gd name="T2" fmla="*/ 45 w 1089"/>
              <a:gd name="T3" fmla="*/ 181 h 2994"/>
              <a:gd name="T4" fmla="*/ 181 w 1089"/>
              <a:gd name="T5" fmla="*/ 499 h 2994"/>
              <a:gd name="T6" fmla="*/ 227 w 1089"/>
              <a:gd name="T7" fmla="*/ 726 h 2994"/>
              <a:gd name="T8" fmla="*/ 227 w 1089"/>
              <a:gd name="T9" fmla="*/ 816 h 2994"/>
              <a:gd name="T10" fmla="*/ 272 w 1089"/>
              <a:gd name="T11" fmla="*/ 998 h 2994"/>
              <a:gd name="T12" fmla="*/ 318 w 1089"/>
              <a:gd name="T13" fmla="*/ 1134 h 2994"/>
              <a:gd name="T14" fmla="*/ 272 w 1089"/>
              <a:gd name="T15" fmla="*/ 1361 h 2994"/>
              <a:gd name="T16" fmla="*/ 318 w 1089"/>
              <a:gd name="T17" fmla="*/ 1406 h 2994"/>
              <a:gd name="T18" fmla="*/ 454 w 1089"/>
              <a:gd name="T19" fmla="*/ 1588 h 2994"/>
              <a:gd name="T20" fmla="*/ 680 w 1089"/>
              <a:gd name="T21" fmla="*/ 1542 h 2994"/>
              <a:gd name="T22" fmla="*/ 862 w 1089"/>
              <a:gd name="T23" fmla="*/ 1588 h 2994"/>
              <a:gd name="T24" fmla="*/ 998 w 1089"/>
              <a:gd name="T25" fmla="*/ 1588 h 2994"/>
              <a:gd name="T26" fmla="*/ 1043 w 1089"/>
              <a:gd name="T27" fmla="*/ 1633 h 2994"/>
              <a:gd name="T28" fmla="*/ 1089 w 1089"/>
              <a:gd name="T29" fmla="*/ 1860 h 2994"/>
              <a:gd name="T30" fmla="*/ 1043 w 1089"/>
              <a:gd name="T31" fmla="*/ 2041 h 2994"/>
              <a:gd name="T32" fmla="*/ 998 w 1089"/>
              <a:gd name="T33" fmla="*/ 2223 h 2994"/>
              <a:gd name="T34" fmla="*/ 953 w 1089"/>
              <a:gd name="T35" fmla="*/ 2404 h 2994"/>
              <a:gd name="T36" fmla="*/ 817 w 1089"/>
              <a:gd name="T37" fmla="*/ 2495 h 2994"/>
              <a:gd name="T38" fmla="*/ 635 w 1089"/>
              <a:gd name="T39" fmla="*/ 2631 h 2994"/>
              <a:gd name="T40" fmla="*/ 454 w 1089"/>
              <a:gd name="T41" fmla="*/ 2722 h 2994"/>
              <a:gd name="T42" fmla="*/ 227 w 1089"/>
              <a:gd name="T43" fmla="*/ 2858 h 2994"/>
              <a:gd name="T44" fmla="*/ 91 w 1089"/>
              <a:gd name="T45" fmla="*/ 2948 h 2994"/>
              <a:gd name="T46" fmla="*/ 0 w 1089"/>
              <a:gd name="T47"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89" h="2994">
                <a:moveTo>
                  <a:pt x="45" y="0"/>
                </a:moveTo>
                <a:cubicBezTo>
                  <a:pt x="33" y="49"/>
                  <a:pt x="22" y="98"/>
                  <a:pt x="45" y="181"/>
                </a:cubicBezTo>
                <a:cubicBezTo>
                  <a:pt x="68" y="264"/>
                  <a:pt x="151" y="408"/>
                  <a:pt x="181" y="499"/>
                </a:cubicBezTo>
                <a:cubicBezTo>
                  <a:pt x="211" y="590"/>
                  <a:pt x="219" y="673"/>
                  <a:pt x="227" y="726"/>
                </a:cubicBezTo>
                <a:cubicBezTo>
                  <a:pt x="235" y="779"/>
                  <a:pt x="220" y="771"/>
                  <a:pt x="227" y="816"/>
                </a:cubicBezTo>
                <a:cubicBezTo>
                  <a:pt x="234" y="861"/>
                  <a:pt x="257" y="945"/>
                  <a:pt x="272" y="998"/>
                </a:cubicBezTo>
                <a:cubicBezTo>
                  <a:pt x="287" y="1051"/>
                  <a:pt x="318" y="1074"/>
                  <a:pt x="318" y="1134"/>
                </a:cubicBezTo>
                <a:cubicBezTo>
                  <a:pt x="318" y="1194"/>
                  <a:pt x="272" y="1316"/>
                  <a:pt x="272" y="1361"/>
                </a:cubicBezTo>
                <a:cubicBezTo>
                  <a:pt x="272" y="1406"/>
                  <a:pt x="288" y="1368"/>
                  <a:pt x="318" y="1406"/>
                </a:cubicBezTo>
                <a:cubicBezTo>
                  <a:pt x="348" y="1444"/>
                  <a:pt x="394" y="1565"/>
                  <a:pt x="454" y="1588"/>
                </a:cubicBezTo>
                <a:cubicBezTo>
                  <a:pt x="514" y="1611"/>
                  <a:pt x="612" y="1542"/>
                  <a:pt x="680" y="1542"/>
                </a:cubicBezTo>
                <a:cubicBezTo>
                  <a:pt x="748" y="1542"/>
                  <a:pt x="809" y="1580"/>
                  <a:pt x="862" y="1588"/>
                </a:cubicBezTo>
                <a:cubicBezTo>
                  <a:pt x="915" y="1596"/>
                  <a:pt x="968" y="1581"/>
                  <a:pt x="998" y="1588"/>
                </a:cubicBezTo>
                <a:cubicBezTo>
                  <a:pt x="1028" y="1595"/>
                  <a:pt x="1028" y="1588"/>
                  <a:pt x="1043" y="1633"/>
                </a:cubicBezTo>
                <a:cubicBezTo>
                  <a:pt x="1058" y="1678"/>
                  <a:pt x="1089" y="1792"/>
                  <a:pt x="1089" y="1860"/>
                </a:cubicBezTo>
                <a:cubicBezTo>
                  <a:pt x="1089" y="1928"/>
                  <a:pt x="1058" y="1981"/>
                  <a:pt x="1043" y="2041"/>
                </a:cubicBezTo>
                <a:cubicBezTo>
                  <a:pt x="1028" y="2101"/>
                  <a:pt x="1013" y="2163"/>
                  <a:pt x="998" y="2223"/>
                </a:cubicBezTo>
                <a:cubicBezTo>
                  <a:pt x="983" y="2283"/>
                  <a:pt x="983" y="2359"/>
                  <a:pt x="953" y="2404"/>
                </a:cubicBezTo>
                <a:cubicBezTo>
                  <a:pt x="923" y="2449"/>
                  <a:pt x="870" y="2457"/>
                  <a:pt x="817" y="2495"/>
                </a:cubicBezTo>
                <a:cubicBezTo>
                  <a:pt x="764" y="2533"/>
                  <a:pt x="695" y="2593"/>
                  <a:pt x="635" y="2631"/>
                </a:cubicBezTo>
                <a:cubicBezTo>
                  <a:pt x="575" y="2669"/>
                  <a:pt x="522" y="2684"/>
                  <a:pt x="454" y="2722"/>
                </a:cubicBezTo>
                <a:cubicBezTo>
                  <a:pt x="386" y="2760"/>
                  <a:pt x="287" y="2820"/>
                  <a:pt x="227" y="2858"/>
                </a:cubicBezTo>
                <a:cubicBezTo>
                  <a:pt x="167" y="2896"/>
                  <a:pt x="129" y="2925"/>
                  <a:pt x="91" y="2948"/>
                </a:cubicBezTo>
                <a:cubicBezTo>
                  <a:pt x="53" y="2971"/>
                  <a:pt x="30" y="2979"/>
                  <a:pt x="0" y="299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4372" name="Oval 4"/>
          <p:cNvSpPr>
            <a:spLocks noChangeArrowheads="1"/>
          </p:cNvSpPr>
          <p:nvPr/>
        </p:nvSpPr>
        <p:spPr bwMode="auto">
          <a:xfrm rot="-1129482">
            <a:off x="7092950" y="3500438"/>
            <a:ext cx="287338" cy="71437"/>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4373" name="Oval 5"/>
          <p:cNvSpPr>
            <a:spLocks noChangeArrowheads="1"/>
          </p:cNvSpPr>
          <p:nvPr/>
        </p:nvSpPr>
        <p:spPr bwMode="auto">
          <a:xfrm rot="-727880">
            <a:off x="7380288" y="3284538"/>
            <a:ext cx="360362" cy="71437"/>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4374" name="Oval 6"/>
          <p:cNvSpPr>
            <a:spLocks noChangeArrowheads="1"/>
          </p:cNvSpPr>
          <p:nvPr/>
        </p:nvSpPr>
        <p:spPr bwMode="auto">
          <a:xfrm rot="-727880">
            <a:off x="7812088" y="3213100"/>
            <a:ext cx="360362" cy="7143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4375" name="Oval 7"/>
          <p:cNvSpPr>
            <a:spLocks noChangeArrowheads="1"/>
          </p:cNvSpPr>
          <p:nvPr/>
        </p:nvSpPr>
        <p:spPr bwMode="auto">
          <a:xfrm rot="480501">
            <a:off x="8316913" y="3213100"/>
            <a:ext cx="360362" cy="7143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4376" name="Line 8"/>
          <p:cNvSpPr>
            <a:spLocks noChangeShapeType="1"/>
          </p:cNvSpPr>
          <p:nvPr/>
        </p:nvSpPr>
        <p:spPr bwMode="auto">
          <a:xfrm flipH="1">
            <a:off x="2771775" y="4292600"/>
            <a:ext cx="4032250" cy="73025"/>
          </a:xfrm>
          <a:prstGeom prst="line">
            <a:avLst/>
          </a:prstGeom>
          <a:noFill/>
          <a:ln w="38100">
            <a:solidFill>
              <a:srgbClr val="FF0000"/>
            </a:solidFill>
            <a:prstDash val="lg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4377" name="Text Box 9"/>
          <p:cNvSpPr txBox="1">
            <a:spLocks noChangeArrowheads="1"/>
          </p:cNvSpPr>
          <p:nvPr/>
        </p:nvSpPr>
        <p:spPr bwMode="auto">
          <a:xfrm>
            <a:off x="6927850" y="4164013"/>
            <a:ext cx="10620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a:latin typeface="Tahoma" charset="0"/>
              </a:rPr>
              <a:t>Ymuiden</a:t>
            </a:r>
            <a:endParaRPr lang="en-US">
              <a:latin typeface="Tahoma" charset="0"/>
            </a:endParaRPr>
          </a:p>
        </p:txBody>
      </p:sp>
      <p:sp>
        <p:nvSpPr>
          <p:cNvPr id="314378" name="Text Box 10"/>
          <p:cNvSpPr txBox="1">
            <a:spLocks noChangeArrowheads="1"/>
          </p:cNvSpPr>
          <p:nvPr/>
        </p:nvSpPr>
        <p:spPr bwMode="auto">
          <a:xfrm>
            <a:off x="1403350" y="4221163"/>
            <a:ext cx="11636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a:latin typeface="Tahoma" charset="0"/>
              </a:rPr>
              <a:t>Lowestoft</a:t>
            </a:r>
            <a:endParaRPr lang="en-US">
              <a:latin typeface="Tahoma" charset="0"/>
            </a:endParaRPr>
          </a:p>
        </p:txBody>
      </p:sp>
      <p:sp>
        <p:nvSpPr>
          <p:cNvPr id="314379" name="Oval 11"/>
          <p:cNvSpPr>
            <a:spLocks noChangeArrowheads="1"/>
          </p:cNvSpPr>
          <p:nvPr/>
        </p:nvSpPr>
        <p:spPr bwMode="auto">
          <a:xfrm>
            <a:off x="2627313" y="4292600"/>
            <a:ext cx="144462" cy="1444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4380" name="Oval 12"/>
          <p:cNvSpPr>
            <a:spLocks noChangeArrowheads="1"/>
          </p:cNvSpPr>
          <p:nvPr/>
        </p:nvSpPr>
        <p:spPr bwMode="auto">
          <a:xfrm>
            <a:off x="6804025" y="4221163"/>
            <a:ext cx="144463" cy="144462"/>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pic>
        <p:nvPicPr>
          <p:cNvPr id="314381" name="Picture 13" descr="lyl2kom3[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213" y="908050"/>
            <a:ext cx="3654425" cy="4137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jdelijke aanduiding voor voettekst 2"/>
          <p:cNvSpPr>
            <a:spLocks noGrp="1"/>
          </p:cNvSpPr>
          <p:nvPr>
            <p:ph type="ftr" sz="quarter" idx="11"/>
          </p:nvPr>
        </p:nvSpPr>
        <p:spPr/>
        <p:txBody>
          <a:bodyPr/>
          <a:lstStyle/>
          <a:p>
            <a:r>
              <a:rPr lang="en-US"/>
              <a:t>HBA22E Workshops Introduction Lecture KTW 07-08</a:t>
            </a:r>
          </a:p>
        </p:txBody>
      </p:sp>
      <p:sp>
        <p:nvSpPr>
          <p:cNvPr id="315394" name="Freeform 2"/>
          <p:cNvSpPr>
            <a:spLocks/>
          </p:cNvSpPr>
          <p:nvPr/>
        </p:nvSpPr>
        <p:spPr bwMode="auto">
          <a:xfrm>
            <a:off x="5867400" y="4797425"/>
            <a:ext cx="2808288" cy="2711450"/>
          </a:xfrm>
          <a:custGeom>
            <a:avLst/>
            <a:gdLst>
              <a:gd name="T0" fmla="*/ 1769 w 1769"/>
              <a:gd name="T1" fmla="*/ 121 h 1708"/>
              <a:gd name="T2" fmla="*/ 1497 w 1769"/>
              <a:gd name="T3" fmla="*/ 30 h 1708"/>
              <a:gd name="T4" fmla="*/ 1225 w 1769"/>
              <a:gd name="T5" fmla="*/ 30 h 1708"/>
              <a:gd name="T6" fmla="*/ 1134 w 1769"/>
              <a:gd name="T7" fmla="*/ 211 h 1708"/>
              <a:gd name="T8" fmla="*/ 1179 w 1769"/>
              <a:gd name="T9" fmla="*/ 438 h 1708"/>
              <a:gd name="T10" fmla="*/ 1088 w 1769"/>
              <a:gd name="T11" fmla="*/ 484 h 1708"/>
              <a:gd name="T12" fmla="*/ 952 w 1769"/>
              <a:gd name="T13" fmla="*/ 438 h 1708"/>
              <a:gd name="T14" fmla="*/ 952 w 1769"/>
              <a:gd name="T15" fmla="*/ 348 h 1708"/>
              <a:gd name="T16" fmla="*/ 907 w 1769"/>
              <a:gd name="T17" fmla="*/ 211 h 1708"/>
              <a:gd name="T18" fmla="*/ 771 w 1769"/>
              <a:gd name="T19" fmla="*/ 211 h 1708"/>
              <a:gd name="T20" fmla="*/ 680 w 1769"/>
              <a:gd name="T21" fmla="*/ 257 h 1708"/>
              <a:gd name="T22" fmla="*/ 635 w 1769"/>
              <a:gd name="T23" fmla="*/ 438 h 1708"/>
              <a:gd name="T24" fmla="*/ 590 w 1769"/>
              <a:gd name="T25" fmla="*/ 620 h 1708"/>
              <a:gd name="T26" fmla="*/ 499 w 1769"/>
              <a:gd name="T27" fmla="*/ 846 h 1708"/>
              <a:gd name="T28" fmla="*/ 499 w 1769"/>
              <a:gd name="T29" fmla="*/ 937 h 1708"/>
              <a:gd name="T30" fmla="*/ 499 w 1769"/>
              <a:gd name="T31" fmla="*/ 1073 h 1708"/>
              <a:gd name="T32" fmla="*/ 453 w 1769"/>
              <a:gd name="T33" fmla="*/ 1209 h 1708"/>
              <a:gd name="T34" fmla="*/ 363 w 1769"/>
              <a:gd name="T35" fmla="*/ 1391 h 1708"/>
              <a:gd name="T36" fmla="*/ 272 w 1769"/>
              <a:gd name="T37" fmla="*/ 1618 h 1708"/>
              <a:gd name="T38" fmla="*/ 91 w 1769"/>
              <a:gd name="T39" fmla="*/ 1663 h 1708"/>
              <a:gd name="T40" fmla="*/ 0 w 1769"/>
              <a:gd name="T41" fmla="*/ 1708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69" h="1708">
                <a:moveTo>
                  <a:pt x="1769" y="121"/>
                </a:moveTo>
                <a:cubicBezTo>
                  <a:pt x="1678" y="83"/>
                  <a:pt x="1588" y="45"/>
                  <a:pt x="1497" y="30"/>
                </a:cubicBezTo>
                <a:cubicBezTo>
                  <a:pt x="1406" y="15"/>
                  <a:pt x="1285" y="0"/>
                  <a:pt x="1225" y="30"/>
                </a:cubicBezTo>
                <a:cubicBezTo>
                  <a:pt x="1165" y="60"/>
                  <a:pt x="1142" y="143"/>
                  <a:pt x="1134" y="211"/>
                </a:cubicBezTo>
                <a:cubicBezTo>
                  <a:pt x="1126" y="279"/>
                  <a:pt x="1187" y="393"/>
                  <a:pt x="1179" y="438"/>
                </a:cubicBezTo>
                <a:cubicBezTo>
                  <a:pt x="1171" y="483"/>
                  <a:pt x="1126" y="484"/>
                  <a:pt x="1088" y="484"/>
                </a:cubicBezTo>
                <a:cubicBezTo>
                  <a:pt x="1050" y="484"/>
                  <a:pt x="975" y="461"/>
                  <a:pt x="952" y="438"/>
                </a:cubicBezTo>
                <a:cubicBezTo>
                  <a:pt x="929" y="415"/>
                  <a:pt x="959" y="386"/>
                  <a:pt x="952" y="348"/>
                </a:cubicBezTo>
                <a:cubicBezTo>
                  <a:pt x="945" y="310"/>
                  <a:pt x="937" y="234"/>
                  <a:pt x="907" y="211"/>
                </a:cubicBezTo>
                <a:cubicBezTo>
                  <a:pt x="877" y="188"/>
                  <a:pt x="809" y="203"/>
                  <a:pt x="771" y="211"/>
                </a:cubicBezTo>
                <a:cubicBezTo>
                  <a:pt x="733" y="219"/>
                  <a:pt x="703" y="219"/>
                  <a:pt x="680" y="257"/>
                </a:cubicBezTo>
                <a:cubicBezTo>
                  <a:pt x="657" y="295"/>
                  <a:pt x="650" y="378"/>
                  <a:pt x="635" y="438"/>
                </a:cubicBezTo>
                <a:cubicBezTo>
                  <a:pt x="620" y="498"/>
                  <a:pt x="613" y="552"/>
                  <a:pt x="590" y="620"/>
                </a:cubicBezTo>
                <a:cubicBezTo>
                  <a:pt x="567" y="688"/>
                  <a:pt x="514" y="793"/>
                  <a:pt x="499" y="846"/>
                </a:cubicBezTo>
                <a:cubicBezTo>
                  <a:pt x="484" y="899"/>
                  <a:pt x="499" y="899"/>
                  <a:pt x="499" y="937"/>
                </a:cubicBezTo>
                <a:cubicBezTo>
                  <a:pt x="499" y="975"/>
                  <a:pt x="507" y="1028"/>
                  <a:pt x="499" y="1073"/>
                </a:cubicBezTo>
                <a:cubicBezTo>
                  <a:pt x="491" y="1118"/>
                  <a:pt x="476" y="1156"/>
                  <a:pt x="453" y="1209"/>
                </a:cubicBezTo>
                <a:cubicBezTo>
                  <a:pt x="430" y="1262"/>
                  <a:pt x="393" y="1323"/>
                  <a:pt x="363" y="1391"/>
                </a:cubicBezTo>
                <a:cubicBezTo>
                  <a:pt x="333" y="1459"/>
                  <a:pt x="317" y="1573"/>
                  <a:pt x="272" y="1618"/>
                </a:cubicBezTo>
                <a:cubicBezTo>
                  <a:pt x="227" y="1663"/>
                  <a:pt x="136" y="1648"/>
                  <a:pt x="91" y="1663"/>
                </a:cubicBezTo>
                <a:cubicBezTo>
                  <a:pt x="46" y="1678"/>
                  <a:pt x="15" y="1693"/>
                  <a:pt x="0" y="1708"/>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5395" name="Freeform 3"/>
          <p:cNvSpPr>
            <a:spLocks/>
          </p:cNvSpPr>
          <p:nvPr/>
        </p:nvSpPr>
        <p:spPr bwMode="auto">
          <a:xfrm>
            <a:off x="755650" y="2924175"/>
            <a:ext cx="1728788" cy="4752975"/>
          </a:xfrm>
          <a:custGeom>
            <a:avLst/>
            <a:gdLst>
              <a:gd name="T0" fmla="*/ 45 w 1089"/>
              <a:gd name="T1" fmla="*/ 0 h 2994"/>
              <a:gd name="T2" fmla="*/ 45 w 1089"/>
              <a:gd name="T3" fmla="*/ 181 h 2994"/>
              <a:gd name="T4" fmla="*/ 181 w 1089"/>
              <a:gd name="T5" fmla="*/ 499 h 2994"/>
              <a:gd name="T6" fmla="*/ 227 w 1089"/>
              <a:gd name="T7" fmla="*/ 726 h 2994"/>
              <a:gd name="T8" fmla="*/ 227 w 1089"/>
              <a:gd name="T9" fmla="*/ 816 h 2994"/>
              <a:gd name="T10" fmla="*/ 272 w 1089"/>
              <a:gd name="T11" fmla="*/ 998 h 2994"/>
              <a:gd name="T12" fmla="*/ 318 w 1089"/>
              <a:gd name="T13" fmla="*/ 1134 h 2994"/>
              <a:gd name="T14" fmla="*/ 272 w 1089"/>
              <a:gd name="T15" fmla="*/ 1361 h 2994"/>
              <a:gd name="T16" fmla="*/ 318 w 1089"/>
              <a:gd name="T17" fmla="*/ 1406 h 2994"/>
              <a:gd name="T18" fmla="*/ 454 w 1089"/>
              <a:gd name="T19" fmla="*/ 1588 h 2994"/>
              <a:gd name="T20" fmla="*/ 680 w 1089"/>
              <a:gd name="T21" fmla="*/ 1542 h 2994"/>
              <a:gd name="T22" fmla="*/ 862 w 1089"/>
              <a:gd name="T23" fmla="*/ 1588 h 2994"/>
              <a:gd name="T24" fmla="*/ 998 w 1089"/>
              <a:gd name="T25" fmla="*/ 1588 h 2994"/>
              <a:gd name="T26" fmla="*/ 1043 w 1089"/>
              <a:gd name="T27" fmla="*/ 1633 h 2994"/>
              <a:gd name="T28" fmla="*/ 1089 w 1089"/>
              <a:gd name="T29" fmla="*/ 1860 h 2994"/>
              <a:gd name="T30" fmla="*/ 1043 w 1089"/>
              <a:gd name="T31" fmla="*/ 2041 h 2994"/>
              <a:gd name="T32" fmla="*/ 998 w 1089"/>
              <a:gd name="T33" fmla="*/ 2223 h 2994"/>
              <a:gd name="T34" fmla="*/ 953 w 1089"/>
              <a:gd name="T35" fmla="*/ 2404 h 2994"/>
              <a:gd name="T36" fmla="*/ 817 w 1089"/>
              <a:gd name="T37" fmla="*/ 2495 h 2994"/>
              <a:gd name="T38" fmla="*/ 635 w 1089"/>
              <a:gd name="T39" fmla="*/ 2631 h 2994"/>
              <a:gd name="T40" fmla="*/ 454 w 1089"/>
              <a:gd name="T41" fmla="*/ 2722 h 2994"/>
              <a:gd name="T42" fmla="*/ 227 w 1089"/>
              <a:gd name="T43" fmla="*/ 2858 h 2994"/>
              <a:gd name="T44" fmla="*/ 91 w 1089"/>
              <a:gd name="T45" fmla="*/ 2948 h 2994"/>
              <a:gd name="T46" fmla="*/ 0 w 1089"/>
              <a:gd name="T47"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89" h="2994">
                <a:moveTo>
                  <a:pt x="45" y="0"/>
                </a:moveTo>
                <a:cubicBezTo>
                  <a:pt x="33" y="49"/>
                  <a:pt x="22" y="98"/>
                  <a:pt x="45" y="181"/>
                </a:cubicBezTo>
                <a:cubicBezTo>
                  <a:pt x="68" y="264"/>
                  <a:pt x="151" y="408"/>
                  <a:pt x="181" y="499"/>
                </a:cubicBezTo>
                <a:cubicBezTo>
                  <a:pt x="211" y="590"/>
                  <a:pt x="219" y="673"/>
                  <a:pt x="227" y="726"/>
                </a:cubicBezTo>
                <a:cubicBezTo>
                  <a:pt x="235" y="779"/>
                  <a:pt x="220" y="771"/>
                  <a:pt x="227" y="816"/>
                </a:cubicBezTo>
                <a:cubicBezTo>
                  <a:pt x="234" y="861"/>
                  <a:pt x="257" y="945"/>
                  <a:pt x="272" y="998"/>
                </a:cubicBezTo>
                <a:cubicBezTo>
                  <a:pt x="287" y="1051"/>
                  <a:pt x="318" y="1074"/>
                  <a:pt x="318" y="1134"/>
                </a:cubicBezTo>
                <a:cubicBezTo>
                  <a:pt x="318" y="1194"/>
                  <a:pt x="272" y="1316"/>
                  <a:pt x="272" y="1361"/>
                </a:cubicBezTo>
                <a:cubicBezTo>
                  <a:pt x="272" y="1406"/>
                  <a:pt x="288" y="1368"/>
                  <a:pt x="318" y="1406"/>
                </a:cubicBezTo>
                <a:cubicBezTo>
                  <a:pt x="348" y="1444"/>
                  <a:pt x="394" y="1565"/>
                  <a:pt x="454" y="1588"/>
                </a:cubicBezTo>
                <a:cubicBezTo>
                  <a:pt x="514" y="1611"/>
                  <a:pt x="612" y="1542"/>
                  <a:pt x="680" y="1542"/>
                </a:cubicBezTo>
                <a:cubicBezTo>
                  <a:pt x="748" y="1542"/>
                  <a:pt x="809" y="1580"/>
                  <a:pt x="862" y="1588"/>
                </a:cubicBezTo>
                <a:cubicBezTo>
                  <a:pt x="915" y="1596"/>
                  <a:pt x="968" y="1581"/>
                  <a:pt x="998" y="1588"/>
                </a:cubicBezTo>
                <a:cubicBezTo>
                  <a:pt x="1028" y="1595"/>
                  <a:pt x="1028" y="1588"/>
                  <a:pt x="1043" y="1633"/>
                </a:cubicBezTo>
                <a:cubicBezTo>
                  <a:pt x="1058" y="1678"/>
                  <a:pt x="1089" y="1792"/>
                  <a:pt x="1089" y="1860"/>
                </a:cubicBezTo>
                <a:cubicBezTo>
                  <a:pt x="1089" y="1928"/>
                  <a:pt x="1058" y="1981"/>
                  <a:pt x="1043" y="2041"/>
                </a:cubicBezTo>
                <a:cubicBezTo>
                  <a:pt x="1028" y="2101"/>
                  <a:pt x="1013" y="2163"/>
                  <a:pt x="998" y="2223"/>
                </a:cubicBezTo>
                <a:cubicBezTo>
                  <a:pt x="983" y="2283"/>
                  <a:pt x="983" y="2359"/>
                  <a:pt x="953" y="2404"/>
                </a:cubicBezTo>
                <a:cubicBezTo>
                  <a:pt x="923" y="2449"/>
                  <a:pt x="870" y="2457"/>
                  <a:pt x="817" y="2495"/>
                </a:cubicBezTo>
                <a:cubicBezTo>
                  <a:pt x="764" y="2533"/>
                  <a:pt x="695" y="2593"/>
                  <a:pt x="635" y="2631"/>
                </a:cubicBezTo>
                <a:cubicBezTo>
                  <a:pt x="575" y="2669"/>
                  <a:pt x="522" y="2684"/>
                  <a:pt x="454" y="2722"/>
                </a:cubicBezTo>
                <a:cubicBezTo>
                  <a:pt x="386" y="2760"/>
                  <a:pt x="287" y="2820"/>
                  <a:pt x="227" y="2858"/>
                </a:cubicBezTo>
                <a:cubicBezTo>
                  <a:pt x="167" y="2896"/>
                  <a:pt x="129" y="2925"/>
                  <a:pt x="91" y="2948"/>
                </a:cubicBezTo>
                <a:cubicBezTo>
                  <a:pt x="53" y="2971"/>
                  <a:pt x="30" y="2979"/>
                  <a:pt x="0" y="299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5396" name="Oval 4"/>
          <p:cNvSpPr>
            <a:spLocks noChangeArrowheads="1"/>
          </p:cNvSpPr>
          <p:nvPr/>
        </p:nvSpPr>
        <p:spPr bwMode="auto">
          <a:xfrm rot="-1129482">
            <a:off x="6948488" y="4797425"/>
            <a:ext cx="287337" cy="7143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5397" name="Oval 5"/>
          <p:cNvSpPr>
            <a:spLocks noChangeArrowheads="1"/>
          </p:cNvSpPr>
          <p:nvPr/>
        </p:nvSpPr>
        <p:spPr bwMode="auto">
          <a:xfrm rot="-727880">
            <a:off x="7235825" y="4581525"/>
            <a:ext cx="360363" cy="7143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5398" name="Oval 6"/>
          <p:cNvSpPr>
            <a:spLocks noChangeArrowheads="1"/>
          </p:cNvSpPr>
          <p:nvPr/>
        </p:nvSpPr>
        <p:spPr bwMode="auto">
          <a:xfrm rot="-727880">
            <a:off x="7667625" y="4510088"/>
            <a:ext cx="360363" cy="71437"/>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5399" name="Oval 7"/>
          <p:cNvSpPr>
            <a:spLocks noChangeArrowheads="1"/>
          </p:cNvSpPr>
          <p:nvPr/>
        </p:nvSpPr>
        <p:spPr bwMode="auto">
          <a:xfrm rot="480501">
            <a:off x="8172450" y="4510088"/>
            <a:ext cx="360363" cy="71437"/>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5400" name="Line 8"/>
          <p:cNvSpPr>
            <a:spLocks noChangeShapeType="1"/>
          </p:cNvSpPr>
          <p:nvPr/>
        </p:nvSpPr>
        <p:spPr bwMode="auto">
          <a:xfrm flipH="1">
            <a:off x="2555875" y="5949950"/>
            <a:ext cx="4032250" cy="73025"/>
          </a:xfrm>
          <a:prstGeom prst="line">
            <a:avLst/>
          </a:prstGeom>
          <a:noFill/>
          <a:ln w="38100">
            <a:solidFill>
              <a:srgbClr val="FF0000"/>
            </a:solidFill>
            <a:prstDash val="lg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315401" name="Text Box 9"/>
          <p:cNvSpPr txBox="1">
            <a:spLocks noChangeArrowheads="1"/>
          </p:cNvSpPr>
          <p:nvPr/>
        </p:nvSpPr>
        <p:spPr bwMode="auto">
          <a:xfrm>
            <a:off x="6804025" y="5805488"/>
            <a:ext cx="10620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a:latin typeface="Tahoma" charset="0"/>
              </a:rPr>
              <a:t>Ymuiden</a:t>
            </a:r>
            <a:endParaRPr lang="en-US">
              <a:latin typeface="Tahoma" charset="0"/>
            </a:endParaRPr>
          </a:p>
        </p:txBody>
      </p:sp>
      <p:sp>
        <p:nvSpPr>
          <p:cNvPr id="315402" name="Text Box 10"/>
          <p:cNvSpPr txBox="1">
            <a:spLocks noChangeArrowheads="1"/>
          </p:cNvSpPr>
          <p:nvPr/>
        </p:nvSpPr>
        <p:spPr bwMode="auto">
          <a:xfrm>
            <a:off x="1116013" y="5734050"/>
            <a:ext cx="11636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a:latin typeface="Tahoma" charset="0"/>
              </a:rPr>
              <a:t>Lowestoft</a:t>
            </a:r>
            <a:endParaRPr lang="en-US">
              <a:latin typeface="Tahoma" charset="0"/>
            </a:endParaRPr>
          </a:p>
        </p:txBody>
      </p:sp>
      <p:sp>
        <p:nvSpPr>
          <p:cNvPr id="315403" name="Oval 11"/>
          <p:cNvSpPr>
            <a:spLocks noChangeArrowheads="1"/>
          </p:cNvSpPr>
          <p:nvPr/>
        </p:nvSpPr>
        <p:spPr bwMode="auto">
          <a:xfrm>
            <a:off x="2411413" y="5949950"/>
            <a:ext cx="144462" cy="1444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315404" name="Oval 12"/>
          <p:cNvSpPr>
            <a:spLocks noChangeArrowheads="1"/>
          </p:cNvSpPr>
          <p:nvPr/>
        </p:nvSpPr>
        <p:spPr bwMode="auto">
          <a:xfrm>
            <a:off x="6516688" y="5876925"/>
            <a:ext cx="144462" cy="14446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pic>
        <p:nvPicPr>
          <p:cNvPr id="315405" name="Picture 13" descr="lyl2kom3[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3938" y="4076700"/>
            <a:ext cx="2192337" cy="2481263"/>
          </a:xfrm>
          <a:prstGeom prst="rect">
            <a:avLst/>
          </a:prstGeom>
          <a:noFill/>
          <a:extLst>
            <a:ext uri="{909E8E84-426E-40DD-AFC4-6F175D3DCCD1}">
              <a14:hiddenFill xmlns:a14="http://schemas.microsoft.com/office/drawing/2010/main">
                <a:solidFill>
                  <a:srgbClr val="FFFFFF"/>
                </a:solidFill>
              </a14:hiddenFill>
            </a:ext>
          </a:extLst>
        </p:spPr>
      </p:pic>
      <p:sp>
        <p:nvSpPr>
          <p:cNvPr id="315406" name="Text Box 14"/>
          <p:cNvSpPr txBox="1">
            <a:spLocks noChangeArrowheads="1"/>
          </p:cNvSpPr>
          <p:nvPr/>
        </p:nvSpPr>
        <p:spPr bwMode="auto">
          <a:xfrm>
            <a:off x="1476375" y="1700213"/>
            <a:ext cx="987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sz="2400" b="1">
                <a:solidFill>
                  <a:srgbClr val="FF0000"/>
                </a:solidFill>
                <a:latin typeface="Tahoma" charset="0"/>
              </a:rPr>
              <a:t>Doel:</a:t>
            </a:r>
            <a:endParaRPr lang="en-US" sz="2400" b="1">
              <a:solidFill>
                <a:srgbClr val="FF0000"/>
              </a:solidFill>
              <a:latin typeface="Tahoma" charset="0"/>
            </a:endParaRPr>
          </a:p>
        </p:txBody>
      </p:sp>
      <p:sp>
        <p:nvSpPr>
          <p:cNvPr id="315407" name="Text Box 15"/>
          <p:cNvSpPr txBox="1">
            <a:spLocks noChangeArrowheads="1"/>
          </p:cNvSpPr>
          <p:nvPr/>
        </p:nvSpPr>
        <p:spPr bwMode="auto">
          <a:xfrm>
            <a:off x="2751138" y="1641475"/>
            <a:ext cx="30861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buFontTx/>
              <a:buChar char="•"/>
            </a:pPr>
            <a:r>
              <a:rPr lang="nl-NL" sz="2400" b="1">
                <a:solidFill>
                  <a:srgbClr val="FF0000"/>
                </a:solidFill>
                <a:latin typeface="Tahoma" charset="0"/>
              </a:rPr>
              <a:t> veilige oversteek</a:t>
            </a:r>
          </a:p>
          <a:p>
            <a:pPr eaLnBrk="0" hangingPunct="0">
              <a:buFontTx/>
              <a:buChar char="•"/>
            </a:pPr>
            <a:r>
              <a:rPr lang="nl-NL" sz="2400" b="1">
                <a:solidFill>
                  <a:srgbClr val="FF0000"/>
                </a:solidFill>
                <a:latin typeface="Tahoma" charset="0"/>
              </a:rPr>
              <a:t> wedstrijd winnen</a:t>
            </a:r>
            <a:endParaRPr lang="en-US" sz="2400" b="1">
              <a:solidFill>
                <a:srgbClr val="FF0000"/>
              </a:solidFill>
              <a:latin typeface="Tahoma" charset="0"/>
            </a:endParaRPr>
          </a:p>
        </p:txBody>
      </p:sp>
      <p:sp>
        <p:nvSpPr>
          <p:cNvPr id="315408" name="Text Box 16"/>
          <p:cNvSpPr txBox="1">
            <a:spLocks noChangeArrowheads="1"/>
          </p:cNvSpPr>
          <p:nvPr/>
        </p:nvSpPr>
        <p:spPr bwMode="auto">
          <a:xfrm>
            <a:off x="1476375" y="765175"/>
            <a:ext cx="2827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nl-NL" sz="2400" b="1">
                <a:solidFill>
                  <a:srgbClr val="FF0000"/>
                </a:solidFill>
                <a:latin typeface="Tahoma" charset="0"/>
              </a:rPr>
              <a:t>Afstand : 120 NM</a:t>
            </a:r>
            <a:endParaRPr lang="en-US" sz="2400" b="1">
              <a:solidFill>
                <a:srgbClr val="FF0000"/>
              </a:solidFill>
              <a:latin typeface="Tahoma"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Van Hall Larenstein internationaal">
  <a:themeElements>
    <a:clrScheme name="Van Hall Larenstein internation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an Hall Larenstein internationaal">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n Hall Larenstein internationa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an Hall Larenstein internationa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an Hall Larenstein internationa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an Hall Larenstein internationa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an Hall Larenstein internationa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an Hall Larenstein internationa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an Hall Larenstein internationa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an Hall Larenstein internationa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an Hall Larenstein internationa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an Hall Larenstein internationa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an Hall Larenstein internationa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an Hall Larenstein internationa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C:\WINDOWS\TEMP\Van Hall Larenstein internationaal.pot</Template>
  <TotalTime>3106</TotalTime>
  <Words>1004</Words>
  <Application>Microsoft Office PowerPoint</Application>
  <PresentationFormat>Diavoorstelling (4:3)</PresentationFormat>
  <Paragraphs>232</Paragraphs>
  <Slides>28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28</vt:i4>
      </vt:variant>
    </vt:vector>
  </HeadingPairs>
  <TitlesOfParts>
    <vt:vector size="33" baseType="lpstr">
      <vt:lpstr>Arial</vt:lpstr>
      <vt:lpstr>Tahoma</vt:lpstr>
      <vt:lpstr>Times New Roman</vt:lpstr>
      <vt:lpstr>Wingdings</vt:lpstr>
      <vt:lpstr>Van Hall Larenstein internationaal</vt:lpstr>
      <vt:lpstr>Strategisch ondernemerschap  </vt:lpstr>
      <vt:lpstr>Wat betekent missie en waarom heeft een bedrijf een missie?</vt:lpstr>
      <vt:lpstr>Wat betekent visie en waarom heeft een bedrijf een visie?</vt:lpstr>
      <vt:lpstr>Kritieke succesfactoren</vt:lpstr>
      <vt:lpstr>Wat is de functie van doelstellingen en waarom heeft een bedrijf doelstellingen?</vt:lpstr>
      <vt:lpstr>Wat is een strategie en waarom heeft een bedrijf een strategie?</vt:lpstr>
      <vt:lpstr>PowerPoint-presentatie</vt:lpstr>
      <vt:lpstr>PowerPoint-presentatie</vt:lpstr>
      <vt:lpstr>PowerPoint-presentatie</vt:lpstr>
      <vt:lpstr>PowerPoint-presentatie</vt:lpstr>
      <vt:lpstr>PowerPoint-presentatie</vt:lpstr>
      <vt:lpstr>PowerPoint-presentatie</vt:lpstr>
      <vt:lpstr>PowerPoint-presentatie</vt:lpstr>
      <vt:lpstr>Praktijk voorbeeld: Friesland Campina</vt:lpstr>
      <vt:lpstr>Friesland Campina</vt:lpstr>
      <vt:lpstr>Friesland Campina</vt:lpstr>
      <vt:lpstr>Friesland Campina</vt:lpstr>
      <vt:lpstr>Ander voorbeeld: Easy Jet</vt:lpstr>
      <vt:lpstr>Easy Jet</vt:lpstr>
      <vt:lpstr>Easy Jet</vt:lpstr>
      <vt:lpstr>Wat is een competentie?</vt:lpstr>
      <vt:lpstr>PowerPoint-presentatie</vt:lpstr>
      <vt:lpstr>Welke van de 4 elementen van een competentie is het meest en welke is het minst beïnvloedbaar door jezelf?</vt:lpstr>
      <vt:lpstr>PowerPoint-presentatie</vt:lpstr>
      <vt:lpstr>Competentie opdracht</vt:lpstr>
      <vt:lpstr>Levenscyclus bedrijf:</vt:lpstr>
      <vt:lpstr>PowerPoint-presentatie</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dc:creator>
  <cp:lastModifiedBy>Herma</cp:lastModifiedBy>
  <cp:revision>89</cp:revision>
  <dcterms:created xsi:type="dcterms:W3CDTF">2005-11-17T21:51:09Z</dcterms:created>
  <dcterms:modified xsi:type="dcterms:W3CDTF">2011-06-21T18:12:40Z</dcterms:modified>
</cp:coreProperties>
</file>