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84" r:id="rId2"/>
    <p:sldId id="296" r:id="rId3"/>
    <p:sldId id="297" r:id="rId4"/>
    <p:sldId id="298" r:id="rId5"/>
    <p:sldId id="289" r:id="rId6"/>
    <p:sldId id="273" r:id="rId7"/>
    <p:sldId id="277" r:id="rId8"/>
    <p:sldId id="278" r:id="rId9"/>
    <p:sldId id="279" r:id="rId10"/>
    <p:sldId id="294" r:id="rId11"/>
    <p:sldId id="285" r:id="rId12"/>
    <p:sldId id="280" r:id="rId13"/>
    <p:sldId id="281" r:id="rId14"/>
    <p:sldId id="291" r:id="rId15"/>
    <p:sldId id="292" r:id="rId16"/>
    <p:sldId id="295" r:id="rId17"/>
    <p:sldId id="282" r:id="rId18"/>
    <p:sldId id="283" r:id="rId19"/>
    <p:sldId id="264" r:id="rId20"/>
    <p:sldId id="299" r:id="rId21"/>
    <p:sldId id="265" r:id="rId2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709A14-0CAC-4492-B898-FC60B8C6FB2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173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82989A4-5D71-44D8-A5E0-5B086047E5D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23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nl-NL" smtClean="0"/>
              <a:t>``````````````````````````````````````````````````````````````````````````````````````````````````````</a:t>
            </a:r>
          </a:p>
        </p:txBody>
      </p:sp>
      <p:sp>
        <p:nvSpPr>
          <p:cNvPr id="2458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AE097A-436B-4B18-91CA-E2A95792DA74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D5E271-93DB-40F2-A44D-4A3E448D0194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4D0BA5-9F09-4E2F-B7A5-E14C9195A465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3C4913-F3F4-482D-BF1C-2843CC47004D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smtClean="0"/>
              <a:t>One such an axe represents two scenarios</a:t>
            </a:r>
          </a:p>
          <a:p>
            <a:pPr eaLnBrk="1" hangingPunct="1"/>
            <a:r>
              <a:rPr lang="nl-NL" smtClean="0"/>
              <a:t>Two axes represent 4 scenarios</a:t>
            </a:r>
          </a:p>
          <a:p>
            <a:pPr eaLnBrk="1" hangingPunct="1"/>
            <a:r>
              <a:rPr lang="nl-NL" smtClean="0"/>
              <a:t>Three axes represent 8 scenarios.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Economy – free </a:t>
            </a:r>
            <a:r>
              <a:rPr lang="nl-NL" smtClean="0">
                <a:sym typeface="Wingdings" pitchFamily="2" charset="2"/>
              </a:rPr>
              <a:t>&gt; guided</a:t>
            </a:r>
          </a:p>
          <a:p>
            <a:pPr eaLnBrk="1" hangingPunct="1"/>
            <a:r>
              <a:rPr lang="nl-NL" smtClean="0">
                <a:sym typeface="Wingdings" pitchFamily="2" charset="2"/>
              </a:rPr>
              <a:t>Price – low &gt; high</a:t>
            </a:r>
          </a:p>
          <a:p>
            <a:pPr eaLnBrk="1" hangingPunct="1"/>
            <a:endParaRPr lang="nl-NL" smtClean="0">
              <a:sym typeface="Wingdings" pitchFamily="2" charset="2"/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FAEBDB3-DDEB-43C6-B051-DF2D0513158C}" type="slidenum">
              <a:rPr lang="nl-NL" sz="1200">
                <a:latin typeface="Calibri" pitchFamily="34" charset="0"/>
              </a:rPr>
              <a:pPr algn="r" eaLnBrk="1" hangingPunct="1"/>
              <a:t>14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Tijdelijke aanduiding voor notiti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3F05A7D6-5A29-4ADE-BD49-F0FB3830683B}" type="slidenum">
              <a:rPr lang="nl-NL" sz="1200">
                <a:latin typeface="Calibri" pitchFamily="34" charset="0"/>
              </a:rPr>
              <a:pPr algn="r" eaLnBrk="1" hangingPunct="1"/>
              <a:t>15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61FE74-30C8-4D9E-8A51-23A819372E7D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19B1D2-5108-4A4D-8CFF-3F540C7FAAAF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D5F80-9A03-4B49-A80B-BC06E2D9EC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07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3BBF3-E9D5-4AB1-A543-7CDAE7A3D40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63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14093-08AB-42C6-BCEF-C39C4BEC96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82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78AC6-24A2-4CA9-B3F4-E6BA137F3A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937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6D7BE-1DF8-4144-8365-7CB58BB7C73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91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4A696-CC1E-470A-B28A-69653E29FD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98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5C8E1-C2E7-4658-971A-C1832CA66C0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1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FDC03-6886-487A-970E-3F4ADD527A2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04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EF284-489E-4A28-A650-0776A38362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69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B21E5-EC3C-4306-864A-83BEE85763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31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2B928-30A5-47FD-A13F-FF0CFBB6FE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36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699E65F-9D83-4C42-A6A5-8E06D38E1BD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layer.omroep.nl/?aflid=1116647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layer.omroep.nl/?aflid=703942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s-Hi_ctHoY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827088" y="836613"/>
            <a:ext cx="77724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Scenarioplanning</a:t>
            </a:r>
          </a:p>
        </p:txBody>
      </p:sp>
      <p:sp>
        <p:nvSpPr>
          <p:cNvPr id="54275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052" name="Picture 6" descr="verrekijker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2205038"/>
            <a:ext cx="809625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en-US" sz="14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9865E1F1-0202-4657-80FD-0BC79BB276CA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>
                <a:defRPr/>
              </a:pPr>
              <a:t>10</a:t>
            </a:fld>
            <a:endParaRPr lang="en-US" sz="14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492500" y="2420938"/>
            <a:ext cx="2305050" cy="2087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latin typeface="Tahoma" pitchFamily="34" charset="0"/>
            </a:endParaRP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3635375" y="2492375"/>
            <a:ext cx="1970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nl-NL">
                <a:latin typeface="Tahoma" pitchFamily="34" charset="0"/>
              </a:rPr>
              <a:t>BEDRIJFS-</a:t>
            </a:r>
          </a:p>
          <a:p>
            <a:pPr algn="ctr"/>
            <a:r>
              <a:rPr lang="nl-NL">
                <a:latin typeface="Tahoma" pitchFamily="34" charset="0"/>
              </a:rPr>
              <a:t> CONCURRENTEN</a:t>
            </a:r>
            <a:endParaRPr lang="en-US">
              <a:latin typeface="Tahoma" pitchFamily="34" charset="0"/>
            </a:endParaRP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492500" y="3860800"/>
            <a:ext cx="2233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nl-NL">
                <a:latin typeface="Tahoma" pitchFamily="34" charset="0"/>
              </a:rPr>
              <a:t>Rivaliteit tussen</a:t>
            </a:r>
          </a:p>
          <a:p>
            <a:pPr algn="ctr"/>
            <a:r>
              <a:rPr lang="nl-NL">
                <a:latin typeface="Tahoma" pitchFamily="34" charset="0"/>
              </a:rPr>
              <a:t>bestaande bedrijven</a:t>
            </a:r>
            <a:endParaRPr lang="en-US">
              <a:latin typeface="Tahoma" pitchFamily="34" charset="0"/>
            </a:endParaRPr>
          </a:p>
        </p:txBody>
      </p:sp>
      <p:sp>
        <p:nvSpPr>
          <p:cNvPr id="11271" name="AutoShape 10"/>
          <p:cNvSpPr>
            <a:spLocks noChangeArrowheads="1"/>
          </p:cNvSpPr>
          <p:nvPr/>
        </p:nvSpPr>
        <p:spPr bwMode="auto">
          <a:xfrm>
            <a:off x="3851275" y="3213100"/>
            <a:ext cx="1657350" cy="504825"/>
          </a:xfrm>
          <a:prstGeom prst="curvedUpArrow">
            <a:avLst>
              <a:gd name="adj1" fmla="val 1945"/>
              <a:gd name="adj2" fmla="val 129375"/>
              <a:gd name="adj3" fmla="val 16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7092950" y="3284538"/>
            <a:ext cx="1582738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nl-NL">
                <a:latin typeface="Tahoma" pitchFamily="34" charset="0"/>
              </a:rPr>
              <a:t>KOPERS</a:t>
            </a:r>
            <a:endParaRPr lang="en-US">
              <a:latin typeface="Tahoma" pitchFamily="34" charset="0"/>
            </a:endParaRP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3635375" y="5589588"/>
            <a:ext cx="194310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nl-NL">
                <a:latin typeface="Tahoma" pitchFamily="34" charset="0"/>
              </a:rPr>
              <a:t>SUBSTITUTEN</a:t>
            </a:r>
            <a:endParaRPr lang="en-US">
              <a:latin typeface="Tahoma" pitchFamily="34" charset="0"/>
            </a:endParaRPr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468313" y="3357563"/>
            <a:ext cx="20875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nl-NL">
                <a:latin typeface="Tahoma" pitchFamily="34" charset="0"/>
              </a:rPr>
              <a:t>LEVERANCIERS</a:t>
            </a:r>
            <a:endParaRPr lang="en-US">
              <a:latin typeface="Tahoma" pitchFamily="34" charset="0"/>
            </a:endParaRP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3419475" y="549275"/>
            <a:ext cx="2303463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nl-NL">
                <a:latin typeface="Tahoma" pitchFamily="34" charset="0"/>
              </a:rPr>
              <a:t>MOGELIJKE</a:t>
            </a:r>
            <a:br>
              <a:rPr lang="nl-NL">
                <a:latin typeface="Tahoma" pitchFamily="34" charset="0"/>
              </a:rPr>
            </a:br>
            <a:r>
              <a:rPr lang="nl-NL">
                <a:latin typeface="Tahoma" pitchFamily="34" charset="0"/>
              </a:rPr>
              <a:t>TOETREDERS</a:t>
            </a:r>
            <a:endParaRPr lang="en-US">
              <a:latin typeface="Tahoma" pitchFamily="34" charset="0"/>
            </a:endParaRPr>
          </a:p>
        </p:txBody>
      </p:sp>
      <p:sp>
        <p:nvSpPr>
          <p:cNvPr id="59412" name="Line 20"/>
          <p:cNvSpPr>
            <a:spLocks noChangeShapeType="1"/>
          </p:cNvSpPr>
          <p:nvPr/>
        </p:nvSpPr>
        <p:spPr bwMode="auto">
          <a:xfrm>
            <a:off x="4572000" y="1341438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9413" name="Line 21"/>
          <p:cNvSpPr>
            <a:spLocks noChangeShapeType="1"/>
          </p:cNvSpPr>
          <p:nvPr/>
        </p:nvSpPr>
        <p:spPr bwMode="auto">
          <a:xfrm flipH="1">
            <a:off x="5795963" y="3573463"/>
            <a:ext cx="12969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9414" name="Line 22"/>
          <p:cNvSpPr>
            <a:spLocks noChangeShapeType="1"/>
          </p:cNvSpPr>
          <p:nvPr/>
        </p:nvSpPr>
        <p:spPr bwMode="auto">
          <a:xfrm flipV="1">
            <a:off x="4572000" y="4508500"/>
            <a:ext cx="0" cy="1081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9415" name="Line 23"/>
          <p:cNvSpPr>
            <a:spLocks noChangeShapeType="1"/>
          </p:cNvSpPr>
          <p:nvPr/>
        </p:nvSpPr>
        <p:spPr bwMode="auto">
          <a:xfrm>
            <a:off x="2555875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4716463" y="1484313"/>
            <a:ext cx="348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Bedreiging van nieuwe bedrijven</a:t>
            </a:r>
            <a:endParaRPr lang="en-US">
              <a:latin typeface="Tahoma" pitchFamily="34" charset="0"/>
            </a:endParaRPr>
          </a:p>
        </p:txBody>
      </p:sp>
      <p:sp>
        <p:nvSpPr>
          <p:cNvPr id="59417" name="Text Box 25"/>
          <p:cNvSpPr txBox="1">
            <a:spLocks noChangeArrowheads="1"/>
          </p:cNvSpPr>
          <p:nvPr/>
        </p:nvSpPr>
        <p:spPr bwMode="auto">
          <a:xfrm>
            <a:off x="6567488" y="4019550"/>
            <a:ext cx="254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Onderhandelingspositie</a:t>
            </a:r>
          </a:p>
          <a:p>
            <a:r>
              <a:rPr lang="nl-NL">
                <a:latin typeface="Tahoma" pitchFamily="34" charset="0"/>
              </a:rPr>
              <a:t>van kopers</a:t>
            </a:r>
            <a:endParaRPr lang="en-US">
              <a:latin typeface="Tahoma" pitchFamily="34" charset="0"/>
            </a:endParaRPr>
          </a:p>
        </p:txBody>
      </p:sp>
      <p:sp>
        <p:nvSpPr>
          <p:cNvPr id="59418" name="Text Box 26"/>
          <p:cNvSpPr txBox="1">
            <a:spLocks noChangeArrowheads="1"/>
          </p:cNvSpPr>
          <p:nvPr/>
        </p:nvSpPr>
        <p:spPr bwMode="auto">
          <a:xfrm>
            <a:off x="376238" y="2579688"/>
            <a:ext cx="254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Onderhandelingspositie</a:t>
            </a:r>
          </a:p>
          <a:p>
            <a:r>
              <a:rPr lang="nl-NL">
                <a:latin typeface="Tahoma" pitchFamily="34" charset="0"/>
              </a:rPr>
              <a:t>van leveranciers</a:t>
            </a:r>
            <a:endParaRPr lang="en-US">
              <a:latin typeface="Tahoma" pitchFamily="34" charset="0"/>
            </a:endParaRPr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2124075" y="5013325"/>
            <a:ext cx="1689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Bedreiging van</a:t>
            </a:r>
          </a:p>
          <a:p>
            <a:r>
              <a:rPr lang="nl-NL">
                <a:latin typeface="Tahoma" pitchFamily="34" charset="0"/>
              </a:rPr>
              <a:t>substituten</a:t>
            </a:r>
            <a:endParaRPr lang="en-US">
              <a:latin typeface="Tahoma" pitchFamily="34" charset="0"/>
            </a:endParaRPr>
          </a:p>
        </p:txBody>
      </p:sp>
      <p:sp>
        <p:nvSpPr>
          <p:cNvPr id="11284" name="Text Box 28"/>
          <p:cNvSpPr txBox="1">
            <a:spLocks noChangeArrowheads="1"/>
          </p:cNvSpPr>
          <p:nvPr/>
        </p:nvSpPr>
        <p:spPr bwMode="auto">
          <a:xfrm>
            <a:off x="3492500" y="2492375"/>
            <a:ext cx="379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1.</a:t>
            </a:r>
            <a:endParaRPr lang="en-US">
              <a:latin typeface="Tahoma" pitchFamily="34" charset="0"/>
            </a:endParaRPr>
          </a:p>
        </p:txBody>
      </p:sp>
      <p:sp>
        <p:nvSpPr>
          <p:cNvPr id="59421" name="Text Box 29"/>
          <p:cNvSpPr txBox="1">
            <a:spLocks noChangeArrowheads="1"/>
          </p:cNvSpPr>
          <p:nvPr/>
        </p:nvSpPr>
        <p:spPr bwMode="auto">
          <a:xfrm>
            <a:off x="3400425" y="563563"/>
            <a:ext cx="379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2.</a:t>
            </a:r>
            <a:endParaRPr lang="en-US">
              <a:latin typeface="Tahoma" pitchFamily="34" charset="0"/>
            </a:endParaRPr>
          </a:p>
        </p:txBody>
      </p:sp>
      <p:sp>
        <p:nvSpPr>
          <p:cNvPr id="59422" name="Text Box 30"/>
          <p:cNvSpPr txBox="1">
            <a:spLocks noChangeArrowheads="1"/>
          </p:cNvSpPr>
          <p:nvPr/>
        </p:nvSpPr>
        <p:spPr bwMode="auto">
          <a:xfrm>
            <a:off x="7072313" y="3227388"/>
            <a:ext cx="379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4.</a:t>
            </a:r>
            <a:endParaRPr lang="en-US">
              <a:latin typeface="Tahoma" pitchFamily="34" charset="0"/>
            </a:endParaRP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3563938" y="5516563"/>
            <a:ext cx="379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3.</a:t>
            </a:r>
            <a:endParaRPr lang="en-US">
              <a:latin typeface="Tahoma" pitchFamily="34" charset="0"/>
            </a:endParaRPr>
          </a:p>
        </p:txBody>
      </p:sp>
      <p:sp>
        <p:nvSpPr>
          <p:cNvPr id="59424" name="Text Box 32"/>
          <p:cNvSpPr txBox="1">
            <a:spLocks noChangeArrowheads="1"/>
          </p:cNvSpPr>
          <p:nvPr/>
        </p:nvSpPr>
        <p:spPr bwMode="auto">
          <a:xfrm>
            <a:off x="395288" y="3357563"/>
            <a:ext cx="379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nl-NL">
                <a:latin typeface="Tahoma" pitchFamily="34" charset="0"/>
              </a:rPr>
              <a:t>5.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3" grpId="0" animBg="1"/>
      <p:bldP spid="59405" grpId="0" animBg="1"/>
      <p:bldP spid="59407" grpId="0" animBg="1"/>
      <p:bldP spid="59409" grpId="0" animBg="1"/>
      <p:bldP spid="59412" grpId="0" animBg="1"/>
      <p:bldP spid="59413" grpId="0" animBg="1"/>
      <p:bldP spid="59414" grpId="0" animBg="1"/>
      <p:bldP spid="59415" grpId="0" animBg="1"/>
      <p:bldP spid="59416" grpId="0"/>
      <p:bldP spid="59417" grpId="0"/>
      <p:bldP spid="59418" grpId="0"/>
      <p:bldP spid="59419" grpId="0"/>
      <p:bldP spid="59421" grpId="0"/>
      <p:bldP spid="59422" grpId="0"/>
      <p:bldP spid="59423" grpId="0"/>
      <p:bldP spid="594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 voedselrevolutie</a:t>
            </a:r>
          </a:p>
        </p:txBody>
      </p:sp>
      <p:sp>
        <p:nvSpPr>
          <p:cNvPr id="552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smtClean="0">
                <a:solidFill>
                  <a:schemeClr val="tx2"/>
                </a:solidFill>
                <a:effectLst/>
                <a:hlinkClick r:id="rId2"/>
              </a:rPr>
              <a:t>http://player.omroep.nl/?aflid=11166479</a:t>
            </a:r>
            <a:endParaRPr lang="en-US" smtClean="0">
              <a:solidFill>
                <a:schemeClr val="tx2"/>
              </a:solidFill>
              <a:effectLst/>
            </a:endParaRPr>
          </a:p>
          <a:p>
            <a:pPr eaLnBrk="1" hangingPunct="1">
              <a:defRPr/>
            </a:pPr>
            <a:r>
              <a:rPr lang="en-US" b="1" smtClean="0"/>
              <a:t>In deze eerste aflevering met als thema de voedselindustrie: - 31 min.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524000" y="1557338"/>
            <a:ext cx="7620000" cy="4538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mtClean="0"/>
              <a:t>Stap 4 – Prioriteer deze factoren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2771775" y="4005263"/>
            <a:ext cx="42481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l-NL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643438" y="2708275"/>
            <a:ext cx="0" cy="2881313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nl-NL"/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3563938" y="5516563"/>
            <a:ext cx="232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>
                <a:latin typeface="Times New Roman" pitchFamily="18" charset="0"/>
              </a:rPr>
              <a:t>Niet belangrijk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3319" name="Text Box 9"/>
          <p:cNvSpPr txBox="1">
            <a:spLocks noChangeArrowheads="1"/>
          </p:cNvSpPr>
          <p:nvPr/>
        </p:nvSpPr>
        <p:spPr bwMode="auto">
          <a:xfrm>
            <a:off x="3419475" y="2276475"/>
            <a:ext cx="232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>
                <a:latin typeface="Times New Roman" pitchFamily="18" charset="0"/>
              </a:rPr>
              <a:t>      Belangrijk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1258888" y="38608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>
                <a:latin typeface="Times New Roman" pitchFamily="18" charset="0"/>
              </a:rPr>
              <a:t>zeker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3321" name="Text Box 11"/>
          <p:cNvSpPr txBox="1">
            <a:spLocks noChangeArrowheads="1"/>
          </p:cNvSpPr>
          <p:nvPr/>
        </p:nvSpPr>
        <p:spPr bwMode="auto">
          <a:xfrm>
            <a:off x="7056438" y="3789363"/>
            <a:ext cx="2087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sz="2400" b="1">
                <a:latin typeface="Times New Roman" pitchFamily="18" charset="0"/>
              </a:rPr>
              <a:t>onzeker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842375" cy="4422775"/>
          </a:xfrm>
        </p:spPr>
        <p:txBody>
          <a:bodyPr/>
          <a:lstStyle/>
          <a:p>
            <a:pPr eaLnBrk="1" hangingPunct="1">
              <a:defRPr/>
            </a:pPr>
            <a:r>
              <a:rPr lang="nl-NL" smtClean="0"/>
              <a:t>Stap 5 – Bepaal de kernonzekerheden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smtClean="0"/>
              <a:t>   Twee onzekerheden worden geselecteerd. Deze vormen de assen en representeren de tegengestelde toekomstbeelden.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nl-NL" sz="4000" smtClean="0">
                <a:effectLst/>
              </a:rPr>
              <a:t>Voorbeeld scenario’s</a:t>
            </a:r>
            <a:br>
              <a:rPr lang="nl-NL" sz="4000" smtClean="0">
                <a:effectLst/>
              </a:rPr>
            </a:br>
            <a:r>
              <a:rPr lang="nl-NL" sz="4000" i="1" smtClean="0">
                <a:effectLst/>
              </a:rPr>
              <a:t>Zekerheid: Dicht bevolkt Nederland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9745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nl-NL" sz="3000" smtClean="0">
                <a:effectLst/>
              </a:rPr>
              <a:t>                                   </a:t>
            </a:r>
            <a:r>
              <a:rPr lang="nl-NL" sz="2000" smtClean="0">
                <a:effectLst/>
              </a:rPr>
              <a:t>Rijk</a:t>
            </a: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nl-NL" sz="2000" smtClean="0">
                <a:effectLst/>
              </a:rPr>
              <a:t>Duurzaam					 Niet-duurzaam</a:t>
            </a: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nl-NL" sz="2000" smtClean="0">
                <a:effectLst/>
              </a:rPr>
              <a:t>					</a:t>
            </a:r>
          </a:p>
          <a:p>
            <a:pPr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nl-NL" sz="2000" smtClean="0">
                <a:effectLst/>
              </a:rPr>
              <a:t>                                                     Arm</a:t>
            </a:r>
          </a:p>
          <a:p>
            <a:pPr>
              <a:buFont typeface="Wingdings" pitchFamily="2" charset="2"/>
              <a:buNone/>
            </a:pPr>
            <a:endParaRPr lang="nl-NL" sz="3000" smtClean="0">
              <a:effectLst/>
            </a:endParaRPr>
          </a:p>
        </p:txBody>
      </p:sp>
      <p:sp>
        <p:nvSpPr>
          <p:cNvPr id="4" name="PIJL-OMHOOG en -OMLAAG 3"/>
          <p:cNvSpPr/>
          <p:nvPr/>
        </p:nvSpPr>
        <p:spPr>
          <a:xfrm>
            <a:off x="4211638" y="2133600"/>
            <a:ext cx="576262" cy="34559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PIJL-LINKS en -RECHTS 4"/>
          <p:cNvSpPr/>
          <p:nvPr/>
        </p:nvSpPr>
        <p:spPr>
          <a:xfrm>
            <a:off x="2843213" y="3429000"/>
            <a:ext cx="3168650" cy="576263"/>
          </a:xfrm>
          <a:prstGeom prst="leftRightArrow">
            <a:avLst>
              <a:gd name="adj1" fmla="val 4196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366" name="Picture 4" descr="http://www.milieucentraal.nl/Domeinen/algemeen/Images/Fotos/huis_gr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49725"/>
            <a:ext cx="37401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AutoShape 6" descr="data:image/jpg;base64,/9j/4AAQSkZJRgABAQAAAQABAAD/2wCEAAkGBhQSEBQUEhQTFBQUFhQWFRcYFxcZGBgVFxUVFBUUFBgYHCYeGBwkGRQVHy8gJScqLCwsFR4xNTAqNSYrLCkBCQoKDgwOGQ8PGi0kHx8sLCksLiwqLCksLCwpLCwsKSwsLCwsLCwsLCwsLCkpLCksLCwsLCwsLCwsLCwpLCwpLP/AABEIAKAAoAMBIgACEQEDEQH/xAAbAAABBQEBAAAAAAAAAAAAAAADAQIEBQYAB//EAD0QAAIBAgMFBgMFBwQDAQAAAAECEQADBBIhBTFBUWEGEyJxgZEyobEUcsHR8CNCUmKC4fEHkqLCFTNDJP/EABkBAAMBAQEAAAAAAAAAAAAAAAABAwIEBf/EACURAAICAgIDAAEFAQAAAAAAAAABAhEDIRIxE0FRBCJhcaGxUv/aAAwDAQACEQMRAD8A9OJpA9NY0wmvTSOOwveU0mhE0zPW0jNhzTc1BN4c6Q4gU6FYYmmmhHE037TToQQ00mhnEmhterQg5NMLVHZ6VRTEFmuzVwFIaYjs1JmpDTSaAHZq7NTCaaWoAfnpM9Mmmk0AXDGmTTjTTUSo1qC6UY00mtIyyK1ML1JYUJ7VaECL003KS4hFR2u0ASDcppeoFzaCjew96fYv5txkUATretSkFBsrpRc1MQ4mmE12ams0b6BHE00mot/atpPiu2x5sKgXO1eGG66GP8oLfQUckOmW5NNJqoHaMN8Fm+/9BA+dCxO2LwWRhyJIAzMNWYwogdTRyXoVF0WppaqOztC9cYqGsqw3rqSNYn3qR9kvH4r3sIosdGyKUwrRWxE7rdw+kfWhv3h3Wo83A+lc6ZVoGy0M058PfPC0v+4/lUa5gr3G4B91PzNUVGGgpphqOdnsfiu3D5ED6CmnZFs/EC33mY/jWjI3F7Tt2x43QdCwFZHbvbC2bbQtzXcbcSepJEAVsU2TaG61aH9C/WKh3dj4W2SzW7Izby4XX/dS2+h69nkox8sc1xjroMxBjkcqiTVrsXaWJBX7PbdwxKl3lpjlrA1BqV2pbA94jLkzqwzZDGZQTAATz3xVrgu1VpbaJZsOFRg2gCKd5MA6yZqMcU5TaKuUVEtdmNiWJkZQI1cMNY8UQTOvGanX8LiGGl8L922P+xJqvTtZO+zc03wVMedTsJtxLkQGE84089a6PG49/wCkudkE9nLzf+zG4gjkuVPpSr2Nsfvm9c+/dY/SKvM1NJpcUFsgWOzmGT4bFv1En51NSyq/CqjyAH0pSaQmtJJCsUtVftFvHh1/ivp/xDMfpU0mqzFXJxeHH8K3rh9Eyj8a3HsTGbGw/wD7Lv8AE5Uf0mSf+XyqyJoGEbJbS1GqoHf710lo9FC+9EJrEXaHJbN3lppWil67PXm2dVEdrg3UptA0TuOMzXFIrVr0KvpDvYKoxwtMx/a7C2dHugnkvi+Y0+dZ/G/6p2FPgtuw1kmB5RV4rI10Rbj9DdqdsjC24Ed4wMTuVRvc89dw4n1rx/aWLNy4zuS07s3iY/zEnd5CBV92i7X2sTGfvARmkiPFLEjgYgaDoKzlzKzeAH11rrx0tyZN76RL2NsbM2Yjyrd7O2PA3CP1pVBsbEXlAZcO13L8UMEnylTHuauU2tjWXOmHthNYDPJHqAJqkvyIL9KEsUm7ZcNglLSoiR4jAj2qsayisTGk6daj4bbV8Ei6iLxgEn6UTEYlBDXHRJJAzMBJ4gTxqdpqzdNEuzjMtwRu3RPCJq3tXgyhlMg7qyVu9FwHkrN6BWq17OYS4Zuvfa4rAqtuNFAOk9fKN9Slaeh6rZcmmk0UrQ2FaMjSagYHatpcc4NoXLiWSAxY5RPiKleO/Wplx4BJ3AE+1UfY9FbEXrrCTldiTrVYxTjJv0iU8qg0vpYYVGzXLjnM1xpJ4aDcKOTWes7Qu28SFuNKXpKjgp4AdKvleQDzqGOaktFpJp0z0KkL1CLmmhzzrkWM6OYXaG0xats5I0HHQTWN7SbQvXLBu3biWbCiY8UnlKjeTwWaB2i2yj4xLTuq2rXjfMYBYawf+IjzrHdqtvnGXDkIOHsfD4gue4f/AKZTqwE6AfjXTCChX0jKXL+CoxGKd/EeuVZ1A8udSMf2dIwf2lcRbcjJntLqyZzADGdD6Cm7dxFjNGHZsirl8UyxjVhyBP0qov4okAKmSUVG1JzlWzFz1k05zY4xWqH7I2Qb5jNBOmgnXcJ6TWt7P7CFu4RdXMwUGJ0kEqZ+VH7DdmHjvCrETIA+Z8qusaSt9AhQO/eatOUAZTm037jXJ5GuSv0dHFNJ0SLVplUkBVG/xaADoD+NV1rERIVkAloIE6SYiou2Pih7jXvCDrokkt8KDhoN9AwoVrhViFAM8uA0HzrEU2OTSLXEkC33heXzaARuG/N6VRbV2YuIQJcdsoII5yBGaTrJBp2JxYLkIN/wgbgBxPTrQ8xMASTuAA1J3AAV14YWmn0QyS3aDYXDmLql5y21VWO/xtG4dFarvYEqrLmB1B0kdDvqi2hfNtRaWCwOa4Z0z7ggI35RPqzVI2TccKSxAmIgcBx161aKohkdI2QsmJz/ADFR8TiFQjM4APH9Dy96zOI7RZPDmM8v7Co9w4m/GWy8GYLeEdfi8qJTr2QjyfSL7FY6ywYPeyqZBC74jXhP+aqNndoMJbzjD/aLpuLl0tk8QTBIHKhHsdduGb10LO8JLH5wPrWN2rYvYLFZWJIU5kPBl5+fOpSzSiq9FPDy2+zSrtgvaS2LLm5avTmJRTJb4TJnpy0q7t4jFHMBZsrlZh47pMEHdCLrVXsl7d5hezKBIe4pOuYROUcZitTatkDXexLHzYyfrRjjxRRy5uzY5qFeuwP160uaqbtfjClgKhIa54QRvA1LEdYEetEI8pJI1KXGLbPLdr7aYPfdBNy4WAaMxRCTJAjwmI15VRJcGUBToONa5cIFEKIH6386ze3sOFvLlAGZJMcTmIk13ZsDxrnZx4fyVklwoHhrGbU7hV1sfYbX7ygDSPTfUTZdiV8RgDU1odk9pGst+xQMIiSJ9dd1ebkk1s9KCTPVsNhkw+EBchfCByG6IA3mvNe0GMm4l34QwuwOSqwQD9daFtjtY991JAQAARJMnWWM8ar9sh3FgKNBaEmREs7N+IrmhjfftlZTXRCv7Qk+3yn86XDhnJIgKf3jqN0aDjTbOxjILeIE6lgQg00g8fXTpVg9xFgD9oeQkIP+zfIeddePF/0QlP4PsYWQQmgHxuxAA6s30A9BXXMattYsmWIIa6RBg71tA6oP5j4j0GlR7xu3CoOgB0WVUDoEjnyg9alWtj6S7eg/OuqvRzuajsrsNZLmBu4nkKvMPYLFbabzp5Dix6UtjAkg5FhQRmaNFkhZY8TJHWtZs/ZK2gQNT+83EkfQchUp5EnxXZmMXk2+huE2dbtDwIoPFoGY9Sd5NHejd1SdzWLRdIBlFQ9o7HtX1y3UDAajmDzU8KsxYp4s1lyNUef4Ts7Zsu2VfEpIOpIB6A7t4PrWvW3IB5gVE2tgFt4hMQR+zfLbvjgDutXj0B8LdCDwq9yCOFHJVpGIwabtknPWT7VbZt96qOcuRWgndJK8vKtFbxEmI4A+9YD/AFKsFHt38gYAwQdQTpII/pHzoWZQkpJjnic4uLOv4u2P3gfKqLaWKRr9rQEEOmvP4l+hrN3sRcZicpEkmAIA6AcBQmW6YgQQQQZGhG6t5/zlki4nNg/D8c1It9q7aK+FcoE7gABA51Wna1xzowEcOflUBr5zkuPFyPA1JxN5GUTwHAfLSvOcn9PUSJVrazMyoBLMQomd5McPOt1YwjaAuBl0+GToTuJ0j0rJ9h9jd9fztmRLYlWgasTAEt0k6TXp+D2NYG8s5/mfT2UCrYs0Y7kc+bHklqBC/wDA2jh+9d3LEgS3iAEwTlBlvKjYDZ6R+zw969yZv2Sey6nWr3DPaRgES2NCZCzERxadST8jUu9tEaeImSAd2g4mnL8v4hw/Ha7ZWYXYeJIgGzh15W0Bb31J96ELGAs6XbyuwJEE6SDBGVeRERrVjitsW0AJYAA6ktwj84qoudobFv4FtqSSSQFGpMmWioPPOWl/RXxQW5b/AJLNcfZvL3SK2SAR4GRNGBEGBxAPpUtRFYDGdqMYtxnXuXtndlOZgBzzxM9KZZ/1DdiFPgbUaqB7f5quJce+zM/1ddHoc101i/8Azzsk9/B8h+FKNoXGU/tWY6EQSBEHpxjdVtsnVGzmkzV5de7ZXdRLg75zaDnOgoNvtXekA3Cdd0tJ8jMVmx0erF6aWrzbB7ee6TmW4qorMzZiQABO6BBO4a1L2TfOKcpauMCq5iXmPi4QetFmqCDtBiODjdHwr+dRcfjr18BbjAqOGVdfOhweRrobl9K8fzMpyKe/sA/uH0JH131UphpLiQSm/LqPcVe9or7ph3K6Ews6aAnX9daj4XAYkWwg7q0sRAGY7tSeZNaUlVsLM2biOY1JHSpOFwSk6wo11bQbiRqavbfZyN7SfugVMt7KQR4FYjiwn+1LyRDkUeE2jczBVZiNJIBaBxOnKtdhezOJxY//AD4y2LYA18YYniPDJUe1R0BHIeVV+02Npc9sm27MBmQlTqddx6U4zTdUCkWG17WMwRVLpRgQSDaYscogZmRgGjrUfD4q7cUN9oBU6aCNeWp30DZjsxZmLMxiWYlifU+VExVopmuW1ViR40jRwNZ6OOBGtblKN0xt7okXoAMtMiJOp8wTuPlTLNwr8DXOW+R6zpS4S4jKHSIYaGNeoPWpHeGseRx0hWRr+Ha62ZyCdNS3ACBooinLs8aeIdIA/GTRv1urgx/QoeaTFZFwGABZw7MxTUSdCjfC0cxBFTFtlTIdgdP1uoXeFbiud0MrTA8B1ESRMMB70r3M/wAM/nVnOShd0xvasa+EDEkkktv6jlQl2UgIIDSNQddI3caKbPnXCz5+9Q8svpm38F+zwGALw/xCfi89abhcMLRJtF0JEEqYMct9cbfn70gt0/LL6O/2H94edL3h5mgieRpSCP8ANQ0KwO1bHeWXTeSpjf8AENR8xTNjYzPYtknUAKfNdKkBjyPvUE7OAZmQsmfVgpEE84I0raaqmFlk9wDeY86AdpJuBLHkon6UBMAnEEnqZ+W6paWgBAkeUAe1FwX7gDN+43w246uY/v8AKh3sA1wAXHXQzCjcfMn8Kk5Op+VKQPP0FHP4FiWcOFECT560YGg04XDw+n5GsNthZBey1pma2ue25l7Y3hv40/EVLtY+2w8LT0ytPqI0oguE9KXO36/xW+Wtqx2d3hO5B5sY+Qk0ndtxJH3QF+e/50jXjwg+v9qTvD0o5S9aDkPSwo1gTzOp9zrRPQUGTXNU6CwsDlXFRyHvQS8cqWaKCwkDkKTyFMAHKuEcqKGC73ypRd5x0qOLp5e1dmPWnSMEjvq7vtf7UEseVKBzFOkIN3nU0nfedMUdBXNlnUj1p0h7CZprtf0aZbK8CKXOo3/jS0Gxcxpyz196RWU7iKXQcqLQUzsk8/nXd151xuxXd70FLkPiOCdflSQeB+VMa95e9J9q6ijkFBQTzpSTQFvzxHtSC9yOtHIdEjMf1NcJqObh5im94aXICSZrs1RpobHjNFjP/9k="/>
          <p:cNvSpPr>
            <a:spLocks noChangeAspect="1" noChangeArrowheads="1"/>
          </p:cNvSpPr>
          <p:nvPr/>
        </p:nvSpPr>
        <p:spPr bwMode="auto">
          <a:xfrm>
            <a:off x="155575" y="-731838"/>
            <a:ext cx="1524000" cy="152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68" name="AutoShape 8" descr="data:image/jpg;base64,/9j/4AAQSkZJRgABAQAAAQABAAD/2wCEAAkGBhQSEBQUEhQTFBQUFhQWFRcYFxcZGBgVFxUVFBUUFBgYHCYeGBwkGRQVHy8gJScqLCwsFR4xNTAqNSYrLCkBCQoKDgwOGQ8PGi0kHx8sLCksLiwqLCksLCwpLCwsKSwsLCwsLCwsLCwsLCkpLCksLCwsLCwsLCwsLCwpLCwpLP/AABEIAKAAoAMBIgACEQEDEQH/xAAbAAABBQEBAAAAAAAAAAAAAAADAQIEBQYAB//EAD0QAAIBAgMFBgMFBwQDAQAAAAECEQADBBIhBTFBUWEGEyJxgZEyobEUcsHR8CNCUmKC4fEHkqLCFTNDJP/EABkBAAMBAQEAAAAAAAAAAAAAAAABAwIEBf/EACURAAICAgIDAAEFAQAAAAAAAAABAhEDIRIxE0FRBCJhcaGxUv/aAAwDAQACEQMRAD8A9OJpA9NY0wmvTSOOwveU0mhE0zPW0jNhzTc1BN4c6Q4gU6FYYmmmhHE037TToQQ00mhnEmhterQg5NMLVHZ6VRTEFmuzVwFIaYjs1JmpDTSaAHZq7NTCaaWoAfnpM9Mmmk0AXDGmTTjTTUSo1qC6UY00mtIyyK1ML1JYUJ7VaECL003KS4hFR2u0ASDcppeoFzaCjew96fYv5txkUATretSkFBsrpRc1MQ4mmE12ams0b6BHE00mot/atpPiu2x5sKgXO1eGG66GP8oLfQUckOmW5NNJqoHaMN8Fm+/9BA+dCxO2LwWRhyJIAzMNWYwogdTRyXoVF0WppaqOztC9cYqGsqw3rqSNYn3qR9kvH4r3sIosdGyKUwrRWxE7rdw+kfWhv3h3Wo83A+lc6ZVoGy0M058PfPC0v+4/lUa5gr3G4B91PzNUVGGgpphqOdnsfiu3D5ED6CmnZFs/EC33mY/jWjI3F7Tt2x43QdCwFZHbvbC2bbQtzXcbcSepJEAVsU2TaG61aH9C/WKh3dj4W2SzW7Izby4XX/dS2+h69nkox8sc1xjroMxBjkcqiTVrsXaWJBX7PbdwxKl3lpjlrA1BqV2pbA94jLkzqwzZDGZQTAATz3xVrgu1VpbaJZsOFRg2gCKd5MA6yZqMcU5TaKuUVEtdmNiWJkZQI1cMNY8UQTOvGanX8LiGGl8L922P+xJqvTtZO+zc03wVMedTsJtxLkQGE84089a6PG49/wCkudkE9nLzf+zG4gjkuVPpSr2Nsfvm9c+/dY/SKvM1NJpcUFsgWOzmGT4bFv1En51NSyq/CqjyAH0pSaQmtJJCsUtVftFvHh1/ivp/xDMfpU0mqzFXJxeHH8K3rh9Eyj8a3HsTGbGw/wD7Lv8AE5Uf0mSf+XyqyJoGEbJbS1GqoHf710lo9FC+9EJrEXaHJbN3lppWil67PXm2dVEdrg3UptA0TuOMzXFIrVr0KvpDvYKoxwtMx/a7C2dHugnkvi+Y0+dZ/G/6p2FPgtuw1kmB5RV4rI10Rbj9DdqdsjC24Ed4wMTuVRvc89dw4n1rx/aWLNy4zuS07s3iY/zEnd5CBV92i7X2sTGfvARmkiPFLEjgYgaDoKzlzKzeAH11rrx0tyZN76RL2NsbM2Yjyrd7O2PA3CP1pVBsbEXlAZcO13L8UMEnylTHuauU2tjWXOmHthNYDPJHqAJqkvyIL9KEsUm7ZcNglLSoiR4jAj2qsayisTGk6daj4bbV8Ei6iLxgEn6UTEYlBDXHRJJAzMBJ4gTxqdpqzdNEuzjMtwRu3RPCJq3tXgyhlMg7qyVu9FwHkrN6BWq17OYS4Zuvfa4rAqtuNFAOk9fKN9Slaeh6rZcmmk0UrQ2FaMjSagYHatpcc4NoXLiWSAxY5RPiKleO/Wplx4BJ3AE+1UfY9FbEXrrCTldiTrVYxTjJv0iU8qg0vpYYVGzXLjnM1xpJ4aDcKOTWes7Qu28SFuNKXpKjgp4AdKvleQDzqGOaktFpJp0z0KkL1CLmmhzzrkWM6OYXaG0xats5I0HHQTWN7SbQvXLBu3biWbCiY8UnlKjeTwWaB2i2yj4xLTuq2rXjfMYBYawf+IjzrHdqtvnGXDkIOHsfD4gue4f/AKZTqwE6AfjXTCChX0jKXL+CoxGKd/EeuVZ1A8udSMf2dIwf2lcRbcjJntLqyZzADGdD6Cm7dxFjNGHZsirl8UyxjVhyBP0qov4okAKmSUVG1JzlWzFz1k05zY4xWqH7I2Qb5jNBOmgnXcJ6TWt7P7CFu4RdXMwUGJ0kEqZ+VH7DdmHjvCrETIA+Z8qusaSt9AhQO/eatOUAZTm037jXJ5GuSv0dHFNJ0SLVplUkBVG/xaADoD+NV1rERIVkAloIE6SYiou2Pih7jXvCDrokkt8KDhoN9AwoVrhViFAM8uA0HzrEU2OTSLXEkC33heXzaARuG/N6VRbV2YuIQJcdsoII5yBGaTrJBp2JxYLkIN/wgbgBxPTrQ8xMASTuAA1J3AAV14YWmn0QyS3aDYXDmLql5y21VWO/xtG4dFarvYEqrLmB1B0kdDvqi2hfNtRaWCwOa4Z0z7ggI35RPqzVI2TccKSxAmIgcBx161aKohkdI2QsmJz/ADFR8TiFQjM4APH9Dy96zOI7RZPDmM8v7Co9w4m/GWy8GYLeEdfi8qJTr2QjyfSL7FY6ywYPeyqZBC74jXhP+aqNndoMJbzjD/aLpuLl0tk8QTBIHKhHsdduGb10LO8JLH5wPrWN2rYvYLFZWJIU5kPBl5+fOpSzSiq9FPDy2+zSrtgvaS2LLm5avTmJRTJb4TJnpy0q7t4jFHMBZsrlZh47pMEHdCLrVXsl7d5hezKBIe4pOuYROUcZitTatkDXexLHzYyfrRjjxRRy5uzY5qFeuwP160uaqbtfjClgKhIa54QRvA1LEdYEetEI8pJI1KXGLbPLdr7aYPfdBNy4WAaMxRCTJAjwmI15VRJcGUBToONa5cIFEKIH6386ze3sOFvLlAGZJMcTmIk13ZsDxrnZx4fyVklwoHhrGbU7hV1sfYbX7ygDSPTfUTZdiV8RgDU1odk9pGst+xQMIiSJ9dd1ebkk1s9KCTPVsNhkw+EBchfCByG6IA3mvNe0GMm4l34QwuwOSqwQD9daFtjtY991JAQAARJMnWWM8ar9sh3FgKNBaEmREs7N+IrmhjfftlZTXRCv7Qk+3yn86XDhnJIgKf3jqN0aDjTbOxjILeIE6lgQg00g8fXTpVg9xFgD9oeQkIP+zfIeddePF/0QlP4PsYWQQmgHxuxAA6s30A9BXXMattYsmWIIa6RBg71tA6oP5j4j0GlR7xu3CoOgB0WVUDoEjnyg9alWtj6S7eg/OuqvRzuajsrsNZLmBu4nkKvMPYLFbabzp5Dix6UtjAkg5FhQRmaNFkhZY8TJHWtZs/ZK2gQNT+83EkfQchUp5EnxXZmMXk2+huE2dbtDwIoPFoGY9Sd5NHejd1SdzWLRdIBlFQ9o7HtX1y3UDAajmDzU8KsxYp4s1lyNUef4Ts7Zsu2VfEpIOpIB6A7t4PrWvW3IB5gVE2tgFt4hMQR+zfLbvjgDutXj0B8LdCDwq9yCOFHJVpGIwabtknPWT7VbZt96qOcuRWgndJK8vKtFbxEmI4A+9YD/AFKsFHt38gYAwQdQTpII/pHzoWZQkpJjnic4uLOv4u2P3gfKqLaWKRr9rQEEOmvP4l+hrN3sRcZicpEkmAIA6AcBQmW6YgQQQQZGhG6t5/zlki4nNg/D8c1It9q7aK+FcoE7gABA51Wna1xzowEcOflUBr5zkuPFyPA1JxN5GUTwHAfLSvOcn9PUSJVrazMyoBLMQomd5McPOt1YwjaAuBl0+GToTuJ0j0rJ9h9jd9fztmRLYlWgasTAEt0k6TXp+D2NYG8s5/mfT2UCrYs0Y7kc+bHklqBC/wDA2jh+9d3LEgS3iAEwTlBlvKjYDZ6R+zw969yZv2Sey6nWr3DPaRgES2NCZCzERxadST8jUu9tEaeImSAd2g4mnL8v4hw/Ha7ZWYXYeJIgGzh15W0Bb31J96ELGAs6XbyuwJEE6SDBGVeRERrVjitsW0AJYAA6ktwj84qoudobFv4FtqSSSQFGpMmWioPPOWl/RXxQW5b/AJLNcfZvL3SK2SAR4GRNGBEGBxAPpUtRFYDGdqMYtxnXuXtndlOZgBzzxM9KZZ/1DdiFPgbUaqB7f5quJce+zM/1ddHoc101i/8Azzsk9/B8h+FKNoXGU/tWY6EQSBEHpxjdVtsnVGzmkzV5de7ZXdRLg75zaDnOgoNvtXekA3Cdd0tJ8jMVmx0erF6aWrzbB7ee6TmW4qorMzZiQABO6BBO4a1L2TfOKcpauMCq5iXmPi4QetFmqCDtBiODjdHwr+dRcfjr18BbjAqOGVdfOhweRrobl9K8fzMpyKe/sA/uH0JH131UphpLiQSm/LqPcVe9or7ph3K6Ews6aAnX9daj4XAYkWwg7q0sRAGY7tSeZNaUlVsLM2biOY1JHSpOFwSk6wo11bQbiRqavbfZyN7SfugVMt7KQR4FYjiwn+1LyRDkUeE2jczBVZiNJIBaBxOnKtdhezOJxY//AD4y2LYA18YYniPDJUe1R0BHIeVV+02Npc9sm27MBmQlTqddx6U4zTdUCkWG17WMwRVLpRgQSDaYscogZmRgGjrUfD4q7cUN9oBU6aCNeWp30DZjsxZmLMxiWYlifU+VExVopmuW1ViR40jRwNZ6OOBGtblKN0xt7okXoAMtMiJOp8wTuPlTLNwr8DXOW+R6zpS4S4jKHSIYaGNeoPWpHeGseRx0hWRr+Ha62ZyCdNS3ACBooinLs8aeIdIA/GTRv1urgx/QoeaTFZFwGABZw7MxTUSdCjfC0cxBFTFtlTIdgdP1uoXeFbiud0MrTA8B1ESRMMB70r3M/wAM/nVnOShd0xvasa+EDEkkktv6jlQl2UgIIDSNQddI3caKbPnXCz5+9Q8svpm38F+zwGALw/xCfi89abhcMLRJtF0JEEqYMct9cbfn70gt0/LL6O/2H94edL3h5mgieRpSCP8ANQ0KwO1bHeWXTeSpjf8AENR8xTNjYzPYtknUAKfNdKkBjyPvUE7OAZmQsmfVgpEE84I0raaqmFlk9wDeY86AdpJuBLHkon6UBMAnEEnqZ+W6paWgBAkeUAe1FwX7gDN+43w246uY/v8AKh3sA1wAXHXQzCjcfMn8Kk5Op+VKQPP0FHP4FiWcOFECT560YGg04XDw+n5GsNthZBey1pma2ue25l7Y3hv40/EVLtY+2w8LT0ytPqI0oguE9KXO36/xW+Wtqx2d3hO5B5sY+Qk0ndtxJH3QF+e/50jXjwg+v9qTvD0o5S9aDkPSwo1gTzOp9zrRPQUGTXNU6CwsDlXFRyHvQS8cqWaKCwkDkKTyFMAHKuEcqKGC73ypRd5x0qOLp5e1dmPWnSMEjvq7vtf7UEseVKBzFOkIN3nU0nfedMUdBXNlnUj1p0h7CZprtf0aZbK8CKXOo3/jS0Gxcxpyz196RWU7iKXQcqLQUzsk8/nXd151xuxXd70FLkPiOCdflSQeB+VMa95e9J9q6ijkFBQTzpSTQFvzxHtSC9yOtHIdEjMf1NcJqObh5im94aXICSZrs1RpobHjNFjP/9k="/>
          <p:cNvSpPr>
            <a:spLocks noChangeAspect="1" noChangeArrowheads="1"/>
          </p:cNvSpPr>
          <p:nvPr/>
        </p:nvSpPr>
        <p:spPr bwMode="auto">
          <a:xfrm>
            <a:off x="155575" y="-731838"/>
            <a:ext cx="1524000" cy="152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5369" name="Picture 12" descr="http://www.elsevier.nl/upload/1d2fe5fa-da3e-440f-a32c-21ecd67aa367_vogelaar-probleemwij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076700"/>
            <a:ext cx="2951163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5" descr="huis_van_de_toekomst_energi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35099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9" descr="vill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700213"/>
            <a:ext cx="2992438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nl-NL" sz="4000" smtClean="0">
                <a:effectLst/>
              </a:rPr>
              <a:t>Voorbeeld scenario’s</a:t>
            </a:r>
            <a:br>
              <a:rPr lang="nl-NL" sz="4000" smtClean="0">
                <a:effectLst/>
              </a:rPr>
            </a:br>
            <a:r>
              <a:rPr lang="nl-NL" sz="4000" i="1" smtClean="0">
                <a:effectLst/>
              </a:rPr>
              <a:t>Zekerheid: </a:t>
            </a:r>
            <a:r>
              <a:rPr lang="nl-NL" sz="4000" smtClean="0">
                <a:effectLst/>
              </a:rPr>
              <a:t>wet en regelgeving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686800" cy="5068888"/>
          </a:xfrm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3000" smtClean="0">
                <a:effectLst/>
              </a:rPr>
              <a:t>                      </a:t>
            </a:r>
            <a:r>
              <a:rPr lang="nl-NL" sz="2000" smtClean="0">
                <a:effectLst/>
              </a:rPr>
              <a:t>Veel geld en noodzaak innovaties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Samenwerking 						Ieder voor zich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nl-NL" sz="2000" smtClean="0"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 </a:t>
            </a:r>
            <a:r>
              <a:rPr lang="nl-NL" sz="2000" i="1" smtClean="0">
                <a:solidFill>
                  <a:srgbClr val="FF0000"/>
                </a:solidFill>
                <a:effectLst/>
              </a:rPr>
              <a:t>elkaars machines lenen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nl-NL" sz="2000" smtClean="0">
                <a:effectLst/>
              </a:rPr>
              <a:t>                              Weinig tijd en noodzaak voor innovaties</a:t>
            </a:r>
          </a:p>
        </p:txBody>
      </p:sp>
      <p:sp>
        <p:nvSpPr>
          <p:cNvPr id="5" name="PIJL-OMHOOG en -OMLAAG 4"/>
          <p:cNvSpPr/>
          <p:nvPr/>
        </p:nvSpPr>
        <p:spPr>
          <a:xfrm>
            <a:off x="4211638" y="2133600"/>
            <a:ext cx="576262" cy="31670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PIJL-LINKS en -RECHTS 5"/>
          <p:cNvSpPr/>
          <p:nvPr/>
        </p:nvSpPr>
        <p:spPr>
          <a:xfrm>
            <a:off x="2268538" y="3213100"/>
            <a:ext cx="4464050" cy="576263"/>
          </a:xfrm>
          <a:prstGeom prst="leftRightArrow">
            <a:avLst>
              <a:gd name="adj1" fmla="val 4196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390" name="Picture 4" descr="http://www.feestadres.nl/images/arrangementen/lekker-op-de-trekker_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89363"/>
            <a:ext cx="342900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6" descr="foto mestvergistingsinstallatie-kl.jpg (37752 bytes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333216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>
              <a:cs typeface="Arial" charset="0"/>
            </a:endParaRPr>
          </a:p>
        </p:txBody>
      </p:sp>
      <p:sp>
        <p:nvSpPr>
          <p:cNvPr id="1639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>
              <a:cs typeface="Arial" charset="0"/>
            </a:endParaRPr>
          </a:p>
        </p:txBody>
      </p:sp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>
              <a:cs typeface="Arial" charset="0"/>
            </a:endParaRPr>
          </a:p>
        </p:txBody>
      </p:sp>
      <p:pic>
        <p:nvPicPr>
          <p:cNvPr id="16395" name="Picture 15" descr="http://www.veluwespecialist.nl/images/bedrijfsuitjes/lekker-op-de-trekker_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3716338"/>
            <a:ext cx="3379788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7" descr="http://www.trouw.nl/multimedia/archive/00326/503078_213278_jpeg_326957a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989138"/>
            <a:ext cx="352901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Oefening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Nu zelf aan de slag!!</a:t>
            </a:r>
          </a:p>
          <a:p>
            <a:endParaRPr lang="en-US" smtClean="0">
              <a:effectLst/>
            </a:endParaRPr>
          </a:p>
          <a:p>
            <a:r>
              <a:rPr lang="en-US" smtClean="0">
                <a:effectLst/>
              </a:rPr>
              <a:t>Vul individueel in welke kernonzekerheden er zijn voor jullie plan</a:t>
            </a:r>
          </a:p>
          <a:p>
            <a:r>
              <a:rPr lang="en-US" smtClean="0">
                <a:effectLst/>
              </a:rPr>
              <a:t>Vergelijk dan met je groepsleden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nl-NL" smtClean="0"/>
              <a:t>Stap 6 - Ontwikkel Scenarios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nl-NL" smtClean="0"/>
              <a:t>Pakkende, creatieve verhalen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nl-NL" smtClean="0"/>
              <a:t>Veelzeggende titels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nl-NL" smtClean="0"/>
              <a:t>Consistent verhaal zijn;kloppend</a:t>
            </a:r>
          </a:p>
          <a:p>
            <a:pPr marL="609600" indent="-609600" eaLnBrk="1" hangingPunct="1">
              <a:defRPr/>
            </a:pPr>
            <a:endParaRPr lang="en-US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2268538" y="4581525"/>
            <a:ext cx="4152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De toekomst van de energie;</a:t>
            </a:r>
          </a:p>
          <a:p>
            <a:r>
              <a:rPr lang="en-US">
                <a:hlinkClick r:id="rId3"/>
              </a:rPr>
              <a:t>http://player.omroep.nl/?aflid=7039425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Stap 7 – Interpretatie van </a:t>
            </a:r>
            <a:r>
              <a:rPr lang="nl-NL" dirty="0" err="1" smtClean="0"/>
              <a:t>scenarios</a:t>
            </a:r>
            <a:endParaRPr lang="nl-NL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nl-NL" dirty="0" smtClean="0"/>
              <a:t>Belangrijkste onderdeel van scenario planning – Stel de gevolgen van ieder scenario vast voor het bedrijf/product (zie stap 2).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8163" y="241300"/>
            <a:ext cx="8037512" cy="728663"/>
          </a:xfrm>
        </p:spPr>
        <p:txBody>
          <a:bodyPr/>
          <a:lstStyle/>
          <a:p>
            <a:pPr eaLnBrk="1" hangingPunct="1">
              <a:defRPr/>
            </a:pPr>
            <a:r>
              <a:rPr lang="nl-NL" sz="4000" smtClean="0"/>
              <a:t>Checklist for functional analysis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mtClean="0"/>
              <a:t> </a:t>
            </a:r>
          </a:p>
        </p:txBody>
      </p:sp>
      <p:sp>
        <p:nvSpPr>
          <p:cNvPr id="20484" name="AutoShape 4" descr="ChecklistforAnalyzingOrganisationalStrengthsandWeaknesses%2ejpg?_lang=NL&amp;hm___tg=http%3a%2f%2f65%2e54%2e229%2e250%2fcgi%2dbin%2fgetmsg%2fChecklistforAnalyzingOrganisationalStrengthsandWeaknesses%252ejpg&amp;hm___qs=%26msg%3d3879605A%2dCE6D%2d4DDB%2d9680%2d54E7AB2603CD%26start%3d0%26len%3d198691%26mimepart%3d5%26curmbox%3d00000000%2d0000%2d0000%2d0000%2d000000000001%26b%3daa4d253d62bfbd7be2c651d4625989f3%26disk%3d10%2e1%2e106%2e208_d3304%26login%3da_bergsma12%26domain%3dhotmail%252ecom%26_lang%3dNL%26country%3dNL&amp;hm___cacheh=1&amp;file=ChecklistforAnalyzingOrganisationalStrengthsandWeaknesses%2ejpg&amp;domain=hotmail"/>
          <p:cNvSpPr>
            <a:spLocks noChangeAspect="1" noChangeArrowheads="1"/>
          </p:cNvSpPr>
          <p:nvPr/>
        </p:nvSpPr>
        <p:spPr bwMode="auto">
          <a:xfrm>
            <a:off x="857250" y="777875"/>
            <a:ext cx="7429500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485" name="Picture 5" descr="Checklist for Analyzing Organisational Strengths and Weakness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25500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Jouw toekomstbeeld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effectLst/>
              </a:rPr>
              <a:t>    maar het kan ook anders uitpakken…….</a:t>
            </a:r>
          </a:p>
        </p:txBody>
      </p:sp>
      <p:pic>
        <p:nvPicPr>
          <p:cNvPr id="3076" name="Picture 5" descr="moppeng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349500"/>
            <a:ext cx="257016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trouw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41438"/>
            <a:ext cx="284797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 descr="Gez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7813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Scenario 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Stap 8- Maak een actieplan</a:t>
            </a:r>
          </a:p>
          <a:p>
            <a:pPr>
              <a:defRPr/>
            </a:pPr>
            <a:endParaRPr lang="nl-NL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nl-NL" dirty="0" smtClean="0"/>
              <a:t>In ieder geval aangeven welke trends extra in de gaten gehouden </a:t>
            </a:r>
            <a:r>
              <a:rPr lang="nl-NL" smtClean="0"/>
              <a:t>moeten worden</a:t>
            </a:r>
            <a:endParaRPr lang="nl-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Het hele verhaal nog eens op een rij…verteld door een expert. 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454275" y="3109913"/>
            <a:ext cx="492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  <a:p>
            <a:r>
              <a:rPr lang="nl-NL">
                <a:hlinkClick r:id="rId2"/>
              </a:rPr>
              <a:t>http://www.youtube.com/watch?v=xs-Hi_ctHoY</a:t>
            </a:r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Worst case scenario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effectLst/>
            </a:endParaRPr>
          </a:p>
        </p:txBody>
      </p:sp>
      <p:pic>
        <p:nvPicPr>
          <p:cNvPr id="4100" name="Picture 9" descr="onvruchtbaar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644900"/>
            <a:ext cx="237490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scheiden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700213"/>
            <a:ext cx="260985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7" descr="zw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1663"/>
            <a:ext cx="3635375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Opdracht in deze module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Bedenk een strategie bij het worst case scenario en reken dat ook door!</a:t>
            </a:r>
          </a:p>
          <a:p>
            <a:pPr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r>
              <a:rPr lang="en-US" smtClean="0">
                <a:effectLst/>
              </a:rPr>
              <a:t>Door een strategie kun je anticiperen op de situatie door maatregelen te treffen</a:t>
            </a:r>
          </a:p>
        </p:txBody>
      </p:sp>
      <p:pic>
        <p:nvPicPr>
          <p:cNvPr id="5124" name="Picture 5" descr="file%20-%20traffic%20j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652963"/>
            <a:ext cx="356235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Inhoud</a:t>
            </a:r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 stappen in het scenario planningsproces</a:t>
            </a:r>
          </a:p>
          <a:p>
            <a:pPr eaLnBrk="1" hangingPunct="1">
              <a:defRPr/>
            </a:pPr>
            <a:r>
              <a:rPr lang="en-US" smtClean="0"/>
              <a:t>Video; de voedselrevolutie</a:t>
            </a:r>
          </a:p>
          <a:p>
            <a:pPr eaLnBrk="1" hangingPunct="1">
              <a:defRPr/>
            </a:pPr>
            <a:r>
              <a:rPr lang="en-US" smtClean="0"/>
              <a:t>Zelf oefenen met scenario’s.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l-NL" smtClean="0"/>
              <a:t>Techniek om toekomstbeelden te voorspellen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mtClean="0"/>
              <a:t>Veel gebruikte methode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mtClean="0"/>
              <a:t>Gebruikmaken van zekere en onzekere factoren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nl-NL" smtClean="0"/>
              <a:t>Doel – beschrijf toekomstbeelden en ontwikkel 4 mogelijke scenario’s (verhalen) die het mogelijk maken om plannen op de korte en lange termijn te maken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defRPr/>
            </a:pPr>
            <a:r>
              <a:rPr lang="nl-NL" sz="2800" dirty="0" smtClean="0"/>
              <a:t>Proces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i="1" dirty="0" smtClean="0"/>
              <a:t>Maak een team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i="1" dirty="0" smtClean="0"/>
              <a:t>Identificeer het probleem/doel/opdracht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Maak een lijst van de belangrijkste factoren in de omgeving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Prioriteer deze factoren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Bepaal de kernonzekerheden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Ontwikkel scenario’s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Analyseer en interpreteer de scenario’s</a:t>
            </a:r>
          </a:p>
          <a:p>
            <a:pPr marL="533400" indent="-533400" eaLnBrk="1" hangingPunct="1">
              <a:buFont typeface="Wingdings" pitchFamily="2" charset="2"/>
              <a:buAutoNum type="arabicPeriod"/>
              <a:defRPr/>
            </a:pPr>
            <a:r>
              <a:rPr lang="nl-NL" sz="2800" dirty="0" smtClean="0"/>
              <a:t>Maak een actieplan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nl-NL" sz="2800" smtClean="0"/>
              <a:t>Stap 2 - Identificeer het probleem/doel/opdracht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nl-NL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mtClean="0"/>
              <a:t>Scenario Planning </a:t>
            </a:r>
            <a:endParaRPr lang="en-US" smtClean="0"/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defRPr/>
            </a:pPr>
            <a:r>
              <a:rPr lang="nl-NL" smtClean="0"/>
              <a:t>Stap 3 -Maak een lijst van de belangrijkste factoren in de omgeving.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nl-NL" smtClean="0"/>
              <a:t> Macro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Politiek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Economisch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Socio-cultureel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Technologisch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Demographisch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nl-NL" smtClean="0"/>
              <a:t>Ecologisch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506</TotalTime>
  <Words>435</Words>
  <Application>Microsoft Office PowerPoint</Application>
  <PresentationFormat>Diavoorstelling (4:3)</PresentationFormat>
  <Paragraphs>149</Paragraphs>
  <Slides>21</Slides>
  <Notes>8</Notes>
  <HiddenSlides>3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Wingdings</vt:lpstr>
      <vt:lpstr>Tahoma</vt:lpstr>
      <vt:lpstr>Times New Roman</vt:lpstr>
      <vt:lpstr>Calibri</vt:lpstr>
      <vt:lpstr>Clouds</vt:lpstr>
      <vt:lpstr>Scenarioplanning</vt:lpstr>
      <vt:lpstr>Jouw toekomstbeeld</vt:lpstr>
      <vt:lpstr>Worst case scenario</vt:lpstr>
      <vt:lpstr>Opdracht in deze module</vt:lpstr>
      <vt:lpstr>Inhoud</vt:lpstr>
      <vt:lpstr>Scenario Planning </vt:lpstr>
      <vt:lpstr>Scenario Planning </vt:lpstr>
      <vt:lpstr>Scenario Planning </vt:lpstr>
      <vt:lpstr>Scenario Planning </vt:lpstr>
      <vt:lpstr>PowerPoint-presentatie</vt:lpstr>
      <vt:lpstr>De voedselrevolutie</vt:lpstr>
      <vt:lpstr>Scenario Planning </vt:lpstr>
      <vt:lpstr>Scenario Planning </vt:lpstr>
      <vt:lpstr>Voorbeeld scenario’s Zekerheid: Dicht bevolkt Nederland</vt:lpstr>
      <vt:lpstr>Voorbeeld scenario’s Zekerheid: wet en regelgeving</vt:lpstr>
      <vt:lpstr>Oefening</vt:lpstr>
      <vt:lpstr>Scenario Planning </vt:lpstr>
      <vt:lpstr>Scenario Planning </vt:lpstr>
      <vt:lpstr>Checklist for functional analysis</vt:lpstr>
      <vt:lpstr>Scenario Planning</vt:lpstr>
      <vt:lpstr>Het hele verhaal nog eens op een rij…verteld door een expert. </vt:lpstr>
    </vt:vector>
  </TitlesOfParts>
  <Company>Stichting Van Hall Larenstein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GTF</dc:creator>
  <cp:lastModifiedBy>Herma</cp:lastModifiedBy>
  <cp:revision>16</cp:revision>
  <dcterms:created xsi:type="dcterms:W3CDTF">2006-09-11T07:02:40Z</dcterms:created>
  <dcterms:modified xsi:type="dcterms:W3CDTF">2011-06-21T13:30:03Z</dcterms:modified>
</cp:coreProperties>
</file>