
<file path=[Content_Types].xml><?xml version="1.0" encoding="utf-8"?>
<Types xmlns="http://schemas.openxmlformats.org/package/2006/content-types">
  <Override PartName="/ppt/tags/tag8.xml" ContentType="application/vnd.openxmlformats-officedocument.presentationml.tags+xml"/>
  <Override PartName="/ppt/tags/tag104.xml" ContentType="application/vnd.openxmlformats-officedocument.presentationml.tags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tags/tag4.xml" ContentType="application/vnd.openxmlformats-officedocument.presentationml.tags+xml"/>
  <Override PartName="/ppt/tags/tag89.xml" ContentType="application/vnd.openxmlformats-officedocument.presentationml.tags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tags/tag49.xml" ContentType="application/vnd.openxmlformats-officedocument.presentationml.tags+xml"/>
  <Override PartName="/ppt/tags/tag78.xml" ContentType="application/vnd.openxmlformats-officedocument.presentationml.tags+xml"/>
  <Override PartName="/ppt/tags/tag96.xml" ContentType="application/vnd.openxmlformats-officedocument.presentationml.tags+xml"/>
  <Override PartName="/ppt/tags/tag100.xml" ContentType="application/vnd.openxmlformats-officedocument.presentationml.tag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tags/tag38.xml" ContentType="application/vnd.openxmlformats-officedocument.presentationml.tags+xml"/>
  <Override PartName="/ppt/tags/tag56.xml" ContentType="application/vnd.openxmlformats-officedocument.presentationml.tags+xml"/>
  <Override PartName="/ppt/tags/tag67.xml" ContentType="application/vnd.openxmlformats-officedocument.presentationml.tags+xml"/>
  <Override PartName="/ppt/tags/tag85.xml" ContentType="application/vnd.openxmlformats-officedocument.presentationml.tag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tags/tag16.xml" ContentType="application/vnd.openxmlformats-officedocument.presentationml.tags+xml"/>
  <Override PartName="/ppt/tags/tag27.xml" ContentType="application/vnd.openxmlformats-officedocument.presentationml.tags+xml"/>
  <Override PartName="/ppt/tags/tag45.xml" ContentType="application/vnd.openxmlformats-officedocument.presentationml.tags+xml"/>
  <Override PartName="/ppt/tags/tag63.xml" ContentType="application/vnd.openxmlformats-officedocument.presentationml.tags+xml"/>
  <Override PartName="/ppt/tags/tag74.xml" ContentType="application/vnd.openxmlformats-officedocument.presentationml.tags+xml"/>
  <Override PartName="/ppt/tags/tag92.xml" ContentType="application/vnd.openxmlformats-officedocument.presentationml.tags+xml"/>
  <Override PartName="/ppt/tags/tag34.xml" ContentType="application/vnd.openxmlformats-officedocument.presentationml.tags+xml"/>
  <Override PartName="/ppt/tags/tag52.xml" ContentType="application/vnd.openxmlformats-officedocument.presentationml.tags+xml"/>
  <Override PartName="/ppt/tags/tag81.xml" ContentType="application/vnd.openxmlformats-officedocument.presentationml.tags+xml"/>
  <Override PartName="/ppt/tags/tag109.xml" ContentType="application/vnd.openxmlformats-officedocument.presentationml.tags+xml"/>
  <Override PartName="/ppt/tags/tag12.xml" ContentType="application/vnd.openxmlformats-officedocument.presentationml.tags+xml"/>
  <Override PartName="/ppt/tags/tag23.xml" ContentType="application/vnd.openxmlformats-officedocument.presentationml.tags+xml"/>
  <Override PartName="/ppt/tags/tag41.xml" ContentType="application/vnd.openxmlformats-officedocument.presentationml.tags+xml"/>
  <Override PartName="/ppt/tags/tag70.xml" ContentType="application/vnd.openxmlformats-officedocument.presentationml.tags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tags/tag9.xml" ContentType="application/vnd.openxmlformats-officedocument.presentationml.tags+xml"/>
  <Override PartName="/ppt/tags/tag30.xml" ContentType="application/vnd.openxmlformats-officedocument.presentationml.tags+xml"/>
  <Override PartName="/ppt/tags/tag105.xml" ContentType="application/vnd.openxmlformats-officedocument.presentationml.tag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ms-office.legacyDiagramText"/>
  <Override PartName="/ppt/presProps.xml" ContentType="application/vnd.openxmlformats-officedocument.presentationml.presProps+xml"/>
  <Override PartName="/ppt/tags/tag5.xml" ContentType="application/vnd.openxmlformats-officedocument.presentationml.tags+xml"/>
  <Override PartName="/ppt/theme/theme2.xml" ContentType="application/vnd.openxmlformats-officedocument.theme+xml"/>
  <Override PartName="/ppt/tags/tag79.xml" ContentType="application/vnd.openxmlformats-officedocument.presentationml.tags+xml"/>
  <Override PartName="/ppt/tags/tag101.xml" ContentType="application/vnd.openxmlformats-officedocument.presentationml.tags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tags/tag39.xml" ContentType="application/vnd.openxmlformats-officedocument.presentationml.tags+xml"/>
  <Override PartName="/ppt/tags/tag68.xml" ContentType="application/vnd.openxmlformats-officedocument.presentationml.tags+xml"/>
  <Override PartName="/ppt/tags/tag86.xml" ContentType="application/vnd.openxmlformats-officedocument.presentationml.tags+xml"/>
  <Override PartName="/ppt/tags/tag97.xml" ContentType="application/vnd.openxmlformats-officedocument.presentationml.tags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ppt/tags/tag19.xml" ContentType="application/vnd.openxmlformats-officedocument.presentationml.tags+xml"/>
  <Override PartName="/ppt/tags/tag28.xml" ContentType="application/vnd.openxmlformats-officedocument.presentationml.tags+xml"/>
  <Override PartName="/ppt/tags/tag37.xml" ContentType="application/vnd.openxmlformats-officedocument.presentationml.tags+xml"/>
  <Override PartName="/ppt/tags/tag48.xml" ContentType="application/vnd.openxmlformats-officedocument.presentationml.tags+xml"/>
  <Override PartName="/ppt/tags/tag57.xml" ContentType="application/vnd.openxmlformats-officedocument.presentationml.tags+xml"/>
  <Override PartName="/ppt/tags/tag66.xml" ContentType="application/vnd.openxmlformats-officedocument.presentationml.tags+xml"/>
  <Override PartName="/ppt/tags/tag75.xml" ContentType="application/vnd.openxmlformats-officedocument.presentationml.tags+xml"/>
  <Override PartName="/ppt/tags/tag84.xml" ContentType="application/vnd.openxmlformats-officedocument.presentationml.tags+xml"/>
  <Override PartName="/ppt/tags/tag95.xml" ContentType="application/vnd.openxmlformats-officedocument.presentationml.tags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tags/tag17.xml" ContentType="application/vnd.openxmlformats-officedocument.presentationml.tags+xml"/>
  <Override PartName="/ppt/tags/tag26.xml" ContentType="application/vnd.openxmlformats-officedocument.presentationml.tags+xml"/>
  <Override PartName="/ppt/tags/tag35.xml" ContentType="application/vnd.openxmlformats-officedocument.presentationml.tags+xml"/>
  <Override PartName="/ppt/tags/tag46.xml" ContentType="application/vnd.openxmlformats-officedocument.presentationml.tags+xml"/>
  <Override PartName="/ppt/tags/tag55.xml" ContentType="application/vnd.openxmlformats-officedocument.presentationml.tags+xml"/>
  <Override PartName="/ppt/tags/tag64.xml" ContentType="application/vnd.openxmlformats-officedocument.presentationml.tags+xml"/>
  <Override PartName="/ppt/tags/tag73.xml" ContentType="application/vnd.openxmlformats-officedocument.presentationml.tags+xml"/>
  <Override PartName="/ppt/tags/tag82.xml" ContentType="application/vnd.openxmlformats-officedocument.presentationml.tags+xml"/>
  <Override PartName="/ppt/tags/tag93.xml" ContentType="application/vnd.openxmlformats-officedocument.presentationml.tags+xml"/>
  <Override PartName="/ppt/slideLayouts/slideLayout10.xml" ContentType="application/vnd.openxmlformats-officedocument.presentationml.slideLayout+xml"/>
  <Override PartName="/ppt/tags/tag15.xml" ContentType="application/vnd.openxmlformats-officedocument.presentationml.tags+xml"/>
  <Override PartName="/ppt/tags/tag24.xml" ContentType="application/vnd.openxmlformats-officedocument.presentationml.tags+xml"/>
  <Override PartName="/ppt/tags/tag33.xml" ContentType="application/vnd.openxmlformats-officedocument.presentationml.tags+xml"/>
  <Override PartName="/ppt/tags/tag44.xml" ContentType="application/vnd.openxmlformats-officedocument.presentationml.tags+xml"/>
  <Override PartName="/ppt/tags/tag53.xml" ContentType="application/vnd.openxmlformats-officedocument.presentationml.tags+xml"/>
  <Override PartName="/ppt/tags/tag62.xml" ContentType="application/vnd.openxmlformats-officedocument.presentationml.tags+xml"/>
  <Default Extension="vml" ContentType="application/vnd.openxmlformats-officedocument.vmlDrawing"/>
  <Override PartName="/ppt/tags/tag71.xml" ContentType="application/vnd.openxmlformats-officedocument.presentationml.tags+xml"/>
  <Default Extension="tiff" ContentType="image/tiff"/>
  <Override PartName="/ppt/tags/tag80.xml" ContentType="application/vnd.openxmlformats-officedocument.presentationml.tags+xml"/>
  <Override PartName="/ppt/tags/tag91.xml" ContentType="application/vnd.openxmlformats-officedocument.presentationml.tags+xml"/>
  <Override PartName="/ppt/tags/tag13.xml" ContentType="application/vnd.openxmlformats-officedocument.presentationml.tags+xml"/>
  <Override PartName="/ppt/tags/tag22.xml" ContentType="application/vnd.openxmlformats-officedocument.presentationml.tags+xml"/>
  <Override PartName="/ppt/tags/tag31.xml" ContentType="application/vnd.openxmlformats-officedocument.presentationml.tags+xml"/>
  <Override PartName="/ppt/tags/tag40.xml" ContentType="application/vnd.openxmlformats-officedocument.presentationml.tags+xml"/>
  <Override PartName="/ppt/tags/tag42.xml" ContentType="application/vnd.openxmlformats-officedocument.presentationml.tags+xml"/>
  <Override PartName="/ppt/tags/tag51.xml" ContentType="application/vnd.openxmlformats-officedocument.presentationml.tags+xml"/>
  <Override PartName="/ppt/tags/tag60.xml" ContentType="application/vnd.openxmlformats-officedocument.presentationml.tags+xml"/>
  <Override PartName="/ppt/tags/tag108.xml" ContentType="application/vnd.openxmlformats-officedocument.presentationml.tags+xml"/>
  <Override PartName="/ppt/legacyDocTextInfo.bin" ContentType="application/vnd.ms-office.legacyDocTextInfo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tags/tag11.xml" ContentType="application/vnd.openxmlformats-officedocument.presentationml.tags+xml"/>
  <Override PartName="/ppt/tags/tag20.xml" ContentType="application/vnd.openxmlformats-officedocument.presentationml.tags+xml"/>
  <Override PartName="/ppt/tags/tag106.xml" ContentType="application/vnd.openxmlformats-officedocument.presentationml.tags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tags/tag6.xml" ContentType="application/vnd.openxmlformats-officedocument.presentationml.tags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tags/tag98.xml" ContentType="application/vnd.openxmlformats-officedocument.presentationml.tags+xml"/>
  <Override PartName="/ppt/tags/tag102.xml" ContentType="application/vnd.openxmlformats-officedocument.presentationml.tags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ags/tag2.xml" ContentType="application/vnd.openxmlformats-officedocument.presentationml.tags+xml"/>
  <Override PartName="/ppt/tags/tag58.xml" ContentType="application/vnd.openxmlformats-officedocument.presentationml.tags+xml"/>
  <Override PartName="/ppt/tags/tag69.xml" ContentType="application/vnd.openxmlformats-officedocument.presentationml.tags+xml"/>
  <Override PartName="/ppt/tags/tag87.xml" ContentType="application/vnd.openxmlformats-officedocument.presentationml.tags+xml"/>
  <Default Extension="rels" ContentType="application/vnd.openxmlformats-package.relationships+xml"/>
  <Override PartName="/ppt/tags/tag29.xml" ContentType="application/vnd.openxmlformats-officedocument.presentationml.tags+xml"/>
  <Override PartName="/ppt/tags/tag47.xml" ContentType="application/vnd.openxmlformats-officedocument.presentationml.tags+xml"/>
  <Override PartName="/ppt/tags/tag76.xml" ContentType="application/vnd.openxmlformats-officedocument.presentationml.tags+xml"/>
  <Override PartName="/ppt/tags/tag94.xml" ContentType="application/vnd.openxmlformats-officedocument.presentationml.tags+xml"/>
  <Override PartName="/ppt/slides/slide12.xml" ContentType="application/vnd.openxmlformats-officedocument.presentationml.slide+xml"/>
  <Override PartName="/ppt/slideLayouts/slideLayout11.xml" ContentType="application/vnd.openxmlformats-officedocument.presentationml.slideLayout+xml"/>
  <Override PartName="/ppt/tags/tag18.xml" ContentType="application/vnd.openxmlformats-officedocument.presentationml.tags+xml"/>
  <Override PartName="/ppt/tags/tag36.xml" ContentType="application/vnd.openxmlformats-officedocument.presentationml.tags+xml"/>
  <Override PartName="/ppt/tags/tag54.xml" ContentType="application/vnd.openxmlformats-officedocument.presentationml.tags+xml"/>
  <Override PartName="/ppt/tags/tag65.xml" ContentType="application/vnd.openxmlformats-officedocument.presentationml.tags+xml"/>
  <Override PartName="/ppt/tags/tag83.xml" ContentType="application/vnd.openxmlformats-officedocument.presentationml.tags+xml"/>
  <Override PartName="/ppt/tags/tag14.xml" ContentType="application/vnd.openxmlformats-officedocument.presentationml.tags+xml"/>
  <Override PartName="/ppt/tags/tag25.xml" ContentType="application/vnd.openxmlformats-officedocument.presentationml.tags+xml"/>
  <Override PartName="/ppt/tags/tag43.xml" ContentType="application/vnd.openxmlformats-officedocument.presentationml.tags+xml"/>
  <Override PartName="/ppt/tags/tag61.xml" ContentType="application/vnd.openxmlformats-officedocument.presentationml.tags+xml"/>
  <Override PartName="/ppt/tags/tag72.xml" ContentType="application/vnd.openxmlformats-officedocument.presentationml.tags+xml"/>
  <Override PartName="/ppt/tags/tag90.xml" ContentType="application/vnd.openxmlformats-officedocument.presentationml.tags+xml"/>
  <Override PartName="/ppt/tags/tag32.xml" ContentType="application/vnd.openxmlformats-officedocument.presentationml.tags+xml"/>
  <Override PartName="/ppt/tags/tag50.xml" ContentType="application/vnd.openxmlformats-officedocument.presentationml.tags+xml"/>
  <Override PartName="/ppt/tags/tag107.xml" ContentType="application/vnd.openxmlformats-officedocument.presentationml.tags+xml"/>
  <Override PartName="/ppt/slides/slide7.xml" ContentType="application/vnd.openxmlformats-officedocument.presentationml.slide+xml"/>
  <Override PartName="/ppt/slideLayouts/slideLayout9.xml" ContentType="application/vnd.openxmlformats-officedocument.presentationml.slideLayout+xml"/>
  <Override PartName="/ppt/tags/tag10.xml" ContentType="application/vnd.openxmlformats-officedocument.presentationml.tags+xml"/>
  <Override PartName="/ppt/tags/tag21.xml" ContentType="application/vnd.openxmlformats-officedocument.presentationml.tags+xml"/>
  <Override PartName="/ppt/tags/tag7.xml" ContentType="application/vnd.openxmlformats-officedocument.presentationml.tags+xml"/>
  <Override PartName="/ppt/tags/tag103.xml" ContentType="application/vnd.openxmlformats-officedocument.presentationml.tags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Layouts/slideLayout5.xml" ContentType="application/vnd.openxmlformats-officedocument.presentationml.slideLayout+xml"/>
  <Override PartName="/ppt/tags/tag99.xml" ContentType="application/vnd.openxmlformats-officedocument.presentationml.tags+xml"/>
  <Override PartName="/ppt/tags/tag110.xml" ContentType="application/vnd.openxmlformats-officedocument.presentationml.tags+xml"/>
  <Override PartName="/ppt/tags/tag3.xml" ContentType="application/vnd.openxmlformats-officedocument.presentationml.tags+xml"/>
  <Default Extension="jpeg" ContentType="image/jpeg"/>
  <Override PartName="/ppt/tags/tag59.xml" ContentType="application/vnd.openxmlformats-officedocument.presentationml.tags+xml"/>
  <Override PartName="/ppt/tags/tag77.xml" ContentType="application/vnd.openxmlformats-officedocument.presentationml.tags+xml"/>
  <Override PartName="/ppt/tags/tag88.xml" ContentType="application/vnd.openxmlformats-officedocument.presentationml.tag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handoutMasterIdLst>
    <p:handoutMasterId r:id="rId23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</p:sldIdLst>
  <p:sldSz cx="9144000" cy="6858000" type="screen4x3"/>
  <p:notesSz cx="6858000" cy="9144000"/>
  <p:custDataLst>
    <p:tags r:id="rId24"/>
  </p:custDataLst>
  <p:defaultTextStyle>
    <a:defPPr>
      <a:defRPr lang="nl-NL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5C61"/>
    <a:srgbClr val="000000"/>
    <a:srgbClr val="FFFF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 autoAdjust="0"/>
    <p:restoredTop sz="94770" autoAdjust="0"/>
  </p:normalViewPr>
  <p:slideViewPr>
    <p:cSldViewPr>
      <p:cViewPr varScale="1">
        <p:scale>
          <a:sx n="74" d="100"/>
          <a:sy n="74" d="100"/>
        </p:scale>
        <p:origin x="-1044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microsoft.com/office/2006/relationships/legacyDocTextInfo" Target="legacyDocTextInfo.bin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gs" Target="tags/tag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3" Type="http://schemas.microsoft.com/office/2006/relationships/legacyDiagramText" Target="legacyDiagramText3.bin"/><Relationship Id="rId2" Type="http://schemas.microsoft.com/office/2006/relationships/legacyDiagramText" Target="legacyDiagramText2.bin"/><Relationship Id="rId1" Type="http://schemas.microsoft.com/office/2006/relationships/legacyDiagramText" Target="legacyDiagramText1.bin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3174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r>
              <a:rPr lang="nl-NL"/>
              <a:t>Rechtsstaat</a:t>
            </a:r>
          </a:p>
        </p:txBody>
      </p:sp>
      <p:sp>
        <p:nvSpPr>
          <p:cNvPr id="3174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4B9FBCF2-88BE-4DD7-9A22-B5FED111F3FF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1638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58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noProof="0" smtClean="0"/>
              <a:t>Klik om de opmaakprofielen van de modeltekst te bewerken</a:t>
            </a:r>
          </a:p>
          <a:p>
            <a:pPr lvl="1"/>
            <a:r>
              <a:rPr lang="nl-NL" noProof="0" smtClean="0"/>
              <a:t>Tweede niveau</a:t>
            </a:r>
          </a:p>
          <a:p>
            <a:pPr lvl="2"/>
            <a:r>
              <a:rPr lang="nl-NL" noProof="0" smtClean="0"/>
              <a:t>Derde niveau</a:t>
            </a:r>
          </a:p>
          <a:p>
            <a:pPr lvl="3"/>
            <a:r>
              <a:rPr lang="nl-NL" noProof="0" smtClean="0"/>
              <a:t>Vierde niveau</a:t>
            </a:r>
          </a:p>
          <a:p>
            <a:pPr lvl="4"/>
            <a:r>
              <a:rPr lang="nl-NL" noProof="0" smtClean="0"/>
              <a:t>Vijfde niveau</a:t>
            </a:r>
          </a:p>
        </p:txBody>
      </p:sp>
      <p:sp>
        <p:nvSpPr>
          <p:cNvPr id="2458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r>
              <a:rPr lang="nl-NL"/>
              <a:t>Rechtsstaat</a:t>
            </a:r>
          </a:p>
        </p:txBody>
      </p:sp>
      <p:sp>
        <p:nvSpPr>
          <p:cNvPr id="2458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2396BC38-C039-4D88-BFAB-8A8F0909BF3F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3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1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1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4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5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6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7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8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9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10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1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Titeldia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1" descr="titelpagina"/>
          <p:cNvPicPr>
            <a:picLocks noChangeAspect="1" noChangeArrowheads="1"/>
          </p:cNvPicPr>
          <p:nvPr userDrawn="1">
            <p:custDataLst>
              <p:tags r:id="rId1"/>
            </p:custDataLst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77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568700" y="2130425"/>
            <a:ext cx="4964113" cy="1470025"/>
          </a:xfrm>
        </p:spPr>
        <p:txBody>
          <a:bodyPr/>
          <a:lstStyle>
            <a:lvl1pPr>
              <a:defRPr sz="4000" b="0"/>
            </a:lvl1pPr>
          </a:lstStyle>
          <a:p>
            <a:r>
              <a:rPr lang="nl-NL"/>
              <a:t>Rechtsstaat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  <p:custDataLst>
              <p:tags r:id="rId1"/>
            </p:custDataLst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190BE5-2A83-4FD1-9680-85438F2C3A5F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7034213" y="304800"/>
            <a:ext cx="1658937" cy="5408613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2057400" y="304800"/>
            <a:ext cx="4824413" cy="5408613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  <p:custDataLst>
              <p:tags r:id="rId1"/>
            </p:custDataLst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97595B-45E0-46FD-A158-FC3F82048D00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DB3D5A2-774C-4AB8-BEF0-1E2D961C3A8C}" type="slidenum">
              <a:rPr lang="nl-NL" smtClean="0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  <p:custDataLst>
              <p:tags r:id="rId1"/>
            </p:custDataLst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18D075-F491-4B6B-B2E2-7078BA2DAE57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  <p:custDataLst>
              <p:tags r:id="rId1"/>
            </p:custDataLst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414D4D-408A-4732-8553-DC929B749F59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2057400" y="1600200"/>
            <a:ext cx="3241675" cy="41132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5451475" y="1600200"/>
            <a:ext cx="3241675" cy="41132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  <p:custDataLst>
              <p:tags r:id="rId1"/>
            </p:custDataLst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7DFB5C-6338-4CFA-AFC6-B4F892223825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  <p:custDataLst>
              <p:tags r:id="rId1"/>
            </p:custDataLst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F63E73-921B-4592-BE5C-9ECBDA5C6FB2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  <p:custDataLst>
              <p:tags r:id="rId1"/>
            </p:custDataLst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FBF877-4D65-4805-A4D2-6708791F0F94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  <p:custDataLst>
              <p:tags r:id="rId1"/>
            </p:custDataLst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98B221-E1A0-4F02-BCDB-1AA05BF2B120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  <p:custDataLst>
              <p:tags r:id="rId1"/>
            </p:custDataLst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6B5082-7227-417B-ACAB-2783211C81E2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nl-NL" noProof="0" smtClean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  <p:custDataLst>
              <p:tags r:id="rId1"/>
            </p:custDataLst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9E1462-F7EF-40F4-82E9-6FE243363AD3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ags" Target="../tags/tag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057400" y="304800"/>
            <a:ext cx="6635750" cy="1068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Klik om het opmaakprofiel te bewerken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057400" y="1600200"/>
            <a:ext cx="6635750" cy="4113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Klik om de opmaakprofielen van de modeltekst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  <p:custDataLst>
              <p:tags r:id="rId14"/>
            </p:custDataLst>
          </p:nvPr>
        </p:nvSpPr>
        <p:spPr bwMode="auto">
          <a:xfrm>
            <a:off x="8120063" y="6237288"/>
            <a:ext cx="585787" cy="315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005C61"/>
                </a:solidFill>
              </a:defRPr>
            </a:lvl1pPr>
          </a:lstStyle>
          <a:p>
            <a:pPr>
              <a:defRPr/>
            </a:pPr>
            <a:fld id="{BDB3D5A2-774C-4AB8-BEF0-1E2D961C3A8C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85" r:id="rId2"/>
    <p:sldLayoutId id="2147483686" r:id="rId3"/>
    <p:sldLayoutId id="2147483687" r:id="rId4"/>
    <p:sldLayoutId id="2147483688" r:id="rId5"/>
    <p:sldLayoutId id="2147483689" r:id="rId6"/>
    <p:sldLayoutId id="2147483690" r:id="rId7"/>
    <p:sldLayoutId id="2147483691" r:id="rId8"/>
    <p:sldLayoutId id="2147483692" r:id="rId9"/>
    <p:sldLayoutId id="2147483693" r:id="rId10"/>
    <p:sldLayoutId id="2147483694" r:id="rId11"/>
    <p:sldLayoutId id="2147483696" r:id="rId12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6" grpId="0"/>
      <p:bldP spid="1027" grpId="0" build="p">
        <p:tmplLst>
          <p:tmpl lvl="1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1027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1027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1027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1027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1027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hf hdr="0" ft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defRPr sz="2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•"/>
        <a:defRPr sz="22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2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2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2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•"/>
        <a:defRPr sz="22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•"/>
        <a:defRPr sz="22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•"/>
        <a:defRPr sz="22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•"/>
        <a:defRPr sz="22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tags" Target="../tags/tag16.xml"/><Relationship Id="rId7" Type="http://schemas.openxmlformats.org/officeDocument/2006/relationships/image" Target="../media/image3.png"/><Relationship Id="rId2" Type="http://schemas.openxmlformats.org/officeDocument/2006/relationships/tags" Target="../tags/tag15.xml"/><Relationship Id="rId1" Type="http://schemas.openxmlformats.org/officeDocument/2006/relationships/tags" Target="../tags/tag14.xml"/><Relationship Id="rId6" Type="http://schemas.openxmlformats.org/officeDocument/2006/relationships/image" Target="../media/image2.jpeg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1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tags" Target="../tags/tag71.xml"/><Relationship Id="rId7" Type="http://schemas.openxmlformats.org/officeDocument/2006/relationships/slideLayout" Target="../slideLayouts/slideLayout12.xml"/><Relationship Id="rId2" Type="http://schemas.openxmlformats.org/officeDocument/2006/relationships/tags" Target="../tags/tag70.xml"/><Relationship Id="rId1" Type="http://schemas.openxmlformats.org/officeDocument/2006/relationships/tags" Target="../tags/tag69.xml"/><Relationship Id="rId6" Type="http://schemas.openxmlformats.org/officeDocument/2006/relationships/tags" Target="../tags/tag74.xml"/><Relationship Id="rId5" Type="http://schemas.openxmlformats.org/officeDocument/2006/relationships/tags" Target="../tags/tag73.xml"/><Relationship Id="rId4" Type="http://schemas.openxmlformats.org/officeDocument/2006/relationships/tags" Target="../tags/tag72.xml"/><Relationship Id="rId9" Type="http://schemas.openxmlformats.org/officeDocument/2006/relationships/image" Target="../media/image11.tiff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tags" Target="../tags/tag77.xml"/><Relationship Id="rId7" Type="http://schemas.openxmlformats.org/officeDocument/2006/relationships/slideLayout" Target="../slideLayouts/slideLayout12.xml"/><Relationship Id="rId2" Type="http://schemas.openxmlformats.org/officeDocument/2006/relationships/tags" Target="../tags/tag76.xml"/><Relationship Id="rId1" Type="http://schemas.openxmlformats.org/officeDocument/2006/relationships/tags" Target="../tags/tag75.xml"/><Relationship Id="rId6" Type="http://schemas.openxmlformats.org/officeDocument/2006/relationships/tags" Target="../tags/tag80.xml"/><Relationship Id="rId5" Type="http://schemas.openxmlformats.org/officeDocument/2006/relationships/tags" Target="../tags/tag79.xml"/><Relationship Id="rId4" Type="http://schemas.openxmlformats.org/officeDocument/2006/relationships/tags" Target="../tags/tag78.xml"/><Relationship Id="rId9" Type="http://schemas.openxmlformats.org/officeDocument/2006/relationships/image" Target="../media/image11.tiff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tags" Target="../tags/tag83.xml"/><Relationship Id="rId7" Type="http://schemas.openxmlformats.org/officeDocument/2006/relationships/slideLayout" Target="../slideLayouts/slideLayout12.xml"/><Relationship Id="rId2" Type="http://schemas.openxmlformats.org/officeDocument/2006/relationships/tags" Target="../tags/tag82.xml"/><Relationship Id="rId1" Type="http://schemas.openxmlformats.org/officeDocument/2006/relationships/tags" Target="../tags/tag81.xml"/><Relationship Id="rId6" Type="http://schemas.openxmlformats.org/officeDocument/2006/relationships/tags" Target="../tags/tag86.xml"/><Relationship Id="rId5" Type="http://schemas.openxmlformats.org/officeDocument/2006/relationships/tags" Target="../tags/tag85.xml"/><Relationship Id="rId4" Type="http://schemas.openxmlformats.org/officeDocument/2006/relationships/tags" Target="../tags/tag84.xml"/><Relationship Id="rId9" Type="http://schemas.openxmlformats.org/officeDocument/2006/relationships/image" Target="../media/image11.tiff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openxmlformats.org/officeDocument/2006/relationships/tags" Target="../tags/tag89.xml"/><Relationship Id="rId7" Type="http://schemas.openxmlformats.org/officeDocument/2006/relationships/slideLayout" Target="../slideLayouts/slideLayout12.xml"/><Relationship Id="rId2" Type="http://schemas.openxmlformats.org/officeDocument/2006/relationships/tags" Target="../tags/tag88.xml"/><Relationship Id="rId1" Type="http://schemas.openxmlformats.org/officeDocument/2006/relationships/tags" Target="../tags/tag87.xml"/><Relationship Id="rId6" Type="http://schemas.openxmlformats.org/officeDocument/2006/relationships/tags" Target="../tags/tag92.xml"/><Relationship Id="rId5" Type="http://schemas.openxmlformats.org/officeDocument/2006/relationships/tags" Target="../tags/tag91.xml"/><Relationship Id="rId4" Type="http://schemas.openxmlformats.org/officeDocument/2006/relationships/tags" Target="../tags/tag90.xml"/><Relationship Id="rId9" Type="http://schemas.openxmlformats.org/officeDocument/2006/relationships/image" Target="../media/image11.tiff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openxmlformats.org/officeDocument/2006/relationships/tags" Target="../tags/tag95.xml"/><Relationship Id="rId7" Type="http://schemas.openxmlformats.org/officeDocument/2006/relationships/slideLayout" Target="../slideLayouts/slideLayout12.xml"/><Relationship Id="rId2" Type="http://schemas.openxmlformats.org/officeDocument/2006/relationships/tags" Target="../tags/tag94.xml"/><Relationship Id="rId1" Type="http://schemas.openxmlformats.org/officeDocument/2006/relationships/tags" Target="../tags/tag93.xml"/><Relationship Id="rId6" Type="http://schemas.openxmlformats.org/officeDocument/2006/relationships/tags" Target="../tags/tag98.xml"/><Relationship Id="rId5" Type="http://schemas.openxmlformats.org/officeDocument/2006/relationships/tags" Target="../tags/tag97.xml"/><Relationship Id="rId4" Type="http://schemas.openxmlformats.org/officeDocument/2006/relationships/tags" Target="../tags/tag96.xml"/><Relationship Id="rId9" Type="http://schemas.openxmlformats.org/officeDocument/2006/relationships/image" Target="../media/image11.tiff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tags" Target="../tags/tag101.xml"/><Relationship Id="rId7" Type="http://schemas.openxmlformats.org/officeDocument/2006/relationships/slideLayout" Target="../slideLayouts/slideLayout12.xml"/><Relationship Id="rId2" Type="http://schemas.openxmlformats.org/officeDocument/2006/relationships/tags" Target="../tags/tag100.xml"/><Relationship Id="rId1" Type="http://schemas.openxmlformats.org/officeDocument/2006/relationships/tags" Target="../tags/tag99.xml"/><Relationship Id="rId6" Type="http://schemas.openxmlformats.org/officeDocument/2006/relationships/tags" Target="../tags/tag104.xml"/><Relationship Id="rId5" Type="http://schemas.openxmlformats.org/officeDocument/2006/relationships/tags" Target="../tags/tag103.xml"/><Relationship Id="rId4" Type="http://schemas.openxmlformats.org/officeDocument/2006/relationships/tags" Target="../tags/tag102.xml"/><Relationship Id="rId9" Type="http://schemas.openxmlformats.org/officeDocument/2006/relationships/image" Target="../media/image11.tif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tags" Target="../tags/tag20.xml"/><Relationship Id="rId7" Type="http://schemas.openxmlformats.org/officeDocument/2006/relationships/image" Target="../media/image3.png"/><Relationship Id="rId2" Type="http://schemas.openxmlformats.org/officeDocument/2006/relationships/tags" Target="../tags/tag19.xml"/><Relationship Id="rId1" Type="http://schemas.openxmlformats.org/officeDocument/2006/relationships/tags" Target="../tags/tag18.xml"/><Relationship Id="rId6" Type="http://schemas.openxmlformats.org/officeDocument/2006/relationships/slideLayout" Target="../slideLayouts/slideLayout1.xml"/><Relationship Id="rId5" Type="http://schemas.openxmlformats.org/officeDocument/2006/relationships/tags" Target="../tags/tag22.xml"/><Relationship Id="rId4" Type="http://schemas.openxmlformats.org/officeDocument/2006/relationships/tags" Target="../tags/tag21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3" Type="http://schemas.openxmlformats.org/officeDocument/2006/relationships/tags" Target="../tags/tag107.xml"/><Relationship Id="rId7" Type="http://schemas.openxmlformats.org/officeDocument/2006/relationships/slideLayout" Target="../slideLayouts/slideLayout12.xml"/><Relationship Id="rId2" Type="http://schemas.openxmlformats.org/officeDocument/2006/relationships/tags" Target="../tags/tag106.xml"/><Relationship Id="rId1" Type="http://schemas.openxmlformats.org/officeDocument/2006/relationships/tags" Target="../tags/tag105.xml"/><Relationship Id="rId6" Type="http://schemas.openxmlformats.org/officeDocument/2006/relationships/tags" Target="../tags/tag110.xml"/><Relationship Id="rId5" Type="http://schemas.openxmlformats.org/officeDocument/2006/relationships/tags" Target="../tags/tag109.xml"/><Relationship Id="rId4" Type="http://schemas.openxmlformats.org/officeDocument/2006/relationships/tags" Target="../tags/tag108.xml"/><Relationship Id="rId9" Type="http://schemas.openxmlformats.org/officeDocument/2006/relationships/image" Target="../media/image11.tiff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tags" Target="../tags/tag30.xml"/><Relationship Id="rId3" Type="http://schemas.openxmlformats.org/officeDocument/2006/relationships/tags" Target="../tags/tag25.xml"/><Relationship Id="rId7" Type="http://schemas.openxmlformats.org/officeDocument/2006/relationships/tags" Target="../tags/tag29.xml"/><Relationship Id="rId2" Type="http://schemas.openxmlformats.org/officeDocument/2006/relationships/tags" Target="../tags/tag24.xml"/><Relationship Id="rId1" Type="http://schemas.openxmlformats.org/officeDocument/2006/relationships/tags" Target="../tags/tag23.xml"/><Relationship Id="rId6" Type="http://schemas.openxmlformats.org/officeDocument/2006/relationships/tags" Target="../tags/tag28.xml"/><Relationship Id="rId11" Type="http://schemas.openxmlformats.org/officeDocument/2006/relationships/image" Target="../media/image5.png"/><Relationship Id="rId5" Type="http://schemas.openxmlformats.org/officeDocument/2006/relationships/tags" Target="../tags/tag27.xml"/><Relationship Id="rId10" Type="http://schemas.openxmlformats.org/officeDocument/2006/relationships/image" Target="../media/image4.jpeg"/><Relationship Id="rId4" Type="http://schemas.openxmlformats.org/officeDocument/2006/relationships/tags" Target="../tags/tag26.xml"/><Relationship Id="rId9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tags" Target="../tags/tag38.xml"/><Relationship Id="rId3" Type="http://schemas.openxmlformats.org/officeDocument/2006/relationships/tags" Target="../tags/tag33.xml"/><Relationship Id="rId7" Type="http://schemas.openxmlformats.org/officeDocument/2006/relationships/tags" Target="../tags/tag37.xml"/><Relationship Id="rId2" Type="http://schemas.openxmlformats.org/officeDocument/2006/relationships/tags" Target="../tags/tag32.xml"/><Relationship Id="rId1" Type="http://schemas.openxmlformats.org/officeDocument/2006/relationships/tags" Target="../tags/tag31.xml"/><Relationship Id="rId6" Type="http://schemas.openxmlformats.org/officeDocument/2006/relationships/tags" Target="../tags/tag36.xml"/><Relationship Id="rId11" Type="http://schemas.openxmlformats.org/officeDocument/2006/relationships/image" Target="../media/image5.png"/><Relationship Id="rId5" Type="http://schemas.openxmlformats.org/officeDocument/2006/relationships/tags" Target="../tags/tag35.xml"/><Relationship Id="rId10" Type="http://schemas.openxmlformats.org/officeDocument/2006/relationships/image" Target="../media/image6.jpeg"/><Relationship Id="rId4" Type="http://schemas.openxmlformats.org/officeDocument/2006/relationships/tags" Target="../tags/tag34.xml"/><Relationship Id="rId9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tags" Target="../tags/tag46.xml"/><Relationship Id="rId3" Type="http://schemas.openxmlformats.org/officeDocument/2006/relationships/tags" Target="../tags/tag41.xml"/><Relationship Id="rId7" Type="http://schemas.openxmlformats.org/officeDocument/2006/relationships/tags" Target="../tags/tag45.xml"/><Relationship Id="rId2" Type="http://schemas.openxmlformats.org/officeDocument/2006/relationships/tags" Target="../tags/tag40.xml"/><Relationship Id="rId1" Type="http://schemas.openxmlformats.org/officeDocument/2006/relationships/tags" Target="../tags/tag39.xml"/><Relationship Id="rId6" Type="http://schemas.openxmlformats.org/officeDocument/2006/relationships/tags" Target="../tags/tag44.xml"/><Relationship Id="rId11" Type="http://schemas.openxmlformats.org/officeDocument/2006/relationships/image" Target="../media/image5.png"/><Relationship Id="rId5" Type="http://schemas.openxmlformats.org/officeDocument/2006/relationships/tags" Target="../tags/tag43.xml"/><Relationship Id="rId10" Type="http://schemas.openxmlformats.org/officeDocument/2006/relationships/image" Target="../media/image7.jpeg"/><Relationship Id="rId4" Type="http://schemas.openxmlformats.org/officeDocument/2006/relationships/tags" Target="../tags/tag42.xml"/><Relationship Id="rId9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tags" Target="../tags/tag54.xml"/><Relationship Id="rId3" Type="http://schemas.openxmlformats.org/officeDocument/2006/relationships/tags" Target="../tags/tag49.xml"/><Relationship Id="rId7" Type="http://schemas.openxmlformats.org/officeDocument/2006/relationships/tags" Target="../tags/tag53.xml"/><Relationship Id="rId2" Type="http://schemas.openxmlformats.org/officeDocument/2006/relationships/tags" Target="../tags/tag48.xml"/><Relationship Id="rId1" Type="http://schemas.openxmlformats.org/officeDocument/2006/relationships/tags" Target="../tags/tag47.xml"/><Relationship Id="rId6" Type="http://schemas.openxmlformats.org/officeDocument/2006/relationships/tags" Target="../tags/tag52.xml"/><Relationship Id="rId11" Type="http://schemas.openxmlformats.org/officeDocument/2006/relationships/image" Target="../media/image5.png"/><Relationship Id="rId5" Type="http://schemas.openxmlformats.org/officeDocument/2006/relationships/tags" Target="../tags/tag51.xml"/><Relationship Id="rId10" Type="http://schemas.openxmlformats.org/officeDocument/2006/relationships/image" Target="../media/image8.jpeg"/><Relationship Id="rId4" Type="http://schemas.openxmlformats.org/officeDocument/2006/relationships/tags" Target="../tags/tag50.xml"/><Relationship Id="rId9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tags" Target="../tags/tag62.xml"/><Relationship Id="rId3" Type="http://schemas.openxmlformats.org/officeDocument/2006/relationships/tags" Target="../tags/tag57.xml"/><Relationship Id="rId7" Type="http://schemas.openxmlformats.org/officeDocument/2006/relationships/tags" Target="../tags/tag61.xml"/><Relationship Id="rId2" Type="http://schemas.openxmlformats.org/officeDocument/2006/relationships/tags" Target="../tags/tag56.xml"/><Relationship Id="rId1" Type="http://schemas.openxmlformats.org/officeDocument/2006/relationships/tags" Target="../tags/tag55.xml"/><Relationship Id="rId6" Type="http://schemas.openxmlformats.org/officeDocument/2006/relationships/tags" Target="../tags/tag60.xml"/><Relationship Id="rId11" Type="http://schemas.openxmlformats.org/officeDocument/2006/relationships/image" Target="../media/image5.png"/><Relationship Id="rId5" Type="http://schemas.openxmlformats.org/officeDocument/2006/relationships/tags" Target="../tags/tag59.xml"/><Relationship Id="rId10" Type="http://schemas.openxmlformats.org/officeDocument/2006/relationships/image" Target="../media/image9.jpeg"/><Relationship Id="rId4" Type="http://schemas.openxmlformats.org/officeDocument/2006/relationships/tags" Target="../tags/tag58.xml"/><Relationship Id="rId9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.xml"/><Relationship Id="rId3" Type="http://schemas.openxmlformats.org/officeDocument/2006/relationships/tags" Target="../tags/tag64.xml"/><Relationship Id="rId7" Type="http://schemas.openxmlformats.org/officeDocument/2006/relationships/tags" Target="../tags/tag68.xml"/><Relationship Id="rId2" Type="http://schemas.openxmlformats.org/officeDocument/2006/relationships/tags" Target="../tags/tag63.xml"/><Relationship Id="rId1" Type="http://schemas.openxmlformats.org/officeDocument/2006/relationships/vmlDrawing" Target="../drawings/vmlDrawing1.vml"/><Relationship Id="rId6" Type="http://schemas.openxmlformats.org/officeDocument/2006/relationships/tags" Target="../tags/tag67.xml"/><Relationship Id="rId5" Type="http://schemas.openxmlformats.org/officeDocument/2006/relationships/tags" Target="../tags/tag66.xml"/><Relationship Id="rId4" Type="http://schemas.openxmlformats.org/officeDocument/2006/relationships/tags" Target="../tags/tag65.xml"/><Relationship Id="rId9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4" descr="Welkompagina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0"/>
            <a:ext cx="9144000" cy="6877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9" name="Rectangle 6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0" y="3657600"/>
            <a:ext cx="2667000" cy="1457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pic>
        <p:nvPicPr>
          <p:cNvPr id="4100" name="Picture 7" descr="NovaLogo_Groot"/>
          <p:cNvPicPr>
            <a:picLocks noChangeAspect="1" noChangeArrowheads="1"/>
          </p:cNvPicPr>
          <p:nvPr>
            <p:custDataLst>
              <p:tags r:id="rId4"/>
            </p:custDataLst>
          </p:nvPr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0" y="5324475"/>
            <a:ext cx="2667000" cy="1001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Publiekrecht</a:t>
            </a:r>
          </a:p>
        </p:txBody>
      </p:sp>
      <p:sp>
        <p:nvSpPr>
          <p:cNvPr id="12291" name="Tijdelijke aanduiding voor inhoud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Tx/>
              <a:buAutoNum type="arabicPeriod"/>
            </a:pPr>
            <a:r>
              <a:rPr lang="nl-NL" smtClean="0"/>
              <a:t>Het publiekrecht regelt taken van de overheid (landelijk, provinciaal en gemeentelijke) en dat noemen we </a:t>
            </a:r>
            <a:r>
              <a:rPr lang="nl-NL" i="1" smtClean="0"/>
              <a:t>Staatsrecht</a:t>
            </a:r>
          </a:p>
          <a:p>
            <a:pPr marL="457200" indent="-457200">
              <a:buFontTx/>
              <a:buAutoNum type="arabicPeriod"/>
            </a:pPr>
            <a:endParaRPr lang="nl-NL" i="1" smtClean="0"/>
          </a:p>
          <a:p>
            <a:pPr marL="457200" indent="-457200"/>
            <a:endParaRPr lang="nl-NL" i="1" smtClean="0"/>
          </a:p>
          <a:p>
            <a:pPr marL="457200" indent="-457200"/>
            <a:r>
              <a:rPr lang="nl-NL" smtClean="0"/>
              <a:t>2.   Het publiekrecht regelt ook kwesties tussen burgers en overheid en dat wordt behandelt in het </a:t>
            </a:r>
            <a:r>
              <a:rPr lang="nl-NL" i="1" smtClean="0"/>
              <a:t>Strafrecht</a:t>
            </a:r>
            <a:r>
              <a:rPr lang="nl-NL" smtClean="0"/>
              <a:t> of in het </a:t>
            </a:r>
            <a:r>
              <a:rPr lang="nl-NL" i="1" smtClean="0"/>
              <a:t>Administratief Recht</a:t>
            </a:r>
          </a:p>
        </p:txBody>
      </p:sp>
      <p:sp>
        <p:nvSpPr>
          <p:cNvPr id="12292" name="Tijdelijke aanduiding voor dianumm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76028E8F-FF6F-467D-BD85-B2148D06405B}" type="slidenum">
              <a:rPr lang="nl-NL" smtClean="0"/>
              <a:pPr/>
              <a:t>10</a:t>
            </a:fld>
            <a:endParaRPr lang="nl-NL" smtClean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Privaatrecht</a:t>
            </a:r>
          </a:p>
        </p:txBody>
      </p:sp>
      <p:sp>
        <p:nvSpPr>
          <p:cNvPr id="13315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smtClean="0"/>
              <a:t>In het privaatrecht worden kwesties tussen burgers onderling geregeld</a:t>
            </a:r>
          </a:p>
          <a:p>
            <a:endParaRPr lang="nl-NL" smtClean="0"/>
          </a:p>
          <a:p>
            <a:pPr>
              <a:buFontTx/>
              <a:buChar char="•"/>
            </a:pPr>
            <a:r>
              <a:rPr lang="nl-NL" smtClean="0"/>
              <a:t>Personen- en familierecht</a:t>
            </a:r>
          </a:p>
          <a:p>
            <a:pPr>
              <a:buFontTx/>
              <a:buChar char="•"/>
            </a:pPr>
            <a:r>
              <a:rPr lang="nl-NL" smtClean="0"/>
              <a:t>Vermogensrecht</a:t>
            </a:r>
          </a:p>
          <a:p>
            <a:pPr>
              <a:buFontTx/>
              <a:buChar char="•"/>
            </a:pPr>
            <a:r>
              <a:rPr lang="nl-NL" smtClean="0"/>
              <a:t>Rechtspersonenrecht </a:t>
            </a:r>
          </a:p>
          <a:p>
            <a:r>
              <a:rPr lang="nl-NL" smtClean="0"/>
              <a:t>    Hierbij heb je als persoon en conflict met een bedrijf of instelling ( is een rechtspersoon)</a:t>
            </a:r>
          </a:p>
        </p:txBody>
      </p:sp>
      <p:sp>
        <p:nvSpPr>
          <p:cNvPr id="13316" name="Tijdelijke aanduiding voor dianumm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A071AB86-EC4E-41C6-AE65-916CC290EF16}" type="slidenum">
              <a:rPr lang="nl-NL" smtClean="0"/>
              <a:pPr/>
              <a:t>11</a:t>
            </a:fld>
            <a:endParaRPr lang="nl-NL" smtClean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Burgerlijk proces</a:t>
            </a:r>
          </a:p>
        </p:txBody>
      </p:sp>
      <p:sp>
        <p:nvSpPr>
          <p:cNvPr id="14339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smtClean="0"/>
              <a:t>Bij een slepende kwestie stappen mensen soms naar de rechter.</a:t>
            </a:r>
          </a:p>
          <a:p>
            <a:r>
              <a:rPr lang="nl-NL" smtClean="0"/>
              <a:t>Met behulp van de deurwaarder stuurt de eisende partij een dagvaarding naar de tegenpartij (= de gedaagde)</a:t>
            </a:r>
          </a:p>
          <a:p>
            <a:r>
              <a:rPr lang="nl-NL" i="1" smtClean="0"/>
              <a:t>Een dagvaarding is een mededeling aan iemand dat hij of zij voor de rechtbank moet komen.</a:t>
            </a:r>
          </a:p>
          <a:p>
            <a:r>
              <a:rPr lang="nl-NL" smtClean="0"/>
              <a:t>De gedaagde kan schriftelijk reageren; dit heet een</a:t>
            </a:r>
            <a:r>
              <a:rPr lang="nl-NL" i="1" smtClean="0"/>
              <a:t> verweerschrift.</a:t>
            </a:r>
          </a:p>
          <a:p>
            <a:r>
              <a:rPr lang="nl-NL" smtClean="0"/>
              <a:t>Als beide partijen ruim de gelegenheid hebben gehad hun standpunten en eisen op papier te zetten, zal de rechter </a:t>
            </a:r>
            <a:r>
              <a:rPr lang="nl-NL" i="1" smtClean="0"/>
              <a:t>vonnis wijzen.</a:t>
            </a:r>
            <a:endParaRPr lang="nl-NL" smtClean="0"/>
          </a:p>
        </p:txBody>
      </p:sp>
      <p:sp>
        <p:nvSpPr>
          <p:cNvPr id="14340" name="Tijdelijke aanduiding voor dianumm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8FA23AB3-7270-4904-AA57-84C829448376}" type="slidenum">
              <a:rPr lang="nl-NL" smtClean="0"/>
              <a:pPr/>
              <a:t>12</a:t>
            </a:fld>
            <a:endParaRPr lang="nl-NL" smtClean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   </a:t>
            </a:r>
            <a:endParaRPr lang="nl-NL" dirty="0"/>
          </a:p>
        </p:txBody>
      </p:sp>
      <p:sp>
        <p:nvSpPr>
          <p:cNvPr id="7" name="Tijdelijke aanduiding voor inhoud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Beide partijen kunnen in </a:t>
            </a:r>
            <a:r>
              <a:rPr lang="nl-NL" i="1" dirty="0" smtClean="0"/>
              <a:t>hoger beroep </a:t>
            </a:r>
            <a:r>
              <a:rPr lang="nl-NL" dirty="0" smtClean="0"/>
              <a:t>gaan. De zaak wordt dan voorgelegd aan een hogere rechter.</a:t>
            </a:r>
          </a:p>
          <a:p>
            <a:endParaRPr lang="nl-NL" dirty="0" smtClean="0"/>
          </a:p>
          <a:p>
            <a:r>
              <a:rPr lang="nl-NL" dirty="0" smtClean="0"/>
              <a:t>Bij spoedeisende zaken kan een </a:t>
            </a:r>
            <a:r>
              <a:rPr lang="nl-NL" i="1" dirty="0" smtClean="0"/>
              <a:t>kort geding</a:t>
            </a:r>
            <a:r>
              <a:rPr lang="nl-NL" dirty="0" smtClean="0"/>
              <a:t> worden aangespannen, d.w.z.  Dat het hele proces binnen een paar dagen wordt afgerond.</a:t>
            </a:r>
            <a:endParaRPr lang="nl-NL" dirty="0"/>
          </a:p>
        </p:txBody>
      </p:sp>
      <p:sp>
        <p:nvSpPr>
          <p:cNvPr id="15364" name="Tijdelijke aanduiding voor dianumm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343D2F9C-09A4-46F6-AD7B-DD662C2ABC21}" type="slidenum">
              <a:rPr lang="nl-NL" smtClean="0"/>
              <a:pPr/>
              <a:t>13</a:t>
            </a:fld>
            <a:endParaRPr lang="nl-NL" smtClean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Afbeelding 6" descr="vervolg06.jpg"/>
          <p:cNvPicPr>
            <a:picLocks/>
          </p:cNvPicPr>
          <p:nvPr>
            <p:custDataLst>
              <p:tags r:id="rId2"/>
            </p:custDataLst>
          </p:nvPr>
        </p:nvPicPr>
        <p:blipFill>
          <a:blip r:embed="rId8" cstate="print"/>
          <a:stretch>
            <a:fillRect/>
          </a:stretch>
        </p:blipFill>
        <p:spPr>
          <a:xfrm>
            <a:off x="0" y="0"/>
            <a:ext cx="1784350" cy="6877050"/>
          </a:xfrm>
          <a:prstGeom prst="rect">
            <a:avLst/>
          </a:prstGeom>
        </p:spPr>
      </p:pic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Het strafproces</a:t>
            </a:r>
            <a:endParaRPr lang="nl-NL" dirty="0"/>
          </a:p>
        </p:txBody>
      </p:sp>
      <p:pic>
        <p:nvPicPr>
          <p:cNvPr id="8" name="Afbeelding 7" descr="NovaLogo_Klein.tif"/>
          <p:cNvPicPr>
            <a:picLocks/>
          </p:cNvPicPr>
          <p:nvPr>
            <p:custDataLst>
              <p:tags r:id="rId3"/>
            </p:custDataLst>
          </p:nvPr>
        </p:nvPicPr>
        <p:blipFill>
          <a:blip r:embed="rId9" cstate="print"/>
          <a:stretch>
            <a:fillRect/>
          </a:stretch>
        </p:blipFill>
        <p:spPr>
          <a:xfrm>
            <a:off x="0" y="5842000"/>
            <a:ext cx="1676400" cy="685800"/>
          </a:xfrm>
          <a:prstGeom prst="rect">
            <a:avLst/>
          </a:prstGeom>
        </p:spPr>
      </p:pic>
      <p:sp>
        <p:nvSpPr>
          <p:cNvPr id="9" name="Rechthoek 8"/>
          <p:cNvSpPr/>
          <p:nvPr>
            <p:custDataLst>
              <p:tags r:id="rId4"/>
            </p:custDataLst>
          </p:nvPr>
        </p:nvSpPr>
        <p:spPr>
          <a:xfrm>
            <a:off x="0" y="4749800"/>
            <a:ext cx="1676400" cy="9164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6" name="Tijdelijke aanduiding voor tekst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smtClean="0"/>
              <a:t>Met het strafrecht kom je in aanraking als je de wet overtreedt</a:t>
            </a:r>
          </a:p>
          <a:p>
            <a:r>
              <a:rPr lang="nl-NL" i="1" dirty="0" smtClean="0"/>
              <a:t>Een misdrijf</a:t>
            </a:r>
            <a:r>
              <a:rPr lang="nl-NL" dirty="0" smtClean="0"/>
              <a:t> is een ernstige overtreding van de wet (= crimineel gedrag)</a:t>
            </a:r>
          </a:p>
          <a:p>
            <a:r>
              <a:rPr lang="nl-NL" i="1" dirty="0" smtClean="0"/>
              <a:t>Een overtreding</a:t>
            </a:r>
            <a:r>
              <a:rPr lang="nl-NL" dirty="0" smtClean="0"/>
              <a:t> is een minder ernstig strafbaar feit.</a:t>
            </a:r>
          </a:p>
          <a:p>
            <a:endParaRPr lang="nl-NL" i="1" dirty="0" smtClean="0"/>
          </a:p>
          <a:p>
            <a:pPr marL="457200" indent="-457200">
              <a:buAutoNum type="arabicPeriod"/>
            </a:pPr>
            <a:r>
              <a:rPr lang="nl-NL" dirty="0" smtClean="0"/>
              <a:t>De politie pakt iemand op die een overtreding/misdrijf heeft gepleegd of daarvan verdacht wordt</a:t>
            </a:r>
          </a:p>
          <a:p>
            <a:pPr marL="457200" indent="-457200">
              <a:buAutoNum type="arabicPeriod"/>
            </a:pPr>
            <a:r>
              <a:rPr lang="nl-NL" dirty="0" smtClean="0"/>
              <a:t>De politie verhoort alle betrokkenen en stelt een </a:t>
            </a:r>
            <a:r>
              <a:rPr lang="nl-NL" i="1" dirty="0" smtClean="0"/>
              <a:t>proces-verbaal </a:t>
            </a:r>
            <a:r>
              <a:rPr lang="nl-NL" dirty="0" smtClean="0"/>
              <a:t>op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718D075-F491-4B6B-B2E2-7078BA2DAE57}" type="slidenum">
              <a:rPr lang="nl-NL" smtClean="0"/>
              <a:pPr>
                <a:defRPr/>
              </a:pPr>
              <a:t>14</a:t>
            </a:fld>
            <a:endParaRPr lang="nl-NL"/>
          </a:p>
        </p:txBody>
      </p:sp>
      <p:sp>
        <p:nvSpPr>
          <p:cNvPr id="10" name="Tekstvak 9"/>
          <p:cNvSpPr txBox="1"/>
          <p:nvPr>
            <p:custDataLst>
              <p:tags r:id="rId5"/>
            </p:custDataLst>
          </p:nvPr>
        </p:nvSpPr>
        <p:spPr>
          <a:xfrm>
            <a:off x="2057400" y="6249670"/>
            <a:ext cx="4089400" cy="26404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93000"/>
              </a:lnSpc>
            </a:pPr>
            <a:r>
              <a:rPr lang="nl-NL" sz="1200" smtClean="0">
                <a:solidFill>
                  <a:srgbClr val="005C61"/>
                </a:solidFill>
                <a:latin typeface="Arial"/>
              </a:rPr>
              <a:t>PMV/LLB</a:t>
            </a:r>
            <a:endParaRPr lang="nl-NL" sz="1200">
              <a:solidFill>
                <a:srgbClr val="005C61"/>
              </a:solidFill>
              <a:latin typeface="Arial"/>
            </a:endParaRPr>
          </a:p>
        </p:txBody>
      </p:sp>
      <p:sp>
        <p:nvSpPr>
          <p:cNvPr id="11" name="Tekstvak 10"/>
          <p:cNvSpPr txBox="1"/>
          <p:nvPr>
            <p:custDataLst>
              <p:tags r:id="rId6"/>
            </p:custDataLst>
          </p:nvPr>
        </p:nvSpPr>
        <p:spPr>
          <a:xfrm>
            <a:off x="6223000" y="6249670"/>
            <a:ext cx="1841500" cy="26404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93000"/>
              </a:lnSpc>
            </a:pPr>
            <a:r>
              <a:rPr lang="nl-NL" sz="1200" smtClean="0">
                <a:solidFill>
                  <a:srgbClr val="005C61"/>
                </a:solidFill>
                <a:latin typeface="Arial"/>
              </a:rPr>
              <a:t>22 april 2008</a:t>
            </a:r>
            <a:endParaRPr lang="nl-NL" sz="1200">
              <a:solidFill>
                <a:srgbClr val="005C61"/>
              </a:solidFill>
              <a:latin typeface="Arial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Afbeelding 5" descr="vervolg07.jpg"/>
          <p:cNvPicPr>
            <a:picLocks/>
          </p:cNvPicPr>
          <p:nvPr>
            <p:custDataLst>
              <p:tags r:id="rId2"/>
            </p:custDataLst>
          </p:nvPr>
        </p:nvPicPr>
        <p:blipFill>
          <a:blip r:embed="rId8" cstate="print"/>
          <a:stretch>
            <a:fillRect/>
          </a:stretch>
        </p:blipFill>
        <p:spPr>
          <a:xfrm>
            <a:off x="0" y="0"/>
            <a:ext cx="1784350" cy="6877050"/>
          </a:xfrm>
          <a:prstGeom prst="rect">
            <a:avLst/>
          </a:prstGeom>
        </p:spPr>
      </p:pic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  </a:t>
            </a:r>
            <a:endParaRPr lang="nl-NL" dirty="0"/>
          </a:p>
        </p:txBody>
      </p:sp>
      <p:pic>
        <p:nvPicPr>
          <p:cNvPr id="7" name="Afbeelding 6" descr="NovaLogo_Klein.tif"/>
          <p:cNvPicPr>
            <a:picLocks/>
          </p:cNvPicPr>
          <p:nvPr>
            <p:custDataLst>
              <p:tags r:id="rId3"/>
            </p:custDataLst>
          </p:nvPr>
        </p:nvPicPr>
        <p:blipFill>
          <a:blip r:embed="rId9" cstate="print"/>
          <a:stretch>
            <a:fillRect/>
          </a:stretch>
        </p:blipFill>
        <p:spPr>
          <a:xfrm>
            <a:off x="0" y="5842000"/>
            <a:ext cx="1676400" cy="685800"/>
          </a:xfrm>
          <a:prstGeom prst="rect">
            <a:avLst/>
          </a:prstGeom>
        </p:spPr>
      </p:pic>
      <p:sp>
        <p:nvSpPr>
          <p:cNvPr id="8" name="Rechthoek 7"/>
          <p:cNvSpPr/>
          <p:nvPr>
            <p:custDataLst>
              <p:tags r:id="rId4"/>
            </p:custDataLst>
          </p:nvPr>
        </p:nvSpPr>
        <p:spPr>
          <a:xfrm>
            <a:off x="0" y="4749800"/>
            <a:ext cx="1676400" cy="9164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smtClean="0"/>
              <a:t>   3. De officier van justitie bekijkt het proces- </a:t>
            </a:r>
            <a:br>
              <a:rPr lang="nl-NL" dirty="0" smtClean="0"/>
            </a:br>
            <a:r>
              <a:rPr lang="nl-NL" dirty="0" smtClean="0"/>
              <a:t>   verbaal</a:t>
            </a:r>
          </a:p>
          <a:p>
            <a:r>
              <a:rPr lang="nl-NL" dirty="0" smtClean="0"/>
              <a:t>   4. Als de zaak ernstig genoeg is, komt het voor de </a:t>
            </a:r>
          </a:p>
          <a:p>
            <a:r>
              <a:rPr lang="nl-NL" dirty="0" smtClean="0"/>
              <a:t>       rechter. De verdachte krijgt hiervoor een</a:t>
            </a:r>
            <a:r>
              <a:rPr lang="nl-NL" i="1" dirty="0" smtClean="0"/>
              <a:t> </a:t>
            </a:r>
          </a:p>
          <a:p>
            <a:r>
              <a:rPr lang="nl-NL" i="1" dirty="0" smtClean="0"/>
              <a:t>       dagvaarding. </a:t>
            </a:r>
          </a:p>
          <a:p>
            <a:r>
              <a:rPr lang="nl-NL" i="1" dirty="0" smtClean="0"/>
              <a:t>     (Het verschil met een dagvaarding in het burgerlijk proces is, dat je bij een strafzaak </a:t>
            </a:r>
            <a:r>
              <a:rPr lang="nl-NL" i="1" dirty="0" err="1" smtClean="0"/>
              <a:t>wél</a:t>
            </a:r>
            <a:r>
              <a:rPr lang="nl-NL" i="1" dirty="0" smtClean="0"/>
              <a:t> persoonlijk voor de rechtbank moet verschijnen)</a:t>
            </a:r>
          </a:p>
          <a:p>
            <a:r>
              <a:rPr lang="nl-NL" i="1" dirty="0" smtClean="0"/>
              <a:t>    </a:t>
            </a:r>
            <a:endParaRPr lang="nl-NL" dirty="0"/>
          </a:p>
        </p:txBody>
      </p:sp>
      <p:sp>
        <p:nvSpPr>
          <p:cNvPr id="3" name="Tijdelijke aanduiding voor dianumm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8FBF877-4D65-4805-A4D2-6708791F0F94}" type="slidenum">
              <a:rPr lang="nl-NL" smtClean="0"/>
              <a:pPr>
                <a:defRPr/>
              </a:pPr>
              <a:t>15</a:t>
            </a:fld>
            <a:endParaRPr lang="nl-NL"/>
          </a:p>
        </p:txBody>
      </p:sp>
      <p:sp>
        <p:nvSpPr>
          <p:cNvPr id="9" name="Tekstvak 8"/>
          <p:cNvSpPr txBox="1"/>
          <p:nvPr>
            <p:custDataLst>
              <p:tags r:id="rId5"/>
            </p:custDataLst>
          </p:nvPr>
        </p:nvSpPr>
        <p:spPr>
          <a:xfrm>
            <a:off x="2057400" y="6249670"/>
            <a:ext cx="4089400" cy="26404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93000"/>
              </a:lnSpc>
            </a:pPr>
            <a:r>
              <a:rPr lang="nl-NL" sz="1200" smtClean="0">
                <a:solidFill>
                  <a:srgbClr val="005C61"/>
                </a:solidFill>
                <a:latin typeface="Arial"/>
              </a:rPr>
              <a:t>PMV/LLB</a:t>
            </a:r>
            <a:endParaRPr lang="nl-NL" sz="1200">
              <a:solidFill>
                <a:srgbClr val="005C61"/>
              </a:solidFill>
              <a:latin typeface="Arial"/>
            </a:endParaRPr>
          </a:p>
        </p:txBody>
      </p:sp>
      <p:sp>
        <p:nvSpPr>
          <p:cNvPr id="10" name="Tekstvak 9"/>
          <p:cNvSpPr txBox="1"/>
          <p:nvPr>
            <p:custDataLst>
              <p:tags r:id="rId6"/>
            </p:custDataLst>
          </p:nvPr>
        </p:nvSpPr>
        <p:spPr>
          <a:xfrm>
            <a:off x="6223000" y="6249670"/>
            <a:ext cx="1841500" cy="26404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93000"/>
              </a:lnSpc>
            </a:pPr>
            <a:r>
              <a:rPr lang="nl-NL" sz="1200" smtClean="0">
                <a:solidFill>
                  <a:srgbClr val="005C61"/>
                </a:solidFill>
                <a:latin typeface="Arial"/>
              </a:rPr>
              <a:t>22 april 2008</a:t>
            </a:r>
            <a:endParaRPr lang="nl-NL" sz="1200">
              <a:solidFill>
                <a:srgbClr val="005C61"/>
              </a:solidFill>
              <a:latin typeface="Arial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Afbeelding 4" descr="vervolg08.jpg"/>
          <p:cNvPicPr>
            <a:picLocks/>
          </p:cNvPicPr>
          <p:nvPr>
            <p:custDataLst>
              <p:tags r:id="rId2"/>
            </p:custDataLst>
          </p:nvPr>
        </p:nvPicPr>
        <p:blipFill>
          <a:blip r:embed="rId8" cstate="print"/>
          <a:stretch>
            <a:fillRect/>
          </a:stretch>
        </p:blipFill>
        <p:spPr>
          <a:xfrm>
            <a:off x="0" y="0"/>
            <a:ext cx="1784350" cy="687705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Aanwezig bij een rechtszaak</a:t>
            </a:r>
            <a:endParaRPr lang="nl-NL" dirty="0"/>
          </a:p>
        </p:txBody>
      </p:sp>
      <p:pic>
        <p:nvPicPr>
          <p:cNvPr id="6" name="Afbeelding 5" descr="NovaLogo_Klein.tif"/>
          <p:cNvPicPr>
            <a:picLocks/>
          </p:cNvPicPr>
          <p:nvPr>
            <p:custDataLst>
              <p:tags r:id="rId3"/>
            </p:custDataLst>
          </p:nvPr>
        </p:nvPicPr>
        <p:blipFill>
          <a:blip r:embed="rId9" cstate="print"/>
          <a:stretch>
            <a:fillRect/>
          </a:stretch>
        </p:blipFill>
        <p:spPr>
          <a:xfrm>
            <a:off x="0" y="5842000"/>
            <a:ext cx="1676400" cy="685800"/>
          </a:xfrm>
          <a:prstGeom prst="rect">
            <a:avLst/>
          </a:prstGeom>
        </p:spPr>
      </p:pic>
      <p:sp>
        <p:nvSpPr>
          <p:cNvPr id="7" name="Rechthoek 6"/>
          <p:cNvSpPr/>
          <p:nvPr>
            <p:custDataLst>
              <p:tags r:id="rId4"/>
            </p:custDataLst>
          </p:nvPr>
        </p:nvSpPr>
        <p:spPr>
          <a:xfrm>
            <a:off x="0" y="4749800"/>
            <a:ext cx="1676400" cy="9164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Char char="-"/>
            </a:pPr>
            <a:r>
              <a:rPr lang="nl-NL" dirty="0" smtClean="0"/>
              <a:t>De rechter</a:t>
            </a:r>
          </a:p>
          <a:p>
            <a:pPr>
              <a:buFontTx/>
              <a:buChar char="-"/>
            </a:pPr>
            <a:r>
              <a:rPr lang="nl-NL" dirty="0" smtClean="0"/>
              <a:t>De officier van justitie</a:t>
            </a:r>
          </a:p>
          <a:p>
            <a:pPr>
              <a:buFontTx/>
              <a:buChar char="-"/>
            </a:pPr>
            <a:r>
              <a:rPr lang="nl-NL" dirty="0" smtClean="0"/>
              <a:t>De griffier</a:t>
            </a:r>
          </a:p>
          <a:p>
            <a:pPr>
              <a:buFontTx/>
              <a:buChar char="-"/>
            </a:pPr>
            <a:r>
              <a:rPr lang="nl-NL" dirty="0" smtClean="0"/>
              <a:t>De advocaat van de verdachte</a:t>
            </a:r>
          </a:p>
          <a:p>
            <a:pPr>
              <a:buFontTx/>
              <a:buChar char="-"/>
            </a:pPr>
            <a:r>
              <a:rPr lang="nl-NL" dirty="0" smtClean="0"/>
              <a:t>De verdachte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DB3D5A2-774C-4AB8-BEF0-1E2D961C3A8C}" type="slidenum">
              <a:rPr lang="nl-NL" smtClean="0"/>
              <a:pPr>
                <a:defRPr/>
              </a:pPr>
              <a:t>16</a:t>
            </a:fld>
            <a:endParaRPr lang="nl-NL"/>
          </a:p>
        </p:txBody>
      </p:sp>
      <p:sp>
        <p:nvSpPr>
          <p:cNvPr id="8" name="Tekstvak 7"/>
          <p:cNvSpPr txBox="1"/>
          <p:nvPr>
            <p:custDataLst>
              <p:tags r:id="rId5"/>
            </p:custDataLst>
          </p:nvPr>
        </p:nvSpPr>
        <p:spPr>
          <a:xfrm>
            <a:off x="2057400" y="6249670"/>
            <a:ext cx="4089400" cy="26404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93000"/>
              </a:lnSpc>
            </a:pPr>
            <a:r>
              <a:rPr lang="nl-NL" sz="1200" smtClean="0">
                <a:solidFill>
                  <a:srgbClr val="005C61"/>
                </a:solidFill>
                <a:latin typeface="Arial"/>
              </a:rPr>
              <a:t>PMV/LLB</a:t>
            </a:r>
            <a:endParaRPr lang="nl-NL" sz="1200">
              <a:solidFill>
                <a:srgbClr val="005C61"/>
              </a:solidFill>
              <a:latin typeface="Arial"/>
            </a:endParaRPr>
          </a:p>
        </p:txBody>
      </p:sp>
      <p:sp>
        <p:nvSpPr>
          <p:cNvPr id="9" name="Tekstvak 8"/>
          <p:cNvSpPr txBox="1"/>
          <p:nvPr>
            <p:custDataLst>
              <p:tags r:id="rId6"/>
            </p:custDataLst>
          </p:nvPr>
        </p:nvSpPr>
        <p:spPr>
          <a:xfrm>
            <a:off x="6223000" y="6249670"/>
            <a:ext cx="1841500" cy="26404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93000"/>
              </a:lnSpc>
            </a:pPr>
            <a:r>
              <a:rPr lang="nl-NL" sz="1200" smtClean="0">
                <a:solidFill>
                  <a:srgbClr val="005C61"/>
                </a:solidFill>
                <a:latin typeface="Arial"/>
              </a:rPr>
              <a:t>22 april 2008</a:t>
            </a:r>
            <a:endParaRPr lang="nl-NL" sz="1200">
              <a:solidFill>
                <a:srgbClr val="005C61"/>
              </a:solidFill>
              <a:latin typeface="Arial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Afbeelding 4" descr="vervolg09.jpg"/>
          <p:cNvPicPr>
            <a:picLocks/>
          </p:cNvPicPr>
          <p:nvPr>
            <p:custDataLst>
              <p:tags r:id="rId2"/>
            </p:custDataLst>
          </p:nvPr>
        </p:nvPicPr>
        <p:blipFill>
          <a:blip r:embed="rId8" cstate="print"/>
          <a:stretch>
            <a:fillRect/>
          </a:stretch>
        </p:blipFill>
        <p:spPr>
          <a:xfrm>
            <a:off x="0" y="0"/>
            <a:ext cx="1784350" cy="687705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Gang van zaken bij een rechtszaak</a:t>
            </a:r>
            <a:endParaRPr lang="nl-NL" dirty="0"/>
          </a:p>
        </p:txBody>
      </p:sp>
      <p:pic>
        <p:nvPicPr>
          <p:cNvPr id="6" name="Afbeelding 5" descr="NovaLogo_Klein.tif"/>
          <p:cNvPicPr>
            <a:picLocks/>
          </p:cNvPicPr>
          <p:nvPr>
            <p:custDataLst>
              <p:tags r:id="rId3"/>
            </p:custDataLst>
          </p:nvPr>
        </p:nvPicPr>
        <p:blipFill>
          <a:blip r:embed="rId9" cstate="print"/>
          <a:stretch>
            <a:fillRect/>
          </a:stretch>
        </p:blipFill>
        <p:spPr>
          <a:xfrm>
            <a:off x="0" y="5842000"/>
            <a:ext cx="1676400" cy="685800"/>
          </a:xfrm>
          <a:prstGeom prst="rect">
            <a:avLst/>
          </a:prstGeom>
        </p:spPr>
      </p:pic>
      <p:sp>
        <p:nvSpPr>
          <p:cNvPr id="7" name="Rechthoek 6"/>
          <p:cNvSpPr/>
          <p:nvPr>
            <p:custDataLst>
              <p:tags r:id="rId4"/>
            </p:custDataLst>
          </p:nvPr>
        </p:nvSpPr>
        <p:spPr>
          <a:xfrm>
            <a:off x="0" y="4749800"/>
            <a:ext cx="1676400" cy="9164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Char char="-"/>
            </a:pPr>
            <a:r>
              <a:rPr lang="nl-NL" dirty="0" smtClean="0"/>
              <a:t>Aanklacht</a:t>
            </a:r>
          </a:p>
          <a:p>
            <a:pPr>
              <a:buFontTx/>
              <a:buChar char="-"/>
            </a:pPr>
            <a:r>
              <a:rPr lang="nl-NL" dirty="0" smtClean="0"/>
              <a:t>Verdachten/getuigen horen</a:t>
            </a:r>
          </a:p>
          <a:p>
            <a:pPr>
              <a:buFontTx/>
              <a:buChar char="-"/>
            </a:pPr>
            <a:r>
              <a:rPr lang="nl-NL" dirty="0" smtClean="0"/>
              <a:t>Requisitoir/eis</a:t>
            </a:r>
          </a:p>
          <a:p>
            <a:pPr>
              <a:buFontTx/>
              <a:buChar char="-"/>
            </a:pPr>
            <a:r>
              <a:rPr lang="nl-NL" dirty="0" smtClean="0"/>
              <a:t>Verdediging</a:t>
            </a:r>
          </a:p>
          <a:p>
            <a:pPr>
              <a:buFontTx/>
              <a:buChar char="-"/>
            </a:pPr>
            <a:r>
              <a:rPr lang="nl-NL" dirty="0" smtClean="0"/>
              <a:t>Vonnis</a:t>
            </a:r>
          </a:p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DB3D5A2-774C-4AB8-BEF0-1E2D961C3A8C}" type="slidenum">
              <a:rPr lang="nl-NL" smtClean="0"/>
              <a:pPr>
                <a:defRPr/>
              </a:pPr>
              <a:t>17</a:t>
            </a:fld>
            <a:endParaRPr lang="nl-NL"/>
          </a:p>
        </p:txBody>
      </p:sp>
      <p:sp>
        <p:nvSpPr>
          <p:cNvPr id="8" name="Tekstvak 7"/>
          <p:cNvSpPr txBox="1"/>
          <p:nvPr>
            <p:custDataLst>
              <p:tags r:id="rId5"/>
            </p:custDataLst>
          </p:nvPr>
        </p:nvSpPr>
        <p:spPr>
          <a:xfrm>
            <a:off x="2057400" y="6249670"/>
            <a:ext cx="4089400" cy="26404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93000"/>
              </a:lnSpc>
            </a:pPr>
            <a:r>
              <a:rPr lang="nl-NL" sz="1200" smtClean="0">
                <a:solidFill>
                  <a:srgbClr val="005C61"/>
                </a:solidFill>
                <a:latin typeface="Arial"/>
              </a:rPr>
              <a:t>PMV/LLB</a:t>
            </a:r>
            <a:endParaRPr lang="nl-NL" sz="1200">
              <a:solidFill>
                <a:srgbClr val="005C61"/>
              </a:solidFill>
              <a:latin typeface="Arial"/>
            </a:endParaRPr>
          </a:p>
        </p:txBody>
      </p:sp>
      <p:sp>
        <p:nvSpPr>
          <p:cNvPr id="9" name="Tekstvak 8"/>
          <p:cNvSpPr txBox="1"/>
          <p:nvPr>
            <p:custDataLst>
              <p:tags r:id="rId6"/>
            </p:custDataLst>
          </p:nvPr>
        </p:nvSpPr>
        <p:spPr>
          <a:xfrm>
            <a:off x="6223000" y="6249670"/>
            <a:ext cx="1841500" cy="26404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93000"/>
              </a:lnSpc>
            </a:pPr>
            <a:r>
              <a:rPr lang="nl-NL" sz="1200" smtClean="0">
                <a:solidFill>
                  <a:srgbClr val="005C61"/>
                </a:solidFill>
                <a:latin typeface="Arial"/>
              </a:rPr>
              <a:t>22 april 2008</a:t>
            </a:r>
            <a:endParaRPr lang="nl-NL" sz="1200">
              <a:solidFill>
                <a:srgbClr val="005C61"/>
              </a:solidFill>
              <a:latin typeface="Arial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Afbeelding 4" descr="vervolg10.jpg"/>
          <p:cNvPicPr>
            <a:picLocks/>
          </p:cNvPicPr>
          <p:nvPr>
            <p:custDataLst>
              <p:tags r:id="rId2"/>
            </p:custDataLst>
          </p:nvPr>
        </p:nvPicPr>
        <p:blipFill>
          <a:blip r:embed="rId8" cstate="print"/>
          <a:stretch>
            <a:fillRect/>
          </a:stretch>
        </p:blipFill>
        <p:spPr>
          <a:xfrm>
            <a:off x="0" y="0"/>
            <a:ext cx="1784350" cy="687705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Drie soorten straffen</a:t>
            </a:r>
            <a:endParaRPr lang="nl-NL" dirty="0"/>
          </a:p>
        </p:txBody>
      </p:sp>
      <p:pic>
        <p:nvPicPr>
          <p:cNvPr id="6" name="Afbeelding 5" descr="NovaLogo_Klein.tif"/>
          <p:cNvPicPr>
            <a:picLocks/>
          </p:cNvPicPr>
          <p:nvPr>
            <p:custDataLst>
              <p:tags r:id="rId3"/>
            </p:custDataLst>
          </p:nvPr>
        </p:nvPicPr>
        <p:blipFill>
          <a:blip r:embed="rId9" cstate="print"/>
          <a:stretch>
            <a:fillRect/>
          </a:stretch>
        </p:blipFill>
        <p:spPr>
          <a:xfrm>
            <a:off x="0" y="5842000"/>
            <a:ext cx="1676400" cy="685800"/>
          </a:xfrm>
          <a:prstGeom prst="rect">
            <a:avLst/>
          </a:prstGeom>
        </p:spPr>
      </p:pic>
      <p:sp>
        <p:nvSpPr>
          <p:cNvPr id="7" name="Rechthoek 6"/>
          <p:cNvSpPr/>
          <p:nvPr>
            <p:custDataLst>
              <p:tags r:id="rId4"/>
            </p:custDataLst>
          </p:nvPr>
        </p:nvSpPr>
        <p:spPr>
          <a:xfrm>
            <a:off x="0" y="4749800"/>
            <a:ext cx="1676400" cy="9164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Char char="-"/>
            </a:pPr>
            <a:r>
              <a:rPr lang="nl-NL" dirty="0" smtClean="0"/>
              <a:t>Vrijheidsstraffen (een speciale vrijheidsstraf is:</a:t>
            </a:r>
          </a:p>
          <a:p>
            <a:r>
              <a:rPr lang="nl-NL" i="1" dirty="0" smtClean="0"/>
              <a:t>     </a:t>
            </a:r>
            <a:r>
              <a:rPr lang="nl-NL" i="1" dirty="0" err="1" smtClean="0"/>
              <a:t>t.b.s</a:t>
            </a:r>
            <a:r>
              <a:rPr lang="nl-NL" i="1" dirty="0" smtClean="0"/>
              <a:t>. (=  een ter beschikking stelling</a:t>
            </a:r>
            <a:r>
              <a:rPr lang="nl-NL" dirty="0" smtClean="0"/>
              <a:t> van de regering; de veroordeelde krijgt dwangverpleging)</a:t>
            </a:r>
            <a:endParaRPr lang="nl-NL" i="1" dirty="0" smtClean="0"/>
          </a:p>
          <a:p>
            <a:pPr>
              <a:buFontTx/>
              <a:buChar char="-"/>
            </a:pPr>
            <a:r>
              <a:rPr lang="nl-NL" dirty="0" smtClean="0"/>
              <a:t>Alternatieve straffen</a:t>
            </a:r>
          </a:p>
          <a:p>
            <a:pPr>
              <a:buFontTx/>
              <a:buChar char="-"/>
            </a:pPr>
            <a:r>
              <a:rPr lang="nl-NL" dirty="0" smtClean="0"/>
              <a:t>Geldboetes</a:t>
            </a:r>
          </a:p>
          <a:p>
            <a:r>
              <a:rPr lang="nl-NL" dirty="0" smtClean="0"/>
              <a:t> 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DB3D5A2-774C-4AB8-BEF0-1E2D961C3A8C}" type="slidenum">
              <a:rPr lang="nl-NL" smtClean="0"/>
              <a:pPr>
                <a:defRPr/>
              </a:pPr>
              <a:t>18</a:t>
            </a:fld>
            <a:endParaRPr lang="nl-NL"/>
          </a:p>
        </p:txBody>
      </p:sp>
      <p:sp>
        <p:nvSpPr>
          <p:cNvPr id="8" name="Tekstvak 7"/>
          <p:cNvSpPr txBox="1"/>
          <p:nvPr>
            <p:custDataLst>
              <p:tags r:id="rId5"/>
            </p:custDataLst>
          </p:nvPr>
        </p:nvSpPr>
        <p:spPr>
          <a:xfrm>
            <a:off x="2057400" y="6249670"/>
            <a:ext cx="4089400" cy="26404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93000"/>
              </a:lnSpc>
            </a:pPr>
            <a:r>
              <a:rPr lang="nl-NL" sz="1200" smtClean="0">
                <a:solidFill>
                  <a:srgbClr val="005C61"/>
                </a:solidFill>
                <a:latin typeface="Arial"/>
              </a:rPr>
              <a:t>PMV/LLB</a:t>
            </a:r>
            <a:endParaRPr lang="nl-NL" sz="1200">
              <a:solidFill>
                <a:srgbClr val="005C61"/>
              </a:solidFill>
              <a:latin typeface="Arial"/>
            </a:endParaRPr>
          </a:p>
        </p:txBody>
      </p:sp>
      <p:sp>
        <p:nvSpPr>
          <p:cNvPr id="9" name="Tekstvak 8"/>
          <p:cNvSpPr txBox="1"/>
          <p:nvPr>
            <p:custDataLst>
              <p:tags r:id="rId6"/>
            </p:custDataLst>
          </p:nvPr>
        </p:nvSpPr>
        <p:spPr>
          <a:xfrm>
            <a:off x="6223000" y="6249670"/>
            <a:ext cx="1841500" cy="26404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93000"/>
              </a:lnSpc>
            </a:pPr>
            <a:r>
              <a:rPr lang="nl-NL" sz="1200" smtClean="0">
                <a:solidFill>
                  <a:srgbClr val="005C61"/>
                </a:solidFill>
                <a:latin typeface="Arial"/>
              </a:rPr>
              <a:t>22 april 2008</a:t>
            </a:r>
            <a:endParaRPr lang="nl-NL" sz="1200">
              <a:solidFill>
                <a:srgbClr val="005C61"/>
              </a:solidFill>
              <a:latin typeface="Arial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Afbeelding 4" descr="vervolg11.jpg"/>
          <p:cNvPicPr>
            <a:picLocks/>
          </p:cNvPicPr>
          <p:nvPr>
            <p:custDataLst>
              <p:tags r:id="rId2"/>
            </p:custDataLst>
          </p:nvPr>
        </p:nvPicPr>
        <p:blipFill>
          <a:blip r:embed="rId8" cstate="print"/>
          <a:stretch>
            <a:fillRect/>
          </a:stretch>
        </p:blipFill>
        <p:spPr>
          <a:xfrm>
            <a:off x="0" y="0"/>
            <a:ext cx="1784350" cy="687705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In hoger beroep gaan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smtClean="0"/>
              <a:t>Als iemand het niet met het vonnis eens is, kan hij/zij  </a:t>
            </a:r>
            <a:r>
              <a:rPr lang="nl-NL" i="1" dirty="0" smtClean="0"/>
              <a:t>binnen twee weken </a:t>
            </a:r>
            <a:r>
              <a:rPr lang="nl-NL" dirty="0" smtClean="0"/>
              <a:t>na de uitspraak in hoger beroep gaan.</a:t>
            </a:r>
          </a:p>
          <a:p>
            <a:r>
              <a:rPr lang="nl-NL" dirty="0" smtClean="0"/>
              <a:t>De verdachte moet opnieuw voor de rechter komen bij een “hogere” rechtbank.</a:t>
            </a:r>
          </a:p>
          <a:p>
            <a:r>
              <a:rPr lang="nl-NL" dirty="0" smtClean="0"/>
              <a:t>Als hij/zij het dan weer niet eens is met de uitspraak, dan kan hij/zij </a:t>
            </a:r>
            <a:r>
              <a:rPr lang="nl-NL" i="1" dirty="0" smtClean="0"/>
              <a:t>in cassatie</a:t>
            </a:r>
            <a:r>
              <a:rPr lang="nl-NL" dirty="0" smtClean="0"/>
              <a:t> gaan, d.w.z. een hogere rechtbank gaat na of op de juiste manier is recht gesproken.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DB3D5A2-774C-4AB8-BEF0-1E2D961C3A8C}" type="slidenum">
              <a:rPr lang="nl-NL" smtClean="0"/>
              <a:pPr>
                <a:defRPr/>
              </a:pPr>
              <a:t>19</a:t>
            </a:fld>
            <a:endParaRPr lang="nl-NL"/>
          </a:p>
        </p:txBody>
      </p:sp>
      <p:pic>
        <p:nvPicPr>
          <p:cNvPr id="6" name="Afbeelding 5" descr="NovaLogo_Klein.tif"/>
          <p:cNvPicPr>
            <a:picLocks/>
          </p:cNvPicPr>
          <p:nvPr>
            <p:custDataLst>
              <p:tags r:id="rId3"/>
            </p:custDataLst>
          </p:nvPr>
        </p:nvPicPr>
        <p:blipFill>
          <a:blip r:embed="rId9" cstate="print"/>
          <a:stretch>
            <a:fillRect/>
          </a:stretch>
        </p:blipFill>
        <p:spPr>
          <a:xfrm>
            <a:off x="0" y="5842000"/>
            <a:ext cx="1676400" cy="685800"/>
          </a:xfrm>
          <a:prstGeom prst="rect">
            <a:avLst/>
          </a:prstGeom>
        </p:spPr>
      </p:pic>
      <p:sp>
        <p:nvSpPr>
          <p:cNvPr id="7" name="Rechthoek 6"/>
          <p:cNvSpPr/>
          <p:nvPr>
            <p:custDataLst>
              <p:tags r:id="rId4"/>
            </p:custDataLst>
          </p:nvPr>
        </p:nvSpPr>
        <p:spPr>
          <a:xfrm>
            <a:off x="0" y="4749800"/>
            <a:ext cx="1676400" cy="9164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8" name="Tekstvak 7"/>
          <p:cNvSpPr txBox="1"/>
          <p:nvPr>
            <p:custDataLst>
              <p:tags r:id="rId5"/>
            </p:custDataLst>
          </p:nvPr>
        </p:nvSpPr>
        <p:spPr>
          <a:xfrm>
            <a:off x="2057400" y="6249670"/>
            <a:ext cx="4089400" cy="26404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93000"/>
              </a:lnSpc>
            </a:pPr>
            <a:r>
              <a:rPr lang="nl-NL" sz="1200" smtClean="0">
                <a:solidFill>
                  <a:srgbClr val="005C61"/>
                </a:solidFill>
                <a:latin typeface="Arial"/>
              </a:rPr>
              <a:t>PMV/LLB</a:t>
            </a:r>
            <a:endParaRPr lang="nl-NL" sz="1200">
              <a:solidFill>
                <a:srgbClr val="005C61"/>
              </a:solidFill>
              <a:latin typeface="Arial"/>
            </a:endParaRPr>
          </a:p>
        </p:txBody>
      </p:sp>
      <p:sp>
        <p:nvSpPr>
          <p:cNvPr id="9" name="Tekstvak 8"/>
          <p:cNvSpPr txBox="1"/>
          <p:nvPr>
            <p:custDataLst>
              <p:tags r:id="rId6"/>
            </p:custDataLst>
          </p:nvPr>
        </p:nvSpPr>
        <p:spPr>
          <a:xfrm>
            <a:off x="6223000" y="6249670"/>
            <a:ext cx="1841500" cy="26404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93000"/>
              </a:lnSpc>
            </a:pPr>
            <a:r>
              <a:rPr lang="nl-NL" sz="1200" smtClean="0">
                <a:solidFill>
                  <a:srgbClr val="005C61"/>
                </a:solidFill>
                <a:latin typeface="Arial"/>
              </a:rPr>
              <a:t>22 april 2008</a:t>
            </a:r>
            <a:endParaRPr lang="nl-NL" sz="1200">
              <a:solidFill>
                <a:srgbClr val="005C61"/>
              </a:solidFill>
              <a:latin typeface="Arial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4"/>
          <p:cNvSpPr>
            <a:spLocks noGrp="1" noChangeArrowheads="1"/>
          </p:cNvSpPr>
          <p:nvPr>
            <p:ph type="ctrTitle"/>
            <p:custDataLst>
              <p:tags r:id="rId2"/>
            </p:custDataLst>
          </p:nvPr>
        </p:nvSpPr>
        <p:spPr/>
        <p:txBody>
          <a:bodyPr/>
          <a:lstStyle/>
          <a:p>
            <a:pPr eaLnBrk="1" hangingPunct="1"/>
            <a:r>
              <a:rPr lang="nl-NL" smtClean="0"/>
              <a:t>Rechtsstaat</a:t>
            </a:r>
          </a:p>
        </p:txBody>
      </p:sp>
      <p:sp>
        <p:nvSpPr>
          <p:cNvPr id="5123" name="Rectangle 7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0" y="3657600"/>
            <a:ext cx="2667000" cy="1457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5124" name="Text Box 8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3505200" y="3733800"/>
            <a:ext cx="3683000" cy="381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14000"/>
              </a:lnSpc>
            </a:pPr>
            <a:r>
              <a:rPr lang="nl-NL" smtClean="0"/>
              <a:t>22 april 2008</a:t>
            </a:r>
            <a:endParaRPr lang="nl-NL"/>
          </a:p>
        </p:txBody>
      </p:sp>
      <p:pic>
        <p:nvPicPr>
          <p:cNvPr id="5125" name="Picture 9" descr="NovaLogo_Groot"/>
          <p:cNvPicPr>
            <a:picLocks noChangeAspect="1" noChangeArrowheads="1"/>
          </p:cNvPicPr>
          <p:nvPr>
            <p:custDataLst>
              <p:tags r:id="rId5"/>
            </p:custDataLst>
          </p:nvPr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0" y="5324475"/>
            <a:ext cx="2667000" cy="1001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Afbeelding 4" descr="vervolg13.jpg"/>
          <p:cNvPicPr>
            <a:picLocks/>
          </p:cNvPicPr>
          <p:nvPr>
            <p:custDataLst>
              <p:tags r:id="rId2"/>
            </p:custDataLst>
          </p:nvPr>
        </p:nvPicPr>
        <p:blipFill>
          <a:blip r:embed="rId8" cstate="print"/>
          <a:stretch>
            <a:fillRect/>
          </a:stretch>
        </p:blipFill>
        <p:spPr>
          <a:xfrm>
            <a:off x="0" y="0"/>
            <a:ext cx="1784350" cy="687705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Rechtbanken</a:t>
            </a:r>
            <a:endParaRPr lang="nl-NL" dirty="0"/>
          </a:p>
        </p:txBody>
      </p:sp>
      <p:pic>
        <p:nvPicPr>
          <p:cNvPr id="6" name="Afbeelding 5" descr="NovaLogo_Klein.tif"/>
          <p:cNvPicPr>
            <a:picLocks/>
          </p:cNvPicPr>
          <p:nvPr>
            <p:custDataLst>
              <p:tags r:id="rId3"/>
            </p:custDataLst>
          </p:nvPr>
        </p:nvPicPr>
        <p:blipFill>
          <a:blip r:embed="rId9" cstate="print"/>
          <a:stretch>
            <a:fillRect/>
          </a:stretch>
        </p:blipFill>
        <p:spPr>
          <a:xfrm>
            <a:off x="0" y="5842000"/>
            <a:ext cx="1676400" cy="685800"/>
          </a:xfrm>
          <a:prstGeom prst="rect">
            <a:avLst/>
          </a:prstGeom>
        </p:spPr>
      </p:pic>
      <p:sp>
        <p:nvSpPr>
          <p:cNvPr id="7" name="Rechthoek 6"/>
          <p:cNvSpPr/>
          <p:nvPr>
            <p:custDataLst>
              <p:tags r:id="rId4"/>
            </p:custDataLst>
          </p:nvPr>
        </p:nvSpPr>
        <p:spPr>
          <a:xfrm>
            <a:off x="0" y="4749800"/>
            <a:ext cx="1676400" cy="9164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Char char="-"/>
            </a:pPr>
            <a:r>
              <a:rPr lang="nl-NL" dirty="0" smtClean="0"/>
              <a:t>Kantongerecht</a:t>
            </a:r>
          </a:p>
          <a:p>
            <a:pPr>
              <a:buFontTx/>
              <a:buChar char="-"/>
            </a:pPr>
            <a:r>
              <a:rPr lang="nl-NL" dirty="0" smtClean="0"/>
              <a:t>Arrondissementsrechtbank</a:t>
            </a:r>
          </a:p>
          <a:p>
            <a:pPr>
              <a:buFontTx/>
              <a:buChar char="-"/>
            </a:pPr>
            <a:r>
              <a:rPr lang="nl-NL" dirty="0" smtClean="0"/>
              <a:t>Gerechtshof</a:t>
            </a:r>
          </a:p>
          <a:p>
            <a:pPr>
              <a:buFontTx/>
              <a:buChar char="-"/>
            </a:pPr>
            <a:r>
              <a:rPr lang="nl-NL" dirty="0" smtClean="0"/>
              <a:t>Hoge Raad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DB3D5A2-774C-4AB8-BEF0-1E2D961C3A8C}" type="slidenum">
              <a:rPr lang="nl-NL" smtClean="0"/>
              <a:pPr>
                <a:defRPr/>
              </a:pPr>
              <a:t>20</a:t>
            </a:fld>
            <a:endParaRPr lang="nl-NL"/>
          </a:p>
        </p:txBody>
      </p:sp>
      <p:sp>
        <p:nvSpPr>
          <p:cNvPr id="8" name="Tekstvak 7"/>
          <p:cNvSpPr txBox="1"/>
          <p:nvPr>
            <p:custDataLst>
              <p:tags r:id="rId5"/>
            </p:custDataLst>
          </p:nvPr>
        </p:nvSpPr>
        <p:spPr>
          <a:xfrm>
            <a:off x="2057400" y="6249670"/>
            <a:ext cx="4089400" cy="26404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93000"/>
              </a:lnSpc>
            </a:pPr>
            <a:r>
              <a:rPr lang="nl-NL" sz="1200" smtClean="0">
                <a:solidFill>
                  <a:srgbClr val="005C61"/>
                </a:solidFill>
                <a:latin typeface="Arial"/>
              </a:rPr>
              <a:t>PMV/LLB</a:t>
            </a:r>
            <a:endParaRPr lang="nl-NL" sz="1200">
              <a:solidFill>
                <a:srgbClr val="005C61"/>
              </a:solidFill>
              <a:latin typeface="Arial"/>
            </a:endParaRPr>
          </a:p>
        </p:txBody>
      </p:sp>
      <p:sp>
        <p:nvSpPr>
          <p:cNvPr id="9" name="Tekstvak 8"/>
          <p:cNvSpPr txBox="1"/>
          <p:nvPr>
            <p:custDataLst>
              <p:tags r:id="rId6"/>
            </p:custDataLst>
          </p:nvPr>
        </p:nvSpPr>
        <p:spPr>
          <a:xfrm>
            <a:off x="6223000" y="6249670"/>
            <a:ext cx="1841500" cy="26404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93000"/>
              </a:lnSpc>
            </a:pPr>
            <a:r>
              <a:rPr lang="nl-NL" sz="1200" smtClean="0">
                <a:solidFill>
                  <a:srgbClr val="005C61"/>
                </a:solidFill>
                <a:latin typeface="Arial"/>
              </a:rPr>
              <a:t>22 april 2008</a:t>
            </a:r>
            <a:endParaRPr lang="nl-NL" sz="1200">
              <a:solidFill>
                <a:srgbClr val="005C61"/>
              </a:solidFill>
              <a:latin typeface="Arial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jdelijke aanduiding voor dianumm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3257074D-0CD0-4AB0-8F42-B8063DE5E6F8}" type="slidenum">
              <a:rPr lang="nl-NL" smtClean="0"/>
              <a:pPr/>
              <a:t>3</a:t>
            </a:fld>
            <a:endParaRPr lang="nl-NL" smtClean="0"/>
          </a:p>
        </p:txBody>
      </p:sp>
      <p:pic>
        <p:nvPicPr>
          <p:cNvPr id="6147" name="Picture 4" descr="vervolg01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0" y="0"/>
            <a:ext cx="1784350" cy="6877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8" name="Picture 5" descr="NovaLogo_Klein"/>
          <p:cNvPicPr>
            <a:picLocks noChangeAspect="1" noChangeArrowheads="1"/>
          </p:cNvPicPr>
          <p:nvPr>
            <p:custDataLst>
              <p:tags r:id="rId3"/>
            </p:custDataLst>
          </p:nvPr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0" y="5842000"/>
            <a:ext cx="16764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9" name="Rectangle 6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0" y="4749800"/>
            <a:ext cx="1676400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6150" name="Rectangle 2"/>
          <p:cNvSpPr>
            <a:spLocks noGrp="1" noChangeArrowheads="1"/>
          </p:cNvSpPr>
          <p:nvPr>
            <p:ph type="title"/>
            <p:custDataLst>
              <p:tags r:id="rId5"/>
            </p:custDataLst>
          </p:nvPr>
        </p:nvSpPr>
        <p:spPr/>
        <p:txBody>
          <a:bodyPr/>
          <a:lstStyle/>
          <a:p>
            <a:pPr eaLnBrk="1" hangingPunct="1"/>
            <a:r>
              <a:rPr lang="nl-NL" sz="3200" smtClean="0"/>
              <a:t>Wat maakt een land een STAAT</a:t>
            </a:r>
          </a:p>
        </p:txBody>
      </p:sp>
      <p:sp>
        <p:nvSpPr>
          <p:cNvPr id="6151" name="Rectangle 3"/>
          <p:cNvSpPr>
            <a:spLocks noGrp="1" noChangeArrowheads="1"/>
          </p:cNvSpPr>
          <p:nvPr>
            <p:ph type="body" idx="1"/>
            <p:custDataLst>
              <p:tags r:id="rId6"/>
            </p:custDataLst>
          </p:nvPr>
        </p:nvSpPr>
        <p:spPr/>
        <p:txBody>
          <a:bodyPr/>
          <a:lstStyle/>
          <a:p>
            <a:pPr eaLnBrk="1" hangingPunct="1">
              <a:buFontTx/>
              <a:buChar char="•"/>
            </a:pPr>
            <a:r>
              <a:rPr lang="nl-NL" smtClean="0"/>
              <a:t>Grenzen</a:t>
            </a:r>
          </a:p>
          <a:p>
            <a:pPr eaLnBrk="1" hangingPunct="1">
              <a:buFontTx/>
              <a:buChar char="•"/>
            </a:pPr>
            <a:r>
              <a:rPr lang="nl-NL" smtClean="0"/>
              <a:t>Volk</a:t>
            </a:r>
          </a:p>
          <a:p>
            <a:pPr eaLnBrk="1" hangingPunct="1">
              <a:buFontTx/>
              <a:buChar char="•"/>
            </a:pPr>
            <a:r>
              <a:rPr lang="nl-NL" smtClean="0"/>
              <a:t>Overheid</a:t>
            </a:r>
          </a:p>
          <a:p>
            <a:pPr eaLnBrk="1" hangingPunct="1">
              <a:buFontTx/>
              <a:buChar char="•"/>
            </a:pPr>
            <a:r>
              <a:rPr lang="nl-NL" smtClean="0"/>
              <a:t>Erkenning door andere landen</a:t>
            </a:r>
          </a:p>
        </p:txBody>
      </p:sp>
      <p:sp>
        <p:nvSpPr>
          <p:cNvPr id="6152" name="Text Box 7"/>
          <p:cNvSpPr txBox="1">
            <a:spLocks noChangeArrowheads="1"/>
          </p:cNvSpPr>
          <p:nvPr>
            <p:custDataLst>
              <p:tags r:id="rId7"/>
            </p:custDataLst>
          </p:nvPr>
        </p:nvSpPr>
        <p:spPr bwMode="auto">
          <a:xfrm>
            <a:off x="2057400" y="6249988"/>
            <a:ext cx="4089400" cy="261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93000"/>
              </a:lnSpc>
            </a:pPr>
            <a:r>
              <a:rPr lang="nl-NL" sz="1200" smtClean="0">
                <a:solidFill>
                  <a:srgbClr val="005C61"/>
                </a:solidFill>
              </a:rPr>
              <a:t>PMV/LLB</a:t>
            </a:r>
            <a:endParaRPr lang="nl-NL" sz="1200">
              <a:solidFill>
                <a:srgbClr val="005C61"/>
              </a:solidFill>
            </a:endParaRPr>
          </a:p>
        </p:txBody>
      </p:sp>
      <p:sp>
        <p:nvSpPr>
          <p:cNvPr id="6153" name="Text Box 8"/>
          <p:cNvSpPr txBox="1">
            <a:spLocks noChangeArrowheads="1"/>
          </p:cNvSpPr>
          <p:nvPr>
            <p:custDataLst>
              <p:tags r:id="rId8"/>
            </p:custDataLst>
          </p:nvPr>
        </p:nvSpPr>
        <p:spPr bwMode="auto">
          <a:xfrm>
            <a:off x="6223000" y="6249988"/>
            <a:ext cx="1841500" cy="261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93000"/>
              </a:lnSpc>
            </a:pPr>
            <a:r>
              <a:rPr lang="nl-NL" sz="1200" smtClean="0">
                <a:solidFill>
                  <a:srgbClr val="005C61"/>
                </a:solidFill>
              </a:rPr>
              <a:t>22 april 2008</a:t>
            </a:r>
            <a:endParaRPr lang="nl-NL" sz="1200">
              <a:solidFill>
                <a:srgbClr val="005C61"/>
              </a:solidFill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jdelijke aanduiding voor dianumm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FD077193-DB66-4D00-86DA-5FD41D6796BD}" type="slidenum">
              <a:rPr lang="nl-NL" smtClean="0"/>
              <a:pPr/>
              <a:t>4</a:t>
            </a:fld>
            <a:endParaRPr lang="nl-NL" smtClean="0"/>
          </a:p>
        </p:txBody>
      </p:sp>
      <p:pic>
        <p:nvPicPr>
          <p:cNvPr id="7171" name="Picture 4" descr="vervolg02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0" y="0"/>
            <a:ext cx="1784350" cy="6877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2" name="Picture 5" descr="NovaLogo_Klein"/>
          <p:cNvPicPr>
            <a:picLocks noChangeAspect="1" noChangeArrowheads="1"/>
          </p:cNvPicPr>
          <p:nvPr>
            <p:custDataLst>
              <p:tags r:id="rId3"/>
            </p:custDataLst>
          </p:nvPr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0" y="5842000"/>
            <a:ext cx="16764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3" name="Rectangle 6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0" y="4749800"/>
            <a:ext cx="1676400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7174" name="Rectangle 2"/>
          <p:cNvSpPr>
            <a:spLocks noGrp="1" noChangeArrowheads="1"/>
          </p:cNvSpPr>
          <p:nvPr>
            <p:ph type="title"/>
            <p:custDataLst>
              <p:tags r:id="rId5"/>
            </p:custDataLst>
          </p:nvPr>
        </p:nvSpPr>
        <p:spPr/>
        <p:txBody>
          <a:bodyPr/>
          <a:lstStyle/>
          <a:p>
            <a:pPr eaLnBrk="1" hangingPunct="1"/>
            <a:r>
              <a:rPr lang="nl-NL" sz="3200" smtClean="0"/>
              <a:t>Wat zijn de kenmerken van een RECHTSSTAAT</a:t>
            </a:r>
          </a:p>
        </p:txBody>
      </p:sp>
      <p:sp>
        <p:nvSpPr>
          <p:cNvPr id="7175" name="Rectangle 3"/>
          <p:cNvSpPr>
            <a:spLocks noGrp="1" noChangeArrowheads="1"/>
          </p:cNvSpPr>
          <p:nvPr>
            <p:ph type="body" idx="1"/>
            <p:custDataLst>
              <p:tags r:id="rId6"/>
            </p:custDataLst>
          </p:nvPr>
        </p:nvSpPr>
        <p:spPr/>
        <p:txBody>
          <a:bodyPr/>
          <a:lstStyle/>
          <a:p>
            <a:pPr eaLnBrk="1" hangingPunct="1">
              <a:buFontTx/>
              <a:buChar char="•"/>
            </a:pPr>
            <a:r>
              <a:rPr lang="nl-NL" smtClean="0"/>
              <a:t>Wetten door parlement (volksvertegenwoordiging) goedgekeurd</a:t>
            </a:r>
          </a:p>
          <a:p>
            <a:pPr eaLnBrk="1" hangingPunct="1">
              <a:buFontTx/>
              <a:buChar char="•"/>
            </a:pPr>
            <a:r>
              <a:rPr lang="nl-NL" smtClean="0"/>
              <a:t>Grondwet (constitutie)</a:t>
            </a:r>
          </a:p>
          <a:p>
            <a:pPr eaLnBrk="1" hangingPunct="1">
              <a:buFontTx/>
              <a:buChar char="•"/>
            </a:pPr>
            <a:r>
              <a:rPr lang="nl-NL" smtClean="0"/>
              <a:t>Scheiding van machten</a:t>
            </a:r>
          </a:p>
          <a:p>
            <a:pPr eaLnBrk="1" hangingPunct="1">
              <a:buFontTx/>
              <a:buChar char="•"/>
            </a:pPr>
            <a:r>
              <a:rPr lang="nl-NL" smtClean="0"/>
              <a:t>Gelijkheid van burgers</a:t>
            </a:r>
          </a:p>
        </p:txBody>
      </p:sp>
      <p:sp>
        <p:nvSpPr>
          <p:cNvPr id="7176" name="Text Box 7"/>
          <p:cNvSpPr txBox="1">
            <a:spLocks noChangeArrowheads="1"/>
          </p:cNvSpPr>
          <p:nvPr>
            <p:custDataLst>
              <p:tags r:id="rId7"/>
            </p:custDataLst>
          </p:nvPr>
        </p:nvSpPr>
        <p:spPr bwMode="auto">
          <a:xfrm>
            <a:off x="2057400" y="6249988"/>
            <a:ext cx="4089400" cy="261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93000"/>
              </a:lnSpc>
            </a:pPr>
            <a:r>
              <a:rPr lang="nl-NL" sz="1200" smtClean="0">
                <a:solidFill>
                  <a:srgbClr val="005C61"/>
                </a:solidFill>
              </a:rPr>
              <a:t>PMV/LLB</a:t>
            </a:r>
            <a:endParaRPr lang="nl-NL" sz="1200">
              <a:solidFill>
                <a:srgbClr val="005C61"/>
              </a:solidFill>
            </a:endParaRPr>
          </a:p>
        </p:txBody>
      </p:sp>
      <p:sp>
        <p:nvSpPr>
          <p:cNvPr id="7177" name="Text Box 8"/>
          <p:cNvSpPr txBox="1">
            <a:spLocks noChangeArrowheads="1"/>
          </p:cNvSpPr>
          <p:nvPr>
            <p:custDataLst>
              <p:tags r:id="rId8"/>
            </p:custDataLst>
          </p:nvPr>
        </p:nvSpPr>
        <p:spPr bwMode="auto">
          <a:xfrm>
            <a:off x="6223000" y="6249988"/>
            <a:ext cx="1841500" cy="261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93000"/>
              </a:lnSpc>
            </a:pPr>
            <a:r>
              <a:rPr lang="nl-NL" sz="1200" smtClean="0">
                <a:solidFill>
                  <a:srgbClr val="005C61"/>
                </a:solidFill>
              </a:rPr>
              <a:t>22 april 2008</a:t>
            </a:r>
            <a:endParaRPr lang="nl-NL" sz="1200">
              <a:solidFill>
                <a:srgbClr val="005C61"/>
              </a:solidFill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jdelijke aanduiding voor dianumm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65CD6429-52D4-4E7F-A1CA-F5EE2DD3A902}" type="slidenum">
              <a:rPr lang="nl-NL" smtClean="0"/>
              <a:pPr/>
              <a:t>5</a:t>
            </a:fld>
            <a:endParaRPr lang="nl-NL" smtClean="0"/>
          </a:p>
        </p:txBody>
      </p:sp>
      <p:pic>
        <p:nvPicPr>
          <p:cNvPr id="8195" name="Picture 4" descr="vervolg03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0" y="0"/>
            <a:ext cx="1784350" cy="6877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6" name="Picture 5" descr="NovaLogo_Klein"/>
          <p:cNvPicPr>
            <a:picLocks noChangeAspect="1" noChangeArrowheads="1"/>
          </p:cNvPicPr>
          <p:nvPr>
            <p:custDataLst>
              <p:tags r:id="rId3"/>
            </p:custDataLst>
          </p:nvPr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0" y="5842000"/>
            <a:ext cx="16764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7" name="Rectangle 6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0" y="4749800"/>
            <a:ext cx="1676400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8198" name="Rectangle 2"/>
          <p:cNvSpPr>
            <a:spLocks noGrp="1" noChangeArrowheads="1"/>
          </p:cNvSpPr>
          <p:nvPr>
            <p:ph type="title"/>
            <p:custDataLst>
              <p:tags r:id="rId5"/>
            </p:custDataLst>
          </p:nvPr>
        </p:nvSpPr>
        <p:spPr/>
        <p:txBody>
          <a:bodyPr/>
          <a:lstStyle/>
          <a:p>
            <a:pPr eaLnBrk="1" hangingPunct="1"/>
            <a:r>
              <a:rPr lang="nl-NL" smtClean="0"/>
              <a:t>Wat is de GRONDWET</a:t>
            </a:r>
          </a:p>
        </p:txBody>
      </p:sp>
      <p:sp>
        <p:nvSpPr>
          <p:cNvPr id="8199" name="Rectangle 3"/>
          <p:cNvSpPr>
            <a:spLocks noGrp="1" noChangeArrowheads="1"/>
          </p:cNvSpPr>
          <p:nvPr>
            <p:ph type="body" idx="1"/>
            <p:custDataLst>
              <p:tags r:id="rId6"/>
            </p:custDataLst>
          </p:nvPr>
        </p:nvSpPr>
        <p:spPr/>
        <p:txBody>
          <a:bodyPr/>
          <a:lstStyle/>
          <a:p>
            <a:pPr eaLnBrk="1" hangingPunct="1"/>
            <a:r>
              <a:rPr lang="nl-NL" smtClean="0"/>
              <a:t>Hierin staan de rechten en plichten van de burgers en de overheid.</a:t>
            </a:r>
          </a:p>
          <a:p>
            <a:pPr eaLnBrk="1" hangingPunct="1"/>
            <a:r>
              <a:rPr lang="nl-NL" smtClean="0"/>
              <a:t>In de grondwet staat ook hoe de overheid gekozen moet worden en wat ze moet doen</a:t>
            </a:r>
          </a:p>
        </p:txBody>
      </p:sp>
      <p:sp>
        <p:nvSpPr>
          <p:cNvPr id="8200" name="Text Box 7"/>
          <p:cNvSpPr txBox="1">
            <a:spLocks noChangeArrowheads="1"/>
          </p:cNvSpPr>
          <p:nvPr>
            <p:custDataLst>
              <p:tags r:id="rId7"/>
            </p:custDataLst>
          </p:nvPr>
        </p:nvSpPr>
        <p:spPr bwMode="auto">
          <a:xfrm>
            <a:off x="2057400" y="6249988"/>
            <a:ext cx="4089400" cy="261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93000"/>
              </a:lnSpc>
            </a:pPr>
            <a:r>
              <a:rPr lang="nl-NL" sz="1200" smtClean="0">
                <a:solidFill>
                  <a:srgbClr val="005C61"/>
                </a:solidFill>
              </a:rPr>
              <a:t>PMV/LLB</a:t>
            </a:r>
            <a:endParaRPr lang="nl-NL" sz="1200">
              <a:solidFill>
                <a:srgbClr val="005C61"/>
              </a:solidFill>
            </a:endParaRPr>
          </a:p>
        </p:txBody>
      </p:sp>
      <p:sp>
        <p:nvSpPr>
          <p:cNvPr id="8201" name="Text Box 8"/>
          <p:cNvSpPr txBox="1">
            <a:spLocks noChangeArrowheads="1"/>
          </p:cNvSpPr>
          <p:nvPr>
            <p:custDataLst>
              <p:tags r:id="rId8"/>
            </p:custDataLst>
          </p:nvPr>
        </p:nvSpPr>
        <p:spPr bwMode="auto">
          <a:xfrm>
            <a:off x="6223000" y="6249988"/>
            <a:ext cx="1841500" cy="261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93000"/>
              </a:lnSpc>
            </a:pPr>
            <a:r>
              <a:rPr lang="nl-NL" sz="1200" smtClean="0">
                <a:solidFill>
                  <a:srgbClr val="005C61"/>
                </a:solidFill>
              </a:rPr>
              <a:t>22 april 2008</a:t>
            </a:r>
            <a:endParaRPr lang="nl-NL" sz="1200">
              <a:solidFill>
                <a:srgbClr val="005C61"/>
              </a:solidFill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jdelijke aanduiding voor dianumm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D1A5CC47-4897-452D-A959-C98ABEF3659E}" type="slidenum">
              <a:rPr lang="nl-NL" smtClean="0"/>
              <a:pPr/>
              <a:t>6</a:t>
            </a:fld>
            <a:endParaRPr lang="nl-NL" smtClean="0"/>
          </a:p>
        </p:txBody>
      </p:sp>
      <p:pic>
        <p:nvPicPr>
          <p:cNvPr id="9219" name="Picture 4" descr="vervolg04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0" y="0"/>
            <a:ext cx="1784350" cy="6877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0" name="Picture 5" descr="NovaLogo_Klein"/>
          <p:cNvPicPr>
            <a:picLocks noChangeAspect="1" noChangeArrowheads="1"/>
          </p:cNvPicPr>
          <p:nvPr>
            <p:custDataLst>
              <p:tags r:id="rId3"/>
            </p:custDataLst>
          </p:nvPr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0" y="5842000"/>
            <a:ext cx="16764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21" name="Rectangle 6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0" y="4749800"/>
            <a:ext cx="1676400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9222" name="Rectangle 2"/>
          <p:cNvSpPr>
            <a:spLocks noGrp="1" noChangeArrowheads="1"/>
          </p:cNvSpPr>
          <p:nvPr>
            <p:ph type="title"/>
            <p:custDataLst>
              <p:tags r:id="rId5"/>
            </p:custDataLst>
          </p:nvPr>
        </p:nvSpPr>
        <p:spPr/>
        <p:txBody>
          <a:bodyPr/>
          <a:lstStyle/>
          <a:p>
            <a:pPr eaLnBrk="1" hangingPunct="1"/>
            <a:r>
              <a:rPr lang="nl-NL" sz="3200" smtClean="0"/>
              <a:t>Burgers hebben ook rechten ; </a:t>
            </a:r>
            <a:br>
              <a:rPr lang="nl-NL" sz="3200" smtClean="0"/>
            </a:br>
            <a:r>
              <a:rPr lang="nl-NL" sz="3200" smtClean="0"/>
              <a:t>We noemen ze GRONDRECHTEN</a:t>
            </a:r>
          </a:p>
        </p:txBody>
      </p:sp>
      <p:sp>
        <p:nvSpPr>
          <p:cNvPr id="9223" name="Rectangle 3"/>
          <p:cNvSpPr>
            <a:spLocks noGrp="1" noChangeArrowheads="1"/>
          </p:cNvSpPr>
          <p:nvPr>
            <p:ph type="body" idx="1"/>
            <p:custDataLst>
              <p:tags r:id="rId6"/>
            </p:custDataLst>
          </p:nvPr>
        </p:nvSpPr>
        <p:spPr/>
        <p:txBody>
          <a:bodyPr/>
          <a:lstStyle/>
          <a:p>
            <a:pPr eaLnBrk="1" hangingPunct="1"/>
            <a:r>
              <a:rPr lang="nl-NL" u="sng" smtClean="0"/>
              <a:t>Klassieke grondrechten </a:t>
            </a:r>
            <a:r>
              <a:rPr lang="nl-NL" smtClean="0"/>
              <a:t>zijn de grondrechten die vrijheden regelen:</a:t>
            </a:r>
          </a:p>
          <a:p>
            <a:pPr eaLnBrk="1" hangingPunct="1">
              <a:buFontTx/>
              <a:buChar char="•"/>
            </a:pPr>
            <a:r>
              <a:rPr lang="nl-NL" smtClean="0"/>
              <a:t>Vrijheid van meningsuiting</a:t>
            </a:r>
          </a:p>
          <a:p>
            <a:pPr eaLnBrk="1" hangingPunct="1">
              <a:buFontTx/>
              <a:buChar char="•"/>
            </a:pPr>
            <a:r>
              <a:rPr lang="nl-NL" smtClean="0"/>
              <a:t>Persvrijheid</a:t>
            </a:r>
          </a:p>
          <a:p>
            <a:pPr eaLnBrk="1" hangingPunct="1">
              <a:buFontTx/>
              <a:buChar char="•"/>
            </a:pPr>
            <a:r>
              <a:rPr lang="nl-NL" smtClean="0"/>
              <a:t>Vrijheid van vergadering</a:t>
            </a:r>
          </a:p>
          <a:p>
            <a:pPr eaLnBrk="1" hangingPunct="1">
              <a:buFontTx/>
              <a:buChar char="•"/>
            </a:pPr>
            <a:r>
              <a:rPr lang="nl-NL" smtClean="0"/>
              <a:t>Vrijheid van onderwijs</a:t>
            </a:r>
          </a:p>
        </p:txBody>
      </p:sp>
      <p:sp>
        <p:nvSpPr>
          <p:cNvPr id="9224" name="Text Box 7"/>
          <p:cNvSpPr txBox="1">
            <a:spLocks noChangeArrowheads="1"/>
          </p:cNvSpPr>
          <p:nvPr>
            <p:custDataLst>
              <p:tags r:id="rId7"/>
            </p:custDataLst>
          </p:nvPr>
        </p:nvSpPr>
        <p:spPr bwMode="auto">
          <a:xfrm>
            <a:off x="2057400" y="6249988"/>
            <a:ext cx="4089400" cy="261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93000"/>
              </a:lnSpc>
            </a:pPr>
            <a:r>
              <a:rPr lang="nl-NL" sz="1200" smtClean="0">
                <a:solidFill>
                  <a:srgbClr val="005C61"/>
                </a:solidFill>
              </a:rPr>
              <a:t>PMV/LLB</a:t>
            </a:r>
            <a:endParaRPr lang="nl-NL" sz="1200">
              <a:solidFill>
                <a:srgbClr val="005C61"/>
              </a:solidFill>
            </a:endParaRPr>
          </a:p>
        </p:txBody>
      </p:sp>
      <p:sp>
        <p:nvSpPr>
          <p:cNvPr id="9225" name="Text Box 8"/>
          <p:cNvSpPr txBox="1">
            <a:spLocks noChangeArrowheads="1"/>
          </p:cNvSpPr>
          <p:nvPr>
            <p:custDataLst>
              <p:tags r:id="rId8"/>
            </p:custDataLst>
          </p:nvPr>
        </p:nvSpPr>
        <p:spPr bwMode="auto">
          <a:xfrm>
            <a:off x="6223000" y="6249988"/>
            <a:ext cx="1841500" cy="261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93000"/>
              </a:lnSpc>
            </a:pPr>
            <a:r>
              <a:rPr lang="nl-NL" sz="1200" smtClean="0">
                <a:solidFill>
                  <a:srgbClr val="005C61"/>
                </a:solidFill>
              </a:rPr>
              <a:t>22 april 2008</a:t>
            </a:r>
            <a:endParaRPr lang="nl-NL" sz="1200">
              <a:solidFill>
                <a:srgbClr val="005C61"/>
              </a:solidFill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jdelijke aanduiding voor dianumm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738820F7-5C60-4A3B-B801-4FB86BC41238}" type="slidenum">
              <a:rPr lang="nl-NL" smtClean="0"/>
              <a:pPr/>
              <a:t>7</a:t>
            </a:fld>
            <a:endParaRPr lang="nl-NL" smtClean="0"/>
          </a:p>
        </p:txBody>
      </p:sp>
      <p:pic>
        <p:nvPicPr>
          <p:cNvPr id="10243" name="Picture 4" descr="vervolg05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0" y="0"/>
            <a:ext cx="1784350" cy="6877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4" name="Picture 5" descr="NovaLogo_Klein"/>
          <p:cNvPicPr>
            <a:picLocks noChangeAspect="1" noChangeArrowheads="1"/>
          </p:cNvPicPr>
          <p:nvPr>
            <p:custDataLst>
              <p:tags r:id="rId3"/>
            </p:custDataLst>
          </p:nvPr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0" y="5842000"/>
            <a:ext cx="16764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5" name="Rectangle 6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0" y="4749800"/>
            <a:ext cx="1676400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10246" name="Rectangle 2"/>
          <p:cNvSpPr>
            <a:spLocks noGrp="1" noChangeArrowheads="1"/>
          </p:cNvSpPr>
          <p:nvPr>
            <p:ph type="title"/>
            <p:custDataLst>
              <p:tags r:id="rId5"/>
            </p:custDataLst>
          </p:nvPr>
        </p:nvSpPr>
        <p:spPr/>
        <p:txBody>
          <a:bodyPr/>
          <a:lstStyle/>
          <a:p>
            <a:pPr eaLnBrk="1" hangingPunct="1"/>
            <a:r>
              <a:rPr lang="nl-NL" sz="3200" smtClean="0"/>
              <a:t>Er zijn ook : Sociale grondrechten</a:t>
            </a:r>
          </a:p>
        </p:txBody>
      </p:sp>
      <p:sp>
        <p:nvSpPr>
          <p:cNvPr id="10247" name="Rectangle 3"/>
          <p:cNvSpPr>
            <a:spLocks noGrp="1" noChangeArrowheads="1"/>
          </p:cNvSpPr>
          <p:nvPr>
            <p:ph type="body" idx="1"/>
            <p:custDataLst>
              <p:tags r:id="rId6"/>
            </p:custDataLst>
          </p:nvPr>
        </p:nvSpPr>
        <p:spPr/>
        <p:txBody>
          <a:bodyPr/>
          <a:lstStyle/>
          <a:p>
            <a:pPr eaLnBrk="1" hangingPunct="1"/>
            <a:r>
              <a:rPr lang="nl-NL" smtClean="0"/>
              <a:t>Sociale grondrechten regelen zaken zoals :</a:t>
            </a:r>
          </a:p>
          <a:p>
            <a:pPr eaLnBrk="1" hangingPunct="1"/>
            <a:endParaRPr lang="nl-NL" smtClean="0"/>
          </a:p>
          <a:p>
            <a:pPr eaLnBrk="1" hangingPunct="1">
              <a:buFontTx/>
              <a:buChar char="•"/>
            </a:pPr>
            <a:r>
              <a:rPr lang="nl-NL" smtClean="0"/>
              <a:t>Recht op goed onderwijs</a:t>
            </a:r>
          </a:p>
          <a:p>
            <a:pPr eaLnBrk="1" hangingPunct="1">
              <a:buFontTx/>
              <a:buChar char="•"/>
            </a:pPr>
            <a:r>
              <a:rPr lang="nl-NL" smtClean="0"/>
              <a:t>Recht op een goede gezondheidszorg</a:t>
            </a:r>
          </a:p>
          <a:p>
            <a:pPr eaLnBrk="1" hangingPunct="1">
              <a:buFontTx/>
              <a:buChar char="•"/>
            </a:pPr>
            <a:r>
              <a:rPr lang="nl-NL" smtClean="0"/>
              <a:t>Voldoende werkgelegenheid</a:t>
            </a:r>
          </a:p>
        </p:txBody>
      </p:sp>
      <p:sp>
        <p:nvSpPr>
          <p:cNvPr id="10248" name="Text Box 7"/>
          <p:cNvSpPr txBox="1">
            <a:spLocks noChangeArrowheads="1"/>
          </p:cNvSpPr>
          <p:nvPr>
            <p:custDataLst>
              <p:tags r:id="rId7"/>
            </p:custDataLst>
          </p:nvPr>
        </p:nvSpPr>
        <p:spPr bwMode="auto">
          <a:xfrm>
            <a:off x="2057400" y="6249988"/>
            <a:ext cx="4089400" cy="261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93000"/>
              </a:lnSpc>
            </a:pPr>
            <a:r>
              <a:rPr lang="nl-NL" sz="1200" smtClean="0">
                <a:solidFill>
                  <a:srgbClr val="005C61"/>
                </a:solidFill>
              </a:rPr>
              <a:t>PMV/LLB</a:t>
            </a:r>
            <a:endParaRPr lang="nl-NL" sz="1200">
              <a:solidFill>
                <a:srgbClr val="005C61"/>
              </a:solidFill>
            </a:endParaRPr>
          </a:p>
        </p:txBody>
      </p:sp>
      <p:sp>
        <p:nvSpPr>
          <p:cNvPr id="10249" name="Text Box 8"/>
          <p:cNvSpPr txBox="1">
            <a:spLocks noChangeArrowheads="1"/>
          </p:cNvSpPr>
          <p:nvPr>
            <p:custDataLst>
              <p:tags r:id="rId8"/>
            </p:custDataLst>
          </p:nvPr>
        </p:nvSpPr>
        <p:spPr bwMode="auto">
          <a:xfrm>
            <a:off x="6223000" y="6249988"/>
            <a:ext cx="1841500" cy="261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93000"/>
              </a:lnSpc>
            </a:pPr>
            <a:r>
              <a:rPr lang="nl-NL" sz="1200" smtClean="0">
                <a:solidFill>
                  <a:srgbClr val="005C61"/>
                </a:solidFill>
              </a:rPr>
              <a:t>22 april 2008</a:t>
            </a:r>
            <a:endParaRPr lang="nl-NL" sz="1200">
              <a:solidFill>
                <a:srgbClr val="005C61"/>
              </a:solidFill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3" name="Tijdelijke aanduiding voor dianummer 2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26505F41-9622-4C82-9AF9-E5C069905EC8}" type="slidenum">
              <a:rPr lang="nl-NL" smtClean="0"/>
              <a:pPr/>
              <a:t>8</a:t>
            </a:fld>
            <a:endParaRPr lang="nl-NL" smtClean="0"/>
          </a:p>
        </p:txBody>
      </p:sp>
      <p:sp>
        <p:nvSpPr>
          <p:cNvPr id="1034" name="Rectangle 6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0" y="4648200"/>
            <a:ext cx="1676400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pic>
        <p:nvPicPr>
          <p:cNvPr id="1035" name="Picture 5" descr="NovaLogo_Klein"/>
          <p:cNvPicPr>
            <a:picLocks noChangeAspect="1" noChangeArrowheads="1"/>
          </p:cNvPicPr>
          <p:nvPr>
            <p:custDataLst>
              <p:tags r:id="rId4"/>
            </p:custDataLst>
          </p:nvPr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0" y="5842000"/>
            <a:ext cx="16764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6" name="Rectangle 4"/>
          <p:cNvSpPr>
            <a:spLocks noGrp="1" noChangeArrowheads="1"/>
          </p:cNvSpPr>
          <p:nvPr>
            <p:ph type="title"/>
            <p:custDataLst>
              <p:tags r:id="rId5"/>
            </p:custDataLst>
          </p:nvPr>
        </p:nvSpPr>
        <p:spPr>
          <a:xfrm>
            <a:off x="2051050" y="333375"/>
            <a:ext cx="6635750" cy="1068388"/>
          </a:xfrm>
        </p:spPr>
        <p:txBody>
          <a:bodyPr/>
          <a:lstStyle/>
          <a:p>
            <a:pPr eaLnBrk="1" hangingPunct="1"/>
            <a:r>
              <a:rPr lang="nl-NL" smtClean="0"/>
              <a:t>Scheiding van macht</a:t>
            </a:r>
          </a:p>
        </p:txBody>
      </p:sp>
      <p:sp>
        <p:nvSpPr>
          <p:cNvPr id="1037" name="Text Box 7"/>
          <p:cNvSpPr txBox="1"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2057400" y="6249988"/>
            <a:ext cx="4089400" cy="2640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93000"/>
              </a:lnSpc>
            </a:pPr>
            <a:r>
              <a:rPr lang="nl-NL" sz="1200" smtClean="0">
                <a:solidFill>
                  <a:srgbClr val="005C61"/>
                </a:solidFill>
              </a:rPr>
              <a:t>PMV/LLB</a:t>
            </a:r>
            <a:endParaRPr lang="nl-NL" sz="1200">
              <a:solidFill>
                <a:srgbClr val="005C61"/>
              </a:solidFill>
            </a:endParaRPr>
          </a:p>
        </p:txBody>
      </p:sp>
      <p:sp>
        <p:nvSpPr>
          <p:cNvPr id="1038" name="Text Box 8"/>
          <p:cNvSpPr txBox="1">
            <a:spLocks noChangeArrowheads="1"/>
          </p:cNvSpPr>
          <p:nvPr>
            <p:custDataLst>
              <p:tags r:id="rId7"/>
            </p:custDataLst>
          </p:nvPr>
        </p:nvSpPr>
        <p:spPr bwMode="auto">
          <a:xfrm>
            <a:off x="6223000" y="6249988"/>
            <a:ext cx="1841500" cy="2640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93000"/>
              </a:lnSpc>
            </a:pPr>
            <a:r>
              <a:rPr lang="nl-NL" sz="1200" smtClean="0">
                <a:solidFill>
                  <a:srgbClr val="005C61"/>
                </a:solidFill>
              </a:rPr>
              <a:t>22 april 2008</a:t>
            </a:r>
            <a:endParaRPr lang="nl-NL" sz="1200">
              <a:solidFill>
                <a:srgbClr val="005C61"/>
              </a:solidFill>
            </a:endParaRPr>
          </a:p>
        </p:txBody>
      </p:sp>
      <p:graphicFrame>
        <p:nvGraphicFramePr>
          <p:cNvPr id="1026" name="Organization Chart 10"/>
          <p:cNvGraphicFramePr>
            <a:graphicFrameLocks/>
          </p:cNvGraphicFramePr>
          <p:nvPr/>
        </p:nvGraphicFramePr>
        <p:xfrm>
          <a:off x="1835150" y="2060575"/>
          <a:ext cx="5472113" cy="2736850"/>
        </p:xfrm>
        <a:graphic>
          <a:graphicData uri="http://schemas.openxmlformats.org/drawingml/2006/compatibility">
            <com:legacyDrawing xmlns:com="http://schemas.openxmlformats.org/drawingml/2006/compatibility" spid="_x0000_s1026"/>
          </a:graphicData>
        </a:graphic>
      </p:graphicFrame>
      <p:sp>
        <p:nvSpPr>
          <p:cNvPr id="1039" name="Text Box 20"/>
          <p:cNvSpPr txBox="1">
            <a:spLocks noChangeArrowheads="1"/>
          </p:cNvSpPr>
          <p:nvPr/>
        </p:nvSpPr>
        <p:spPr bwMode="auto">
          <a:xfrm>
            <a:off x="2195513" y="2781300"/>
            <a:ext cx="1366837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nl-NL"/>
              <a:t>controleert</a:t>
            </a:r>
          </a:p>
        </p:txBody>
      </p:sp>
      <p:sp>
        <p:nvSpPr>
          <p:cNvPr id="1040" name="Text Box 21"/>
          <p:cNvSpPr txBox="1">
            <a:spLocks noChangeArrowheads="1"/>
          </p:cNvSpPr>
          <p:nvPr/>
        </p:nvSpPr>
        <p:spPr bwMode="auto">
          <a:xfrm>
            <a:off x="3563938" y="2781300"/>
            <a:ext cx="47529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nl-NL"/>
              <a:t>Is verantwoording schuldig aan</a:t>
            </a:r>
          </a:p>
        </p:txBody>
      </p:sp>
      <p:sp>
        <p:nvSpPr>
          <p:cNvPr id="1041" name="Text Box 22"/>
          <p:cNvSpPr txBox="1">
            <a:spLocks noChangeArrowheads="1"/>
          </p:cNvSpPr>
          <p:nvPr/>
        </p:nvSpPr>
        <p:spPr bwMode="auto">
          <a:xfrm>
            <a:off x="7380288" y="3573463"/>
            <a:ext cx="158432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nl-NL"/>
              <a:t>Voert de wet uit</a:t>
            </a:r>
          </a:p>
        </p:txBody>
      </p:sp>
      <p:sp>
        <p:nvSpPr>
          <p:cNvPr id="1042" name="Line 23"/>
          <p:cNvSpPr>
            <a:spLocks noChangeShapeType="1"/>
          </p:cNvSpPr>
          <p:nvPr/>
        </p:nvSpPr>
        <p:spPr bwMode="auto">
          <a:xfrm>
            <a:off x="3635375" y="2852738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nl-NL"/>
          </a:p>
        </p:txBody>
      </p:sp>
      <p:sp>
        <p:nvSpPr>
          <p:cNvPr id="1043" name="Rectangle 24"/>
          <p:cNvSpPr>
            <a:spLocks noChangeArrowheads="1"/>
          </p:cNvSpPr>
          <p:nvPr/>
        </p:nvSpPr>
        <p:spPr bwMode="auto">
          <a:xfrm>
            <a:off x="3475038" y="2795588"/>
            <a:ext cx="2476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nl-NL"/>
              <a:t> </a:t>
            </a:r>
          </a:p>
        </p:txBody>
      </p:sp>
      <p:sp>
        <p:nvSpPr>
          <p:cNvPr id="1044" name="Line 26"/>
          <p:cNvSpPr>
            <a:spLocks noChangeShapeType="1"/>
          </p:cNvSpPr>
          <p:nvPr/>
        </p:nvSpPr>
        <p:spPr bwMode="auto">
          <a:xfrm>
            <a:off x="3492500" y="2781300"/>
            <a:ext cx="0" cy="2873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nl-NL"/>
          </a:p>
        </p:txBody>
      </p:sp>
      <p:sp>
        <p:nvSpPr>
          <p:cNvPr id="1045" name="Line 27"/>
          <p:cNvSpPr>
            <a:spLocks noChangeShapeType="1"/>
          </p:cNvSpPr>
          <p:nvPr/>
        </p:nvSpPr>
        <p:spPr bwMode="auto">
          <a:xfrm flipV="1">
            <a:off x="6948488" y="2708275"/>
            <a:ext cx="0" cy="3603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nl-NL"/>
          </a:p>
        </p:txBody>
      </p:sp>
      <p:sp>
        <p:nvSpPr>
          <p:cNvPr id="1046" name="Line 28"/>
          <p:cNvSpPr>
            <a:spLocks noChangeShapeType="1"/>
          </p:cNvSpPr>
          <p:nvPr/>
        </p:nvSpPr>
        <p:spPr bwMode="auto">
          <a:xfrm>
            <a:off x="2555875" y="3789363"/>
            <a:ext cx="0" cy="2873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nl-NL"/>
          </a:p>
        </p:txBody>
      </p:sp>
      <p:sp>
        <p:nvSpPr>
          <p:cNvPr id="1047" name="Line 29"/>
          <p:cNvSpPr>
            <a:spLocks noChangeShapeType="1"/>
          </p:cNvSpPr>
          <p:nvPr/>
        </p:nvSpPr>
        <p:spPr bwMode="auto">
          <a:xfrm>
            <a:off x="6516688" y="3789363"/>
            <a:ext cx="0" cy="3603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nl-NL"/>
          </a:p>
        </p:txBody>
      </p:sp>
    </p:spTree>
    <p:custDataLst>
      <p:tags r:id="rId2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Artikel 1 van de Grondwet</a:t>
            </a:r>
          </a:p>
        </p:txBody>
      </p:sp>
      <p:sp>
        <p:nvSpPr>
          <p:cNvPr id="11267" name="Tijdelijke aanduiding voor inhoud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smtClean="0"/>
              <a:t>Allen die zich in Nederland bevinden , worden in gelijke gevallen gelijk behandeld. Discriminatie wegens godsdienst , levensovertuiging, politieke gezindheid, ras , geslacht of op welke grond dan ook, is niet toegestaan.</a:t>
            </a:r>
          </a:p>
          <a:p>
            <a:endParaRPr lang="nl-NL" smtClean="0"/>
          </a:p>
          <a:p>
            <a:pPr>
              <a:buFontTx/>
              <a:buChar char="•"/>
            </a:pPr>
            <a:r>
              <a:rPr lang="nl-NL" smtClean="0"/>
              <a:t>Dit betekent dat alle burgers voor de wet gelijk zijn en dat niemand een ander mag discrimineren</a:t>
            </a:r>
          </a:p>
        </p:txBody>
      </p:sp>
      <p:sp>
        <p:nvSpPr>
          <p:cNvPr id="11268" name="Tijdelijke aanduiding voor dianummer 2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A18D3EF3-591A-4942-B0DB-7ABFF92B966F}" type="slidenum">
              <a:rPr lang="nl-NL" smtClean="0"/>
              <a:pPr/>
              <a:t>9</a:t>
            </a:fld>
            <a:endParaRPr lang="nl-NL" smtClean="0"/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JABLOON" val="Standaard"/>
  <p:tag name="SJABLOONVERSIE" val="2007.3"/>
  <p:tag name="BEDRIJFID" val="16"/>
  <p:tag name="BEDRIJF" val="Welzijn &amp; Onderwijs"/>
  <p:tag name="PRESENTATIESTIJL" val=""/>
  <p:tag name="TAAL" val="Nederlands"/>
  <p:tag name="TITEL" val="Rechtsstaat"/>
  <p:tag name="TITELAUTEURS" val="0"/>
  <p:tag name="VIEWOFFICEVERSIE" val="2007.4.0.0"/>
  <p:tag name="LAATSTEVASTEAFBEELDING" val="vervolg13.jpg"/>
  <p:tag name="DATUM" val="39560,4526401389"/>
  <p:tag name="DATUMTEKST" val="22-4-2008"/>
  <p:tag name="KOPTEKST" val="PMV/LLB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PaginaNummer"/>
</p:tagLst>
</file>

<file path=ppt/tags/tag1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BEELDENBANK1" val="Vasteafbeeldingen"/>
  <p:tag name="NAAM" val="VasteAfbeelding"/>
</p:tagLst>
</file>

<file path=ppt/tags/tag1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LogoVervolgDia"/>
  <p:tag name="NAAM" val="Logo"/>
</p:tagLst>
</file>

<file path=ppt/tags/tag1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ExtraLogo"/>
  <p:tag name="NAAM" val="ExtraLogo"/>
</p:tagLst>
</file>

<file path=ppt/tags/tag1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Koptekst"/>
  <p:tag name="NAAM" val="Tekst:Variant:Tekst:3"/>
</p:tagLst>
</file>

<file path=ppt/tags/tag1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Datum"/>
  <p:tag name="DATUMFORMAAT" val="dd mmmm yyyy"/>
  <p:tag name="NAAM" val="Tekst:Variant:Tekst:4"/>
</p:tagLst>
</file>

<file path=ppt/tags/tag1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NTWERP" val="Tekst"/>
  <p:tag name="VARIANT" val="Tekst"/>
  <p:tag name="ONTWERPVERSIEDATUM" val="39332,352037037"/>
</p:tagLst>
</file>

<file path=ppt/tags/tag1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BEELDENBANK1" val="Vasteafbeeldingen"/>
  <p:tag name="NAAM" val="VasteAfbeelding"/>
</p:tagLst>
</file>

<file path=ppt/tags/tag1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LogoVervolgDia"/>
  <p:tag name="NAAM" val="Logo"/>
</p:tagLst>
</file>

<file path=ppt/tags/tag1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ExtraLogo"/>
  <p:tag name="NAAM" val="ExtraLogo"/>
</p:tagLst>
</file>

<file path=ppt/tags/tag1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Koptekst"/>
  <p:tag name="NAAM" val="Tekst:Variant:Tekst:3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PaginaNummer"/>
</p:tagLst>
</file>

<file path=ppt/tags/tag1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Datum"/>
  <p:tag name="DATUMFORMAAT" val="dd mmmm yyyy"/>
  <p:tag name="NAAM" val="Tekst:Variant:Tekst:4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PaginaNummer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PaginaNummer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NTWERP" val="Titel"/>
  <p:tag name="VARIANT" val="Welkom"/>
  <p:tag name="ONTWERPVERSIEDATUM" val="39332,352037037"/>
  <p:tag name="HUIDIGEACHTERGROND" val="Welkompagina.jpg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Achtergrond"/>
  <p:tag name="ITEMLINKS" val="0"/>
  <p:tag name="ITEMTOP" val="0"/>
  <p:tag name="ITEMBREEDTE" val="720"/>
  <p:tag name="ITEMHOOGTE" val="541,5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ExtraLogo"/>
  <p:tag name="NAAM" val="ExtraLogoWelkom"/>
  <p:tag name="ITEMLINKS" val="0"/>
  <p:tag name="ITEMTOP" val="288"/>
  <p:tag name="ITEMBREEDTE" val="210"/>
  <p:tag name="ITEMHOOGTE" val="114,75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Logo"/>
  <p:tag name="NAAM" val="Logo"/>
  <p:tag name="ITEMLINKS" val="0"/>
  <p:tag name="ITEMTOP" val="419,25"/>
  <p:tag name="ITEMBREEDTE" val="210"/>
  <p:tag name="ITEMHOOGTE" val="78,875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NTWERP" val="Titel"/>
  <p:tag name="VARIANT" val="Titel"/>
  <p:tag name="ONTWERPVERSIEDATUM" val="39332,352037037"/>
  <p:tag name="HUIDIGEACHTERGROND" val="titelpagina.jpg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TEMLINKS" val="281"/>
  <p:tag name="ITEMTOP" val="167,75"/>
  <p:tag name="ITEMBREEDTE" val="390,875"/>
  <p:tag name="ITEMHOOGTE" val="115,75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PaginaNummer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ExtraLogo"/>
  <p:tag name="NAAM" val="ExtraLogoTitel"/>
  <p:tag name="ITEMLINKS" val="0"/>
  <p:tag name="ITEMTOP" val="288"/>
  <p:tag name="ITEMBREEDTE" val="210"/>
  <p:tag name="ITEMHOOGTE" val="114,75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Datum"/>
  <p:tag name="DATUMFORMAAT" val="dd mmmm yyyy"/>
  <p:tag name="NAAM" val="Titel:Variant:Titel:2"/>
  <p:tag name="ITEMLINKS" val="276"/>
  <p:tag name="ITEMTOP" val="294"/>
  <p:tag name="ITEMBREEDTE" val="290"/>
  <p:tag name="ITEMHOOGTE" val="36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Logo"/>
  <p:tag name="NAAM" val="LogoTitel"/>
  <p:tag name="ITEMLINKS" val="0"/>
  <p:tag name="ITEMTOP" val="419,25"/>
  <p:tag name="ITEMBREEDTE" val="210"/>
  <p:tag name="ITEMHOOGTE" val="78,875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NTWERP" val="Tekst"/>
  <p:tag name="VARIANT" val="Tekst"/>
  <p:tag name="ONTWERPVERSIEDATUM" val="39332,352037037"/>
  <p:tag name="VIEWOFFICEVERSIE" val="2007.4.0.0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BEELDENBANK1" val="Vasteafbeeldingen"/>
  <p:tag name="NAAM" val="VasteAfbeelding"/>
  <p:tag name="ITEMLINKS" val="0"/>
  <p:tag name="ITEMTOP" val="0"/>
  <p:tag name="ITEMBREEDTE" val="140,5"/>
  <p:tag name="ITEMHOOGTE" val="541,5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LogoVervolgDia"/>
  <p:tag name="NAAM" val="Logo"/>
  <p:tag name="ITEMLINKS" val="0"/>
  <p:tag name="ITEMTOP" val="460"/>
  <p:tag name="ITEMBREEDTE" val="132"/>
  <p:tag name="ITEMHOOGTE" val="54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ExtraLogo"/>
  <p:tag name="NAAM" val="ExtraLogo"/>
  <p:tag name="ITEMLINKS" val="0"/>
  <p:tag name="ITEMTOP" val="374"/>
  <p:tag name="ITEMBREEDTE" val="132"/>
  <p:tag name="ITEMHOOGTE" val="72,125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TEMLINKS" val="162"/>
  <p:tag name="ITEMTOP" val="24"/>
  <p:tag name="ITEMBREEDTE" val="522,5"/>
  <p:tag name="ITEMHOOGTE" val="84,125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TEMLINKS" val="162"/>
  <p:tag name="ITEMTOP" val="126"/>
  <p:tag name="ITEMBREEDTE" val="522,5"/>
  <p:tag name="ITEMHOOGTE" val="323,875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Koptekst"/>
  <p:tag name="NAAM" val="Tekst:Variant:Tekst:3"/>
  <p:tag name="ITEMLINKS" val="162"/>
  <p:tag name="ITEMTOP" val="492,125"/>
  <p:tag name="ITEMBREEDTE" val="322"/>
  <p:tag name="ITEMHOOGTE" val="24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Achtergrond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Datum"/>
  <p:tag name="DATUMFORMAAT" val="dd mmmm yyyy"/>
  <p:tag name="NAAM" val="Tekst:Variant:Tekst:4"/>
  <p:tag name="ITEMLINKS" val="490"/>
  <p:tag name="ITEMTOP" val="492,125"/>
  <p:tag name="ITEMBREEDTE" val="145"/>
  <p:tag name="ITEMHOOGTE" val="24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NTWERP" val="Tekst"/>
  <p:tag name="VARIANT" val="Tekst"/>
  <p:tag name="ONTWERPVERSIEDATUM" val="39332,352037037"/>
  <p:tag name="VIEWOFFICEVERSIE" val="2007.4.0.0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BEELDENBANK1" val="Vasteafbeeldingen"/>
  <p:tag name="NAAM" val="VasteAfbeelding"/>
  <p:tag name="ITEMLINKS" val="0"/>
  <p:tag name="ITEMTOP" val="0"/>
  <p:tag name="ITEMBREEDTE" val="140,5"/>
  <p:tag name="ITEMHOOGTE" val="541,5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LogoVervolgDia"/>
  <p:tag name="NAAM" val="Logo"/>
  <p:tag name="ITEMLINKS" val="0"/>
  <p:tag name="ITEMTOP" val="460"/>
  <p:tag name="ITEMBREEDTE" val="132"/>
  <p:tag name="ITEMHOOGTE" val="54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ExtraLogo"/>
  <p:tag name="NAAM" val="ExtraLogo"/>
  <p:tag name="ITEMLINKS" val="0"/>
  <p:tag name="ITEMTOP" val="374"/>
  <p:tag name="ITEMBREEDTE" val="132"/>
  <p:tag name="ITEMHOOGTE" val="72,125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TEMLINKS" val="162"/>
  <p:tag name="ITEMTOP" val="24"/>
  <p:tag name="ITEMBREEDTE" val="522,5"/>
  <p:tag name="ITEMHOOGTE" val="84,125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TEMLINKS" val="162"/>
  <p:tag name="ITEMTOP" val="126"/>
  <p:tag name="ITEMBREEDTE" val="522,5"/>
  <p:tag name="ITEMHOOGTE" val="323,875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Koptekst"/>
  <p:tag name="NAAM" val="Tekst:Variant:Tekst:3"/>
  <p:tag name="ITEMLINKS" val="162"/>
  <p:tag name="ITEMTOP" val="492,125"/>
  <p:tag name="ITEMBREEDTE" val="322"/>
  <p:tag name="ITEMHOOGTE" val="24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Datum"/>
  <p:tag name="DATUMFORMAAT" val="dd mmmm yyyy"/>
  <p:tag name="NAAM" val="Tekst:Variant:Tekst:4"/>
  <p:tag name="ITEMLINKS" val="490"/>
  <p:tag name="ITEMTOP" val="492,125"/>
  <p:tag name="ITEMBREEDTE" val="145"/>
  <p:tag name="ITEMHOOGTE" val="24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NTWERP" val="Tekst"/>
  <p:tag name="VARIANT" val="Tekst"/>
  <p:tag name="ONTWERPVERSIEDATUM" val="39332,352037037"/>
  <p:tag name="VIEWOFFICEVERSIE" val="2007.4.0.0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PaginaNummer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BEELDENBANK1" val="Vasteafbeeldingen"/>
  <p:tag name="NAAM" val="VasteAfbeelding"/>
  <p:tag name="ITEMLINKS" val="0"/>
  <p:tag name="ITEMTOP" val="0"/>
  <p:tag name="ITEMBREEDTE" val="140,5"/>
  <p:tag name="ITEMHOOGTE" val="541,5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LogoVervolgDia"/>
  <p:tag name="NAAM" val="Logo"/>
  <p:tag name="ITEMLINKS" val="0"/>
  <p:tag name="ITEMTOP" val="460"/>
  <p:tag name="ITEMBREEDTE" val="132"/>
  <p:tag name="ITEMHOOGTE" val="54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ExtraLogo"/>
  <p:tag name="NAAM" val="ExtraLogo"/>
  <p:tag name="ITEMLINKS" val="0"/>
  <p:tag name="ITEMTOP" val="374"/>
  <p:tag name="ITEMBREEDTE" val="132"/>
  <p:tag name="ITEMHOOGTE" val="72,125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TEMLINKS" val="162"/>
  <p:tag name="ITEMTOP" val="24"/>
  <p:tag name="ITEMBREEDTE" val="522,5"/>
  <p:tag name="ITEMHOOGTE" val="84,125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TEMLINKS" val="162"/>
  <p:tag name="ITEMTOP" val="126"/>
  <p:tag name="ITEMBREEDTE" val="522,5"/>
  <p:tag name="ITEMHOOGTE" val="323,875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Koptekst"/>
  <p:tag name="NAAM" val="Tekst:Variant:Tekst:3"/>
  <p:tag name="ITEMLINKS" val="162"/>
  <p:tag name="ITEMTOP" val="492,125"/>
  <p:tag name="ITEMBREEDTE" val="322"/>
  <p:tag name="ITEMHOOGTE" val="24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Datum"/>
  <p:tag name="DATUMFORMAAT" val="dd mmmm yyyy"/>
  <p:tag name="NAAM" val="Tekst:Variant:Tekst:4"/>
  <p:tag name="ITEMLINKS" val="490"/>
  <p:tag name="ITEMTOP" val="492,125"/>
  <p:tag name="ITEMBREEDTE" val="145"/>
  <p:tag name="ITEMHOOGTE" val="24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NTWERP" val="Tekst"/>
  <p:tag name="VARIANT" val="Tekst"/>
  <p:tag name="ONTWERPVERSIEDATUM" val="39332,352037037"/>
  <p:tag name="VIEWOFFICEVERSIE" val="2007.4.0.0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BEELDENBANK1" val="Vasteafbeeldingen"/>
  <p:tag name="NAAM" val="VasteAfbeelding"/>
  <p:tag name="ITEMLINKS" val="0"/>
  <p:tag name="ITEMTOP" val="0"/>
  <p:tag name="ITEMBREEDTE" val="140,5"/>
  <p:tag name="ITEMHOOGTE" val="541,5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LogoVervolgDia"/>
  <p:tag name="NAAM" val="Logo"/>
  <p:tag name="ITEMLINKS" val="0"/>
  <p:tag name="ITEMTOP" val="460"/>
  <p:tag name="ITEMBREEDTE" val="132"/>
  <p:tag name="ITEMHOOGTE" val="54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PaginaNummer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ExtraLogo"/>
  <p:tag name="NAAM" val="ExtraLogo"/>
  <p:tag name="ITEMLINKS" val="0"/>
  <p:tag name="ITEMTOP" val="374"/>
  <p:tag name="ITEMBREEDTE" val="132"/>
  <p:tag name="ITEMHOOGTE" val="72,125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TEMLINKS" val="162"/>
  <p:tag name="ITEMTOP" val="24"/>
  <p:tag name="ITEMBREEDTE" val="522,5"/>
  <p:tag name="ITEMHOOGTE" val="84,125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TEMLINKS" val="162"/>
  <p:tag name="ITEMTOP" val="126"/>
  <p:tag name="ITEMBREEDTE" val="522,5"/>
  <p:tag name="ITEMHOOGTE" val="323,875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Koptekst"/>
  <p:tag name="NAAM" val="Tekst:Variant:Tekst:3"/>
  <p:tag name="ITEMLINKS" val="162"/>
  <p:tag name="ITEMTOP" val="492,125"/>
  <p:tag name="ITEMBREEDTE" val="322"/>
  <p:tag name="ITEMHOOGTE" val="24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Datum"/>
  <p:tag name="DATUMFORMAAT" val="dd mmmm yyyy"/>
  <p:tag name="NAAM" val="Tekst:Variant:Tekst:4"/>
  <p:tag name="ITEMLINKS" val="490"/>
  <p:tag name="ITEMTOP" val="492,125"/>
  <p:tag name="ITEMBREEDTE" val="145"/>
  <p:tag name="ITEMHOOGTE" val="24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NTWERP" val="Tekst"/>
  <p:tag name="VARIANT" val="Tekst"/>
  <p:tag name="ONTWERPVERSIEDATUM" val="39332,352037037"/>
  <p:tag name="VIEWOFFICEVERSIE" val="2007.4.0.0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BEELDENBANK1" val="Vasteafbeeldingen"/>
  <p:tag name="NAAM" val="VasteAfbeelding"/>
  <p:tag name="ITEMLINKS" val="0"/>
  <p:tag name="ITEMTOP" val="0"/>
  <p:tag name="ITEMBREEDTE" val="140,5"/>
  <p:tag name="ITEMHOOGTE" val="541,5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LogoVervolgDia"/>
  <p:tag name="NAAM" val="Logo"/>
  <p:tag name="ITEMLINKS" val="0"/>
  <p:tag name="ITEMTOP" val="460"/>
  <p:tag name="ITEMBREEDTE" val="132"/>
  <p:tag name="ITEMHOOGTE" val="54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ExtraLogo"/>
  <p:tag name="NAAM" val="ExtraLogo"/>
  <p:tag name="ITEMLINKS" val="0"/>
  <p:tag name="ITEMTOP" val="374"/>
  <p:tag name="ITEMBREEDTE" val="132"/>
  <p:tag name="ITEMHOOGTE" val="72,125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TEMLINKS" val="162"/>
  <p:tag name="ITEMTOP" val="24"/>
  <p:tag name="ITEMBREEDTE" val="522,5"/>
  <p:tag name="ITEMHOOGTE" val="84,125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PaginaNummer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TEMLINKS" val="162"/>
  <p:tag name="ITEMTOP" val="126"/>
  <p:tag name="ITEMBREEDTE" val="522,5"/>
  <p:tag name="ITEMHOOGTE" val="323,875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Koptekst"/>
  <p:tag name="NAAM" val="Tekst:Variant:Tekst:3"/>
  <p:tag name="ITEMLINKS" val="162"/>
  <p:tag name="ITEMTOP" val="492,125"/>
  <p:tag name="ITEMBREEDTE" val="322"/>
  <p:tag name="ITEMHOOGTE" val="24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Datum"/>
  <p:tag name="DATUMFORMAAT" val="dd mmmm yyyy"/>
  <p:tag name="NAAM" val="Tekst:Variant:Tekst:4"/>
  <p:tag name="ITEMLINKS" val="490"/>
  <p:tag name="ITEMTOP" val="492,125"/>
  <p:tag name="ITEMBREEDTE" val="145"/>
  <p:tag name="ITEMHOOGTE" val="24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NTWERP" val="Overig"/>
  <p:tag name="VARIANT" val="Grafiek"/>
  <p:tag name="ONTWERPVERSIEDATUM" val="39332,352037037"/>
  <p:tag name="VIEWOFFICEVERSIE" val="2007.4.0.0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ExtraLogo"/>
  <p:tag name="NAAM" val="ExtraLogo"/>
  <p:tag name="ITEMLINKS" val="0"/>
  <p:tag name="ITEMTOP" val="366"/>
  <p:tag name="ITEMBREEDTE" val="132"/>
  <p:tag name="ITEMHOOGTE" val="80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LogoVervolgDia"/>
  <p:tag name="NAAM" val="Logo"/>
  <p:tag name="ITEMLINKS" val="0"/>
  <p:tag name="ITEMTOP" val="460"/>
  <p:tag name="ITEMBREEDTE" val="132"/>
  <p:tag name="ITEMHOOGTE" val="54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TEMLINKS" val="162"/>
  <p:tag name="ITEMTOP" val="24"/>
  <p:tag name="ITEMBREEDTE" val="522,5"/>
  <p:tag name="ITEMHOOGTE" val="84,125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Koptekst"/>
  <p:tag name="NAAM" val="Overig:Variant:Grafiek:2"/>
  <p:tag name="ITEMLINKS" val="162"/>
  <p:tag name="ITEMTOP" val="492,125"/>
  <p:tag name="ITEMBREEDTE" val="322"/>
  <p:tag name="ITEMHOOGTE" val="24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Datum"/>
  <p:tag name="DATUMFORMAAT" val="dd mmmm yyyy"/>
  <p:tag name="NAAM" val="Overig:Variant:Grafiek:3"/>
  <p:tag name="ITEMLINKS" val="490"/>
  <p:tag name="ITEMTOP" val="492,125"/>
  <p:tag name="ITEMBREEDTE" val="145"/>
  <p:tag name="ITEMHOOGTE" val="24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NTWERP" val="Tekst"/>
  <p:tag name="VARIANT" val="Tekst"/>
  <p:tag name="ONTWERPVERSIEDATUM" val="39332,352037037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PaginaNummer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BEELDENBANK1" val="Vasteafbeeldingen"/>
  <p:tag name="NAAM" val="VasteAfbeelding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LogoVervolgDia"/>
  <p:tag name="NAAM" val="Logo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ExtraLogo"/>
  <p:tag name="NAAM" val="ExtraLogo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Koptekst"/>
  <p:tag name="NAAM" val="Tekst:Variant:Tekst:3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Datum"/>
  <p:tag name="DATUMFORMAAT" val="dd mmmm yyyy"/>
  <p:tag name="NAAM" val="Tekst:Variant:Tekst:4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NTWERP" val="Tekst"/>
  <p:tag name="VARIANT" val="Tekst"/>
  <p:tag name="ONTWERPVERSIEDATUM" val="39332,352037037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BEELDENBANK1" val="Vasteafbeeldingen"/>
  <p:tag name="NAAM" val="VasteAfbeelding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LogoVervolgDia"/>
  <p:tag name="NAAM" val="Logo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ExtraLogo"/>
  <p:tag name="NAAM" val="ExtraLogo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Koptekst"/>
  <p:tag name="NAAM" val="Tekst:Variant:Tekst:3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PaginaNummer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Datum"/>
  <p:tag name="DATUMFORMAAT" val="dd mmmm yyyy"/>
  <p:tag name="NAAM" val="Tekst:Variant:Tekst:4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NTWERP" val="Tekst"/>
  <p:tag name="VARIANT" val="Tekst"/>
  <p:tag name="ONTWERPVERSIEDATUM" val="39332,352037037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BEELDENBANK1" val="Vasteafbeeldingen"/>
  <p:tag name="NAAM" val="VasteAfbeelding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LogoVervolgDia"/>
  <p:tag name="NAAM" val="Logo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ExtraLogo"/>
  <p:tag name="NAAM" val="ExtraLogo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Koptekst"/>
  <p:tag name="NAAM" val="Tekst:Variant:Tekst:3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Datum"/>
  <p:tag name="DATUMFORMAAT" val="dd mmmm yyyy"/>
  <p:tag name="NAAM" val="Tekst:Variant:Tekst:4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NTWERP" val="Tekst"/>
  <p:tag name="VARIANT" val="Tekst"/>
  <p:tag name="ONTWERPVERSIEDATUM" val="39332,352037037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BEELDENBANK1" val="Vasteafbeeldingen"/>
  <p:tag name="NAAM" val="VasteAfbeelding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LogoVervolgDia"/>
  <p:tag name="NAAM" val="Logo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PaginaNummer"/>
</p:tagLst>
</file>

<file path=ppt/tags/tag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ExtraLogo"/>
  <p:tag name="NAAM" val="ExtraLogo"/>
</p:tagLst>
</file>

<file path=ppt/tags/tag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Koptekst"/>
  <p:tag name="NAAM" val="Tekst:Variant:Tekst:3"/>
</p:tagLst>
</file>

<file path=ppt/tags/tag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Datum"/>
  <p:tag name="DATUMFORMAAT" val="dd mmmm yyyy"/>
  <p:tag name="NAAM" val="Tekst:Variant:Tekst:4"/>
</p:tagLst>
</file>

<file path=ppt/tags/tag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NTWERP" val="Tekst"/>
  <p:tag name="VARIANT" val="Tekst"/>
  <p:tag name="ONTWERPVERSIEDATUM" val="39332,352037037"/>
</p:tagLst>
</file>

<file path=ppt/tags/tag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BEELDENBANK1" val="Vasteafbeeldingen"/>
  <p:tag name="NAAM" val="VasteAfbeelding"/>
</p:tagLst>
</file>

<file path=ppt/tags/tag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LogoVervolgDia"/>
  <p:tag name="NAAM" val="Logo"/>
</p:tagLst>
</file>

<file path=ppt/tags/tag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ExtraLogo"/>
  <p:tag name="NAAM" val="ExtraLogo"/>
</p:tagLst>
</file>

<file path=ppt/tags/tag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Koptekst"/>
  <p:tag name="NAAM" val="Tekst:Variant:Tekst:3"/>
</p:tagLst>
</file>

<file path=ppt/tags/tag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Datum"/>
  <p:tag name="DATUMFORMAAT" val="dd mmmm yyyy"/>
  <p:tag name="NAAM" val="Tekst:Variant:Tekst:4"/>
</p:tagLst>
</file>

<file path=ppt/tags/tag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NTWERP" val="Tekst"/>
  <p:tag name="VARIANT" val="Tekst"/>
  <p:tag name="ONTWERPVERSIEDATUM" val="39332,352037037"/>
</p:tagLst>
</file>

<file path=ppt/theme/theme1.xml><?xml version="1.0" encoding="utf-8"?>
<a:theme xmlns:a="http://schemas.openxmlformats.org/drawingml/2006/main" name="Standaardontwerp">
  <a:themeElements>
    <a:clrScheme name="Standaardontwerp 1">
      <a:dk1>
        <a:srgbClr val="000000"/>
      </a:dk1>
      <a:lt1>
        <a:srgbClr val="FFFFFF"/>
      </a:lt1>
      <a:dk2>
        <a:srgbClr val="000000"/>
      </a:dk2>
      <a:lt2>
        <a:srgbClr val="005C61"/>
      </a:lt2>
      <a:accent1>
        <a:srgbClr val="FF6600"/>
      </a:accent1>
      <a:accent2>
        <a:srgbClr val="7FC31C"/>
      </a:accent2>
      <a:accent3>
        <a:srgbClr val="FFFFFF"/>
      </a:accent3>
      <a:accent4>
        <a:srgbClr val="000000"/>
      </a:accent4>
      <a:accent5>
        <a:srgbClr val="FFB8AA"/>
      </a:accent5>
      <a:accent6>
        <a:srgbClr val="72B018"/>
      </a:accent6>
      <a:hlink>
        <a:srgbClr val="00A0C6"/>
      </a:hlink>
      <a:folHlink>
        <a:srgbClr val="084081"/>
      </a:folHlink>
    </a:clrScheme>
    <a:fontScheme name="Standaardontwerp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tandaardontwerp 1">
        <a:dk1>
          <a:srgbClr val="000000"/>
        </a:dk1>
        <a:lt1>
          <a:srgbClr val="FFFFFF"/>
        </a:lt1>
        <a:dk2>
          <a:srgbClr val="000000"/>
        </a:dk2>
        <a:lt2>
          <a:srgbClr val="005C61"/>
        </a:lt2>
        <a:accent1>
          <a:srgbClr val="FF6600"/>
        </a:accent1>
        <a:accent2>
          <a:srgbClr val="7FC31C"/>
        </a:accent2>
        <a:accent3>
          <a:srgbClr val="FFFFFF"/>
        </a:accent3>
        <a:accent4>
          <a:srgbClr val="000000"/>
        </a:accent4>
        <a:accent5>
          <a:srgbClr val="FFB8AA"/>
        </a:accent5>
        <a:accent6>
          <a:srgbClr val="72B018"/>
        </a:accent6>
        <a:hlink>
          <a:srgbClr val="00A0C6"/>
        </a:hlink>
        <a:folHlink>
          <a:srgbClr val="084081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-th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-th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164</TotalTime>
  <Words>692</Words>
  <Application>Microsoft Office PowerPoint</Application>
  <PresentationFormat>Diavoorstelling (4:3)</PresentationFormat>
  <Paragraphs>149</Paragraphs>
  <Slides>20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1</vt:i4>
      </vt:variant>
      <vt:variant>
        <vt:lpstr>Thema</vt:lpstr>
      </vt:variant>
      <vt:variant>
        <vt:i4>1</vt:i4>
      </vt:variant>
      <vt:variant>
        <vt:lpstr>Diatitels</vt:lpstr>
      </vt:variant>
      <vt:variant>
        <vt:i4>20</vt:i4>
      </vt:variant>
    </vt:vector>
  </HeadingPairs>
  <TitlesOfParts>
    <vt:vector size="22" baseType="lpstr">
      <vt:lpstr>Arial</vt:lpstr>
      <vt:lpstr>Standaardontwerp</vt:lpstr>
      <vt:lpstr>Dia 1</vt:lpstr>
      <vt:lpstr>Rechtsstaat</vt:lpstr>
      <vt:lpstr>Wat maakt een land een STAAT</vt:lpstr>
      <vt:lpstr>Wat zijn de kenmerken van een RECHTSSTAAT</vt:lpstr>
      <vt:lpstr>Wat is de GRONDWET</vt:lpstr>
      <vt:lpstr>Burgers hebben ook rechten ;  We noemen ze GRONDRECHTEN</vt:lpstr>
      <vt:lpstr>Er zijn ook : Sociale grondrechten</vt:lpstr>
      <vt:lpstr>Scheiding van macht</vt:lpstr>
      <vt:lpstr>Artikel 1 van de Grondwet</vt:lpstr>
      <vt:lpstr>Publiekrecht</vt:lpstr>
      <vt:lpstr>Privaatrecht</vt:lpstr>
      <vt:lpstr>Burgerlijk proces</vt:lpstr>
      <vt:lpstr>   </vt:lpstr>
      <vt:lpstr>Het strafproces</vt:lpstr>
      <vt:lpstr>  </vt:lpstr>
      <vt:lpstr>Aanwezig bij een rechtszaak</vt:lpstr>
      <vt:lpstr>Gang van zaken bij een rechtszaak</vt:lpstr>
      <vt:lpstr>Drie soorten straffen</vt:lpstr>
      <vt:lpstr>In hoger beroep gaan</vt:lpstr>
      <vt:lpstr>Rechtbanken</vt:lpstr>
    </vt:vector>
  </TitlesOfParts>
  <Company>Nova College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Rechtsstaat</dc:title>
  <dc:creator>Bernadette Sprenkeling</dc:creator>
  <cp:lastModifiedBy>Braak, Willy van de</cp:lastModifiedBy>
  <cp:revision>17</cp:revision>
  <dcterms:created xsi:type="dcterms:W3CDTF">2008-04-22T08:51:47Z</dcterms:created>
  <dcterms:modified xsi:type="dcterms:W3CDTF">2010-07-09T10:17:20Z</dcterms:modified>
</cp:coreProperties>
</file>