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70" r:id="rId2"/>
    <p:sldId id="295" r:id="rId3"/>
    <p:sldId id="302" r:id="rId4"/>
    <p:sldId id="271" r:id="rId5"/>
    <p:sldId id="292" r:id="rId6"/>
    <p:sldId id="293" r:id="rId7"/>
    <p:sldId id="294" r:id="rId8"/>
    <p:sldId id="273" r:id="rId9"/>
    <p:sldId id="275" r:id="rId10"/>
    <p:sldId id="276" r:id="rId11"/>
    <p:sldId id="277" r:id="rId12"/>
    <p:sldId id="278" r:id="rId13"/>
    <p:sldId id="300" r:id="rId14"/>
    <p:sldId id="301" r:id="rId15"/>
    <p:sldId id="297" r:id="rId16"/>
  </p:sldIdLst>
  <p:sldSz cx="9144000" cy="6858000" type="screen4x3"/>
  <p:notesSz cx="6797675" cy="9926638"/>
  <p:defaultTextStyle>
    <a:defPPr>
      <a:defRPr lang="nl-NL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9AAE2"/>
    <a:srgbClr val="0092C6"/>
    <a:srgbClr val="00437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403" autoAdjust="0"/>
    <p:restoredTop sz="90943" autoAdjust="0"/>
  </p:normalViewPr>
  <p:slideViewPr>
    <p:cSldViewPr>
      <p:cViewPr>
        <p:scale>
          <a:sx n="73" d="100"/>
          <a:sy n="73" d="100"/>
        </p:scale>
        <p:origin x="-930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1974" y="-84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2016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>
                <a:latin typeface="Arial" charset="0"/>
              </a:defRPr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2016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charset="0"/>
              </a:defRPr>
            </a:lvl1pPr>
          </a:lstStyle>
          <a:p>
            <a:pPr>
              <a:defRPr/>
            </a:pPr>
            <a:fld id="{6AB0D9B2-CC5B-44D2-961C-711E21272942}" type="slidenum">
              <a:rPr lang="nl-NL"/>
              <a:pPr>
                <a:defRPr/>
              </a:pPr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841220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aseline="0" smtClean="0">
                <a:solidFill>
                  <a:srgbClr val="004376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016" y="0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aseline="0" smtClean="0">
                <a:solidFill>
                  <a:srgbClr val="004376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71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2525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357" y="4715153"/>
            <a:ext cx="4984962" cy="4466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noProof="0" dirty="0" smtClean="0"/>
              <a:t>Klik om de opmaakprofielen van de modeltekst te bewerken</a:t>
            </a:r>
          </a:p>
          <a:p>
            <a:pPr lvl="1"/>
            <a:r>
              <a:rPr lang="nl-NL" noProof="0" dirty="0" smtClean="0"/>
              <a:t>Tweede niveau</a:t>
            </a:r>
          </a:p>
          <a:p>
            <a:pPr lvl="2"/>
            <a:r>
              <a:rPr lang="nl-NL" noProof="0" dirty="0" smtClean="0"/>
              <a:t>Derde niveau</a:t>
            </a:r>
          </a:p>
          <a:p>
            <a:pPr lvl="3"/>
            <a:r>
              <a:rPr lang="nl-NL" noProof="0" dirty="0" smtClean="0"/>
              <a:t>Vierde niveau</a:t>
            </a:r>
          </a:p>
          <a:p>
            <a:pPr lvl="4"/>
            <a:r>
              <a:rPr lang="nl-NL" noProof="0" dirty="0" smtClean="0"/>
              <a:t>Vijfde niveau</a:t>
            </a:r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aseline="0" smtClean="0">
                <a:solidFill>
                  <a:srgbClr val="004376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endParaRPr lang="nl-NL" dirty="0"/>
          </a:p>
        </p:txBody>
      </p:sp>
      <p:sp>
        <p:nvSpPr>
          <p:cNvPr id="286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016" y="9430306"/>
            <a:ext cx="2945659" cy="496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aseline="0" smtClean="0">
                <a:solidFill>
                  <a:srgbClr val="004376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9B649A60-6717-43D8-BEC2-6D7B9B9E6178}" type="slidenum">
              <a:rPr lang="nl-NL" smtClean="0"/>
              <a:pPr>
                <a:defRPr/>
              </a:pPr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5238147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 baseline="0">
        <a:solidFill>
          <a:srgbClr val="004376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 baseline="0">
        <a:solidFill>
          <a:srgbClr val="004376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 baseline="0">
        <a:solidFill>
          <a:srgbClr val="004376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 baseline="0">
        <a:solidFill>
          <a:srgbClr val="004376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 baseline="0">
        <a:solidFill>
          <a:srgbClr val="004376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B649A60-6717-43D8-BEC2-6D7B9B9E6178}" type="slidenum">
              <a:rPr lang="nl-NL" smtClean="0"/>
              <a:pPr>
                <a:defRPr/>
              </a:pPr>
              <a:t>14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825867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bg>
      <p:bgPr>
        <a:solidFill>
          <a:srgbClr val="39AAE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59000" y="2520000"/>
            <a:ext cx="6400800" cy="946150"/>
          </a:xfrm>
        </p:spPr>
        <p:txBody>
          <a:bodyPr anchor="b" anchorCtr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2159000" y="3780000"/>
            <a:ext cx="6400800" cy="1493834"/>
          </a:xfrm>
        </p:spPr>
        <p:txBody>
          <a:bodyPr/>
          <a:lstStyle>
            <a:lvl1pPr marL="0" indent="0">
              <a:buFont typeface="Wingdings" pitchFamily="2" charset="2"/>
              <a:buNone/>
              <a:defRPr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om het opmaakprofiel van de modelondertitel te </a:t>
            </a:r>
            <a:r>
              <a:rPr lang="nl-NL" dirty="0" smtClean="0"/>
              <a:t>beweren</a:t>
            </a:r>
            <a:endParaRPr lang="nl-NL" dirty="0"/>
          </a:p>
        </p:txBody>
      </p:sp>
      <p:pic>
        <p:nvPicPr>
          <p:cNvPr id="1026" name="Picture 2" descr="Logo_SVH_RGB_85%cyaan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4261865" y="5964144"/>
            <a:ext cx="630001" cy="63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hthoek 6"/>
          <p:cNvSpPr/>
          <p:nvPr userDrawn="1"/>
        </p:nvSpPr>
        <p:spPr bwMode="auto">
          <a:xfrm>
            <a:off x="0" y="0"/>
            <a:ext cx="1800000" cy="1800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ub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2159000" y="2520000"/>
            <a:ext cx="6400800" cy="946150"/>
          </a:xfrm>
        </p:spPr>
        <p:txBody>
          <a:bodyPr anchor="b" anchorCtr="0"/>
          <a:lstStyle>
            <a:lvl1pPr>
              <a:defRPr baseline="0">
                <a:solidFill>
                  <a:srgbClr val="0092C6"/>
                </a:solidFill>
              </a:defRPr>
            </a:lvl1pPr>
          </a:lstStyle>
          <a:p>
            <a:r>
              <a:rPr lang="nl-NL" dirty="0"/>
              <a:t>Klik om het opmaakprofiel van de </a:t>
            </a:r>
            <a:r>
              <a:rPr lang="nl-NL" dirty="0" smtClean="0"/>
              <a:t>modelsubtitel </a:t>
            </a:r>
            <a:r>
              <a:rPr lang="nl-NL" dirty="0"/>
              <a:t>te bewerken</a:t>
            </a:r>
          </a:p>
        </p:txBody>
      </p:sp>
      <p:sp>
        <p:nvSpPr>
          <p:cNvPr id="8" name="Rectangle 3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2159000" y="3780000"/>
            <a:ext cx="6400800" cy="1493834"/>
          </a:xfrm>
        </p:spPr>
        <p:txBody>
          <a:bodyPr/>
          <a:lstStyle>
            <a:lvl1pPr marL="0" indent="0">
              <a:buFont typeface="Wingdings" pitchFamily="2" charset="2"/>
              <a:buNone/>
              <a:defRPr baseline="0">
                <a:solidFill>
                  <a:srgbClr val="0092C6"/>
                </a:solidFill>
              </a:defRPr>
            </a:lvl1pPr>
          </a:lstStyle>
          <a:p>
            <a:r>
              <a:rPr lang="nl-NL" dirty="0"/>
              <a:t>Klik om het opmaakprofiel van de </a:t>
            </a:r>
            <a:r>
              <a:rPr lang="nl-NL" dirty="0" err="1" smtClean="0"/>
              <a:t>modelsuondertitel</a:t>
            </a:r>
            <a:r>
              <a:rPr lang="nl-NL" dirty="0" smtClean="0"/>
              <a:t> </a:t>
            </a:r>
            <a:r>
              <a:rPr lang="nl-NL" dirty="0"/>
              <a:t>te </a:t>
            </a:r>
            <a:r>
              <a:rPr lang="nl-NL" dirty="0" smtClean="0"/>
              <a:t>beweren</a:t>
            </a:r>
            <a:endParaRPr lang="nl-NL" dirty="0"/>
          </a:p>
        </p:txBody>
      </p:sp>
      <p:sp>
        <p:nvSpPr>
          <p:cNvPr id="6" name="Rechthoek 5"/>
          <p:cNvSpPr/>
          <p:nvPr userDrawn="1"/>
        </p:nvSpPr>
        <p:spPr bwMode="auto">
          <a:xfrm>
            <a:off x="0" y="0"/>
            <a:ext cx="1800000" cy="1800000"/>
          </a:xfrm>
          <a:prstGeom prst="rect">
            <a:avLst/>
          </a:prstGeom>
          <a:solidFill>
            <a:srgbClr val="39AAE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59000" y="540000"/>
            <a:ext cx="6527800" cy="523220"/>
          </a:xfrm>
        </p:spPr>
        <p:txBody>
          <a:bodyPr/>
          <a:lstStyle>
            <a:lvl1pPr>
              <a:defRPr>
                <a:solidFill>
                  <a:srgbClr val="39AAE2"/>
                </a:solidFill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Clr>
                <a:srgbClr val="39AAE2"/>
              </a:buClr>
              <a:buSzPct val="100000"/>
              <a:buFont typeface="Wingdings" pitchFamily="2" charset="2"/>
              <a:buChar char="§"/>
              <a:defRPr/>
            </a:lvl1pPr>
            <a:lvl2pPr>
              <a:buClr>
                <a:srgbClr val="39AAE2"/>
              </a:buClr>
              <a:defRPr/>
            </a:lvl2pPr>
            <a:lvl3pPr>
              <a:buClr>
                <a:srgbClr val="39AAE2"/>
              </a:buClr>
              <a:defRPr/>
            </a:lvl3pPr>
            <a:lvl4pPr>
              <a:buClr>
                <a:srgbClr val="39AAE2"/>
              </a:buClr>
              <a:defRPr/>
            </a:lvl4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</p:txBody>
      </p:sp>
      <p:sp>
        <p:nvSpPr>
          <p:cNvPr id="4" name="Text Box 9" descr="90%"/>
          <p:cNvSpPr txBox="1">
            <a:spLocks noChangeArrowheads="1"/>
          </p:cNvSpPr>
          <p:nvPr userDrawn="1"/>
        </p:nvSpPr>
        <p:spPr bwMode="auto">
          <a:xfrm>
            <a:off x="0" y="6583362"/>
            <a:ext cx="6096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spcAft>
                <a:spcPct val="0"/>
              </a:spcAft>
              <a:buClrTx/>
              <a:buFontTx/>
              <a:buNone/>
            </a:pPr>
            <a:fld id="{468674A7-8F45-4A41-8240-48DB3A69576E}" type="slidenum">
              <a:rPr kumimoji="0" lang="nl-NL" sz="1200">
                <a:latin typeface="+mj-lt"/>
              </a:rPr>
              <a:pPr algn="l">
                <a:spcBef>
                  <a:spcPct val="50000"/>
                </a:spcBef>
                <a:spcAft>
                  <a:spcPct val="0"/>
                </a:spcAft>
                <a:buClrTx/>
                <a:buFontTx/>
                <a:buNone/>
              </a:pPr>
              <a:t>‹nr.›</a:t>
            </a:fld>
            <a:endParaRPr kumimoji="0" lang="nl-NL" sz="1200" dirty="0">
              <a:latin typeface="+mj-lt"/>
            </a:endParaRPr>
          </a:p>
        </p:txBody>
      </p:sp>
      <p:pic>
        <p:nvPicPr>
          <p:cNvPr id="6" name="Picture 2" descr="Logo_SVH_RGB_85%cyaan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4261865" y="5964144"/>
            <a:ext cx="630001" cy="63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hoek 7"/>
          <p:cNvSpPr/>
          <p:nvPr userDrawn="1"/>
        </p:nvSpPr>
        <p:spPr bwMode="auto">
          <a:xfrm>
            <a:off x="0" y="0"/>
            <a:ext cx="1800000" cy="1800000"/>
          </a:xfrm>
          <a:prstGeom prst="rect">
            <a:avLst/>
          </a:prstGeom>
          <a:solidFill>
            <a:srgbClr val="39AAE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el + twee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2159000" y="1800000"/>
            <a:ext cx="3187700" cy="3986454"/>
          </a:xfrm>
        </p:spPr>
        <p:txBody>
          <a:bodyPr/>
          <a:lstStyle>
            <a:lvl1pPr>
              <a:defRPr sz="1800" baseline="0"/>
            </a:lvl1pPr>
            <a:lvl2pPr>
              <a:defRPr sz="1800" baseline="0"/>
            </a:lvl2pPr>
            <a:lvl3pPr>
              <a:defRPr sz="18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499100" y="1800000"/>
            <a:ext cx="3187700" cy="3986454"/>
          </a:xfrm>
        </p:spPr>
        <p:txBody>
          <a:bodyPr/>
          <a:lstStyle>
            <a:lvl1pPr>
              <a:defRPr sz="1800" baseline="0"/>
            </a:lvl1pPr>
            <a:lvl2pPr>
              <a:defRPr sz="1800" baseline="0"/>
            </a:lvl2pPr>
            <a:lvl3pPr>
              <a:defRPr sz="18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el, tekst, illustrat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2159000" y="1800000"/>
            <a:ext cx="4056074" cy="3986454"/>
          </a:xfrm>
        </p:spPr>
        <p:txBody>
          <a:bodyPr/>
          <a:lstStyle>
            <a:lvl1pPr>
              <a:defRPr sz="1800" baseline="0"/>
            </a:lvl1pPr>
            <a:lvl2pPr>
              <a:defRPr sz="1800" baseline="0"/>
            </a:lvl2pPr>
            <a:lvl3pPr>
              <a:defRPr sz="1800" baseline="0"/>
            </a:lvl3pPr>
            <a:lvl4pPr>
              <a:defRPr sz="1800" baseline="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444000" y="1800000"/>
            <a:ext cx="2700000" cy="2700000"/>
          </a:xfrm>
        </p:spPr>
        <p:txBody>
          <a:bodyPr/>
          <a:lstStyle>
            <a:lvl1pPr>
              <a:buNone/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60000" y="5345684"/>
            <a:ext cx="5486400" cy="369332"/>
          </a:xfrm>
        </p:spPr>
        <p:txBody>
          <a:bodyPr/>
          <a:lstStyle>
            <a:lvl1pPr algn="l">
              <a:defRPr sz="1800" b="0" i="1" baseline="0"/>
            </a:lvl1pPr>
          </a:lstStyle>
          <a:p>
            <a:r>
              <a:rPr lang="nl-NL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2160000" y="360000"/>
            <a:ext cx="4680000" cy="4680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nl-NL" noProof="0" dirty="0" smtClean="0"/>
              <a:t>Klik op het pictogram als u een afbeelding wilt toevoegen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59000" y="540000"/>
            <a:ext cx="65278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nl-NL" dirty="0" smtClean="0"/>
              <a:t>Klik om het opmaakprofiel van de modeltitel te bewerken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159000" y="1800000"/>
            <a:ext cx="6527800" cy="3986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nl-NL" dirty="0" smtClean="0"/>
              <a:t>Klik om de opmaakprofielen van de modeltekst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</p:txBody>
      </p:sp>
      <p:sp>
        <p:nvSpPr>
          <p:cNvPr id="6" name="Text Box 9" descr="90%"/>
          <p:cNvSpPr txBox="1">
            <a:spLocks noChangeArrowheads="1"/>
          </p:cNvSpPr>
          <p:nvPr/>
        </p:nvSpPr>
        <p:spPr bwMode="auto">
          <a:xfrm>
            <a:off x="0" y="6583362"/>
            <a:ext cx="60960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spcAft>
                <a:spcPct val="0"/>
              </a:spcAft>
              <a:buClrTx/>
              <a:buFontTx/>
              <a:buNone/>
            </a:pPr>
            <a:fld id="{468674A7-8F45-4A41-8240-48DB3A69576E}" type="slidenum">
              <a:rPr kumimoji="0" lang="nl-NL" sz="1200" baseline="0">
                <a:latin typeface="Arial" pitchFamily="34" charset="0"/>
              </a:rPr>
              <a:pPr algn="l">
                <a:spcBef>
                  <a:spcPct val="50000"/>
                </a:spcBef>
                <a:spcAft>
                  <a:spcPct val="0"/>
                </a:spcAft>
                <a:buClrTx/>
                <a:buFontTx/>
                <a:buNone/>
              </a:pPr>
              <a:t>‹nr.›</a:t>
            </a:fld>
            <a:endParaRPr kumimoji="0" lang="nl-NL" sz="1200" baseline="0" dirty="0">
              <a:latin typeface="Arial" pitchFamily="34" charset="0"/>
            </a:endParaRPr>
          </a:p>
        </p:txBody>
      </p:sp>
      <p:pic>
        <p:nvPicPr>
          <p:cNvPr id="2050" name="Picture 2" descr="Logo_SVH_RGB_85%cyaan"/>
          <p:cNvPicPr>
            <a:picLocks noChangeAspect="1" noChangeArrowheads="1"/>
          </p:cNvPicPr>
          <p:nvPr userDrawn="1"/>
        </p:nvPicPr>
        <p:blipFill>
          <a:blip r:embed="rId10"/>
          <a:srcRect/>
          <a:stretch>
            <a:fillRect/>
          </a:stretch>
        </p:blipFill>
        <p:spPr bwMode="auto">
          <a:xfrm>
            <a:off x="4261465" y="5966654"/>
            <a:ext cx="630000" cy="629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hthoek 7"/>
          <p:cNvSpPr/>
          <p:nvPr userDrawn="1"/>
        </p:nvSpPr>
        <p:spPr bwMode="auto">
          <a:xfrm>
            <a:off x="0" y="0"/>
            <a:ext cx="1800000" cy="1800000"/>
          </a:xfrm>
          <a:prstGeom prst="rect">
            <a:avLst/>
          </a:prstGeom>
          <a:solidFill>
            <a:srgbClr val="39AAE2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nl-NL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7" r:id="rId2"/>
    <p:sldLayoutId id="2147483663" r:id="rId3"/>
    <p:sldLayoutId id="2147483665" r:id="rId4"/>
    <p:sldLayoutId id="2147483676" r:id="rId5"/>
    <p:sldLayoutId id="2147483667" r:id="rId6"/>
    <p:sldLayoutId id="2147483668" r:id="rId7"/>
    <p:sldLayoutId id="2147483670" r:id="rId8"/>
  </p:sldLayoutIdLst>
  <p:transition spd="slow"/>
  <p:timing>
    <p:tnLst>
      <p:par>
        <p:cTn id="1" dur="indefinite" restart="never" nodeType="tmRoot"/>
      </p:par>
    </p:tnLst>
  </p:timing>
  <p:hf hdr="0" ft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92C6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92C6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92C6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92C6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92C6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92C6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92C6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92C6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800" b="1">
          <a:solidFill>
            <a:srgbClr val="0092C6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0"/>
        </a:spcBef>
        <a:spcAft>
          <a:spcPct val="0"/>
        </a:spcAft>
        <a:buClr>
          <a:srgbClr val="0092C6"/>
        </a:buClr>
        <a:buSzPct val="150000"/>
        <a:buFont typeface="Wingdings" pitchFamily="2" charset="2"/>
        <a:buChar char="§"/>
        <a:defRPr>
          <a:solidFill>
            <a:srgbClr val="004376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0"/>
        </a:spcBef>
        <a:spcAft>
          <a:spcPct val="0"/>
        </a:spcAft>
        <a:buClr>
          <a:srgbClr val="0092C6"/>
        </a:buClr>
        <a:buSzPct val="150000"/>
        <a:buChar char="•"/>
        <a:defRPr>
          <a:solidFill>
            <a:srgbClr val="004376"/>
          </a:solidFill>
          <a:latin typeface="+mn-lt"/>
        </a:defRPr>
      </a:lvl2pPr>
      <a:lvl3pPr marL="1143000" indent="-228600" algn="l" rtl="0" eaLnBrk="1" fontAlgn="base" hangingPunct="1">
        <a:spcBef>
          <a:spcPct val="0"/>
        </a:spcBef>
        <a:spcAft>
          <a:spcPct val="0"/>
        </a:spcAft>
        <a:buClr>
          <a:srgbClr val="0092C6"/>
        </a:buClr>
        <a:buChar char="-"/>
        <a:defRPr>
          <a:solidFill>
            <a:srgbClr val="004376"/>
          </a:solidFill>
          <a:latin typeface="+mn-lt"/>
        </a:defRPr>
      </a:lvl3pPr>
      <a:lvl4pPr marL="1600200" indent="-228600" algn="l" rtl="0" eaLnBrk="1" fontAlgn="base" hangingPunct="1">
        <a:spcBef>
          <a:spcPct val="0"/>
        </a:spcBef>
        <a:spcAft>
          <a:spcPct val="0"/>
        </a:spcAft>
        <a:buClr>
          <a:srgbClr val="0092C6"/>
        </a:buClr>
        <a:buChar char="."/>
        <a:defRPr>
          <a:solidFill>
            <a:srgbClr val="004376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rgbClr val="004376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rgbClr val="004376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rgbClr val="004376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rgbClr val="004376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defRPr sz="2000">
          <a:solidFill>
            <a:srgbClr val="004376"/>
          </a:solidFill>
          <a:latin typeface="+mn-lt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passie.horeca.nl/video/15669/het_reageren_op_een_openlijke_regelovertreding" TargetMode="Externa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passie.horeca.nl/video/15658/het_reageren_op_een_verborgen_regelovertreding" TargetMode="Externa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passie.horeca.nl/video/18273/14336_Omgaan_met_lastige_gasten" TargetMode="Externa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passie.horeca.nl/video/15670/Het_voorstellen_van_jezelf_in_een_conflictsituatie" TargetMode="External"/><Relationship Id="rId2" Type="http://schemas.openxmlformats.org/officeDocument/2006/relationships/hyperlink" Target="http://passie.horeca.nl/video/15661/het_benaderen_van_lastige_gasten" TargetMode="External"/><Relationship Id="rId1" Type="http://schemas.openxmlformats.org/officeDocument/2006/relationships/slideLayout" Target="../slideLayouts/slideLayout3.xml"/><Relationship Id="rId5" Type="http://schemas.openxmlformats.org/officeDocument/2006/relationships/hyperlink" Target="http://passie.horeca.nl/video/15668/Het_op_afstand_houden_van_gasten_tijdens_een_conflictsituatie" TargetMode="External"/><Relationship Id="rId4" Type="http://schemas.openxmlformats.org/officeDocument/2006/relationships/hyperlink" Target="http://passie.horeca.nl/video/15660/Het_afzonderen_van_een_gast_in_een_conflictsituatie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passie.horeca.nl/video/15666/Het_nee_verkopen_aan_een_gast" TargetMode="Externa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H3: Analoge communicatie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nl-NL" dirty="0" smtClean="0"/>
              <a:t>Interpretatie</a:t>
            </a:r>
          </a:p>
          <a:p>
            <a:pPr>
              <a:lnSpc>
                <a:spcPct val="150000"/>
              </a:lnSpc>
            </a:pPr>
            <a:r>
              <a:rPr lang="nl-NL" dirty="0" smtClean="0"/>
              <a:t>Taalgebruik</a:t>
            </a:r>
          </a:p>
          <a:p>
            <a:pPr>
              <a:lnSpc>
                <a:spcPct val="150000"/>
              </a:lnSpc>
            </a:pPr>
            <a:r>
              <a:rPr lang="nl-NL" dirty="0" smtClean="0"/>
              <a:t>Stemgebruik</a:t>
            </a:r>
          </a:p>
          <a:p>
            <a:pPr>
              <a:lnSpc>
                <a:spcPct val="150000"/>
              </a:lnSpc>
            </a:pPr>
            <a:r>
              <a:rPr lang="nl-NL" dirty="0" smtClean="0"/>
              <a:t>Lichaamstaal</a:t>
            </a:r>
          </a:p>
          <a:p>
            <a:pPr>
              <a:lnSpc>
                <a:spcPct val="150000"/>
              </a:lnSpc>
            </a:pPr>
            <a:r>
              <a:rPr lang="nl-NL" dirty="0" smtClean="0"/>
              <a:t>Kleding</a:t>
            </a:r>
          </a:p>
          <a:p>
            <a:pPr>
              <a:lnSpc>
                <a:spcPct val="150000"/>
              </a:lnSpc>
            </a:pPr>
            <a:r>
              <a:rPr lang="nl-NL" dirty="0" smtClean="0"/>
              <a:t>Uiterlijk</a:t>
            </a:r>
          </a:p>
          <a:p>
            <a:pPr>
              <a:lnSpc>
                <a:spcPct val="150000"/>
              </a:lnSpc>
            </a:pPr>
            <a:r>
              <a:rPr lang="nl-NL" dirty="0" smtClean="0"/>
              <a:t>Persoonlijke verzorging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72254877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H4: Schema Nee-verkopen (vervolg)</a:t>
            </a:r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09810910"/>
              </p:ext>
            </p:extLst>
          </p:nvPr>
        </p:nvGraphicFramePr>
        <p:xfrm>
          <a:off x="2159000" y="1800225"/>
          <a:ext cx="6527800" cy="3474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63900"/>
                <a:gridCol w="3263900"/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Stap 5:</a:t>
                      </a:r>
                      <a:br>
                        <a:rPr lang="nl-NL" dirty="0" smtClean="0"/>
                      </a:br>
                      <a:r>
                        <a:rPr lang="nl-NL" dirty="0" smtClean="0"/>
                        <a:t>Bij geen medewerking</a:t>
                      </a:r>
                      <a:endParaRPr lang="nl-NL" dirty="0"/>
                    </a:p>
                  </a:txBody>
                  <a:tcPr>
                    <a:solidFill>
                      <a:srgbClr val="39AAE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Stap 6:</a:t>
                      </a:r>
                      <a:br>
                        <a:rPr lang="nl-NL" dirty="0" smtClean="0"/>
                      </a:br>
                      <a:r>
                        <a:rPr lang="nl-NL" dirty="0" smtClean="0"/>
                        <a:t>Bij nog geen medewerking</a:t>
                      </a:r>
                      <a:endParaRPr lang="nl-NL" dirty="0"/>
                    </a:p>
                  </a:txBody>
                  <a:tcPr>
                    <a:solidFill>
                      <a:srgbClr val="39AAE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b="1" dirty="0" smtClean="0"/>
                        <a:t>Geef waarschuwing</a:t>
                      </a:r>
                      <a:r>
                        <a:rPr lang="nl-NL" dirty="0" smtClean="0"/>
                        <a:t/>
                      </a:r>
                      <a:br>
                        <a:rPr lang="nl-NL" dirty="0" smtClean="0"/>
                      </a:br>
                      <a:r>
                        <a:rPr lang="nl-NL" dirty="0" smtClean="0"/>
                        <a:t>(gele kaart)</a:t>
                      </a:r>
                      <a:br>
                        <a:rPr lang="nl-NL" dirty="0" smtClean="0"/>
                      </a:br>
                      <a:r>
                        <a:rPr lang="nl-NL" dirty="0" smtClean="0"/>
                        <a:t>óf direct eruit (met ontzegging)</a:t>
                      </a:r>
                      <a:br>
                        <a:rPr lang="nl-NL" dirty="0" smtClean="0"/>
                      </a:br>
                      <a:r>
                        <a:rPr lang="nl-NL" dirty="0" smtClean="0"/>
                        <a:t>óf direct ontzegging (buiten)</a:t>
                      </a:r>
                      <a:br>
                        <a:rPr lang="nl-NL" dirty="0" smtClean="0"/>
                      </a:br>
                      <a:r>
                        <a:rPr lang="nl-NL" dirty="0" smtClean="0"/>
                        <a:t/>
                      </a:r>
                      <a:br>
                        <a:rPr lang="nl-NL" dirty="0" smtClean="0"/>
                      </a:br>
                      <a:r>
                        <a:rPr lang="nl-NL" b="1" dirty="0" smtClean="0"/>
                        <a:t>Stel voor de keuze</a:t>
                      </a:r>
                      <a:r>
                        <a:rPr lang="nl-NL" dirty="0" smtClean="0"/>
                        <a:t/>
                      </a:r>
                      <a:br>
                        <a:rPr lang="nl-NL" dirty="0" smtClean="0"/>
                      </a:br>
                      <a:r>
                        <a:rPr lang="nl-NL" dirty="0" smtClean="0"/>
                        <a:t>óf medewerking verlenen</a:t>
                      </a:r>
                      <a:br>
                        <a:rPr lang="nl-NL" dirty="0" smtClean="0"/>
                      </a:br>
                      <a:r>
                        <a:rPr lang="nl-NL" dirty="0" smtClean="0"/>
                        <a:t>óf genoemde sanctie wordt uitgevoerd</a:t>
                      </a:r>
                      <a:endParaRPr lang="nl-NL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b="1" dirty="0" smtClean="0"/>
                        <a:t>Voer sanctie uit</a:t>
                      </a:r>
                      <a:r>
                        <a:rPr lang="nl-NL" dirty="0" smtClean="0"/>
                        <a:t/>
                      </a:r>
                      <a:br>
                        <a:rPr lang="nl-NL" dirty="0" smtClean="0"/>
                      </a:br>
                      <a:r>
                        <a:rPr lang="nl-NL" dirty="0" smtClean="0"/>
                        <a:t>(rode kaart)</a:t>
                      </a:r>
                      <a:br>
                        <a:rPr lang="nl-NL" dirty="0" smtClean="0"/>
                      </a:br>
                      <a:r>
                        <a:rPr lang="nl-NL" dirty="0" smtClean="0"/>
                        <a:t>óf</a:t>
                      </a:r>
                      <a:r>
                        <a:rPr lang="nl-NL" baseline="0" dirty="0" smtClean="0"/>
                        <a:t> direct eruit (met ontzegging)</a:t>
                      </a:r>
                      <a:br>
                        <a:rPr lang="nl-NL" baseline="0" dirty="0" smtClean="0"/>
                      </a:br>
                      <a:r>
                        <a:rPr lang="nl-NL" baseline="0" dirty="0" smtClean="0"/>
                        <a:t>óf direct ontzegging (buiten)</a:t>
                      </a:r>
                      <a:endParaRPr lang="nl-NL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30255673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95736" y="530677"/>
            <a:ext cx="6527800" cy="954107"/>
          </a:xfrm>
        </p:spPr>
        <p:txBody>
          <a:bodyPr/>
          <a:lstStyle/>
          <a:p>
            <a:r>
              <a:rPr lang="nl-NL" dirty="0" smtClean="0">
                <a:hlinkClick r:id="rId2"/>
              </a:rPr>
              <a:t>H4: Schema Openlijke regelovertreding</a:t>
            </a:r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75697309"/>
              </p:ext>
            </p:extLst>
          </p:nvPr>
        </p:nvGraphicFramePr>
        <p:xfrm>
          <a:off x="2159000" y="1791659"/>
          <a:ext cx="5626967" cy="295006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0320"/>
                <a:gridCol w="2746647"/>
              </a:tblGrid>
              <a:tr h="468636">
                <a:tc>
                  <a:txBody>
                    <a:bodyPr/>
                    <a:lstStyle/>
                    <a:p>
                      <a:r>
                        <a:rPr lang="nl-NL" sz="1400" dirty="0" smtClean="0"/>
                        <a:t>Stap 1. </a:t>
                      </a:r>
                      <a:br>
                        <a:rPr lang="nl-NL" sz="1400" dirty="0" smtClean="0"/>
                      </a:br>
                      <a:r>
                        <a:rPr lang="nl-NL" sz="1400" dirty="0" smtClean="0"/>
                        <a:t>Afweging maken</a:t>
                      </a:r>
                      <a:endParaRPr lang="nl-NL" sz="1400" dirty="0"/>
                    </a:p>
                  </a:txBody>
                  <a:tcPr>
                    <a:solidFill>
                      <a:srgbClr val="39AA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400" b="1" baseline="0" dirty="0" smtClean="0">
                          <a:solidFill>
                            <a:schemeClr val="bg1"/>
                          </a:solidFill>
                        </a:rPr>
                        <a:t>Stap 3. </a:t>
                      </a:r>
                      <a:br>
                        <a:rPr lang="nl-NL" sz="1400" b="1" baseline="0" dirty="0" smtClean="0">
                          <a:solidFill>
                            <a:schemeClr val="bg1"/>
                          </a:solidFill>
                        </a:rPr>
                      </a:br>
                      <a:r>
                        <a:rPr lang="nl-NL" sz="1400" b="1" baseline="0" dirty="0" smtClean="0">
                          <a:solidFill>
                            <a:schemeClr val="bg1"/>
                          </a:solidFill>
                        </a:rPr>
                        <a:t>Geef ruimte voor een reactie</a:t>
                      </a:r>
                    </a:p>
                  </a:txBody>
                  <a:tcPr>
                    <a:solidFill>
                      <a:srgbClr val="39AAE2"/>
                    </a:solidFill>
                  </a:tcPr>
                </a:tc>
              </a:tr>
              <a:tr h="755501"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nl-NL" sz="1400" dirty="0" smtClean="0"/>
                        <a:t>Welke regelovertreding?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nl-NL" sz="1400" dirty="0" smtClean="0"/>
                        <a:t>Doel bepalen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nl-NL" sz="1400" dirty="0" smtClean="0"/>
                        <a:t>Wanneer optreden?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400" dirty="0" smtClean="0"/>
                        <a:t>óf A1-gedrag</a:t>
                      </a:r>
                      <a:br>
                        <a:rPr lang="nl-NL" sz="1400" dirty="0" smtClean="0"/>
                      </a:br>
                      <a:r>
                        <a:rPr lang="nl-NL" sz="1400" dirty="0" smtClean="0"/>
                        <a:t>óf</a:t>
                      </a:r>
                      <a:r>
                        <a:rPr lang="nl-NL" sz="1400" baseline="0" dirty="0" smtClean="0"/>
                        <a:t> B1-gedrag</a:t>
                      </a:r>
                      <a:endParaRPr lang="nl-NL" sz="14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400" dirty="0" smtClean="0"/>
                        <a:t>óf</a:t>
                      </a:r>
                      <a:r>
                        <a:rPr lang="nl-NL" sz="1400" baseline="0" dirty="0" smtClean="0"/>
                        <a:t> B2-gedrag</a:t>
                      </a:r>
                      <a:endParaRPr lang="nl-NL" sz="1400" dirty="0" smtClean="0"/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68636">
                <a:tc>
                  <a:txBody>
                    <a:bodyPr/>
                    <a:lstStyle/>
                    <a:p>
                      <a:r>
                        <a:rPr lang="nl-NL" sz="1400" b="1" baseline="0" dirty="0" smtClean="0">
                          <a:solidFill>
                            <a:schemeClr val="bg1"/>
                          </a:solidFill>
                        </a:rPr>
                        <a:t>Stap 2. </a:t>
                      </a:r>
                      <a:br>
                        <a:rPr lang="nl-NL" sz="1400" b="1" baseline="0" dirty="0" smtClean="0">
                          <a:solidFill>
                            <a:schemeClr val="bg1"/>
                          </a:solidFill>
                        </a:rPr>
                      </a:br>
                      <a:r>
                        <a:rPr lang="nl-NL" sz="1400" b="1" baseline="0" dirty="0" smtClean="0">
                          <a:solidFill>
                            <a:schemeClr val="bg1"/>
                          </a:solidFill>
                        </a:rPr>
                        <a:t>Gesprek openen </a:t>
                      </a:r>
                      <a:endParaRPr lang="nl-NL" sz="1400" b="1" baseline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9AA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400" b="1" baseline="0" dirty="0" smtClean="0">
                          <a:solidFill>
                            <a:schemeClr val="bg1"/>
                          </a:solidFill>
                        </a:rPr>
                        <a:t>Stap 4. </a:t>
                      </a:r>
                      <a:br>
                        <a:rPr lang="nl-NL" sz="1400" b="1" baseline="0" dirty="0" smtClean="0">
                          <a:solidFill>
                            <a:schemeClr val="bg1"/>
                          </a:solidFill>
                        </a:rPr>
                      </a:br>
                      <a:r>
                        <a:rPr lang="nl-NL" sz="1400" b="1" baseline="0" dirty="0" smtClean="0">
                          <a:solidFill>
                            <a:schemeClr val="bg1"/>
                          </a:solidFill>
                        </a:rPr>
                        <a:t>Ombuigen van reactie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9AAE2"/>
                    </a:solidFill>
                  </a:tcPr>
                </a:tc>
              </a:tr>
              <a:tr h="1096696"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nl-NL" sz="1400" dirty="0" smtClean="0"/>
                        <a:t>Beschrijf</a:t>
                      </a:r>
                      <a:r>
                        <a:rPr lang="nl-NL" sz="1400" baseline="0" dirty="0" smtClean="0"/>
                        <a:t> gedrag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nl-NL" sz="1400" baseline="0" dirty="0" smtClean="0"/>
                        <a:t>Geef regelovertreding aan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nl-NL" sz="1400" b="0" dirty="0" smtClean="0"/>
                        <a:t>Vraag medewerking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nl-NL" sz="1400" dirty="0" smtClean="0"/>
                        <a:t>óf overtreding beëindigen</a:t>
                      </a:r>
                      <a:br>
                        <a:rPr lang="nl-NL" sz="1400" dirty="0" smtClean="0"/>
                      </a:br>
                      <a:r>
                        <a:rPr lang="nl-NL" sz="1400" dirty="0" smtClean="0"/>
                        <a:t>óf overtreding niet herhalen</a:t>
                      </a:r>
                      <a:endParaRPr lang="nl-NL" sz="1400" dirty="0"/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nl-NL" sz="1400" b="0" dirty="0" smtClean="0"/>
                        <a:t>Toon begrip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nl-NL" sz="1400" b="0" dirty="0" smtClean="0"/>
                        <a:t>Geef argumenten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nl-NL" sz="1400" b="0" dirty="0" smtClean="0"/>
                        <a:t>Vraag nogmaals medewerking</a:t>
                      </a:r>
                      <a:r>
                        <a:rPr lang="nl-NL" sz="1400" dirty="0" smtClean="0"/>
                        <a:t/>
                      </a:r>
                      <a:br>
                        <a:rPr lang="nl-NL" sz="1400" dirty="0" smtClean="0"/>
                      </a:br>
                      <a:r>
                        <a:rPr lang="nl-NL" sz="1400" dirty="0" smtClean="0"/>
                        <a:t/>
                      </a:r>
                      <a:br>
                        <a:rPr lang="nl-NL" sz="1400" dirty="0" smtClean="0"/>
                      </a:br>
                      <a:endParaRPr lang="nl-NL" sz="1400" dirty="0"/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25424029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59000" y="530677"/>
            <a:ext cx="6527800" cy="954107"/>
          </a:xfrm>
        </p:spPr>
        <p:txBody>
          <a:bodyPr/>
          <a:lstStyle/>
          <a:p>
            <a:r>
              <a:rPr lang="nl-NL" dirty="0" smtClean="0"/>
              <a:t>H4: Schema </a:t>
            </a:r>
            <a:r>
              <a:rPr lang="nl-NL" dirty="0"/>
              <a:t>Openlijke </a:t>
            </a:r>
            <a:r>
              <a:rPr lang="nl-NL" dirty="0" smtClean="0"/>
              <a:t>regelovertreding (</a:t>
            </a:r>
            <a:r>
              <a:rPr lang="nl-NL" dirty="0"/>
              <a:t>vervolg</a:t>
            </a:r>
            <a:r>
              <a:rPr lang="nl-NL" dirty="0" smtClean="0"/>
              <a:t>)</a:t>
            </a:r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37567906"/>
              </p:ext>
            </p:extLst>
          </p:nvPr>
        </p:nvGraphicFramePr>
        <p:xfrm>
          <a:off x="2159000" y="1814657"/>
          <a:ext cx="5626967" cy="23812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0320"/>
                <a:gridCol w="2746647"/>
              </a:tblGrid>
              <a:tr h="282284">
                <a:tc>
                  <a:txBody>
                    <a:bodyPr/>
                    <a:lstStyle/>
                    <a:p>
                      <a:r>
                        <a:rPr lang="nl-NL" sz="1400" i="0" dirty="0" smtClean="0"/>
                        <a:t>Stap</a:t>
                      </a:r>
                      <a:r>
                        <a:rPr lang="nl-NL" sz="1400" i="0" baseline="0" dirty="0" smtClean="0"/>
                        <a:t> 5. </a:t>
                      </a:r>
                      <a:br>
                        <a:rPr lang="nl-NL" sz="1400" i="0" baseline="0" dirty="0" smtClean="0"/>
                      </a:br>
                      <a:r>
                        <a:rPr lang="nl-NL" sz="1400" i="0" dirty="0" smtClean="0"/>
                        <a:t>Bij geen medewerking</a:t>
                      </a:r>
                      <a:endParaRPr lang="nl-NL" sz="1400" i="0" dirty="0"/>
                    </a:p>
                  </a:txBody>
                  <a:tcPr>
                    <a:solidFill>
                      <a:srgbClr val="39AA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400" b="1" i="0" baseline="0" dirty="0" smtClean="0">
                          <a:solidFill>
                            <a:schemeClr val="bg1"/>
                          </a:solidFill>
                        </a:rPr>
                        <a:t>Stap 6. </a:t>
                      </a:r>
                      <a:br>
                        <a:rPr lang="nl-NL" sz="1400" b="1" i="0" baseline="0" dirty="0" smtClean="0">
                          <a:solidFill>
                            <a:schemeClr val="bg1"/>
                          </a:solidFill>
                        </a:rPr>
                      </a:br>
                      <a:r>
                        <a:rPr lang="nl-NL" sz="1400" b="1" i="0" baseline="0" dirty="0" smtClean="0">
                          <a:solidFill>
                            <a:schemeClr val="bg1"/>
                          </a:solidFill>
                        </a:rPr>
                        <a:t>Bij nog geen medewerking</a:t>
                      </a:r>
                    </a:p>
                  </a:txBody>
                  <a:tcPr>
                    <a:solidFill>
                      <a:srgbClr val="39AAE2"/>
                    </a:solidFill>
                  </a:tcPr>
                </a:tc>
              </a:tr>
              <a:tr h="1863075"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nl-NL" sz="1400" b="1" dirty="0" smtClean="0"/>
                        <a:t>Geef waarschuwin</a:t>
                      </a:r>
                      <a:r>
                        <a:rPr lang="nl-NL" sz="1400" dirty="0" smtClean="0"/>
                        <a:t>g (gele kaart)</a:t>
                      </a:r>
                      <a:br>
                        <a:rPr lang="nl-NL" sz="1400" dirty="0" smtClean="0"/>
                      </a:br>
                      <a:r>
                        <a:rPr lang="nl-NL" sz="1400" dirty="0" smtClean="0"/>
                        <a:t>óf direct eruit (met ontzegging)</a:t>
                      </a:r>
                      <a:br>
                        <a:rPr lang="nl-NL" sz="1400" dirty="0" smtClean="0"/>
                      </a:br>
                      <a:r>
                        <a:rPr lang="nl-NL" sz="1400" dirty="0" smtClean="0"/>
                        <a:t>óf direct ontzegging (buiten)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endParaRPr lang="nl-NL" sz="1400" dirty="0" smtClean="0"/>
                    </a:p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nl-NL" sz="1400" b="1" dirty="0" smtClean="0"/>
                        <a:t>Stel voor de keuze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nl-NL" sz="1400" dirty="0" smtClean="0"/>
                        <a:t>óf medewerking verlenen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nl-NL" sz="1400" dirty="0" smtClean="0"/>
                        <a:t>óf genoemde sanctie wordt uitgevoerd.</a:t>
                      </a:r>
                      <a:endParaRPr lang="nl-N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NL" sz="1400" b="1" dirty="0" smtClean="0"/>
                        <a:t>Voer sanctie uit</a:t>
                      </a:r>
                      <a:r>
                        <a:rPr lang="nl-NL" sz="1400" dirty="0" smtClean="0"/>
                        <a:t/>
                      </a:r>
                      <a:br>
                        <a:rPr lang="nl-NL" sz="1400" dirty="0" smtClean="0"/>
                      </a:br>
                      <a:r>
                        <a:rPr lang="nl-NL" sz="1400" dirty="0" smtClean="0"/>
                        <a:t>(rode kaart)</a:t>
                      </a:r>
                      <a:br>
                        <a:rPr lang="nl-NL" sz="1400" dirty="0" smtClean="0"/>
                      </a:br>
                      <a:r>
                        <a:rPr lang="nl-NL" sz="1400" dirty="0" smtClean="0"/>
                        <a:t>óf</a:t>
                      </a:r>
                      <a:r>
                        <a:rPr lang="nl-NL" sz="1400" baseline="0" dirty="0" smtClean="0"/>
                        <a:t> direct eruit (met ontzegging)</a:t>
                      </a:r>
                      <a:br>
                        <a:rPr lang="nl-NL" sz="1400" baseline="0" dirty="0" smtClean="0"/>
                      </a:br>
                      <a:r>
                        <a:rPr lang="nl-NL" sz="1400" baseline="0" dirty="0" smtClean="0"/>
                        <a:t>óf direct ontzegging (buiten)</a:t>
                      </a:r>
                      <a:endParaRPr lang="nl-NL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91962341"/>
      </p:ext>
    </p:extLst>
  </p:cSld>
  <p:clrMapOvr>
    <a:masterClrMapping/>
  </p:clrMapOvr>
  <p:transition spd="slow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95736" y="530677"/>
            <a:ext cx="6527800" cy="954107"/>
          </a:xfrm>
        </p:spPr>
        <p:txBody>
          <a:bodyPr/>
          <a:lstStyle/>
          <a:p>
            <a:r>
              <a:rPr lang="nl-NL" dirty="0">
                <a:hlinkClick r:id="rId2"/>
              </a:rPr>
              <a:t>H4: Schema </a:t>
            </a:r>
            <a:r>
              <a:rPr lang="nl-NL" dirty="0" smtClean="0">
                <a:hlinkClick r:id="rId2"/>
              </a:rPr>
              <a:t>Verborgen regelovertreding</a:t>
            </a:r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22795511"/>
              </p:ext>
            </p:extLst>
          </p:nvPr>
        </p:nvGraphicFramePr>
        <p:xfrm>
          <a:off x="2159000" y="1832493"/>
          <a:ext cx="5626967" cy="29369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0320"/>
                <a:gridCol w="2746647"/>
              </a:tblGrid>
              <a:tr h="490694">
                <a:tc>
                  <a:txBody>
                    <a:bodyPr/>
                    <a:lstStyle/>
                    <a:p>
                      <a:r>
                        <a:rPr lang="nl-NL" sz="1400" dirty="0" smtClean="0"/>
                        <a:t>Stap 1. </a:t>
                      </a:r>
                      <a:br>
                        <a:rPr lang="nl-NL" sz="1400" dirty="0" smtClean="0"/>
                      </a:br>
                      <a:r>
                        <a:rPr lang="nl-NL" sz="1400" dirty="0" smtClean="0"/>
                        <a:t>Afweging maken</a:t>
                      </a:r>
                      <a:endParaRPr lang="nl-NL" sz="1400" dirty="0"/>
                    </a:p>
                  </a:txBody>
                  <a:tcPr>
                    <a:solidFill>
                      <a:srgbClr val="39AA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400" b="1" baseline="0" dirty="0" smtClean="0">
                          <a:solidFill>
                            <a:schemeClr val="bg1"/>
                          </a:solidFill>
                        </a:rPr>
                        <a:t>Stap 3. </a:t>
                      </a:r>
                      <a:br>
                        <a:rPr lang="nl-NL" sz="1400" b="1" baseline="0" dirty="0" smtClean="0">
                          <a:solidFill>
                            <a:schemeClr val="bg1"/>
                          </a:solidFill>
                        </a:rPr>
                      </a:br>
                      <a:r>
                        <a:rPr lang="nl-NL" sz="1400" b="1" baseline="0" dirty="0" smtClean="0">
                          <a:solidFill>
                            <a:schemeClr val="bg1"/>
                          </a:solidFill>
                        </a:rPr>
                        <a:t>Geef ruimte voor een reactie</a:t>
                      </a:r>
                    </a:p>
                  </a:txBody>
                  <a:tcPr>
                    <a:solidFill>
                      <a:srgbClr val="39AAE2"/>
                    </a:solidFill>
                  </a:tcPr>
                </a:tc>
              </a:tr>
              <a:tr h="742409"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nl-NL" sz="1400" dirty="0" smtClean="0"/>
                        <a:t>Welke regelovertreding?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nl-NL" sz="1400" dirty="0" smtClean="0"/>
                        <a:t>Doel bepalen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nl-NL" sz="1400" dirty="0" smtClean="0"/>
                        <a:t>Wanneer optreden?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400" dirty="0" smtClean="0"/>
                        <a:t>A2-gedrag</a:t>
                      </a:r>
                      <a:br>
                        <a:rPr lang="nl-NL" sz="1400" dirty="0" smtClean="0"/>
                      </a:br>
                      <a:endParaRPr lang="nl-NL" sz="1400" dirty="0"/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0694">
                <a:tc>
                  <a:txBody>
                    <a:bodyPr/>
                    <a:lstStyle/>
                    <a:p>
                      <a:r>
                        <a:rPr lang="nl-NL" sz="1400" b="1" baseline="0" dirty="0" smtClean="0">
                          <a:solidFill>
                            <a:schemeClr val="bg1"/>
                          </a:solidFill>
                        </a:rPr>
                        <a:t>Stap 2. </a:t>
                      </a:r>
                      <a:br>
                        <a:rPr lang="nl-NL" sz="1400" b="1" baseline="0" dirty="0" smtClean="0">
                          <a:solidFill>
                            <a:schemeClr val="bg1"/>
                          </a:solidFill>
                        </a:rPr>
                      </a:br>
                      <a:r>
                        <a:rPr lang="nl-NL" sz="1400" b="1" baseline="0" dirty="0" smtClean="0">
                          <a:solidFill>
                            <a:schemeClr val="bg1"/>
                          </a:solidFill>
                        </a:rPr>
                        <a:t>Gesprek openen </a:t>
                      </a:r>
                      <a:endParaRPr lang="nl-NL" sz="1400" b="1" baseline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9AA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400" b="1" baseline="0" dirty="0" smtClean="0">
                          <a:solidFill>
                            <a:schemeClr val="bg1"/>
                          </a:solidFill>
                        </a:rPr>
                        <a:t>Stap 4. </a:t>
                      </a:r>
                      <a:br>
                        <a:rPr lang="nl-NL" sz="1400" b="1" baseline="0" dirty="0" smtClean="0">
                          <a:solidFill>
                            <a:schemeClr val="bg1"/>
                          </a:solidFill>
                        </a:rPr>
                      </a:br>
                      <a:r>
                        <a:rPr lang="nl-NL" sz="1400" b="1" baseline="0" dirty="0" smtClean="0">
                          <a:solidFill>
                            <a:schemeClr val="bg1"/>
                          </a:solidFill>
                        </a:rPr>
                        <a:t>Ombuigen van reactie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9AAE2"/>
                    </a:solidFill>
                  </a:tcPr>
                </a:tc>
              </a:tr>
              <a:tr h="1096846"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nl-NL" sz="1400" dirty="0" smtClean="0"/>
                        <a:t>Beschrijf</a:t>
                      </a:r>
                      <a:r>
                        <a:rPr lang="nl-NL" sz="1400" baseline="0" dirty="0" smtClean="0"/>
                        <a:t> aanwijzingen 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nl-NL" sz="1400" baseline="0" dirty="0" smtClean="0"/>
                        <a:t>Geef vermoeden aan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nl-NL" sz="1400" b="0" dirty="0" smtClean="0"/>
                        <a:t>Geef regel</a:t>
                      </a:r>
                      <a:r>
                        <a:rPr lang="nl-NL" sz="1400" b="0" baseline="0" dirty="0" smtClean="0"/>
                        <a:t> aan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nl-NL" sz="1400" b="0" baseline="0" dirty="0" smtClean="0"/>
                        <a:t>Geef waarschuwing (gele kaart)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nl-NL" sz="1400" b="0" baseline="0" dirty="0" smtClean="0"/>
                        <a:t>Bij herhaling eruit</a:t>
                      </a:r>
                      <a:endParaRPr lang="nl-NL" sz="1400" dirty="0"/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nl-NL" sz="1400" b="0" dirty="0" smtClean="0"/>
                        <a:t>Toon begrip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nl-NL" sz="1400" b="0" dirty="0" smtClean="0"/>
                        <a:t>Geef argumenten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nl-NL" sz="1400" b="0" dirty="0" smtClean="0"/>
                        <a:t>Geef nogmaals waarschuwing</a:t>
                      </a:r>
                      <a:r>
                        <a:rPr lang="nl-NL" sz="1400" dirty="0" smtClean="0"/>
                        <a:t/>
                      </a:r>
                      <a:br>
                        <a:rPr lang="nl-NL" sz="1400" dirty="0" smtClean="0"/>
                      </a:br>
                      <a:r>
                        <a:rPr lang="nl-NL" sz="1400" dirty="0" smtClean="0"/>
                        <a:t/>
                      </a:r>
                      <a:br>
                        <a:rPr lang="nl-NL" sz="1400" dirty="0" smtClean="0"/>
                      </a:br>
                      <a:endParaRPr lang="nl-NL" sz="1400" dirty="0"/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23082517"/>
      </p:ext>
    </p:extLst>
  </p:cSld>
  <p:clrMapOvr>
    <a:masterClrMapping/>
  </p:clrMapOvr>
  <p:transition spd="slow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95736" y="530677"/>
            <a:ext cx="6527800" cy="954107"/>
          </a:xfrm>
        </p:spPr>
        <p:txBody>
          <a:bodyPr/>
          <a:lstStyle/>
          <a:p>
            <a:r>
              <a:rPr lang="nl-NL" dirty="0"/>
              <a:t>H4: Schema </a:t>
            </a:r>
            <a:r>
              <a:rPr lang="nl-NL" dirty="0" smtClean="0"/>
              <a:t>Verborgen regelovertreding (vervolg)</a:t>
            </a:r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79557745"/>
              </p:ext>
            </p:extLst>
          </p:nvPr>
        </p:nvGraphicFramePr>
        <p:xfrm>
          <a:off x="2159000" y="1700808"/>
          <a:ext cx="5626967" cy="13420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0320"/>
                <a:gridCol w="2746647"/>
              </a:tblGrid>
              <a:tr h="472231">
                <a:tc>
                  <a:txBody>
                    <a:bodyPr/>
                    <a:lstStyle/>
                    <a:p>
                      <a:r>
                        <a:rPr lang="nl-NL" sz="1400" dirty="0" smtClean="0"/>
                        <a:t>Stap 5. </a:t>
                      </a:r>
                      <a:br>
                        <a:rPr lang="nl-NL" sz="1400" dirty="0" smtClean="0"/>
                      </a:br>
                      <a:r>
                        <a:rPr lang="nl-NL" sz="1400" dirty="0" smtClean="0"/>
                        <a:t>Bij herhaling overtreding </a:t>
                      </a:r>
                      <a:endParaRPr lang="nl-NL" sz="1400" dirty="0"/>
                    </a:p>
                  </a:txBody>
                  <a:tcPr>
                    <a:solidFill>
                      <a:srgbClr val="39AAE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nl-NL" sz="1400" b="1" baseline="0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nl-NL" sz="1400" dirty="0"/>
                    </a:p>
                  </a:txBody>
                  <a:tcPr>
                    <a:solidFill>
                      <a:srgbClr val="39AAE2"/>
                    </a:solidFill>
                  </a:tcPr>
                </a:tc>
              </a:tr>
              <a:tr h="823913">
                <a:tc>
                  <a:txBody>
                    <a:bodyPr/>
                    <a:lstStyle/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nl-NL" sz="1400" dirty="0" smtClean="0"/>
                        <a:t>Voer sanctie</a:t>
                      </a:r>
                      <a:r>
                        <a:rPr lang="nl-NL" sz="1400" baseline="0" dirty="0" smtClean="0"/>
                        <a:t> uit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None/>
                        <a:tabLst/>
                        <a:defRPr/>
                      </a:pPr>
                      <a:r>
                        <a:rPr lang="nl-NL" sz="1400" dirty="0" smtClean="0"/>
                        <a:t>(rode kaart)</a:t>
                      </a:r>
                      <a:br>
                        <a:rPr lang="nl-NL" sz="1400" dirty="0" smtClean="0"/>
                      </a:br>
                      <a:r>
                        <a:rPr lang="nl-NL" sz="1400" baseline="0" dirty="0" smtClean="0"/>
                        <a:t>direct eruit (met ontzegging)</a:t>
                      </a:r>
                      <a:endParaRPr lang="nl-NL" sz="14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l-NL" sz="1400" dirty="0" smtClean="0"/>
                        <a:t/>
                      </a:r>
                      <a:br>
                        <a:rPr lang="nl-NL" sz="1400" dirty="0" smtClean="0"/>
                      </a:br>
                      <a:endParaRPr lang="nl-NL" sz="14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7165133"/>
      </p:ext>
    </p:extLst>
  </p:cSld>
  <p:clrMapOvr>
    <a:masterClrMapping/>
  </p:clrMapOvr>
  <p:transition spd="slow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59000" y="540000"/>
            <a:ext cx="6527800" cy="523220"/>
          </a:xfrm>
        </p:spPr>
        <p:txBody>
          <a:bodyPr/>
          <a:lstStyle/>
          <a:p>
            <a:r>
              <a:rPr lang="nl-NL" dirty="0"/>
              <a:t>H4: Schema Omgaan met klachten</a:t>
            </a:r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5024747"/>
              </p:ext>
            </p:extLst>
          </p:nvPr>
        </p:nvGraphicFramePr>
        <p:xfrm>
          <a:off x="2159000" y="1814657"/>
          <a:ext cx="6527799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00832"/>
                <a:gridCol w="2880320"/>
                <a:gridCol w="2746647"/>
              </a:tblGrid>
              <a:tr h="292003">
                <a:tc>
                  <a:txBody>
                    <a:bodyPr/>
                    <a:lstStyle/>
                    <a:p>
                      <a:r>
                        <a:rPr lang="nl-NL" sz="1400" dirty="0" smtClean="0"/>
                        <a:t>Stap 1.</a:t>
                      </a:r>
                      <a:endParaRPr lang="nl-NL" sz="1400" dirty="0"/>
                    </a:p>
                  </a:txBody>
                  <a:tcPr>
                    <a:solidFill>
                      <a:srgbClr val="39AAE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400" dirty="0" smtClean="0"/>
                        <a:t>Stap 1. </a:t>
                      </a:r>
                      <a:br>
                        <a:rPr lang="nl-NL" sz="1400" dirty="0" smtClean="0"/>
                      </a:br>
                      <a:r>
                        <a:rPr lang="nl-NL" sz="1400" dirty="0" smtClean="0"/>
                        <a:t>Afweging maken</a:t>
                      </a:r>
                      <a:endParaRPr lang="nl-NL" sz="1400" dirty="0"/>
                    </a:p>
                  </a:txBody>
                  <a:tcPr>
                    <a:solidFill>
                      <a:srgbClr val="39AAE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sz="1400" dirty="0" smtClean="0"/>
                        <a:t>Stap 2. </a:t>
                      </a:r>
                      <a:br>
                        <a:rPr lang="nl-NL" sz="1400" dirty="0" smtClean="0"/>
                      </a:br>
                      <a:r>
                        <a:rPr lang="nl-NL" sz="1400" dirty="0" smtClean="0"/>
                        <a:t>Gesprek openen</a:t>
                      </a:r>
                      <a:r>
                        <a:rPr lang="nl-NL" sz="1400" baseline="0" dirty="0" smtClean="0"/>
                        <a:t> </a:t>
                      </a:r>
                      <a:endParaRPr lang="nl-NL" sz="1400" dirty="0"/>
                    </a:p>
                  </a:txBody>
                  <a:tcPr>
                    <a:solidFill>
                      <a:srgbClr val="39AAE2"/>
                    </a:solidFill>
                  </a:tcPr>
                </a:tc>
              </a:tr>
              <a:tr h="905209">
                <a:tc>
                  <a:txBody>
                    <a:bodyPr/>
                    <a:lstStyle/>
                    <a:p>
                      <a:endParaRPr lang="nl-NL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 defTabSz="914400" rtl="0" eaLnBrk="1" latinLnBrk="0" hangingPunct="1">
                        <a:buFont typeface="Arial" pitchFamily="34" charset="0"/>
                        <a:buChar char="•"/>
                      </a:pPr>
                      <a:r>
                        <a:rPr lang="nl-NL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Klacht gegrond/ongegrond</a:t>
                      </a:r>
                    </a:p>
                    <a:p>
                      <a:pPr marL="285750" indent="-285750" algn="l" defTabSz="914400" rtl="0" eaLnBrk="1" latinLnBrk="0" hangingPunct="1">
                        <a:buFont typeface="Arial" pitchFamily="34" charset="0"/>
                        <a:buChar char="•"/>
                      </a:pPr>
                      <a:r>
                        <a:rPr lang="nl-NL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Klacht zelf afhandelen of overdragen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 algn="l" defTabSz="914400" rtl="0" eaLnBrk="1" latinLnBrk="0" hangingPunct="1">
                        <a:buFont typeface="Arial" pitchFamily="34" charset="0"/>
                        <a:buChar char="•"/>
                      </a:pPr>
                      <a:r>
                        <a:rPr lang="nl-NL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Toon begrip</a:t>
                      </a:r>
                    </a:p>
                    <a:p>
                      <a:pPr marL="285750" indent="-285750" algn="l" defTabSz="914400" rtl="0" eaLnBrk="1" latinLnBrk="0" hangingPunct="1">
                        <a:buFont typeface="Arial" pitchFamily="34" charset="0"/>
                        <a:buChar char="•"/>
                      </a:pPr>
                      <a:r>
                        <a:rPr lang="nl-NL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Biedt excuses aan</a:t>
                      </a:r>
                    </a:p>
                    <a:p>
                      <a:pPr marL="285750" indent="-285750" algn="l" defTabSz="914400" rtl="0" eaLnBrk="1" latinLnBrk="0" hangingPunct="1">
                        <a:buFont typeface="Arial" pitchFamily="34" charset="0"/>
                        <a:buChar char="•"/>
                      </a:pPr>
                      <a:r>
                        <a:rPr lang="nl-NL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Geef oplossing aan</a:t>
                      </a:r>
                    </a:p>
                    <a:p>
                      <a:pPr marL="285750" indent="-285750" algn="l" defTabSz="914400" rtl="0" eaLnBrk="1" latinLnBrk="0" hangingPunct="1">
                        <a:buFont typeface="Arial" pitchFamily="34" charset="0"/>
                        <a:buChar char="•"/>
                      </a:pPr>
                      <a:r>
                        <a:rPr lang="nl-NL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Compenseer klacht</a:t>
                      </a: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71162880"/>
      </p:ext>
    </p:extLst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59000" y="540000"/>
            <a:ext cx="6877496" cy="523220"/>
          </a:xfrm>
        </p:spPr>
        <p:txBody>
          <a:bodyPr/>
          <a:lstStyle/>
          <a:p>
            <a:r>
              <a:rPr lang="nl-NL" dirty="0" smtClean="0">
                <a:hlinkClick r:id="rId2"/>
              </a:rPr>
              <a:t>H3: Contact maken bij regelhandhaving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nl-NL" dirty="0" smtClean="0"/>
              <a:t>Oogcontact maken met de gast</a:t>
            </a:r>
          </a:p>
          <a:p>
            <a:pPr>
              <a:lnSpc>
                <a:spcPct val="150000"/>
              </a:lnSpc>
            </a:pPr>
            <a:r>
              <a:rPr lang="nl-NL" dirty="0" smtClean="0"/>
              <a:t>Voorstellen aan de gast</a:t>
            </a:r>
          </a:p>
          <a:p>
            <a:pPr>
              <a:lnSpc>
                <a:spcPct val="150000"/>
              </a:lnSpc>
            </a:pPr>
            <a:r>
              <a:rPr lang="nl-NL" dirty="0" smtClean="0"/>
              <a:t>Afzonderen</a:t>
            </a:r>
          </a:p>
          <a:p>
            <a:pPr>
              <a:lnSpc>
                <a:spcPct val="150000"/>
              </a:lnSpc>
            </a:pPr>
            <a:r>
              <a:rPr lang="nl-NL" dirty="0" smtClean="0"/>
              <a:t>Afstand houden van de gast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56462147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Video’s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07504" y="1800000"/>
            <a:ext cx="8579296" cy="3986454"/>
          </a:xfrm>
        </p:spPr>
        <p:txBody>
          <a:bodyPr/>
          <a:lstStyle/>
          <a:p>
            <a:r>
              <a:rPr lang="nl-NL" u="sng" dirty="0">
                <a:hlinkClick r:id="rId2"/>
              </a:rPr>
              <a:t>http://passie.horeca.nl/video/15661/het_benaderen_van_lastige_gasten</a:t>
            </a:r>
            <a:r>
              <a:rPr lang="nl-NL" dirty="0"/>
              <a:t/>
            </a:r>
            <a:br>
              <a:rPr lang="nl-NL" dirty="0"/>
            </a:br>
            <a:endParaRPr lang="nl-NL" dirty="0" smtClean="0"/>
          </a:p>
          <a:p>
            <a:r>
              <a:rPr lang="nl-NL" u="sng" dirty="0" smtClean="0">
                <a:hlinkClick r:id="rId3"/>
              </a:rPr>
              <a:t>http</a:t>
            </a:r>
            <a:r>
              <a:rPr lang="nl-NL" u="sng" dirty="0">
                <a:hlinkClick r:id="rId3"/>
              </a:rPr>
              <a:t>://passie.horeca.nl/video/15670/Het_voorstellen_van_jezelf_in_een_conflictsituatie</a:t>
            </a:r>
            <a:r>
              <a:rPr lang="nl-NL" dirty="0"/>
              <a:t/>
            </a:r>
            <a:br>
              <a:rPr lang="nl-NL" dirty="0"/>
            </a:br>
            <a:endParaRPr lang="nl-NL" dirty="0" smtClean="0"/>
          </a:p>
          <a:p>
            <a:r>
              <a:rPr lang="nl-NL" u="sng" dirty="0" smtClean="0">
                <a:hlinkClick r:id="rId4"/>
              </a:rPr>
              <a:t>http</a:t>
            </a:r>
            <a:r>
              <a:rPr lang="nl-NL" u="sng" dirty="0">
                <a:hlinkClick r:id="rId4"/>
              </a:rPr>
              <a:t>://passie.horeca.nl/video/15660/Het_afzonderen_van_een_gast_in_een_conflictsituatie</a:t>
            </a:r>
            <a:r>
              <a:rPr lang="nl-NL" dirty="0"/>
              <a:t/>
            </a:r>
            <a:br>
              <a:rPr lang="nl-NL" dirty="0"/>
            </a:br>
            <a:endParaRPr lang="nl-NL" dirty="0" smtClean="0"/>
          </a:p>
          <a:p>
            <a:r>
              <a:rPr lang="nl-NL" u="sng" dirty="0" smtClean="0">
                <a:hlinkClick r:id="rId5"/>
              </a:rPr>
              <a:t>http</a:t>
            </a:r>
            <a:r>
              <a:rPr lang="nl-NL" u="sng" dirty="0">
                <a:hlinkClick r:id="rId5"/>
              </a:rPr>
              <a:t>://</a:t>
            </a:r>
            <a:r>
              <a:rPr lang="nl-NL" u="sng" dirty="0" smtClean="0">
                <a:hlinkClick r:id="rId5"/>
              </a:rPr>
              <a:t>passie.horeca.nl/video/15668/Het_op_afstand_houden_van_gasten_tijdens_een_conflictsituatie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9167658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H3: Soorten risicogedrag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nl-NL" dirty="0"/>
              <a:t>Tegenwerkend </a:t>
            </a:r>
            <a:r>
              <a:rPr lang="nl-NL" dirty="0" smtClean="0"/>
              <a:t>gedrag (A/B-gedrag)</a:t>
            </a:r>
            <a:endParaRPr lang="nl-NL" dirty="0"/>
          </a:p>
          <a:p>
            <a:pPr>
              <a:lnSpc>
                <a:spcPct val="150000"/>
              </a:lnSpc>
            </a:pPr>
            <a:r>
              <a:rPr lang="nl-NL" dirty="0"/>
              <a:t>Agressief </a:t>
            </a:r>
            <a:r>
              <a:rPr lang="nl-NL" dirty="0" smtClean="0"/>
              <a:t>gedrag (C-gedrag)</a:t>
            </a:r>
            <a:endParaRPr lang="nl-NL" dirty="0"/>
          </a:p>
          <a:p>
            <a:pPr>
              <a:lnSpc>
                <a:spcPct val="150000"/>
              </a:lnSpc>
            </a:pPr>
            <a:r>
              <a:rPr lang="nl-NL" dirty="0"/>
              <a:t>Gewelddadig </a:t>
            </a:r>
            <a:r>
              <a:rPr lang="nl-NL" dirty="0" smtClean="0"/>
              <a:t>gedrag (D-gedrag)</a:t>
            </a:r>
          </a:p>
          <a:p>
            <a:pPr>
              <a:lnSpc>
                <a:spcPct val="150000"/>
              </a:lnSpc>
            </a:pPr>
            <a:r>
              <a:rPr lang="nl-NL" dirty="0" smtClean="0"/>
              <a:t>Groepsgedrag</a:t>
            </a:r>
            <a:endParaRPr lang="nl-NL" dirty="0"/>
          </a:p>
          <a:p>
            <a:pPr>
              <a:lnSpc>
                <a:spcPct val="150000"/>
              </a:lnSpc>
            </a:pPr>
            <a:r>
              <a:rPr lang="nl-NL" dirty="0"/>
              <a:t>Crimineel </a:t>
            </a:r>
            <a:r>
              <a:rPr lang="nl-NL" dirty="0" smtClean="0"/>
              <a:t>gedrag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33739374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H3: Soorten A/B- gedrag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A1- gedrag: aanvoeren van excuses</a:t>
            </a:r>
          </a:p>
          <a:p>
            <a:endParaRPr lang="nl-NL" dirty="0" smtClean="0"/>
          </a:p>
          <a:p>
            <a:r>
              <a:rPr lang="nl-NL" dirty="0" smtClean="0"/>
              <a:t>A2-gedrag: gedrag ontkennen</a:t>
            </a:r>
          </a:p>
          <a:p>
            <a:endParaRPr lang="nl-NL" dirty="0" smtClean="0"/>
          </a:p>
          <a:p>
            <a:r>
              <a:rPr lang="nl-NL" dirty="0" smtClean="0"/>
              <a:t>B1-gedrag: geven van kritiek op regel of beleid</a:t>
            </a:r>
          </a:p>
          <a:p>
            <a:endParaRPr lang="nl-NL" dirty="0" smtClean="0"/>
          </a:p>
          <a:p>
            <a:r>
              <a:rPr lang="nl-NL" dirty="0" smtClean="0"/>
              <a:t>B2-gedrag: geven van kritiek op de regelhandhaving of op de uitvoering van de sanctie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7798529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H3: Soorten C-gedrag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nl-NL" dirty="0"/>
              <a:t>Treiteren</a:t>
            </a:r>
          </a:p>
          <a:p>
            <a:pPr>
              <a:lnSpc>
                <a:spcPct val="150000"/>
              </a:lnSpc>
            </a:pPr>
            <a:r>
              <a:rPr lang="nl-NL" dirty="0"/>
              <a:t>Uitdagen tot gevecht</a:t>
            </a:r>
          </a:p>
          <a:p>
            <a:pPr>
              <a:lnSpc>
                <a:spcPct val="150000"/>
              </a:lnSpc>
            </a:pPr>
            <a:r>
              <a:rPr lang="nl-NL" dirty="0"/>
              <a:t>Uitschelden</a:t>
            </a:r>
          </a:p>
          <a:p>
            <a:pPr>
              <a:lnSpc>
                <a:spcPct val="150000"/>
              </a:lnSpc>
            </a:pPr>
            <a:r>
              <a:rPr lang="nl-NL" dirty="0" smtClean="0"/>
              <a:t>Seksuele intimidatie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0039179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H3: Soorten D-gedrag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nl-NL" dirty="0" smtClean="0"/>
              <a:t>Bedreiging met geweld</a:t>
            </a:r>
          </a:p>
          <a:p>
            <a:pPr>
              <a:lnSpc>
                <a:spcPct val="150000"/>
              </a:lnSpc>
            </a:pPr>
            <a:r>
              <a:rPr lang="nl-NL" dirty="0" smtClean="0"/>
              <a:t>Toepassen van geweld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60364800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59000" y="540000"/>
            <a:ext cx="6527800" cy="523220"/>
          </a:xfrm>
        </p:spPr>
        <p:txBody>
          <a:bodyPr/>
          <a:lstStyle/>
          <a:p>
            <a:r>
              <a:rPr lang="nl-NL" dirty="0" smtClean="0"/>
              <a:t>H3: Achtergronden van risicogedrag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19100" indent="-419100">
              <a:lnSpc>
                <a:spcPct val="150000"/>
              </a:lnSpc>
              <a:buFont typeface="Monotype Sorts" pitchFamily="2" charset="2"/>
              <a:buAutoNum type="arabicPeriod"/>
            </a:pPr>
            <a:r>
              <a:rPr lang="nl-NL" dirty="0"/>
              <a:t>Persoonlijke </a:t>
            </a:r>
            <a:r>
              <a:rPr lang="nl-NL" dirty="0" smtClean="0"/>
              <a:t>achtergronden</a:t>
            </a:r>
            <a:endParaRPr lang="nl-NL" dirty="0"/>
          </a:p>
          <a:p>
            <a:pPr marL="419100" indent="-419100">
              <a:lnSpc>
                <a:spcPct val="150000"/>
              </a:lnSpc>
              <a:buFont typeface="Monotype Sorts" pitchFamily="2" charset="2"/>
              <a:buAutoNum type="arabicPeriod"/>
            </a:pPr>
            <a:r>
              <a:rPr lang="nl-NL" dirty="0"/>
              <a:t>Persoonlijke </a:t>
            </a:r>
            <a:r>
              <a:rPr lang="nl-NL" dirty="0" smtClean="0"/>
              <a:t>omstandigheden</a:t>
            </a:r>
            <a:endParaRPr lang="nl-NL" dirty="0"/>
          </a:p>
          <a:p>
            <a:pPr marL="419100" indent="-419100">
              <a:lnSpc>
                <a:spcPct val="150000"/>
              </a:lnSpc>
              <a:buFont typeface="Monotype Sorts" pitchFamily="2" charset="2"/>
              <a:buAutoNum type="arabicPeriod"/>
            </a:pPr>
            <a:r>
              <a:rPr lang="nl-NL" dirty="0"/>
              <a:t>Omgevingsfactoren</a:t>
            </a:r>
          </a:p>
          <a:p>
            <a:pPr marL="419100" indent="-419100">
              <a:lnSpc>
                <a:spcPct val="150000"/>
              </a:lnSpc>
              <a:buFont typeface="Monotype Sorts" pitchFamily="2" charset="2"/>
              <a:buAutoNum type="arabicPeriod"/>
            </a:pPr>
            <a:r>
              <a:rPr lang="nl-NL" dirty="0"/>
              <a:t>Culturele verschillen</a:t>
            </a:r>
          </a:p>
          <a:p>
            <a:pPr marL="419100" indent="-419100">
              <a:lnSpc>
                <a:spcPct val="150000"/>
              </a:lnSpc>
              <a:buFont typeface="Monotype Sorts" pitchFamily="2" charset="2"/>
              <a:buAutoNum type="arabicPeriod"/>
            </a:pPr>
            <a:r>
              <a:rPr lang="nl-NL" dirty="0" smtClean="0"/>
              <a:t>Maatschappelijke veranderingen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88093137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159000" y="540000"/>
            <a:ext cx="6527800" cy="523220"/>
          </a:xfrm>
        </p:spPr>
        <p:txBody>
          <a:bodyPr/>
          <a:lstStyle/>
          <a:p>
            <a:r>
              <a:rPr lang="nl-NL" dirty="0">
                <a:hlinkClick r:id="rId2"/>
              </a:rPr>
              <a:t>H4: Schema </a:t>
            </a:r>
            <a:r>
              <a:rPr lang="nl-NL" dirty="0" smtClean="0">
                <a:hlinkClick r:id="rId2"/>
              </a:rPr>
              <a:t>Nee-verkopen</a:t>
            </a:r>
            <a:endParaRPr lang="nl-NL" dirty="0"/>
          </a:p>
        </p:txBody>
      </p:sp>
      <p:graphicFrame>
        <p:nvGraphicFramePr>
          <p:cNvPr id="4" name="Tijdelijke aanduiding voor inhoud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79943831"/>
              </p:ext>
            </p:extLst>
          </p:nvPr>
        </p:nvGraphicFramePr>
        <p:xfrm>
          <a:off x="2123728" y="1484784"/>
          <a:ext cx="6527800" cy="3931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63900"/>
                <a:gridCol w="3263900"/>
              </a:tblGrid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Stap 1:</a:t>
                      </a:r>
                      <a:br>
                        <a:rPr lang="nl-NL" dirty="0" smtClean="0"/>
                      </a:br>
                      <a:r>
                        <a:rPr lang="nl-NL" dirty="0" smtClean="0"/>
                        <a:t>Afweging maken</a:t>
                      </a:r>
                      <a:endParaRPr lang="nl-NL" dirty="0"/>
                    </a:p>
                  </a:txBody>
                  <a:tcPr>
                    <a:solidFill>
                      <a:srgbClr val="39AAE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Stap 3: </a:t>
                      </a:r>
                      <a:br>
                        <a:rPr lang="nl-NL" dirty="0" smtClean="0"/>
                      </a:br>
                      <a:r>
                        <a:rPr lang="nl-NL" dirty="0" smtClean="0"/>
                        <a:t>Geef</a:t>
                      </a:r>
                      <a:r>
                        <a:rPr lang="nl-NL" baseline="0" dirty="0" smtClean="0"/>
                        <a:t> ruimte voor een reactie</a:t>
                      </a:r>
                      <a:endParaRPr lang="nl-NL" dirty="0"/>
                    </a:p>
                  </a:txBody>
                  <a:tcPr>
                    <a:solidFill>
                      <a:srgbClr val="39AAE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Welke regel handhaven?</a:t>
                      </a:r>
                      <a:br>
                        <a:rPr lang="nl-NL" dirty="0" smtClean="0"/>
                      </a:br>
                      <a:r>
                        <a:rPr lang="nl-NL" dirty="0" smtClean="0"/>
                        <a:t>Uitzondering maken?</a:t>
                      </a:r>
                      <a:endParaRPr lang="nl-NL" dirty="0"/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óf</a:t>
                      </a:r>
                      <a:r>
                        <a:rPr lang="nl-NL" baseline="0" dirty="0" smtClean="0"/>
                        <a:t> A1-gedrag</a:t>
                      </a:r>
                      <a:br>
                        <a:rPr lang="nl-NL" baseline="0" dirty="0" smtClean="0"/>
                      </a:br>
                      <a:r>
                        <a:rPr lang="nl-NL" baseline="0" dirty="0" smtClean="0"/>
                        <a:t>óf B1-gedrag</a:t>
                      </a:r>
                      <a:endParaRPr lang="nl-NL" dirty="0"/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b="1" dirty="0" smtClean="0">
                          <a:solidFill>
                            <a:schemeClr val="bg1"/>
                          </a:solidFill>
                        </a:rPr>
                        <a:t>Stap 2:</a:t>
                      </a:r>
                      <a:br>
                        <a:rPr lang="nl-NL" b="1" dirty="0" smtClean="0">
                          <a:solidFill>
                            <a:schemeClr val="bg1"/>
                          </a:solidFill>
                        </a:rPr>
                      </a:br>
                      <a:r>
                        <a:rPr lang="nl-NL" b="1" dirty="0" smtClean="0">
                          <a:solidFill>
                            <a:schemeClr val="bg1"/>
                          </a:solidFill>
                        </a:rPr>
                        <a:t>Gesprek </a:t>
                      </a:r>
                      <a:r>
                        <a:rPr lang="nl-NL" b="1" smtClean="0">
                          <a:solidFill>
                            <a:schemeClr val="bg1"/>
                          </a:solidFill>
                        </a:rPr>
                        <a:t>openen </a:t>
                      </a:r>
                      <a:endParaRPr lang="nl-NL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9AAE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nl-NL" b="1" dirty="0" smtClean="0">
                          <a:solidFill>
                            <a:schemeClr val="bg1"/>
                          </a:solidFill>
                        </a:rPr>
                        <a:t>Stap 4:</a:t>
                      </a:r>
                      <a:br>
                        <a:rPr lang="nl-NL" b="1" dirty="0" smtClean="0">
                          <a:solidFill>
                            <a:schemeClr val="bg1"/>
                          </a:solidFill>
                        </a:rPr>
                      </a:br>
                      <a:r>
                        <a:rPr lang="nl-NL" b="1" dirty="0" smtClean="0">
                          <a:solidFill>
                            <a:schemeClr val="bg1"/>
                          </a:solidFill>
                        </a:rPr>
                        <a:t>Ombuigen van de reactie</a:t>
                      </a:r>
                      <a:endParaRPr lang="nl-NL" b="1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9AAE2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NL" dirty="0" smtClean="0"/>
                        <a:t>Toon inzicht</a:t>
                      </a:r>
                      <a:br>
                        <a:rPr lang="nl-NL" dirty="0" smtClean="0"/>
                      </a:br>
                      <a:r>
                        <a:rPr lang="nl-NL" dirty="0" smtClean="0"/>
                        <a:t>Geef regel aan</a:t>
                      </a:r>
                      <a:br>
                        <a:rPr lang="nl-NL" dirty="0" smtClean="0"/>
                      </a:br>
                      <a:r>
                        <a:rPr lang="nl-NL" dirty="0" smtClean="0"/>
                        <a:t>Bied alternatief of vraag ‘nee’ te accepteren</a:t>
                      </a:r>
                      <a:endParaRPr lang="nl-NL" dirty="0"/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nl-NL" dirty="0" smtClean="0"/>
                        <a:t>Toon begrip</a:t>
                      </a:r>
                      <a:br>
                        <a:rPr lang="nl-NL" dirty="0" smtClean="0"/>
                      </a:br>
                      <a:r>
                        <a:rPr lang="nl-NL" dirty="0" smtClean="0"/>
                        <a:t>Geef argumenten</a:t>
                      </a:r>
                      <a:br>
                        <a:rPr lang="nl-NL" dirty="0" smtClean="0"/>
                      </a:br>
                      <a:r>
                        <a:rPr lang="nl-NL" dirty="0" smtClean="0"/>
                        <a:t/>
                      </a:r>
                      <a:br>
                        <a:rPr lang="nl-NL" dirty="0" smtClean="0"/>
                      </a:br>
                      <a:r>
                        <a:rPr lang="nl-NL" b="1" dirty="0" smtClean="0"/>
                        <a:t>Vraag medewerking</a:t>
                      </a:r>
                      <a:r>
                        <a:rPr lang="nl-NL" dirty="0" smtClean="0"/>
                        <a:t/>
                      </a:r>
                      <a:br>
                        <a:rPr lang="nl-NL" dirty="0" smtClean="0"/>
                      </a:br>
                      <a:r>
                        <a:rPr lang="nl-NL" dirty="0" smtClean="0"/>
                        <a:t>óf ‘nee’ accepteren</a:t>
                      </a:r>
                      <a:br>
                        <a:rPr lang="nl-NL" dirty="0" smtClean="0"/>
                      </a:br>
                      <a:r>
                        <a:rPr lang="nl-NL" dirty="0" smtClean="0"/>
                        <a:t>óf alternatief accepteren</a:t>
                      </a:r>
                      <a:endParaRPr lang="nl-NL" dirty="0"/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23006191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VH Corporate">
  <a:themeElements>
    <a:clrScheme name="SVH algemeen">
      <a:dk1>
        <a:srgbClr val="004376"/>
      </a:dk1>
      <a:lt1>
        <a:srgbClr val="FFFFFF"/>
      </a:lt1>
      <a:dk2>
        <a:srgbClr val="0092C6"/>
      </a:dk2>
      <a:lt2>
        <a:srgbClr val="E3A716"/>
      </a:lt2>
      <a:accent1>
        <a:srgbClr val="0092C6"/>
      </a:accent1>
      <a:accent2>
        <a:srgbClr val="004376"/>
      </a:accent2>
      <a:accent3>
        <a:srgbClr val="FFFFFF"/>
      </a:accent3>
      <a:accent4>
        <a:srgbClr val="003864"/>
      </a:accent4>
      <a:accent5>
        <a:srgbClr val="AAC7DF"/>
      </a:accent5>
      <a:accent6>
        <a:srgbClr val="003C6A"/>
      </a:accent6>
      <a:hlink>
        <a:srgbClr val="CCCCFF"/>
      </a:hlink>
      <a:folHlink>
        <a:srgbClr val="B2B2B2"/>
      </a:folHlink>
    </a:clrScheme>
    <a:fontScheme name="Standaardontwerp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nl-NL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Standaardontwerp 1">
        <a:dk1>
          <a:srgbClr val="004376"/>
        </a:dk1>
        <a:lt1>
          <a:srgbClr val="FFFFFF"/>
        </a:lt1>
        <a:dk2>
          <a:srgbClr val="0092C6"/>
        </a:dk2>
        <a:lt2>
          <a:srgbClr val="E3A716"/>
        </a:lt2>
        <a:accent1>
          <a:srgbClr val="0092C6"/>
        </a:accent1>
        <a:accent2>
          <a:srgbClr val="004376"/>
        </a:accent2>
        <a:accent3>
          <a:srgbClr val="FFFFFF"/>
        </a:accent3>
        <a:accent4>
          <a:srgbClr val="003864"/>
        </a:accent4>
        <a:accent5>
          <a:srgbClr val="AAC7DF"/>
        </a:accent5>
        <a:accent6>
          <a:srgbClr val="003C6A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SVH Corporate</Template>
  <TotalTime>2633</TotalTime>
  <Words>345</Words>
  <Application>Microsoft Office PowerPoint</Application>
  <PresentationFormat>Diavoorstelling (4:3)</PresentationFormat>
  <Paragraphs>119</Paragraphs>
  <Slides>15</Slides>
  <Notes>1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15</vt:i4>
      </vt:variant>
    </vt:vector>
  </HeadingPairs>
  <TitlesOfParts>
    <vt:vector size="16" baseType="lpstr">
      <vt:lpstr>SVH Corporate</vt:lpstr>
      <vt:lpstr>H3: Analoge communicatie</vt:lpstr>
      <vt:lpstr>H3: Contact maken bij regelhandhaving</vt:lpstr>
      <vt:lpstr>Video’s</vt:lpstr>
      <vt:lpstr>H3: Soorten risicogedrag</vt:lpstr>
      <vt:lpstr>H3: Soorten A/B- gedrag</vt:lpstr>
      <vt:lpstr>H3: Soorten C-gedrag</vt:lpstr>
      <vt:lpstr>H3: Soorten D-gedrag </vt:lpstr>
      <vt:lpstr>H3: Achtergronden van risicogedrag</vt:lpstr>
      <vt:lpstr>H4: Schema Nee-verkopen</vt:lpstr>
      <vt:lpstr>H4: Schema Nee-verkopen (vervolg)</vt:lpstr>
      <vt:lpstr>H4: Schema Openlijke regelovertreding</vt:lpstr>
      <vt:lpstr>H4: Schema Openlijke regelovertreding (vervolg)</vt:lpstr>
      <vt:lpstr>H4: Schema Verborgen regelovertreding</vt:lpstr>
      <vt:lpstr>H4: Schema Verborgen regelovertreding (vervolg)</vt:lpstr>
      <vt:lpstr>H4: Schema Omgaan met klachten</vt:lpstr>
    </vt:vector>
  </TitlesOfParts>
  <Company>SVH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MRemmerswaal</dc:creator>
  <cp:lastModifiedBy>12viwijc</cp:lastModifiedBy>
  <cp:revision>69</cp:revision>
  <cp:lastPrinted>2012-11-13T17:05:23Z</cp:lastPrinted>
  <dcterms:created xsi:type="dcterms:W3CDTF">2011-10-11T07:59:31Z</dcterms:created>
  <dcterms:modified xsi:type="dcterms:W3CDTF">2013-12-16T08:41:36Z</dcterms:modified>
</cp:coreProperties>
</file>