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  <p:sldMasterId id="2147483649" r:id="rId5"/>
  </p:sldMasterIdLst>
  <p:notesMasterIdLst>
    <p:notesMasterId r:id="rId20"/>
  </p:notesMasterIdLst>
  <p:handoutMasterIdLst>
    <p:handoutMasterId r:id="rId21"/>
  </p:handoutMasterIdLst>
  <p:sldIdLst>
    <p:sldId id="440" r:id="rId6"/>
    <p:sldId id="475" r:id="rId7"/>
    <p:sldId id="443" r:id="rId8"/>
    <p:sldId id="464" r:id="rId9"/>
    <p:sldId id="468" r:id="rId10"/>
    <p:sldId id="472" r:id="rId11"/>
    <p:sldId id="471" r:id="rId12"/>
    <p:sldId id="470" r:id="rId13"/>
    <p:sldId id="474" r:id="rId14"/>
    <p:sldId id="473" r:id="rId15"/>
    <p:sldId id="452" r:id="rId16"/>
    <p:sldId id="465" r:id="rId17"/>
    <p:sldId id="466" r:id="rId18"/>
    <p:sldId id="456" r:id="rId19"/>
  </p:sldIdLst>
  <p:sldSz cx="9144000" cy="6858000" type="screen4x3"/>
  <p:notesSz cx="6797675" cy="9926638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 baseline="-250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18A00"/>
    <a:srgbClr val="278F01"/>
    <a:srgbClr val="FFC800"/>
    <a:srgbClr val="A5002D"/>
    <a:srgbClr val="CC0E3A"/>
    <a:srgbClr val="7764CC"/>
    <a:srgbClr val="CCBC06"/>
    <a:srgbClr val="003F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189" autoAdjust="0"/>
  </p:normalViewPr>
  <p:slideViewPr>
    <p:cSldViewPr>
      <p:cViewPr varScale="1">
        <p:scale>
          <a:sx n="71" d="100"/>
          <a:sy n="71" d="100"/>
        </p:scale>
        <p:origin x="122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0974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nl-NL" altLang="nl-NL" dirty="0"/>
              <a:t>Scholenmarkt RSG N.O. Veluwe woensdag 15 november 2006                                  </a:t>
            </a:r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6" y="0"/>
            <a:ext cx="2944813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44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122"/>
            <a:ext cx="5438775" cy="446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noProof="0" smtClean="0"/>
              <a:t>Klik om de opmaakprofielen van de modeltekst te bewerken</a:t>
            </a:r>
          </a:p>
          <a:p>
            <a:pPr lvl="1"/>
            <a:r>
              <a:rPr lang="nl-NL" altLang="nl-NL" noProof="0" smtClean="0"/>
              <a:t>Tweede niveau</a:t>
            </a:r>
          </a:p>
          <a:p>
            <a:pPr lvl="2"/>
            <a:r>
              <a:rPr lang="nl-NL" altLang="nl-NL" noProof="0" smtClean="0"/>
              <a:t>Derde niveau</a:t>
            </a:r>
          </a:p>
          <a:p>
            <a:pPr lvl="3"/>
            <a:r>
              <a:rPr lang="nl-NL" altLang="nl-NL" noProof="0" smtClean="0"/>
              <a:t>Vierde niveau</a:t>
            </a:r>
          </a:p>
          <a:p>
            <a:pPr lvl="4"/>
            <a:r>
              <a:rPr lang="nl-NL" altLang="nl-NL" noProof="0" smtClean="0"/>
              <a:t>Vijfde niveau</a:t>
            </a:r>
          </a:p>
        </p:txBody>
      </p:sp>
      <p:sp>
        <p:nvSpPr>
          <p:cNvPr id="344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42"/>
            <a:ext cx="29464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b" anchorCtr="0" compatLnSpc="1">
            <a:prstTxWarp prst="textNoShape">
              <a:avLst/>
            </a:prstTxWarp>
          </a:bodyPr>
          <a:lstStyle>
            <a:lvl1pPr>
              <a:defRPr sz="12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nl-NL" altLang="nl-NL" dirty="0"/>
              <a:t>De Groene Welle</a:t>
            </a:r>
          </a:p>
        </p:txBody>
      </p:sp>
      <p:sp>
        <p:nvSpPr>
          <p:cNvPr id="344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6" y="9428242"/>
            <a:ext cx="2944813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6" tIns="45723" rIns="91446" bIns="45723" numCol="1" anchor="b" anchorCtr="0" compatLnSpc="1">
            <a:prstTxWarp prst="textNoShape">
              <a:avLst/>
            </a:prstTxWarp>
          </a:bodyPr>
          <a:lstStyle>
            <a:lvl1pPr algn="r">
              <a:defRPr sz="1200" baseline="0">
                <a:latin typeface="Times" charset="0"/>
              </a:defRPr>
            </a:lvl1pPr>
          </a:lstStyle>
          <a:p>
            <a:fld id="{8520786D-34F9-C346-8CCF-9BBE9CAC405E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487927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ＭＳ Ｐゴシック" pitchFamily="2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2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00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 dirty="0">
                <a:latin typeface="Times" charset="0"/>
              </a:rPr>
              <a:t>De Groene Welle</a:t>
            </a:r>
          </a:p>
        </p:txBody>
      </p:sp>
      <p:sp>
        <p:nvSpPr>
          <p:cNvPr id="4101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D653C08C-FA12-8F47-8178-36A499A3501D}" type="slidenum">
              <a:rPr lang="nl-NL" sz="1200" baseline="0">
                <a:latin typeface="Times" charset="0"/>
              </a:rPr>
              <a:pPr/>
              <a:t>1</a:t>
            </a:fld>
            <a:endParaRPr lang="nl-NL" sz="1200" baseline="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8877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 dirty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10</a:t>
            </a:fld>
            <a:endParaRPr lang="nl-NL" sz="1200" baseline="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1198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 dirty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11</a:t>
            </a:fld>
            <a:endParaRPr lang="nl-NL" sz="1200" baseline="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447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 dirty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12</a:t>
            </a:fld>
            <a:endParaRPr lang="nl-NL" sz="1200" baseline="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709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 dirty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13</a:t>
            </a:fld>
            <a:endParaRPr lang="nl-NL" sz="1200" baseline="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1529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 dirty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14</a:t>
            </a:fld>
            <a:endParaRPr lang="nl-NL" sz="1200" baseline="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056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 dirty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2</a:t>
            </a:fld>
            <a:endParaRPr lang="nl-NL" sz="1200" baseline="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543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r>
              <a:rPr lang="nl-NL" dirty="0" err="1" smtClean="0">
                <a:latin typeface="Times" charset="0"/>
                <a:ea typeface="ＭＳ Ｐゴシック" charset="0"/>
                <a:cs typeface="ＭＳ Ｐゴシック" charset="0"/>
              </a:rPr>
              <a:t>Celonderdelen</a:t>
            </a:r>
            <a:r>
              <a:rPr lang="nl-NL" dirty="0" smtClean="0">
                <a:latin typeface="Times" charset="0"/>
                <a:ea typeface="ＭＳ Ｐゴシック" charset="0"/>
                <a:cs typeface="ＭＳ Ｐゴシック" charset="0"/>
              </a:rPr>
              <a:t>: </a:t>
            </a:r>
          </a:p>
          <a:p>
            <a:r>
              <a:rPr lang="nl-NL" dirty="0" smtClean="0">
                <a:latin typeface="Times" charset="0"/>
                <a:ea typeface="ＭＳ Ｐゴシック" charset="0"/>
                <a:cs typeface="ＭＳ Ｐゴシック" charset="0"/>
              </a:rPr>
              <a:t>Fabriekswand: De ‘muren’</a:t>
            </a:r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 van de fabriek zijn de celwanden. Ze bestaan uit stoffen zoals cellulose. Vervolgens kom je bij de portier en de ontvangstafdeling. Dat is de celmembraan.</a:t>
            </a:r>
          </a:p>
          <a:p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De fabrieksvloer is het cytoplasma, het sap in de cel, waarin de celorganellen rondzweven.,</a:t>
            </a:r>
          </a:p>
          <a:p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Energievoorziening. In de bladgroenkorrel of chlorofyl.</a:t>
            </a:r>
          </a:p>
          <a:p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Productie, verpakking en verzending. De lopende band is het </a:t>
            </a:r>
            <a:r>
              <a:rPr lang="nl-NL" baseline="0" dirty="0" err="1" smtClean="0">
                <a:latin typeface="Times" charset="0"/>
                <a:ea typeface="ＭＳ Ｐゴシック" charset="0"/>
                <a:cs typeface="ＭＳ Ｐゴシック" charset="0"/>
              </a:rPr>
              <a:t>endoplasmatisch</a:t>
            </a:r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  <a:r>
              <a:rPr lang="nl-NL" baseline="0" dirty="0" err="1" smtClean="0">
                <a:latin typeface="Times" charset="0"/>
                <a:ea typeface="ＭＳ Ｐゴシック" charset="0"/>
                <a:cs typeface="ＭＳ Ｐゴシック" charset="0"/>
              </a:rPr>
              <a:t>reticullum</a:t>
            </a:r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. Deze zit vast aan de celkern. </a:t>
            </a:r>
          </a:p>
          <a:p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De cel als magazijn: vacuole. Water, ionen, afvalstoffen </a:t>
            </a:r>
            <a:r>
              <a:rPr lang="nl-NL" baseline="0" dirty="0" err="1" smtClean="0">
                <a:latin typeface="Times" charset="0"/>
                <a:ea typeface="ＭＳ Ｐゴシック" charset="0"/>
                <a:cs typeface="ＭＳ Ｐゴシック" charset="0"/>
              </a:rPr>
              <a:t>enz</a:t>
            </a:r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 worden hier opgeslagen.</a:t>
            </a:r>
          </a:p>
          <a:p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Directie: de celkern regelt alles.</a:t>
            </a:r>
          </a:p>
          <a:p>
            <a:r>
              <a:rPr lang="nl-NL" baseline="0" dirty="0" smtClean="0">
                <a:latin typeface="Times" charset="0"/>
                <a:ea typeface="ＭＳ Ｐゴシック" charset="0"/>
                <a:cs typeface="ＭＳ Ｐゴシック" charset="0"/>
              </a:rPr>
              <a:t>Samenwerking tussen de fabrieken gebeurt door de plantenhormonen.</a:t>
            </a:r>
          </a:p>
          <a:p>
            <a:endParaRPr lang="nl-NL" baseline="0" dirty="0" smtClean="0">
              <a:latin typeface="Times" charset="0"/>
              <a:ea typeface="ＭＳ Ｐゴシック" charset="0"/>
              <a:cs typeface="ＭＳ Ｐゴシック" charset="0"/>
            </a:endParaRPr>
          </a:p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3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3206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4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809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5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058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6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2883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7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374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8</a:t>
            </a:fld>
            <a:endParaRPr lang="nl-NL" sz="1200" baseline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0598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nl-NL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8" name="Tijdelijke aanduiding voor voettekst 3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nl-NL" sz="1200" baseline="0" dirty="0">
                <a:latin typeface="Times" charset="0"/>
              </a:rPr>
              <a:t>De Groene Welle</a:t>
            </a:r>
          </a:p>
        </p:txBody>
      </p:sp>
      <p:sp>
        <p:nvSpPr>
          <p:cNvPr id="6149" name="Tijdelijke aanduiding voor dia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aseline="-250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5FC7B8BC-458F-204A-A85D-DBA646736086}" type="slidenum">
              <a:rPr lang="nl-NL" sz="1200" baseline="0">
                <a:latin typeface="Times" charset="0"/>
              </a:rPr>
              <a:pPr/>
              <a:t>9</a:t>
            </a:fld>
            <a:endParaRPr lang="nl-NL" sz="1200" baseline="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122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2998B1-FF97-1842-B4C4-243C0438C6B3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9137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D13456-01D1-DC49-9C6C-AD667E7C9CD5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3103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4D51A2-1EB1-4D46-9B1B-E2E078B7CD36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40652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30F15-DBE9-B142-A389-875D90D831A0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97580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1883D-AE62-BD4A-97C4-E62BFC7E3D92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47849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A8BEA-0E9D-0442-8893-66C6A1FF7AF1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11724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85A2C-089F-ED4A-AE00-54F579DBEC16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305474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8AF77-504C-E845-88DA-0B45F23B3A7C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7254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79878D-4675-4349-9FEC-83AD66764709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66884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D7F14-322E-E344-938B-F3EF717BECDB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080134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2F752-6737-BD4D-9F30-58EFB82C66CD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053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8D871E-6309-174E-BB81-4332C1DFD9C0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82062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EAF55-EC6D-CC44-88B6-DCC16E825A79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41355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1A777-49F8-964F-832E-34ECF877A570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07892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455E5A-9B42-B641-9276-7DED96126C40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7468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77FECB-13C9-C34F-9477-16B31E7D91C2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6471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90EB2D-7396-CF49-BCA4-7B90988CC918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79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F0E485-7030-B445-AAA2-58A8B21BE203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3088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179530-440E-9B4D-AD82-E48C794D6554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1440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772C30-F915-9E43-9664-5A44D9274C77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6656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A6151F-B88C-9D41-90DC-D7224944D7B3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1904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dirty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98F37C-E4B0-E340-83A1-B106A3B11B95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1233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Click to edit Master text styles</a:t>
            </a:r>
          </a:p>
          <a:p>
            <a:pPr lvl="1"/>
            <a:r>
              <a:rPr lang="nl-NL"/>
              <a:t>Second level</a:t>
            </a:r>
          </a:p>
          <a:p>
            <a:pPr lvl="2"/>
            <a:r>
              <a:rPr lang="nl-NL"/>
              <a:t>Third level</a:t>
            </a:r>
          </a:p>
          <a:p>
            <a:pPr lvl="3"/>
            <a:r>
              <a:rPr lang="nl-NL"/>
              <a:t>Fourth level</a:t>
            </a:r>
          </a:p>
          <a:p>
            <a:pPr lvl="4"/>
            <a:r>
              <a:rPr lang="nl-NL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aseline="0">
                <a:latin typeface="Times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aseline="0">
                <a:latin typeface="Times" charset="0"/>
              </a:defRPr>
            </a:lvl1pPr>
          </a:lstStyle>
          <a:p>
            <a:fld id="{ED90BC44-2B12-0842-BCAB-0F64450D69AA}" type="slidenum">
              <a:rPr lang="nl-NL"/>
              <a:pPr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29" charset="-128"/>
          <a:cs typeface="ＭＳ Ｐゴシック" pitchFamily="29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  <a:ea typeface="ＭＳ Ｐゴシック" pitchFamily="29" charset="-128"/>
          <a:cs typeface="ＭＳ Ｐゴシック" pitchFamily="2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  <a:ea typeface="ＭＳ Ｐゴシック" pitchFamily="29" charset="-128"/>
          <a:cs typeface="ＭＳ Ｐゴシック" pitchFamily="2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  <a:ea typeface="ＭＳ Ｐゴシック" pitchFamily="29" charset="-128"/>
          <a:cs typeface="ＭＳ Ｐゴシック" pitchFamily="2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  <a:ea typeface="ＭＳ Ｐゴシック" pitchFamily="29" charset="-128"/>
          <a:cs typeface="ＭＳ Ｐゴシック" pitchFamily="2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9" charset="-128"/>
          <a:cs typeface="ＭＳ Ｐゴシック" pitchFamily="29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Titelstijl van model bewerken</a:t>
            </a:r>
          </a:p>
        </p:txBody>
      </p:sp>
      <p:sp>
        <p:nvSpPr>
          <p:cNvPr id="2051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baseline="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aseline="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+mn-cs"/>
              </a:defRPr>
            </a:lvl1pPr>
          </a:lstStyle>
          <a:p>
            <a:pPr>
              <a:defRPr/>
            </a:pPr>
            <a:endParaRPr lang="nl-NL" alt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aseline="0">
                <a:solidFill>
                  <a:srgbClr val="898989"/>
                </a:solidFill>
                <a:latin typeface="Calibri" charset="0"/>
              </a:defRPr>
            </a:lvl1pPr>
          </a:lstStyle>
          <a:p>
            <a:fld id="{B1937167-5A16-734E-8988-490359D6D9F1}" type="slidenum">
              <a:rPr lang="nl-NL"/>
              <a:pPr/>
              <a:t>‹nr.›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ＭＳ Ｐゴシック" pitchFamily="29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29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29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29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  <a:cs typeface="ＭＳ Ｐゴシック" pitchFamily="29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itchFamily="-111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ＭＳ Ｐゴシック" pitchFamily="29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databank.groenkennisnet.nl/stikstofgebrek_loofhoutgewassen.htm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logiesite.nl/plantencelonderdelen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780928"/>
            <a:ext cx="4120852" cy="27403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" name="Rechthoek 2"/>
          <p:cNvSpPr/>
          <p:nvPr/>
        </p:nvSpPr>
        <p:spPr>
          <a:xfrm>
            <a:off x="1835696" y="1196752"/>
            <a:ext cx="472042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Bemesting klas 2</a:t>
            </a:r>
            <a:endParaRPr lang="nl-NL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P Fosfaat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685800" y="3645024"/>
            <a:ext cx="2446040" cy="2450976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126803"/>
            <a:ext cx="8486099" cy="361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518665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Fosfaat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2436604"/>
            <a:ext cx="6982544" cy="19285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b="1" dirty="0" smtClean="0">
                <a:latin typeface="Tahoma" charset="0"/>
                <a:ea typeface="ＭＳ Ｐゴシック" charset="0"/>
                <a:cs typeface="ＭＳ Ｐゴシック" charset="0"/>
              </a:rPr>
              <a:t>Opdracht 1: </a:t>
            </a:r>
          </a:p>
          <a:p>
            <a:pPr eaLnBrk="1" hangingPunct="1">
              <a:buFontTx/>
              <a:buNone/>
            </a:pPr>
            <a:endParaRPr lang="nl-NL" b="1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Maak voor jezelf een 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korte samenvatting over 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fosfor. Deze kun je gebruiken 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bij het leren van de toets.</a:t>
            </a:r>
          </a:p>
        </p:txBody>
      </p:sp>
    </p:spTree>
    <p:extLst>
      <p:ext uri="{BB962C8B-B14F-4D97-AF65-F5344CB8AC3E}">
        <p14:creationId xmlns:p14="http://schemas.microsoft.com/office/powerpoint/2010/main" val="1549164872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2" y="2924944"/>
            <a:ext cx="2247900" cy="2038350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Fosfaat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2112168"/>
            <a:ext cx="7054552" cy="2252936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b="1" dirty="0" smtClean="0">
                <a:latin typeface="Tahoma" charset="0"/>
                <a:ea typeface="ＭＳ Ｐゴシック" charset="0"/>
                <a:cs typeface="ＭＳ Ｐゴシック" charset="0"/>
              </a:rPr>
              <a:t>Opdracht 2: </a:t>
            </a: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Zoek op internet de vijf meest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gebruikte P- meststoffen in de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tuinbouw. Schrijf op wat de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samenstelling van deze meststoffen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zijn. Voeg dit bij je verslag uit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opdracht 1.</a:t>
            </a:r>
          </a:p>
        </p:txBody>
      </p:sp>
    </p:spTree>
    <p:extLst>
      <p:ext uri="{BB962C8B-B14F-4D97-AF65-F5344CB8AC3E}">
        <p14:creationId xmlns:p14="http://schemas.microsoft.com/office/powerpoint/2010/main" val="2747333547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Fosfaat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2144497"/>
            <a:ext cx="5760640" cy="3024336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b="1" dirty="0" smtClean="0">
                <a:latin typeface="Tahoma" charset="0"/>
                <a:ea typeface="ＭＳ Ｐゴシック" charset="0"/>
                <a:cs typeface="ＭＳ Ｐゴシック" charset="0"/>
              </a:rPr>
              <a:t>Opdracht 3: </a:t>
            </a:r>
          </a:p>
          <a:p>
            <a:pPr eaLnBrk="1" hangingPunct="1">
              <a:buFontTx/>
              <a:buNone/>
            </a:pPr>
            <a:endParaRPr lang="nl-NL" b="1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Zoek op internet de gebreks-</a:t>
            </a: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e</a:t>
            </a: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n overmaats verschijnselen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van Fosfor in jouw sector. Je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kunt daar deze </a:t>
            </a: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  <a:hlinkClick r:id="rId3"/>
              </a:rPr>
              <a:t>link</a:t>
            </a: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 voor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gebruiken.</a:t>
            </a:r>
          </a:p>
        </p:txBody>
      </p:sp>
    </p:spTree>
    <p:extLst>
      <p:ext uri="{BB962C8B-B14F-4D97-AF65-F5344CB8AC3E}">
        <p14:creationId xmlns:p14="http://schemas.microsoft.com/office/powerpoint/2010/main" val="1887765247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Fosfaat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3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Nog vragen?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507316"/>
            <a:ext cx="4957142" cy="3172571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9608" y="1124744"/>
            <a:ext cx="3142872" cy="5126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57210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Terugblik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0224" y="2492896"/>
            <a:ext cx="7702624" cy="172819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Waar ging de vorige les over?</a:t>
            </a:r>
            <a:endParaRPr lang="nl-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          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3183576"/>
            <a:ext cx="2772368" cy="2075024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3068960"/>
            <a:ext cx="3858789" cy="26119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224" y="3093230"/>
            <a:ext cx="5200339" cy="2255716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9592" y="2032170"/>
            <a:ext cx="6714331" cy="4249026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3670" y="2276356"/>
            <a:ext cx="5626174" cy="3760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502786"/>
      </p:ext>
    </p:extLst>
  </p:cSld>
  <p:clrMapOvr>
    <a:masterClrMapping/>
  </p:clrMapOvr>
  <p:transition advTm="68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Voorkennis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53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Om de lessen over meststoffen goed 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te kunnen snappen moet je de volgende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onderdelen beheersen: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  <a:hlinkClick r:id="rId3"/>
              </a:rPr>
              <a:t>Opbouw van de cel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Fotosynthese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Plantenvoeding</a:t>
            </a:r>
            <a:endParaRPr lang="nl-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          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67" y="2636912"/>
            <a:ext cx="8643336" cy="2306977"/>
          </a:xfrm>
          <a:prstGeom prst="rect">
            <a:avLst/>
          </a:prstGeom>
        </p:spPr>
      </p:pic>
    </p:spTree>
  </p:cSld>
  <p:clrMapOvr>
    <a:masterClrMapping/>
  </p:clrMapOvr>
  <p:transition advTm="68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126" y="2924945"/>
            <a:ext cx="2810410" cy="2160240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P Fosfaat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0224" y="2492896"/>
            <a:ext cx="7702624" cy="3530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Vandaag gaan we het hebben over</a:t>
            </a: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fosfor. </a:t>
            </a:r>
            <a:endParaRPr lang="nl-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 smtClean="0">
                <a:latin typeface="Tahoma" charset="0"/>
                <a:ea typeface="ＭＳ Ｐゴシック" charset="0"/>
                <a:cs typeface="ＭＳ Ｐゴシック" charset="0"/>
              </a:rPr>
              <a:t>Wat weten jullie al over fosfor?</a:t>
            </a:r>
            <a:endParaRPr lang="nl-NL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nl-NL" dirty="0">
                <a:latin typeface="Tahoma" charset="0"/>
                <a:ea typeface="ＭＳ Ｐゴシック" charset="0"/>
                <a:cs typeface="ＭＳ Ｐゴシック" charset="0"/>
              </a:rPr>
              <a:t>          </a:t>
            </a: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nl-NL" dirty="0" smtClean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6" y="3313535"/>
            <a:ext cx="2295525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999199"/>
      </p:ext>
    </p:extLst>
  </p:cSld>
  <p:clrMapOvr>
    <a:masterClrMapping/>
  </p:clrMapOvr>
  <p:transition advTm="68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P Fosfaat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685800" y="3645024"/>
            <a:ext cx="2446040" cy="2450976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4481" y="2112169"/>
            <a:ext cx="9187098" cy="4179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869332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P Fosfaat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685800" y="3645024"/>
            <a:ext cx="2446040" cy="2450976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138778"/>
            <a:ext cx="8526530" cy="3670176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3150781"/>
            <a:ext cx="3821038" cy="1646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820868"/>
      </p:ext>
    </p:extLst>
  </p:cSld>
  <p:clrMapOvr>
    <a:masterClrMapping/>
  </p:clrMapOvr>
  <p:transition advTm="68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P Fosfaat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685800" y="3645024"/>
            <a:ext cx="2446040" cy="2450976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07" y="1988840"/>
            <a:ext cx="8914986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247647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P Fosfaat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685800" y="3645024"/>
            <a:ext cx="2446040" cy="2450976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082" y="2105420"/>
            <a:ext cx="8971523" cy="399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959378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28589" y="1124744"/>
            <a:ext cx="5686822" cy="987425"/>
          </a:xfrm>
        </p:spPr>
        <p:txBody>
          <a:bodyPr/>
          <a:lstStyle/>
          <a:p>
            <a:r>
              <a:rPr lang="nl-NL" sz="4000" b="1" dirty="0" smtClean="0">
                <a:latin typeface="Tahoma" charset="0"/>
                <a:ea typeface="ＭＳ Ｐゴシック" charset="0"/>
                <a:cs typeface="ＭＳ Ｐゴシック" charset="0"/>
              </a:rPr>
              <a:t>P Fosfaat</a:t>
            </a:r>
            <a:endParaRPr lang="nl-NL" sz="4000" b="1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685800" y="3645024"/>
            <a:ext cx="2446040" cy="2450976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112169"/>
            <a:ext cx="8231276" cy="412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678"/>
      </p:ext>
    </p:extLst>
  </p:cSld>
  <p:clrMapOvr>
    <a:masterClrMapping/>
  </p:clrMapOvr>
  <p:transition advTm="684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Office-thema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-thema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Office-thema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C2E150DD3FF547BFFD7598BE20C2A0" ma:contentTypeVersion="0" ma:contentTypeDescription="Een nieuw document maken." ma:contentTypeScope="" ma:versionID="e7a8bd995f49ae6cce78fb7f38a28d3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73da0342c567f274c68f93872d94a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BA2FE38-1A1E-4CF5-A8BD-09AFB9868DF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341E11F-3975-4FAA-A6B9-2298BBA1B7DE}">
  <ds:schemaRefs>
    <ds:schemaRef ds:uri="http://purl.org/dc/elements/1.1/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117B03C-542C-40F8-934B-B27EA117E3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6929</TotalTime>
  <Words>328</Words>
  <Application>Microsoft Office PowerPoint</Application>
  <PresentationFormat>Diavoorstelling (4:3)</PresentationFormat>
  <Paragraphs>88</Paragraphs>
  <Slides>14</Slides>
  <Notes>14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14</vt:i4>
      </vt:variant>
    </vt:vector>
  </HeadingPairs>
  <TitlesOfParts>
    <vt:vector size="21" baseType="lpstr">
      <vt:lpstr>ＭＳ Ｐゴシック</vt:lpstr>
      <vt:lpstr>Arial</vt:lpstr>
      <vt:lpstr>Calibri</vt:lpstr>
      <vt:lpstr>Tahoma</vt:lpstr>
      <vt:lpstr>Times</vt:lpstr>
      <vt:lpstr>Blank</vt:lpstr>
      <vt:lpstr>Office-thema</vt:lpstr>
      <vt:lpstr>PowerPoint-presentatie</vt:lpstr>
      <vt:lpstr>Terugblik</vt:lpstr>
      <vt:lpstr>Voorkennis</vt:lpstr>
      <vt:lpstr>P Fosfaat</vt:lpstr>
      <vt:lpstr>P Fosfaat</vt:lpstr>
      <vt:lpstr>P Fosfaat</vt:lpstr>
      <vt:lpstr>P Fosfaat</vt:lpstr>
      <vt:lpstr>P Fosfaat</vt:lpstr>
      <vt:lpstr>P Fosfaat</vt:lpstr>
      <vt:lpstr>P Fosfaat</vt:lpstr>
      <vt:lpstr>Fosfaat</vt:lpstr>
      <vt:lpstr>Fosfaat</vt:lpstr>
      <vt:lpstr>Fosfaat</vt:lpstr>
      <vt:lpstr>Fosfaat</vt:lpstr>
    </vt:vector>
  </TitlesOfParts>
  <Company>Jaager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Jaap Slager</dc:creator>
  <cp:lastModifiedBy>Robert Soesman</cp:lastModifiedBy>
  <cp:revision>309</cp:revision>
  <cp:lastPrinted>2015-01-16T14:58:22Z</cp:lastPrinted>
  <dcterms:created xsi:type="dcterms:W3CDTF">2015-06-03T10:24:29Z</dcterms:created>
  <dcterms:modified xsi:type="dcterms:W3CDTF">2017-07-05T13:50:52Z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0x01010030C2E150DD3FF547BFFD7598BE20C2A0</vt:lpwstr>
  </property>
  <property fmtid="{D5CDD505-2E9C-101B-9397-08002B2CF9AE}" pid="3" name="IsMyDocuments">
    <vt:bool>true</vt:bool>
  </property>
</Properties>
</file>