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70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6858000" type="screen4x3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55BD1C-554B-46DC-9A5A-FBFE57F4BC12}" type="datetimeFigureOut">
              <a:rPr lang="nl-BE" smtClean="0"/>
              <a:pPr/>
              <a:t>26/05/2011</a:t>
            </a:fld>
            <a:endParaRPr lang="nl-BE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BE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C5FAC7-4672-41DF-8601-FFB12D292F6C}" type="slidenum">
              <a:rPr lang="nl-BE" smtClean="0"/>
              <a:pPr/>
              <a:t>‹nr.›</a:t>
            </a:fld>
            <a:endParaRPr lang="nl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C5FAC7-4672-41DF-8601-FFB12D292F6C}" type="slidenum">
              <a:rPr lang="nl-BE" smtClean="0"/>
              <a:pPr/>
              <a:t>1</a:t>
            </a:fld>
            <a:endParaRPr lang="nl-BE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C5FAC7-4672-41DF-8601-FFB12D292F6C}" type="slidenum">
              <a:rPr lang="nl-BE" smtClean="0"/>
              <a:pPr/>
              <a:t>10</a:t>
            </a:fld>
            <a:endParaRPr lang="nl-BE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C5FAC7-4672-41DF-8601-FFB12D292F6C}" type="slidenum">
              <a:rPr lang="nl-BE" smtClean="0"/>
              <a:pPr/>
              <a:t>11</a:t>
            </a:fld>
            <a:endParaRPr lang="nl-BE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C5FAC7-4672-41DF-8601-FFB12D292F6C}" type="slidenum">
              <a:rPr lang="nl-BE" smtClean="0"/>
              <a:pPr/>
              <a:t>12</a:t>
            </a:fld>
            <a:endParaRPr lang="nl-BE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C5FAC7-4672-41DF-8601-FFB12D292F6C}" type="slidenum">
              <a:rPr lang="nl-BE" smtClean="0"/>
              <a:pPr/>
              <a:t>13</a:t>
            </a:fld>
            <a:endParaRPr lang="nl-BE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C5FAC7-4672-41DF-8601-FFB12D292F6C}" type="slidenum">
              <a:rPr lang="nl-BE" smtClean="0"/>
              <a:pPr/>
              <a:t>14</a:t>
            </a:fld>
            <a:endParaRPr lang="nl-BE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C5FAC7-4672-41DF-8601-FFB12D292F6C}" type="slidenum">
              <a:rPr lang="nl-BE" smtClean="0"/>
              <a:pPr/>
              <a:t>15</a:t>
            </a:fld>
            <a:endParaRPr lang="nl-B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C5FAC7-4672-41DF-8601-FFB12D292F6C}" type="slidenum">
              <a:rPr lang="nl-BE" smtClean="0"/>
              <a:pPr/>
              <a:t>2</a:t>
            </a:fld>
            <a:endParaRPr lang="nl-B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C5FAC7-4672-41DF-8601-FFB12D292F6C}" type="slidenum">
              <a:rPr lang="nl-BE" smtClean="0"/>
              <a:pPr/>
              <a:t>3</a:t>
            </a:fld>
            <a:endParaRPr lang="nl-B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C5FAC7-4672-41DF-8601-FFB12D292F6C}" type="slidenum">
              <a:rPr lang="nl-BE" smtClean="0"/>
              <a:pPr/>
              <a:t>4</a:t>
            </a:fld>
            <a:endParaRPr lang="nl-B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C5FAC7-4672-41DF-8601-FFB12D292F6C}" type="slidenum">
              <a:rPr lang="nl-BE" smtClean="0"/>
              <a:pPr/>
              <a:t>5</a:t>
            </a:fld>
            <a:endParaRPr lang="nl-B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C5FAC7-4672-41DF-8601-FFB12D292F6C}" type="slidenum">
              <a:rPr lang="nl-BE" smtClean="0"/>
              <a:pPr/>
              <a:t>6</a:t>
            </a:fld>
            <a:endParaRPr lang="nl-B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C5FAC7-4672-41DF-8601-FFB12D292F6C}" type="slidenum">
              <a:rPr lang="nl-BE" smtClean="0"/>
              <a:pPr/>
              <a:t>7</a:t>
            </a:fld>
            <a:endParaRPr lang="nl-B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C5FAC7-4672-41DF-8601-FFB12D292F6C}" type="slidenum">
              <a:rPr lang="nl-BE" smtClean="0"/>
              <a:pPr/>
              <a:t>8</a:t>
            </a:fld>
            <a:endParaRPr lang="nl-BE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C5FAC7-4672-41DF-8601-FFB12D292F6C}" type="slidenum">
              <a:rPr lang="nl-BE" smtClean="0"/>
              <a:pPr/>
              <a:t>9</a:t>
            </a:fld>
            <a:endParaRPr lang="nl-B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Vrije v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Vrije v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7" name="Ondertitel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l-NL" smtClean="0"/>
              <a:t>Klik om het opmaakprofiel van de modelondertitel te bewerken</a:t>
            </a:r>
            <a:endParaRPr kumimoji="0" lang="en-US"/>
          </a:p>
        </p:txBody>
      </p:sp>
      <p:sp>
        <p:nvSpPr>
          <p:cNvPr id="30" name="Tijdelijke aanduiding voor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9D6BD-ED68-4CE2-871B-56B3C290E636}" type="datetimeFigureOut">
              <a:rPr lang="nl-BE" smtClean="0"/>
              <a:pPr/>
              <a:t>26/05/2011</a:t>
            </a:fld>
            <a:endParaRPr lang="nl-BE"/>
          </a:p>
        </p:txBody>
      </p:sp>
      <p:sp>
        <p:nvSpPr>
          <p:cNvPr id="19" name="Tijdelijke aanduiding voor voettekst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27" name="Tijdelijke aanduiding voor dianumm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31CB4-37FA-443C-84FE-ECD6D31F9F69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9D6BD-ED68-4CE2-871B-56B3C290E636}" type="datetimeFigureOut">
              <a:rPr lang="nl-BE" smtClean="0"/>
              <a:pPr/>
              <a:t>26/05/2011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31CB4-37FA-443C-84FE-ECD6D31F9F69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9D6BD-ED68-4CE2-871B-56B3C290E636}" type="datetimeFigureOut">
              <a:rPr lang="nl-BE" smtClean="0"/>
              <a:pPr/>
              <a:t>26/05/2011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31CB4-37FA-443C-84FE-ECD6D31F9F69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9D6BD-ED68-4CE2-871B-56B3C290E636}" type="datetimeFigureOut">
              <a:rPr lang="nl-BE" smtClean="0"/>
              <a:pPr/>
              <a:t>26/05/2011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31CB4-37FA-443C-84FE-ECD6D31F9F69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Vrije v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Vrije v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9D6BD-ED68-4CE2-871B-56B3C290E636}" type="datetimeFigureOut">
              <a:rPr lang="nl-BE" smtClean="0"/>
              <a:pPr/>
              <a:t>26/05/2011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31CB4-37FA-443C-84FE-ECD6D31F9F69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9D6BD-ED68-4CE2-871B-56B3C290E636}" type="datetimeFigureOut">
              <a:rPr lang="nl-BE" smtClean="0"/>
              <a:pPr/>
              <a:t>26/05/2011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31CB4-37FA-443C-84FE-ECD6D31F9F69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9D6BD-ED68-4CE2-871B-56B3C290E636}" type="datetimeFigureOut">
              <a:rPr lang="nl-BE" smtClean="0"/>
              <a:pPr/>
              <a:t>26/05/2011</a:t>
            </a:fld>
            <a:endParaRPr lang="nl-B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31CB4-37FA-443C-84FE-ECD6D31F9F69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9D6BD-ED68-4CE2-871B-56B3C290E636}" type="datetimeFigureOut">
              <a:rPr lang="nl-BE" smtClean="0"/>
              <a:pPr/>
              <a:t>26/05/2011</a:t>
            </a:fld>
            <a:endParaRPr lang="nl-BE"/>
          </a:p>
        </p:txBody>
      </p:sp>
      <p:sp>
        <p:nvSpPr>
          <p:cNvPr id="8" name="Tijdelijke aanduiding voor dianumm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731CB4-37FA-443C-84FE-ECD6D31F9F69}" type="slidenum">
              <a:rPr lang="nl-BE" smtClean="0"/>
              <a:pPr/>
              <a:t>‹nr.›</a:t>
            </a:fld>
            <a:endParaRPr lang="nl-BE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9D6BD-ED68-4CE2-871B-56B3C290E636}" type="datetimeFigureOut">
              <a:rPr lang="nl-BE" smtClean="0"/>
              <a:pPr/>
              <a:t>26/05/2011</a:t>
            </a:fld>
            <a:endParaRPr lang="nl-B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31CB4-37FA-443C-84FE-ECD6D31F9F69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9D6BD-ED68-4CE2-871B-56B3C290E636}" type="datetimeFigureOut">
              <a:rPr lang="nl-BE" smtClean="0"/>
              <a:pPr/>
              <a:t>26/05/2011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38731CB4-37FA-443C-84FE-ECD6D31F9F69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A169D6BD-ED68-4CE2-871B-56B3C290E636}" type="datetimeFigureOut">
              <a:rPr lang="nl-BE" smtClean="0"/>
              <a:pPr/>
              <a:t>26/05/2011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31CB4-37FA-443C-84FE-ECD6D31F9F69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Vrije v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Vrije v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jdelijke aanduiding voor titel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0" name="Tijdelijke aanduiding voor tekst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10" name="Tijdelijke aanduiding voor datum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A169D6BD-ED68-4CE2-871B-56B3C290E636}" type="datetimeFigureOut">
              <a:rPr lang="nl-BE" smtClean="0"/>
              <a:pPr/>
              <a:t>26/05/2011</a:t>
            </a:fld>
            <a:endParaRPr lang="nl-BE"/>
          </a:p>
        </p:txBody>
      </p:sp>
      <p:sp>
        <p:nvSpPr>
          <p:cNvPr id="22" name="Tijdelijke aanduiding voor voettekst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18" name="Tijdelijke aanduiding voor dianumm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8731CB4-37FA-443C-84FE-ECD6D31F9F69}" type="slidenum">
              <a:rPr lang="nl-BE" smtClean="0"/>
              <a:pPr/>
              <a:t>‹nr.›</a:t>
            </a:fld>
            <a:endParaRPr lang="nl-BE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slide" Target="slide13.xml"/><Relationship Id="rId4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eg"/><Relationship Id="rId5" Type="http://schemas.openxmlformats.org/officeDocument/2006/relationships/slide" Target="slide5.xml"/><Relationship Id="rId4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slide" Target="slide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slide" Target="slide11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BE" dirty="0" smtClean="0"/>
              <a:t>QUIZ: GENRES </a:t>
            </a:r>
            <a:endParaRPr lang="nl-BE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611560" y="4509120"/>
            <a:ext cx="6480048" cy="360040"/>
          </a:xfrm>
        </p:spPr>
        <p:txBody>
          <a:bodyPr/>
          <a:lstStyle/>
          <a:p>
            <a:r>
              <a:rPr lang="nl-BE" dirty="0" smtClean="0"/>
              <a:t>Klik telkens op het juiste pictogram</a:t>
            </a:r>
            <a:endParaRPr lang="nl-B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JUIST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51520" y="1556792"/>
            <a:ext cx="8003232" cy="1756792"/>
          </a:xfrm>
        </p:spPr>
        <p:txBody>
          <a:bodyPr/>
          <a:lstStyle/>
          <a:p>
            <a:pPr>
              <a:buNone/>
            </a:pPr>
            <a:r>
              <a:rPr lang="nl-BE" dirty="0" smtClean="0"/>
              <a:t>	Dit is het symbool voor een psychologische roman of voor een probleemverhaal. </a:t>
            </a:r>
            <a:endParaRPr lang="nl-BE" dirty="0"/>
          </a:p>
        </p:txBody>
      </p:sp>
      <p:sp>
        <p:nvSpPr>
          <p:cNvPr id="4" name="Lachebekje 3"/>
          <p:cNvSpPr/>
          <p:nvPr/>
        </p:nvSpPr>
        <p:spPr>
          <a:xfrm>
            <a:off x="3635896" y="3501008"/>
            <a:ext cx="1728192" cy="1656184"/>
          </a:xfrm>
          <a:prstGeom prst="smileyFac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5" name="PIJL-RECHTS 4">
            <a:hlinkClick r:id="rId3" action="ppaction://hlinksldjump"/>
          </p:cNvPr>
          <p:cNvSpPr/>
          <p:nvPr/>
        </p:nvSpPr>
        <p:spPr>
          <a:xfrm>
            <a:off x="7308304" y="6021288"/>
            <a:ext cx="1368152" cy="548680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FOUT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1"/>
            <a:ext cx="8219256" cy="1324743"/>
          </a:xfrm>
        </p:spPr>
        <p:txBody>
          <a:bodyPr/>
          <a:lstStyle/>
          <a:p>
            <a:pPr>
              <a:buNone/>
            </a:pPr>
            <a:r>
              <a:rPr lang="nl-BE" dirty="0" smtClean="0"/>
              <a:t>	Het symbool dat jij aangeduid hebt, gebruikt men om sprookjes aan te duiden. </a:t>
            </a:r>
            <a:endParaRPr lang="nl-BE" dirty="0"/>
          </a:p>
        </p:txBody>
      </p:sp>
      <p:sp>
        <p:nvSpPr>
          <p:cNvPr id="4" name="Lachebekje 3"/>
          <p:cNvSpPr/>
          <p:nvPr/>
        </p:nvSpPr>
        <p:spPr>
          <a:xfrm>
            <a:off x="3347864" y="3501008"/>
            <a:ext cx="2160240" cy="1800200"/>
          </a:xfrm>
          <a:prstGeom prst="smileyFace">
            <a:avLst>
              <a:gd name="adj" fmla="val -4653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5" name="PIJL-RECHTS 4">
            <a:hlinkClick r:id="rId3" action="ppaction://hlinksldjump"/>
          </p:cNvPr>
          <p:cNvSpPr/>
          <p:nvPr/>
        </p:nvSpPr>
        <p:spPr>
          <a:xfrm>
            <a:off x="7308304" y="6021288"/>
            <a:ext cx="1368152" cy="548680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BE" dirty="0" smtClean="0"/>
              <a:t>4. </a:t>
            </a:r>
            <a:r>
              <a:rPr lang="nl-BE" b="1" dirty="0" smtClean="0"/>
              <a:t>Oorlog zonder vrienden</a:t>
            </a:r>
            <a:br>
              <a:rPr lang="nl-BE" b="1" dirty="0" smtClean="0"/>
            </a:br>
            <a:r>
              <a:rPr lang="nl-BE" dirty="0" smtClean="0"/>
              <a:t>(Evert </a:t>
            </a:r>
            <a:r>
              <a:rPr lang="nl-BE" dirty="0" err="1" smtClean="0"/>
              <a:t>Hartman</a:t>
            </a:r>
            <a:r>
              <a:rPr lang="nl-BE" dirty="0" smtClean="0"/>
              <a:t>)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7544" y="1916832"/>
            <a:ext cx="7467600" cy="1612776"/>
          </a:xfrm>
        </p:spPr>
        <p:txBody>
          <a:bodyPr/>
          <a:lstStyle/>
          <a:p>
            <a:pPr>
              <a:buNone/>
            </a:pPr>
            <a:r>
              <a:rPr lang="nl-BE" dirty="0" smtClean="0"/>
              <a:t>	Dit boek heeft geen introductie nodig, bekijk de titel heel goed. Een woord uit de titel verraadt het genre. </a:t>
            </a:r>
            <a:endParaRPr lang="nl-BE" dirty="0"/>
          </a:p>
        </p:txBody>
      </p:sp>
      <p:pic>
        <p:nvPicPr>
          <p:cNvPr id="2050" name="Picture 2" descr="Oorlo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4077072"/>
            <a:ext cx="1345993" cy="1368152"/>
          </a:xfrm>
          <a:prstGeom prst="rect">
            <a:avLst/>
          </a:prstGeom>
          <a:noFill/>
        </p:spPr>
      </p:pic>
      <p:pic>
        <p:nvPicPr>
          <p:cNvPr id="2052" name="Picture 4" descr="humor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339752" y="4077072"/>
            <a:ext cx="1368152" cy="13174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b="1" dirty="0" smtClean="0"/>
              <a:t>FOUT</a:t>
            </a:r>
            <a:endParaRPr lang="nl-BE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1"/>
            <a:ext cx="7467600" cy="1180728"/>
          </a:xfrm>
        </p:spPr>
        <p:txBody>
          <a:bodyPr/>
          <a:lstStyle/>
          <a:p>
            <a:pPr>
              <a:buNone/>
            </a:pPr>
            <a:r>
              <a:rPr lang="nl-BE" dirty="0" smtClean="0"/>
              <a:t>	Het pictogram met een </a:t>
            </a:r>
            <a:r>
              <a:rPr lang="nl-BE" dirty="0" err="1" smtClean="0"/>
              <a:t>smiley</a:t>
            </a:r>
            <a:r>
              <a:rPr lang="nl-BE" dirty="0" smtClean="0"/>
              <a:t> geeft aan dat het een humoristisch boek is. </a:t>
            </a:r>
            <a:endParaRPr lang="nl-BE" dirty="0"/>
          </a:p>
        </p:txBody>
      </p:sp>
      <p:sp>
        <p:nvSpPr>
          <p:cNvPr id="4" name="Lachebekje 3"/>
          <p:cNvSpPr/>
          <p:nvPr/>
        </p:nvSpPr>
        <p:spPr>
          <a:xfrm>
            <a:off x="3347864" y="3501008"/>
            <a:ext cx="2160240" cy="1800200"/>
          </a:xfrm>
          <a:prstGeom prst="smileyFace">
            <a:avLst>
              <a:gd name="adj" fmla="val -4653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5" name="PIJL-RECHTS 4">
            <a:hlinkClick r:id="rId3" action="ppaction://hlinksldjump"/>
          </p:cNvPr>
          <p:cNvSpPr/>
          <p:nvPr/>
        </p:nvSpPr>
        <p:spPr>
          <a:xfrm>
            <a:off x="7380312" y="6021288"/>
            <a:ext cx="1224136" cy="504056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b="1" dirty="0" smtClean="0"/>
              <a:t>JUIST</a:t>
            </a:r>
            <a:endParaRPr lang="nl-BE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1"/>
            <a:ext cx="7467600" cy="1828800"/>
          </a:xfrm>
        </p:spPr>
        <p:txBody>
          <a:bodyPr/>
          <a:lstStyle/>
          <a:p>
            <a:pPr>
              <a:buNone/>
            </a:pPr>
            <a:r>
              <a:rPr lang="nl-BE" dirty="0" smtClean="0"/>
              <a:t>	Heel goed! Het kernwoord is natuurlijk ‘oorlog’. Hieruit heb je kunnen afleiden dat het over een oorlogsverhaal gaat. </a:t>
            </a:r>
            <a:endParaRPr lang="nl-BE" dirty="0"/>
          </a:p>
        </p:txBody>
      </p:sp>
      <p:sp>
        <p:nvSpPr>
          <p:cNvPr id="4" name="Lachebekje 3"/>
          <p:cNvSpPr/>
          <p:nvPr/>
        </p:nvSpPr>
        <p:spPr>
          <a:xfrm>
            <a:off x="3635896" y="3789040"/>
            <a:ext cx="1728192" cy="1656184"/>
          </a:xfrm>
          <a:prstGeom prst="smileyFac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5" name="PIJL-RECHTS 4">
            <a:hlinkClick r:id="rId3" action="ppaction://hlinksldjump"/>
          </p:cNvPr>
          <p:cNvSpPr/>
          <p:nvPr/>
        </p:nvSpPr>
        <p:spPr>
          <a:xfrm>
            <a:off x="7380312" y="6021288"/>
            <a:ext cx="1224136" cy="504056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b="1" dirty="0" smtClean="0"/>
              <a:t>EINDE! </a:t>
            </a:r>
            <a:endParaRPr lang="nl-BE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7467600" cy="398903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nl-BE" dirty="0" smtClean="0"/>
              <a:t>	Het is je gelukt! </a:t>
            </a:r>
            <a:r>
              <a:rPr lang="nl-BE" dirty="0" smtClean="0"/>
              <a:t>Je weet nu welke pictogrammen er gebruikt worden om een genre aan te duiden.</a:t>
            </a:r>
          </a:p>
          <a:p>
            <a:pPr>
              <a:buNone/>
            </a:pPr>
            <a:endParaRPr lang="nl-BE" dirty="0" smtClean="0"/>
          </a:p>
          <a:p>
            <a:pPr>
              <a:buNone/>
            </a:pPr>
            <a:endParaRPr lang="nl-BE" dirty="0" smtClean="0"/>
          </a:p>
          <a:p>
            <a:pPr>
              <a:buNone/>
            </a:pPr>
            <a:r>
              <a:rPr lang="nl-BE" dirty="0" smtClean="0"/>
              <a:t>	</a:t>
            </a:r>
            <a:r>
              <a:rPr lang="nl-BE" dirty="0" smtClean="0"/>
              <a:t>      </a:t>
            </a:r>
            <a:r>
              <a:rPr lang="nl-BE" dirty="0" smtClean="0">
                <a:sym typeface="Webdings"/>
              </a:rPr>
              <a:t>	</a:t>
            </a:r>
            <a:r>
              <a:rPr lang="nl-BE" dirty="0" smtClean="0"/>
              <a:t>Zou je een van deze boeken </a:t>
            </a:r>
            <a:br>
              <a:rPr lang="nl-BE" dirty="0" smtClean="0"/>
            </a:br>
            <a:r>
              <a:rPr lang="nl-BE" dirty="0" smtClean="0"/>
              <a:t>		willen lezen? </a:t>
            </a:r>
            <a:endParaRPr lang="nl-BE" dirty="0"/>
          </a:p>
        </p:txBody>
      </p:sp>
      <p:sp>
        <p:nvSpPr>
          <p:cNvPr id="4" name="Hart 3"/>
          <p:cNvSpPr/>
          <p:nvPr/>
        </p:nvSpPr>
        <p:spPr>
          <a:xfrm>
            <a:off x="1403648" y="4365104"/>
            <a:ext cx="648072" cy="576064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b="1" dirty="0" smtClean="0"/>
              <a:t>HOE LOS IK DE QUIZ OP?</a:t>
            </a:r>
            <a:endParaRPr lang="nl-BE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075240" cy="4525963"/>
          </a:xfrm>
        </p:spPr>
        <p:txBody>
          <a:bodyPr/>
          <a:lstStyle/>
          <a:p>
            <a:pPr marL="550926" indent="-514350">
              <a:buAutoNum type="arabicPeriod"/>
            </a:pPr>
            <a:r>
              <a:rPr lang="nl-BE" dirty="0" smtClean="0"/>
              <a:t>Lees de titel van het boek. </a:t>
            </a:r>
          </a:p>
          <a:p>
            <a:pPr marL="550926" indent="-514350">
              <a:buAutoNum type="arabicPeriod"/>
            </a:pPr>
            <a:r>
              <a:rPr lang="nl-BE" dirty="0" smtClean="0"/>
              <a:t>Lees de bijhorende tekst.</a:t>
            </a:r>
          </a:p>
          <a:p>
            <a:pPr marL="550926" indent="-514350">
              <a:buAutoNum type="arabicPeriod"/>
            </a:pPr>
            <a:r>
              <a:rPr lang="nl-BE" dirty="0" smtClean="0"/>
              <a:t>Selecteer het pictogram dat volgens jou bij het genre hoort. </a:t>
            </a:r>
          </a:p>
          <a:p>
            <a:pPr marL="550926" indent="-514350">
              <a:buAutoNum type="arabicPeriod"/>
            </a:pPr>
            <a:r>
              <a:rPr lang="nl-BE" dirty="0" smtClean="0"/>
              <a:t>Je krijgt een nieuwe slide waarin vermeld wordt of je antwoord </a:t>
            </a:r>
            <a:r>
              <a:rPr lang="nl-BE" dirty="0" smtClean="0"/>
              <a:t>juist/fout </a:t>
            </a:r>
            <a:r>
              <a:rPr lang="nl-BE" dirty="0" smtClean="0"/>
              <a:t>is.</a:t>
            </a:r>
          </a:p>
          <a:p>
            <a:pPr marL="550926" indent="-514350">
              <a:buAutoNum type="arabicPeriod"/>
            </a:pPr>
            <a:r>
              <a:rPr lang="nl-BE" dirty="0" smtClean="0"/>
              <a:t>Druk op de pijl om naar een volgende vraag te gaan. </a:t>
            </a:r>
            <a:endParaRPr lang="nl-BE" dirty="0"/>
          </a:p>
        </p:txBody>
      </p:sp>
      <p:sp>
        <p:nvSpPr>
          <p:cNvPr id="4" name="PIJL-RECHTS 3"/>
          <p:cNvSpPr/>
          <p:nvPr/>
        </p:nvSpPr>
        <p:spPr>
          <a:xfrm>
            <a:off x="3923928" y="5301208"/>
            <a:ext cx="648072" cy="288032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63272" cy="1143000"/>
          </a:xfrm>
        </p:spPr>
        <p:txBody>
          <a:bodyPr>
            <a:normAutofit fontScale="90000"/>
          </a:bodyPr>
          <a:lstStyle/>
          <a:p>
            <a:r>
              <a:rPr lang="nl-BE" b="1" dirty="0" smtClean="0"/>
              <a:t>1. Het wonderbaarlijke voorval met de hond in de nacht (Mark </a:t>
            </a:r>
            <a:r>
              <a:rPr lang="nl-BE" b="1" dirty="0" err="1" smtClean="0"/>
              <a:t>Haddon</a:t>
            </a:r>
            <a:r>
              <a:rPr lang="nl-BE" b="1" dirty="0" smtClean="0"/>
              <a:t>)</a:t>
            </a:r>
            <a:endParaRPr lang="nl-BE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7544" y="2132856"/>
            <a:ext cx="8229600" cy="892696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nl-BE" dirty="0" smtClean="0"/>
              <a:t>	Dit </a:t>
            </a:r>
            <a:r>
              <a:rPr lang="nl-BE" dirty="0" smtClean="0"/>
              <a:t>boek is een detective. Het  gaat over een jongen met autisme. Hij gaat op zoek naar de moordenaar van de hond van </a:t>
            </a:r>
            <a:r>
              <a:rPr lang="nl-BE" dirty="0" smtClean="0"/>
              <a:t>zijn</a:t>
            </a:r>
            <a:r>
              <a:rPr lang="nl-BE" dirty="0" smtClean="0"/>
              <a:t> </a:t>
            </a:r>
            <a:r>
              <a:rPr lang="nl-BE" dirty="0" smtClean="0"/>
              <a:t>buurvrouw.</a:t>
            </a:r>
            <a:endParaRPr lang="nl-BE" dirty="0"/>
          </a:p>
        </p:txBody>
      </p:sp>
      <p:pic>
        <p:nvPicPr>
          <p:cNvPr id="2050" name="Picture 2" descr="detective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39752" y="3933056"/>
            <a:ext cx="1440160" cy="1386824"/>
          </a:xfrm>
          <a:prstGeom prst="rect">
            <a:avLst/>
          </a:prstGeom>
          <a:noFill/>
        </p:spPr>
      </p:pic>
      <p:pic>
        <p:nvPicPr>
          <p:cNvPr id="2052" name="Picture 4" descr="historisch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64088" y="3933056"/>
            <a:ext cx="1420770" cy="14401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b="1" dirty="0" smtClean="0"/>
              <a:t>JUIST</a:t>
            </a:r>
            <a:endParaRPr lang="nl-BE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95536" y="1484784"/>
            <a:ext cx="7467600" cy="792089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endParaRPr lang="nl-BE" dirty="0" smtClean="0"/>
          </a:p>
          <a:p>
            <a:pPr>
              <a:buNone/>
            </a:pPr>
            <a:r>
              <a:rPr lang="nl-BE" dirty="0" smtClean="0"/>
              <a:t>Dit is het pictogram voor een detective! </a:t>
            </a:r>
            <a:endParaRPr lang="nl-BE" dirty="0"/>
          </a:p>
        </p:txBody>
      </p:sp>
      <p:sp>
        <p:nvSpPr>
          <p:cNvPr id="4" name="Lachebekje 3"/>
          <p:cNvSpPr/>
          <p:nvPr/>
        </p:nvSpPr>
        <p:spPr>
          <a:xfrm>
            <a:off x="3563888" y="3717032"/>
            <a:ext cx="1728192" cy="1656184"/>
          </a:xfrm>
          <a:prstGeom prst="smileyFac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5" name="PIJL-RECHTS 4">
            <a:hlinkClick r:id="rId3" action="ppaction://hlinksldjump"/>
          </p:cNvPr>
          <p:cNvSpPr/>
          <p:nvPr/>
        </p:nvSpPr>
        <p:spPr>
          <a:xfrm>
            <a:off x="7524328" y="6165304"/>
            <a:ext cx="1224136" cy="504056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FOUT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252736"/>
          </a:xfrm>
        </p:spPr>
        <p:txBody>
          <a:bodyPr/>
          <a:lstStyle/>
          <a:p>
            <a:pPr>
              <a:buNone/>
            </a:pPr>
            <a:r>
              <a:rPr lang="nl-BE" dirty="0" smtClean="0"/>
              <a:t>	Het </a:t>
            </a:r>
            <a:r>
              <a:rPr lang="nl-BE" dirty="0" smtClean="0"/>
              <a:t>pictogram dat jij aangeduid hebt, duidt een historisch boek aan. </a:t>
            </a:r>
            <a:endParaRPr lang="nl-BE" dirty="0"/>
          </a:p>
        </p:txBody>
      </p:sp>
      <p:sp>
        <p:nvSpPr>
          <p:cNvPr id="4" name="Lachebekje 3"/>
          <p:cNvSpPr/>
          <p:nvPr/>
        </p:nvSpPr>
        <p:spPr>
          <a:xfrm>
            <a:off x="3419872" y="3429000"/>
            <a:ext cx="2160240" cy="1800200"/>
          </a:xfrm>
          <a:prstGeom prst="smileyFace">
            <a:avLst>
              <a:gd name="adj" fmla="val -4653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5" name="PIJL-RECHTS 4">
            <a:hlinkClick r:id="rId3" action="ppaction://hlinksldjump"/>
          </p:cNvPr>
          <p:cNvSpPr/>
          <p:nvPr/>
        </p:nvSpPr>
        <p:spPr>
          <a:xfrm>
            <a:off x="7524328" y="6165304"/>
            <a:ext cx="1224136" cy="504056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BE" dirty="0" smtClean="0"/>
              <a:t>2. </a:t>
            </a:r>
            <a:r>
              <a:rPr lang="nl-BE" b="1" dirty="0" smtClean="0"/>
              <a:t>Harry Potter en de geheime kamer </a:t>
            </a:r>
            <a:r>
              <a:rPr lang="nl-BE" dirty="0" smtClean="0"/>
              <a:t>(J.K. </a:t>
            </a:r>
            <a:r>
              <a:rPr lang="nl-BE" dirty="0" err="1" smtClean="0"/>
              <a:t>Rowling</a:t>
            </a:r>
            <a:r>
              <a:rPr lang="nl-BE" dirty="0" smtClean="0"/>
              <a:t>) 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BE" dirty="0" smtClean="0"/>
              <a:t>	</a:t>
            </a:r>
            <a:br>
              <a:rPr lang="nl-BE" dirty="0" smtClean="0"/>
            </a:br>
            <a:r>
              <a:rPr lang="nl-BE" dirty="0" smtClean="0"/>
              <a:t>Dit </a:t>
            </a:r>
            <a:r>
              <a:rPr lang="nl-BE" dirty="0" smtClean="0"/>
              <a:t>boek gaat over een tovenaarsjongen. Het behoort tot </a:t>
            </a:r>
            <a:r>
              <a:rPr lang="nl-BE" dirty="0" smtClean="0"/>
              <a:t>het genre ‘</a:t>
            </a:r>
            <a:r>
              <a:rPr lang="nl-BE" dirty="0" err="1" smtClean="0"/>
              <a:t>fantasy</a:t>
            </a:r>
            <a:r>
              <a:rPr lang="nl-BE" dirty="0" smtClean="0"/>
              <a:t>’. </a:t>
            </a:r>
            <a:endParaRPr lang="nl-BE" dirty="0"/>
          </a:p>
        </p:txBody>
      </p:sp>
      <p:pic>
        <p:nvPicPr>
          <p:cNvPr id="10242" name="Picture 2" descr="science-fictio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3717032"/>
            <a:ext cx="1512168" cy="1456165"/>
          </a:xfrm>
          <a:prstGeom prst="rect">
            <a:avLst/>
          </a:prstGeom>
          <a:noFill/>
        </p:spPr>
      </p:pic>
      <p:pic>
        <p:nvPicPr>
          <p:cNvPr id="10244" name="Picture 4" descr="oorlo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51720" y="3717032"/>
            <a:ext cx="1440160" cy="13868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JUIST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BE" dirty="0" smtClean="0"/>
              <a:t>	Dit </a:t>
            </a:r>
            <a:r>
              <a:rPr lang="nl-BE" dirty="0" smtClean="0"/>
              <a:t>is inderdaad het juiste pictogram, goed zo! </a:t>
            </a:r>
            <a:endParaRPr lang="nl-BE" dirty="0"/>
          </a:p>
        </p:txBody>
      </p:sp>
      <p:sp>
        <p:nvSpPr>
          <p:cNvPr id="4" name="Lachebekje 3"/>
          <p:cNvSpPr/>
          <p:nvPr/>
        </p:nvSpPr>
        <p:spPr>
          <a:xfrm>
            <a:off x="3635896" y="3501008"/>
            <a:ext cx="1728192" cy="1656184"/>
          </a:xfrm>
          <a:prstGeom prst="smileyFac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5" name="PIJL-RECHTS 4">
            <a:hlinkClick r:id="rId3" action="ppaction://hlinksldjump"/>
          </p:cNvPr>
          <p:cNvSpPr/>
          <p:nvPr/>
        </p:nvSpPr>
        <p:spPr>
          <a:xfrm>
            <a:off x="7020272" y="6093296"/>
            <a:ext cx="1656184" cy="504056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FOUT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BE" dirty="0" smtClean="0"/>
              <a:t>	Het </a:t>
            </a:r>
            <a:r>
              <a:rPr lang="nl-BE" dirty="0" smtClean="0"/>
              <a:t>pictogram dat jij hebt aangeduid, wordt gebruikt om een oorlogsverhaal weer te geven. </a:t>
            </a:r>
            <a:endParaRPr lang="nl-BE" dirty="0"/>
          </a:p>
        </p:txBody>
      </p:sp>
      <p:sp>
        <p:nvSpPr>
          <p:cNvPr id="4" name="Lachebekje 3"/>
          <p:cNvSpPr/>
          <p:nvPr/>
        </p:nvSpPr>
        <p:spPr>
          <a:xfrm>
            <a:off x="3419872" y="3645024"/>
            <a:ext cx="2160240" cy="1800200"/>
          </a:xfrm>
          <a:prstGeom prst="smileyFace">
            <a:avLst>
              <a:gd name="adj" fmla="val -4653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5" name="PIJL-RECHTS 4">
            <a:hlinkClick r:id="rId3" action="ppaction://hlinksldjump"/>
          </p:cNvPr>
          <p:cNvSpPr/>
          <p:nvPr/>
        </p:nvSpPr>
        <p:spPr>
          <a:xfrm>
            <a:off x="7020272" y="6093296"/>
            <a:ext cx="1656184" cy="504056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BE" dirty="0" smtClean="0"/>
              <a:t>3. </a:t>
            </a:r>
            <a:r>
              <a:rPr lang="nl-BE" b="1" dirty="0" smtClean="0"/>
              <a:t>Duet met valse noten </a:t>
            </a:r>
            <a:br>
              <a:rPr lang="nl-BE" b="1" dirty="0" smtClean="0"/>
            </a:br>
            <a:r>
              <a:rPr lang="nl-BE" dirty="0" smtClean="0"/>
              <a:t>(Bart </a:t>
            </a:r>
            <a:r>
              <a:rPr lang="nl-BE" dirty="0" err="1" smtClean="0"/>
              <a:t>Moeyaert</a:t>
            </a:r>
            <a:r>
              <a:rPr lang="nl-BE" dirty="0" smtClean="0"/>
              <a:t>)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79512" y="1600201"/>
            <a:ext cx="8280920" cy="1756791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endParaRPr lang="nl-BE" dirty="0" smtClean="0"/>
          </a:p>
          <a:p>
            <a:pPr>
              <a:buNone/>
            </a:pPr>
            <a:r>
              <a:rPr lang="nl-BE" dirty="0" smtClean="0"/>
              <a:t>	Dit boek gaat over twee pubers die verliefd op elkaar worden. Tijdens het boek overkomt het meisje iets verschrikkelijks.</a:t>
            </a:r>
            <a:endParaRPr lang="nl-BE" dirty="0"/>
          </a:p>
        </p:txBody>
      </p:sp>
      <p:pic>
        <p:nvPicPr>
          <p:cNvPr id="28676" name="Picture 4" descr="psychologisch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71800" y="4149080"/>
            <a:ext cx="1440160" cy="1386824"/>
          </a:xfrm>
          <a:prstGeom prst="rect">
            <a:avLst/>
          </a:prstGeom>
          <a:noFill/>
        </p:spPr>
      </p:pic>
      <p:pic>
        <p:nvPicPr>
          <p:cNvPr id="28678" name="Picture 6" descr="Sprookje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88024" y="4149080"/>
            <a:ext cx="1440160" cy="13868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sch">
  <a:themeElements>
    <a:clrScheme name="Technisch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sch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sch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48</TotalTime>
  <Words>137</Words>
  <Application>Microsoft Office PowerPoint</Application>
  <PresentationFormat>Diavoorstelling (4:3)</PresentationFormat>
  <Paragraphs>54</Paragraphs>
  <Slides>15</Slides>
  <Notes>15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15</vt:i4>
      </vt:variant>
    </vt:vector>
  </HeadingPairs>
  <TitlesOfParts>
    <vt:vector size="16" baseType="lpstr">
      <vt:lpstr>Technisch</vt:lpstr>
      <vt:lpstr>QUIZ: GENRES </vt:lpstr>
      <vt:lpstr>HOE LOS IK DE QUIZ OP?</vt:lpstr>
      <vt:lpstr>1. Het wonderbaarlijke voorval met de hond in de nacht (Mark Haddon)</vt:lpstr>
      <vt:lpstr>JUIST</vt:lpstr>
      <vt:lpstr>FOUT</vt:lpstr>
      <vt:lpstr>2. Harry Potter en de geheime kamer (J.K. Rowling) </vt:lpstr>
      <vt:lpstr>JUIST</vt:lpstr>
      <vt:lpstr>FOUT</vt:lpstr>
      <vt:lpstr>3. Duet met valse noten  (Bart Moeyaert)</vt:lpstr>
      <vt:lpstr>JUIST</vt:lpstr>
      <vt:lpstr>FOUT</vt:lpstr>
      <vt:lpstr>4. Oorlog zonder vrienden (Evert Hartman)</vt:lpstr>
      <vt:lpstr>FOUT</vt:lpstr>
      <vt:lpstr>JUIST</vt:lpstr>
      <vt:lpstr>EINDE!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QUIZ: GENRES</dc:title>
  <dc:creator>femke</dc:creator>
  <cp:lastModifiedBy>femke</cp:lastModifiedBy>
  <cp:revision>6</cp:revision>
  <dcterms:created xsi:type="dcterms:W3CDTF">2011-05-25T09:54:48Z</dcterms:created>
  <dcterms:modified xsi:type="dcterms:W3CDTF">2011-05-26T14:18:31Z</dcterms:modified>
</cp:coreProperties>
</file>