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sldIdLst>
    <p:sldId id="333" r:id="rId5"/>
    <p:sldId id="257" r:id="rId6"/>
    <p:sldId id="334" r:id="rId7"/>
    <p:sldId id="335" r:id="rId8"/>
    <p:sldId id="258" r:id="rId9"/>
    <p:sldId id="338" r:id="rId10"/>
    <p:sldId id="336" r:id="rId11"/>
    <p:sldId id="33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16DA210-FB5B-4158-B5E0-FEB733F419BA}" styleName="Stijl, licht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77" autoAdjust="0"/>
  </p:normalViewPr>
  <p:slideViewPr>
    <p:cSldViewPr>
      <p:cViewPr varScale="1">
        <p:scale>
          <a:sx n="82" d="100"/>
          <a:sy n="82" d="100"/>
        </p:scale>
        <p:origin x="1674" y="30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B30B2A-61B8-4F47-A976-5CCA1E8F0374}" type="datetimeFigureOut">
              <a:rPr lang="nl-NL" smtClean="0"/>
              <a:t>8-3-2026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9C45C8-B6E9-44F3-A94D-BEF35222614A}" type="slidenum">
              <a:rPr lang="nl-NL" smtClean="0"/>
              <a:t>‹nr.›</a:t>
            </a:fld>
            <a:endParaRPr lang="nl-NL"/>
          </a:p>
        </p:txBody>
      </p:sp>
    </p:spTree>
    <p:extLst>
      <p:ext uri="{BB962C8B-B14F-4D97-AF65-F5344CB8AC3E}">
        <p14:creationId xmlns:p14="http://schemas.microsoft.com/office/powerpoint/2010/main" val="3988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maken.wikiwijs.nl/204617/Kennisbank_misconcepten_in_de_biologie#!page-7878468"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creativecommons.org/licenses/by-sa/4.0/deed.nl"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1200" dirty="0"/>
              <a:t>Deze PowerPoint is gemaakt voor de </a:t>
            </a:r>
            <a:r>
              <a:rPr lang="nl-NL" sz="1200" dirty="0">
                <a:hlinkClick r:id="rId3"/>
              </a:rPr>
              <a:t>Kennisbank misconcepten in de biologie </a:t>
            </a:r>
            <a:endParaRPr lang="nl-NL" sz="1200" dirty="0"/>
          </a:p>
          <a:p>
            <a:pPr marL="0" indent="0">
              <a:buNone/>
            </a:pPr>
            <a:endParaRPr lang="nl-NL" sz="1200" dirty="0"/>
          </a:p>
          <a:p>
            <a:pPr marL="0" indent="0">
              <a:buNone/>
            </a:pPr>
            <a:r>
              <a:rPr lang="nl-NL" sz="1200" dirty="0"/>
              <a:t>© 2025 Sofie Faes voor Kennisbank Misconcepten in de Biologie | </a:t>
            </a:r>
            <a:r>
              <a:rPr lang="nl-NL" sz="1200" u="sng" dirty="0">
                <a:hlinkClick r:id="rId4"/>
              </a:rPr>
              <a:t>CC BY-SA 4.0</a:t>
            </a:r>
            <a:endParaRPr lang="nl-NL" sz="1200" dirty="0"/>
          </a:p>
          <a:p>
            <a:endParaRPr lang="nl-NL" dirty="0"/>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1</a:t>
            </a:fld>
            <a:endParaRPr lang="nl-NL"/>
          </a:p>
        </p:txBody>
      </p:sp>
    </p:spTree>
    <p:extLst>
      <p:ext uri="{BB962C8B-B14F-4D97-AF65-F5344CB8AC3E}">
        <p14:creationId xmlns:p14="http://schemas.microsoft.com/office/powerpoint/2010/main" val="3489424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dirty="0"/>
              <a:t>Zorg dat leerlingen eerst in stilte nadenken over elke stelling, bijvoorbeeld door hun eigen antwoord te noteren. </a:t>
            </a:r>
            <a:endParaRPr dirty="0"/>
          </a:p>
        </p:txBody>
      </p:sp>
      <p:sp>
        <p:nvSpPr>
          <p:cNvPr id="103" name="Google Shape;10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Kies zelf hoe je antwoorden bespreekt, bijvoorbeeld:</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 Projecteer de antwoorden en laat leerlingen meteen in duo’s overleggen, vragen die overblijven bespreek je klassikaal</a:t>
            </a:r>
          </a:p>
          <a:p>
            <a:r>
              <a:rPr lang="nl-NL" dirty="0"/>
              <a:t>- Klassikaal per stelling bespreken</a:t>
            </a:r>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3</a:t>
            </a:fld>
            <a:endParaRPr lang="nl-NL"/>
          </a:p>
        </p:txBody>
      </p:sp>
    </p:spTree>
    <p:extLst>
      <p:ext uri="{BB962C8B-B14F-4D97-AF65-F5344CB8AC3E}">
        <p14:creationId xmlns:p14="http://schemas.microsoft.com/office/powerpoint/2010/main" val="883090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Plak hier een afbeelding van een foetus met placenta en vruchtwater die je wilt gebruiken tijdens de bespreking.</a:t>
            </a:r>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4</a:t>
            </a:fld>
            <a:endParaRPr lang="nl-NL"/>
          </a:p>
        </p:txBody>
      </p:sp>
    </p:spTree>
    <p:extLst>
      <p:ext uri="{BB962C8B-B14F-4D97-AF65-F5344CB8AC3E}">
        <p14:creationId xmlns:p14="http://schemas.microsoft.com/office/powerpoint/2010/main" val="2572907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dirty="0"/>
              <a:t>Leerlingen teken een T-diagram in hun schrift of op een wisbordje.</a:t>
            </a:r>
          </a:p>
          <a:p>
            <a:r>
              <a:rPr lang="nl-NL" dirty="0"/>
              <a:t>Als docent laat je steeds één functie verschijnen, leerlingen moeten dit in de juist kolom zetten.</a:t>
            </a:r>
          </a:p>
        </p:txBody>
      </p:sp>
      <p:sp>
        <p:nvSpPr>
          <p:cNvPr id="111" name="Google Shape;11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Leerling zet elke functie in de juiste kolom.</a:t>
            </a:r>
          </a:p>
          <a:p>
            <a:r>
              <a:rPr lang="nl-NL" dirty="0"/>
              <a:t>Let op: de laatste hoort in beide (geef dus aan dat beide ook een optie is)</a:t>
            </a:r>
          </a:p>
          <a:p>
            <a:r>
              <a:rPr lang="nl-NL" dirty="0"/>
              <a:t>Je kunt de functies ook op kaartjes zetten en ze deze in twee categorieën laten indelen. </a:t>
            </a:r>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6</a:t>
            </a:fld>
            <a:endParaRPr lang="nl-NL"/>
          </a:p>
        </p:txBody>
      </p:sp>
    </p:spTree>
    <p:extLst>
      <p:ext uri="{BB962C8B-B14F-4D97-AF65-F5344CB8AC3E}">
        <p14:creationId xmlns:p14="http://schemas.microsoft.com/office/powerpoint/2010/main" val="3279611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placenta remt de overdracht van ziekteverwekkers door de placenta barrière tussen het bloed van de moeder en foetus.</a:t>
            </a:r>
          </a:p>
          <a:p>
            <a:r>
              <a:rPr lang="nl-NL" dirty="0"/>
              <a:t>Het vruchtwater remt de overdracht van ziekteverwekkers omdat het stoffen bevat die bacteriën remmen. </a:t>
            </a:r>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7</a:t>
            </a:fld>
            <a:endParaRPr lang="nl-NL"/>
          </a:p>
        </p:txBody>
      </p:sp>
    </p:spTree>
    <p:extLst>
      <p:ext uri="{BB962C8B-B14F-4D97-AF65-F5344CB8AC3E}">
        <p14:creationId xmlns:p14="http://schemas.microsoft.com/office/powerpoint/2010/main" val="1940822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opdracht helpt bij het consolideren van de juiste kennis. Het geeft leerlingen de gelegenheid te oefenen met een juiste uitleg. Eventuele overgebleven hiaten of misconcepten worden door klasgenoten en jou als docent gecorrigeerd. </a:t>
            </a:r>
          </a:p>
        </p:txBody>
      </p:sp>
      <p:sp>
        <p:nvSpPr>
          <p:cNvPr id="4" name="Tijdelijke aanduiding voor dianummer 3"/>
          <p:cNvSpPr>
            <a:spLocks noGrp="1"/>
          </p:cNvSpPr>
          <p:nvPr>
            <p:ph type="sldNum" sz="quarter" idx="5"/>
          </p:nvPr>
        </p:nvSpPr>
        <p:spPr/>
        <p:txBody>
          <a:bodyPr/>
          <a:lstStyle/>
          <a:p>
            <a:fld id="{C09C45C8-B6E9-44F3-A94D-BEF35222614A}" type="slidenum">
              <a:rPr lang="nl-NL" smtClean="0"/>
              <a:t>8</a:t>
            </a:fld>
            <a:endParaRPr lang="nl-NL"/>
          </a:p>
        </p:txBody>
      </p:sp>
    </p:spTree>
    <p:extLst>
      <p:ext uri="{BB962C8B-B14F-4D97-AF65-F5344CB8AC3E}">
        <p14:creationId xmlns:p14="http://schemas.microsoft.com/office/powerpoint/2010/main" val="3767677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14400" y="685800"/>
            <a:ext cx="10363200" cy="2127250"/>
          </a:xfrm>
        </p:spPr>
        <p:txBody>
          <a:bodyPr/>
          <a:lstStyle>
            <a:lvl1pPr algn="ctr">
              <a:defRPr sz="5800"/>
            </a:lvl1pPr>
          </a:lstStyle>
          <a:p>
            <a:pPr lvl="0"/>
            <a:r>
              <a:rPr lang="nl-NL" noProof="0"/>
              <a:t>Klik om de stijl te bewerken</a:t>
            </a:r>
          </a:p>
        </p:txBody>
      </p:sp>
      <p:sp>
        <p:nvSpPr>
          <p:cNvPr id="5123" name="Rectangle 3"/>
          <p:cNvSpPr>
            <a:spLocks noGrp="1" noChangeArrowheads="1"/>
          </p:cNvSpPr>
          <p:nvPr>
            <p:ph type="subTitle" idx="1"/>
          </p:nvPr>
        </p:nvSpPr>
        <p:spPr>
          <a:xfrm>
            <a:off x="1828800" y="3270250"/>
            <a:ext cx="8534400" cy="2209800"/>
          </a:xfrm>
        </p:spPr>
        <p:txBody>
          <a:bodyPr/>
          <a:lstStyle>
            <a:lvl1pPr marL="0" indent="0" algn="ctr">
              <a:buFont typeface="Wingdings" pitchFamily="2" charset="2"/>
              <a:buNone/>
              <a:defRPr sz="3000"/>
            </a:lvl1pPr>
          </a:lstStyle>
          <a:p>
            <a:pPr lvl="0"/>
            <a:r>
              <a:rPr lang="nl-NL" noProof="0"/>
              <a:t>Klik om de ondertitelstijl van het model te bewerken</a:t>
            </a:r>
          </a:p>
        </p:txBody>
      </p:sp>
      <p:sp>
        <p:nvSpPr>
          <p:cNvPr id="5124" name="Rectangle 4"/>
          <p:cNvSpPr>
            <a:spLocks noGrp="1" noChangeArrowheads="1"/>
          </p:cNvSpPr>
          <p:nvPr>
            <p:ph type="dt" sz="half" idx="2"/>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5125" name="Rectangle 5"/>
          <p:cNvSpPr>
            <a:spLocks noGrp="1" noChangeArrowheads="1"/>
          </p:cNvSpPr>
          <p:nvPr>
            <p:ph type="ftr" sz="quarter" idx="3"/>
          </p:nvPr>
        </p:nvSpPr>
        <p:spPr/>
        <p:txBody>
          <a:bodyPr/>
          <a:lstStyle>
            <a:lvl1pPr>
              <a:defRPr/>
            </a:lvl1pPr>
          </a:lstStyle>
          <a:p>
            <a:endParaRPr lang="nl-NL">
              <a:solidFill>
                <a:srgbClr val="000000"/>
              </a:solidFill>
            </a:endParaRPr>
          </a:p>
        </p:txBody>
      </p:sp>
      <p:sp>
        <p:nvSpPr>
          <p:cNvPr id="5126" name="Rectangle 6"/>
          <p:cNvSpPr>
            <a:spLocks noGrp="1" noChangeArrowheads="1"/>
          </p:cNvSpPr>
          <p:nvPr>
            <p:ph type="sldNum" sz="quarter" idx="4"/>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grpSp>
        <p:nvGrpSpPr>
          <p:cNvPr id="5127" name="Group 7"/>
          <p:cNvGrpSpPr>
            <a:grpSpLocks/>
          </p:cNvGrpSpPr>
          <p:nvPr/>
        </p:nvGrpSpPr>
        <p:grpSpPr bwMode="auto">
          <a:xfrm>
            <a:off x="304800" y="2889251"/>
            <a:ext cx="11480800" cy="201613"/>
            <a:chOff x="144" y="1680"/>
            <a:chExt cx="5424" cy="144"/>
          </a:xfrm>
        </p:grpSpPr>
        <p:sp>
          <p:nvSpPr>
            <p:cNvPr id="5128" name="Rectangle 8"/>
            <p:cNvSpPr>
              <a:spLocks noChangeArrowheads="1"/>
            </p:cNvSpPr>
            <p:nvPr userDrawn="1"/>
          </p:nvSpPr>
          <p:spPr bwMode="auto">
            <a:xfrm>
              <a:off x="144" y="1680"/>
              <a:ext cx="1808" cy="144"/>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sz="1800">
                <a:solidFill>
                  <a:srgbClr val="000000"/>
                </a:solidFill>
              </a:endParaRPr>
            </a:p>
          </p:txBody>
        </p:sp>
        <p:sp>
          <p:nvSpPr>
            <p:cNvPr id="5129" name="Rectangle 9"/>
            <p:cNvSpPr>
              <a:spLocks noChangeArrowheads="1"/>
            </p:cNvSpPr>
            <p:nvPr userDrawn="1"/>
          </p:nvSpPr>
          <p:spPr bwMode="auto">
            <a:xfrm>
              <a:off x="1952" y="1680"/>
              <a:ext cx="1808" cy="144"/>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sz="1800">
                <a:solidFill>
                  <a:srgbClr val="000000"/>
                </a:solidFill>
              </a:endParaRPr>
            </a:p>
          </p:txBody>
        </p:sp>
        <p:sp>
          <p:nvSpPr>
            <p:cNvPr id="5130" name="Rectangle 10"/>
            <p:cNvSpPr>
              <a:spLocks noChangeArrowheads="1"/>
            </p:cNvSpPr>
            <p:nvPr userDrawn="1"/>
          </p:nvSpPr>
          <p:spPr bwMode="auto">
            <a:xfrm>
              <a:off x="3760" y="1680"/>
              <a:ext cx="1808" cy="144"/>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sz="1800">
                <a:solidFill>
                  <a:srgbClr val="000000"/>
                </a:solidFill>
              </a:endParaRPr>
            </a:p>
          </p:txBody>
        </p:sp>
      </p:grpSp>
    </p:spTree>
    <p:extLst>
      <p:ext uri="{BB962C8B-B14F-4D97-AF65-F5344CB8AC3E}">
        <p14:creationId xmlns:p14="http://schemas.microsoft.com/office/powerpoint/2010/main" val="1756786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84810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7813"/>
            <a:ext cx="2743200" cy="5853112"/>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7813"/>
            <a:ext cx="8026400" cy="5853112"/>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598265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2784669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5" name="Tijdelijke aanduiding voor voettekst 4"/>
          <p:cNvSpPr>
            <a:spLocks noGrp="1"/>
          </p:cNvSpPr>
          <p:nvPr>
            <p:ph type="ftr" sz="quarter" idx="11"/>
          </p:nvPr>
        </p:nvSpPr>
        <p:spPr/>
        <p:txBody>
          <a:bodyPr/>
          <a:lstStyle>
            <a:lvl1pPr>
              <a:defRPr/>
            </a:lvl1pPr>
          </a:lstStyle>
          <a:p>
            <a:endParaRPr lang="nl-NL">
              <a:solidFill>
                <a:srgbClr val="000000"/>
              </a:solidFill>
            </a:endParaRPr>
          </a:p>
        </p:txBody>
      </p:sp>
      <p:sp>
        <p:nvSpPr>
          <p:cNvPr id="6" name="Tijdelijke aanduiding voor dianummer 5"/>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322900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2024077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8" name="Tijdelijke aanduiding voor voettekst 7"/>
          <p:cNvSpPr>
            <a:spLocks noGrp="1"/>
          </p:cNvSpPr>
          <p:nvPr>
            <p:ph type="ftr" sz="quarter" idx="11"/>
          </p:nvPr>
        </p:nvSpPr>
        <p:spPr/>
        <p:txBody>
          <a:bodyPr/>
          <a:lstStyle>
            <a:lvl1pPr>
              <a:defRPr/>
            </a:lvl1pPr>
          </a:lstStyle>
          <a:p>
            <a:endParaRPr lang="nl-NL">
              <a:solidFill>
                <a:srgbClr val="000000"/>
              </a:solidFill>
            </a:endParaRPr>
          </a:p>
        </p:txBody>
      </p:sp>
      <p:sp>
        <p:nvSpPr>
          <p:cNvPr id="9" name="Tijdelijke aanduiding voor dianummer 8"/>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1135495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4" name="Tijdelijke aanduiding voor voettekst 3"/>
          <p:cNvSpPr>
            <a:spLocks noGrp="1"/>
          </p:cNvSpPr>
          <p:nvPr>
            <p:ph type="ftr" sz="quarter" idx="11"/>
          </p:nvPr>
        </p:nvSpPr>
        <p:spPr/>
        <p:txBody>
          <a:bodyPr/>
          <a:lstStyle>
            <a:lvl1pPr>
              <a:defRPr/>
            </a:lvl1pPr>
          </a:lstStyle>
          <a:p>
            <a:endParaRPr lang="nl-NL">
              <a:solidFill>
                <a:srgbClr val="000000"/>
              </a:solidFill>
            </a:endParaRPr>
          </a:p>
        </p:txBody>
      </p:sp>
      <p:sp>
        <p:nvSpPr>
          <p:cNvPr id="5" name="Tijdelijke aanduiding voor dianummer 4"/>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2316375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3" name="Tijdelijke aanduiding voor voettekst 2"/>
          <p:cNvSpPr>
            <a:spLocks noGrp="1"/>
          </p:cNvSpPr>
          <p:nvPr>
            <p:ph type="ftr" sz="quarter" idx="11"/>
          </p:nvPr>
        </p:nvSpPr>
        <p:spPr/>
        <p:txBody>
          <a:bodyPr/>
          <a:lstStyle>
            <a:lvl1pPr>
              <a:defRPr/>
            </a:lvl1pPr>
          </a:lstStyle>
          <a:p>
            <a:endParaRPr lang="nl-NL">
              <a:solidFill>
                <a:srgbClr val="000000"/>
              </a:solidFill>
            </a:endParaRPr>
          </a:p>
        </p:txBody>
      </p:sp>
      <p:sp>
        <p:nvSpPr>
          <p:cNvPr id="4" name="Tijdelijke aanduiding voor dianummer 3"/>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3708172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189180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
        <p:nvSpPr>
          <p:cNvPr id="4" name="Tijdelijke aanduiding voor tekst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lvl1pPr>
              <a:defRPr/>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6" name="Tijdelijke aanduiding voor voettekst 5"/>
          <p:cNvSpPr>
            <a:spLocks noGrp="1"/>
          </p:cNvSpPr>
          <p:nvPr>
            <p:ph type="ftr" sz="quarter" idx="11"/>
          </p:nvPr>
        </p:nvSpPr>
        <p:spPr/>
        <p:txBody>
          <a:bodyPr/>
          <a:lstStyle>
            <a:lvl1pPr>
              <a:defRPr/>
            </a:lvl1pPr>
          </a:lstStyle>
          <a:p>
            <a:endParaRPr lang="nl-NL">
              <a:solidFill>
                <a:srgbClr val="000000"/>
              </a:solidFill>
            </a:endParaRPr>
          </a:p>
        </p:txBody>
      </p:sp>
      <p:sp>
        <p:nvSpPr>
          <p:cNvPr id="7" name="Tijdelijke aanduiding voor dianummer 6"/>
          <p:cNvSpPr>
            <a:spLocks noGrp="1"/>
          </p:cNvSpPr>
          <p:nvPr>
            <p:ph type="sldNum" sz="quarter" idx="12"/>
          </p:nvPr>
        </p:nvSpPr>
        <p:spPr/>
        <p:txBody>
          <a:bodyPr/>
          <a:lstStyle>
            <a:lvl1pPr>
              <a:defRPr/>
            </a:lvl1pPr>
          </a:lstStyle>
          <a:p>
            <a:fld id="{A645FEA9-E2C6-42D4-8C46-8899C79E4BDC}" type="slidenum">
              <a:rPr lang="nl-NL" smtClean="0">
                <a:solidFill>
                  <a:srgbClr val="000000"/>
                </a:solidFill>
              </a:rPr>
              <a:pPr/>
              <a:t>‹nr.›</a:t>
            </a:fld>
            <a:endParaRPr lang="nl-NL">
              <a:solidFill>
                <a:srgbClr val="000000"/>
              </a:solidFill>
            </a:endParaRPr>
          </a:p>
        </p:txBody>
      </p:sp>
    </p:spTree>
    <p:extLst>
      <p:ext uri="{BB962C8B-B14F-4D97-AF65-F5344CB8AC3E}">
        <p14:creationId xmlns:p14="http://schemas.microsoft.com/office/powerpoint/2010/main" val="1880443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277814"/>
            <a:ext cx="109728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nl-NL"/>
              <a:t>Klik om het opmaakprofiel te bewerken</a:t>
            </a:r>
          </a:p>
        </p:txBody>
      </p:sp>
      <p:sp>
        <p:nvSpPr>
          <p:cNvPr id="4099" name="Rectangle 3"/>
          <p:cNvSpPr>
            <a:spLocks noGrp="1" noChangeArrowheads="1"/>
          </p:cNvSpPr>
          <p:nvPr>
            <p:ph type="body" idx="1"/>
          </p:nvPr>
        </p:nvSpPr>
        <p:spPr bwMode="auto">
          <a:xfrm>
            <a:off x="609600" y="1600201"/>
            <a:ext cx="109728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a:t>Klik om de opmaakprofielen van de modeltekst te bewerken</a:t>
            </a:r>
          </a:p>
          <a:p>
            <a:pPr lvl="1"/>
            <a:r>
              <a:rPr lang="nl-NL"/>
              <a:t>Tweede niveau</a:t>
            </a:r>
          </a:p>
          <a:p>
            <a:pPr lvl="2"/>
            <a:r>
              <a:rPr lang="nl-NL"/>
              <a:t>Derde niveau</a:t>
            </a:r>
          </a:p>
          <a:p>
            <a:pPr lvl="3"/>
            <a:r>
              <a:rPr lang="nl-NL"/>
              <a:t>Vierde niveau</a:t>
            </a:r>
          </a:p>
          <a:p>
            <a:pPr lvl="4"/>
            <a:r>
              <a:rPr lang="nl-NL"/>
              <a:t>Vijfde niveau</a:t>
            </a:r>
          </a:p>
        </p:txBody>
      </p:sp>
      <p:sp>
        <p:nvSpPr>
          <p:cNvPr id="4100" name="Rectangle 4"/>
          <p:cNvSpPr>
            <a:spLocks noGrp="1" noChangeArrowheads="1"/>
          </p:cNvSpPr>
          <p:nvPr>
            <p:ph type="dt" sz="half" idx="2"/>
          </p:nvPr>
        </p:nvSpPr>
        <p:spPr bwMode="auto">
          <a:xfrm>
            <a:off x="60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fld id="{60DF5244-A58B-4072-AD34-5338C9B2148C}" type="datetimeFigureOut">
              <a:rPr lang="nl-NL" smtClean="0">
                <a:solidFill>
                  <a:srgbClr val="000000"/>
                </a:solidFill>
              </a:rPr>
              <a:pPr/>
              <a:t>8-3-2026</a:t>
            </a:fld>
            <a:endParaRPr lang="nl-NL">
              <a:solidFill>
                <a:srgbClr val="000000"/>
              </a:solidFill>
            </a:endParaRPr>
          </a:p>
        </p:txBody>
      </p:sp>
      <p:sp>
        <p:nvSpPr>
          <p:cNvPr id="4101"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nl-NL">
              <a:solidFill>
                <a:srgbClr val="000000"/>
              </a:solidFill>
            </a:endParaRPr>
          </a:p>
        </p:txBody>
      </p:sp>
      <p:sp>
        <p:nvSpPr>
          <p:cNvPr id="4102" name="Rectangle 6"/>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A645FEA9-E2C6-42D4-8C46-8899C79E4BDC}" type="slidenum">
              <a:rPr lang="nl-NL" smtClean="0">
                <a:solidFill>
                  <a:srgbClr val="000000"/>
                </a:solidFill>
              </a:rPr>
              <a:pPr/>
              <a:t>‹nr.›</a:t>
            </a:fld>
            <a:endParaRPr lang="nl-NL">
              <a:solidFill>
                <a:srgbClr val="000000"/>
              </a:solidFill>
            </a:endParaRPr>
          </a:p>
        </p:txBody>
      </p:sp>
      <p:sp>
        <p:nvSpPr>
          <p:cNvPr id="4103" name="Rectangle 7"/>
          <p:cNvSpPr>
            <a:spLocks noChangeArrowheads="1"/>
          </p:cNvSpPr>
          <p:nvPr/>
        </p:nvSpPr>
        <p:spPr bwMode="auto">
          <a:xfrm>
            <a:off x="0" y="0"/>
            <a:ext cx="304800" cy="22860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sz="2400">
              <a:solidFill>
                <a:srgbClr val="000000"/>
              </a:solidFill>
              <a:latin typeface="Times New Roman" pitchFamily="18" charset="0"/>
            </a:endParaRPr>
          </a:p>
        </p:txBody>
      </p:sp>
      <p:sp>
        <p:nvSpPr>
          <p:cNvPr id="4104" name="Line 8"/>
          <p:cNvSpPr>
            <a:spLocks noChangeShapeType="1"/>
          </p:cNvSpPr>
          <p:nvPr/>
        </p:nvSpPr>
        <p:spPr bwMode="auto">
          <a:xfrm>
            <a:off x="609600" y="1447800"/>
            <a:ext cx="107696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sz="1800">
              <a:solidFill>
                <a:srgbClr val="000000"/>
              </a:solidFill>
            </a:endParaRPr>
          </a:p>
        </p:txBody>
      </p:sp>
      <p:sp>
        <p:nvSpPr>
          <p:cNvPr id="4105" name="Rectangle 9"/>
          <p:cNvSpPr>
            <a:spLocks noChangeArrowheads="1"/>
          </p:cNvSpPr>
          <p:nvPr/>
        </p:nvSpPr>
        <p:spPr bwMode="auto">
          <a:xfrm>
            <a:off x="0" y="2286000"/>
            <a:ext cx="304800" cy="22860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sz="2400">
              <a:solidFill>
                <a:srgbClr val="000000"/>
              </a:solidFill>
              <a:latin typeface="Times New Roman" pitchFamily="18" charset="0"/>
            </a:endParaRPr>
          </a:p>
        </p:txBody>
      </p:sp>
      <p:sp>
        <p:nvSpPr>
          <p:cNvPr id="4106" name="Rectangle 10"/>
          <p:cNvSpPr>
            <a:spLocks noChangeArrowheads="1"/>
          </p:cNvSpPr>
          <p:nvPr/>
        </p:nvSpPr>
        <p:spPr bwMode="auto">
          <a:xfrm>
            <a:off x="0" y="4572000"/>
            <a:ext cx="304800" cy="2286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sz="2400">
              <a:solidFill>
                <a:srgbClr val="000000"/>
              </a:solidFill>
              <a:latin typeface="Times New Roman" pitchFamily="18" charset="0"/>
            </a:endParaRPr>
          </a:p>
        </p:txBody>
      </p:sp>
    </p:spTree>
    <p:extLst>
      <p:ext uri="{BB962C8B-B14F-4D97-AF65-F5344CB8AC3E}">
        <p14:creationId xmlns:p14="http://schemas.microsoft.com/office/powerpoint/2010/main" val="30394470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Garamond" pitchFamily="18" charset="0"/>
        </a:defRPr>
      </a:lvl2pPr>
      <a:lvl3pPr algn="l" rtl="0" eaLnBrk="1" fontAlgn="base" hangingPunct="1">
        <a:spcBef>
          <a:spcPct val="0"/>
        </a:spcBef>
        <a:spcAft>
          <a:spcPct val="0"/>
        </a:spcAft>
        <a:defRPr sz="4400">
          <a:solidFill>
            <a:schemeClr val="tx2"/>
          </a:solidFill>
          <a:latin typeface="Garamond" pitchFamily="18" charset="0"/>
        </a:defRPr>
      </a:lvl3pPr>
      <a:lvl4pPr algn="l" rtl="0" eaLnBrk="1" fontAlgn="base" hangingPunct="1">
        <a:spcBef>
          <a:spcPct val="0"/>
        </a:spcBef>
        <a:spcAft>
          <a:spcPct val="0"/>
        </a:spcAft>
        <a:defRPr sz="4400">
          <a:solidFill>
            <a:schemeClr val="tx2"/>
          </a:solidFill>
          <a:latin typeface="Garamond" pitchFamily="18" charset="0"/>
        </a:defRPr>
      </a:lvl4pPr>
      <a:lvl5pPr algn="l" rtl="0" eaLnBrk="1" fontAlgn="base" hangingPunct="1">
        <a:spcBef>
          <a:spcPct val="0"/>
        </a:spcBef>
        <a:spcAft>
          <a:spcPct val="0"/>
        </a:spcAft>
        <a:defRPr sz="4400">
          <a:solidFill>
            <a:schemeClr val="tx2"/>
          </a:solidFill>
          <a:latin typeface="Garamond" pitchFamily="18"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805A5-B323-112A-BD35-277DC94D6B05}"/>
              </a:ext>
            </a:extLst>
          </p:cNvPr>
          <p:cNvSpPr>
            <a:spLocks noGrp="1"/>
          </p:cNvSpPr>
          <p:nvPr>
            <p:ph type="title"/>
          </p:nvPr>
        </p:nvSpPr>
        <p:spPr/>
        <p:txBody>
          <a:bodyPr/>
          <a:lstStyle/>
          <a:p>
            <a:r>
              <a:rPr lang="nl-NL" dirty="0"/>
              <a:t>Docentenhandleiding</a:t>
            </a:r>
          </a:p>
        </p:txBody>
      </p:sp>
      <p:sp>
        <p:nvSpPr>
          <p:cNvPr id="3" name="Tijdelijke aanduiding voor inhoud 2">
            <a:extLst>
              <a:ext uri="{FF2B5EF4-FFF2-40B4-BE49-F238E27FC236}">
                <a16:creationId xmlns:a16="http://schemas.microsoft.com/office/drawing/2014/main" id="{0E2534CE-D409-8160-E56D-7BD65F2DBF66}"/>
              </a:ext>
            </a:extLst>
          </p:cNvPr>
          <p:cNvSpPr>
            <a:spLocks noGrp="1"/>
          </p:cNvSpPr>
          <p:nvPr>
            <p:ph idx="1"/>
          </p:nvPr>
        </p:nvSpPr>
        <p:spPr/>
        <p:txBody>
          <a:bodyPr/>
          <a:lstStyle/>
          <a:p>
            <a:r>
              <a:rPr lang="nl-NL" dirty="0"/>
              <a:t>In deze PowerPoint staan 3 werkvormen waarmee leerlingen hun begrip van de placenta en het vruchtwater verbeteren. Kies zelf wat bij je klas past. </a:t>
            </a:r>
          </a:p>
          <a:p>
            <a:r>
              <a:rPr lang="nl-NL" dirty="0"/>
              <a:t>In de notities onder de slide staat aanvullende informatie voor de docent.</a:t>
            </a:r>
          </a:p>
          <a:p>
            <a:r>
              <a:rPr lang="nl-NL" dirty="0"/>
              <a:t>Voel je vrij alles naar eigen zin aan te passen, als je materiaal wil delen met anderen, doe dit dan met correcte verwijzing (zie notitie onder deze slide).</a:t>
            </a:r>
          </a:p>
          <a:p>
            <a:endParaRPr lang="nl-NL" dirty="0"/>
          </a:p>
          <a:p>
            <a:pPr marL="0" indent="0">
              <a:buNone/>
            </a:pPr>
            <a:endParaRPr lang="nl-NL" dirty="0"/>
          </a:p>
          <a:p>
            <a:pPr marL="0" indent="0">
              <a:buNone/>
            </a:pPr>
            <a:endParaRPr lang="nl-NL" dirty="0"/>
          </a:p>
          <a:p>
            <a:pPr marL="0" indent="0">
              <a:buNone/>
            </a:pPr>
            <a:endParaRPr lang="nl-NL" dirty="0"/>
          </a:p>
        </p:txBody>
      </p:sp>
    </p:spTree>
    <p:extLst>
      <p:ext uri="{BB962C8B-B14F-4D97-AF65-F5344CB8AC3E}">
        <p14:creationId xmlns:p14="http://schemas.microsoft.com/office/powerpoint/2010/main" val="3292448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
          <p:cNvSpPr txBox="1">
            <a:spLocks noGrp="1"/>
          </p:cNvSpPr>
          <p:nvPr>
            <p:ph type="title"/>
          </p:nvPr>
        </p:nvSpPr>
        <p:spPr>
          <a:xfrm>
            <a:off x="609600" y="277814"/>
            <a:ext cx="10972800" cy="1139825"/>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None/>
            </a:pPr>
            <a:r>
              <a:rPr lang="nl-NL" dirty="0"/>
              <a:t>Stellingen</a:t>
            </a:r>
            <a:endParaRPr dirty="0"/>
          </a:p>
        </p:txBody>
      </p:sp>
      <p:sp>
        <p:nvSpPr>
          <p:cNvPr id="106" name="Google Shape;106;p2"/>
          <p:cNvSpPr txBox="1">
            <a:spLocks noGrp="1"/>
          </p:cNvSpPr>
          <p:nvPr>
            <p:ph type="body" idx="1"/>
          </p:nvPr>
        </p:nvSpPr>
        <p:spPr>
          <a:xfrm>
            <a:off x="609600" y="1600201"/>
            <a:ext cx="10972800" cy="4530725"/>
          </a:xfrm>
          <a:prstGeom prst="rect">
            <a:avLst/>
          </a:prstGeom>
          <a:noFill/>
          <a:ln>
            <a:noFill/>
          </a:ln>
        </p:spPr>
        <p:txBody>
          <a:bodyPr spcFirstLastPara="1" wrap="square" lIns="91425" tIns="45700" rIns="91425" bIns="45700" anchor="t" anchorCtr="0">
            <a:noAutofit/>
          </a:bodyPr>
          <a:lstStyle/>
          <a:p>
            <a:pPr marL="514350" lvl="0" indent="-514350">
              <a:spcBef>
                <a:spcPts val="0"/>
              </a:spcBef>
              <a:spcAft>
                <a:spcPts val="0"/>
              </a:spcAft>
              <a:buSzPts val="2100"/>
              <a:buFont typeface="+mj-lt"/>
              <a:buAutoNum type="arabicPeriod"/>
            </a:pPr>
            <a:r>
              <a:rPr lang="nl-NL" dirty="0"/>
              <a:t>De foetus haalt voedingsstoffen uit het vruchtwater. </a:t>
            </a:r>
          </a:p>
          <a:p>
            <a:pPr marL="514350" lvl="0" indent="-514350">
              <a:spcBef>
                <a:spcPts val="0"/>
              </a:spcBef>
              <a:spcAft>
                <a:spcPts val="0"/>
              </a:spcAft>
              <a:buSzPts val="2100"/>
              <a:buFont typeface="+mj-lt"/>
              <a:buAutoNum type="arabicPeriod"/>
            </a:pPr>
            <a:r>
              <a:rPr lang="nl-NL" dirty="0"/>
              <a:t>De foetus ademt vruchtwater in en uit. </a:t>
            </a:r>
          </a:p>
          <a:p>
            <a:pPr marL="514350" lvl="0" indent="-514350">
              <a:spcBef>
                <a:spcPts val="0"/>
              </a:spcBef>
              <a:spcAft>
                <a:spcPts val="0"/>
              </a:spcAft>
              <a:buSzPts val="2100"/>
              <a:buFont typeface="+mj-lt"/>
              <a:buAutoNum type="arabicPeriod"/>
            </a:pPr>
            <a:r>
              <a:rPr lang="nl-NL" dirty="0"/>
              <a:t>De foetus haalt zuurstof uit het vruchtwater. </a:t>
            </a:r>
          </a:p>
          <a:p>
            <a:pPr marL="514350" lvl="0" indent="-514350">
              <a:spcBef>
                <a:spcPts val="0"/>
              </a:spcBef>
              <a:spcAft>
                <a:spcPts val="0"/>
              </a:spcAft>
              <a:buSzPts val="2100"/>
              <a:buFont typeface="+mj-lt"/>
              <a:buAutoNum type="arabicPeriod"/>
            </a:pPr>
            <a:r>
              <a:rPr lang="nl-NL" dirty="0"/>
              <a:t>Afvalstoffen van de foetus worden via urine naar het vruchtwater afgevoerd. </a:t>
            </a:r>
          </a:p>
          <a:p>
            <a:pPr marL="514350" lvl="0" indent="-514350">
              <a:spcBef>
                <a:spcPts val="0"/>
              </a:spcBef>
              <a:spcAft>
                <a:spcPts val="0"/>
              </a:spcAft>
              <a:buSzPts val="2100"/>
              <a:buFont typeface="+mj-lt"/>
              <a:buAutoNum type="arabicPeriod"/>
            </a:pPr>
            <a:r>
              <a:rPr lang="nl-NL" dirty="0"/>
              <a:t>Afvalstoffen worden via de navelstreng afgevoerd naar het bloed van de moeder.</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ECAA10-7D36-3194-4093-9010538C510F}"/>
              </a:ext>
            </a:extLst>
          </p:cNvPr>
          <p:cNvSpPr>
            <a:spLocks noGrp="1"/>
          </p:cNvSpPr>
          <p:nvPr>
            <p:ph type="title"/>
          </p:nvPr>
        </p:nvSpPr>
        <p:spPr/>
        <p:txBody>
          <a:bodyPr/>
          <a:lstStyle/>
          <a:p>
            <a:r>
              <a:rPr lang="nl-NL" dirty="0"/>
              <a:t>Bespreken</a:t>
            </a:r>
          </a:p>
        </p:txBody>
      </p:sp>
      <p:sp>
        <p:nvSpPr>
          <p:cNvPr id="3" name="Tijdelijke aanduiding voor inhoud 2">
            <a:extLst>
              <a:ext uri="{FF2B5EF4-FFF2-40B4-BE49-F238E27FC236}">
                <a16:creationId xmlns:a16="http://schemas.microsoft.com/office/drawing/2014/main" id="{33A3758E-570D-3D0F-D948-C689CFBB0741}"/>
              </a:ext>
            </a:extLst>
          </p:cNvPr>
          <p:cNvSpPr>
            <a:spLocks noGrp="1"/>
          </p:cNvSpPr>
          <p:nvPr>
            <p:ph idx="1"/>
          </p:nvPr>
        </p:nvSpPr>
        <p:spPr>
          <a:xfrm>
            <a:off x="609600" y="1600201"/>
            <a:ext cx="11391056" cy="4530725"/>
          </a:xfrm>
        </p:spPr>
        <p:txBody>
          <a:bodyPr/>
          <a:lstStyle/>
          <a:p>
            <a:pPr marL="0" indent="0">
              <a:buNone/>
            </a:pPr>
            <a:r>
              <a:rPr lang="nl-NL" dirty="0"/>
              <a:t>De foetus haalt voedingsstoffen uit het vruchtwater. </a:t>
            </a:r>
            <a:r>
              <a:rPr lang="nl-NL" b="1" dirty="0"/>
              <a:t>Onjuist</a:t>
            </a:r>
          </a:p>
          <a:p>
            <a:pPr marL="0" indent="0">
              <a:buNone/>
            </a:pPr>
            <a:r>
              <a:rPr lang="nl-NL" dirty="0"/>
              <a:t>De foetus ademt vruchtwater in en uit. </a:t>
            </a:r>
            <a:r>
              <a:rPr lang="nl-NL" b="1" dirty="0"/>
              <a:t>Juist</a:t>
            </a:r>
            <a:r>
              <a:rPr lang="nl-NL" dirty="0"/>
              <a:t> </a:t>
            </a:r>
          </a:p>
          <a:p>
            <a:pPr marL="0" indent="0">
              <a:buNone/>
            </a:pPr>
            <a:r>
              <a:rPr lang="nl-NL" dirty="0"/>
              <a:t>De foetus haalt zuurstof uit het vruchtwater. </a:t>
            </a:r>
            <a:r>
              <a:rPr lang="nl-NL" b="1" dirty="0"/>
              <a:t>Onjuist</a:t>
            </a:r>
            <a:r>
              <a:rPr lang="nl-NL" dirty="0"/>
              <a:t> </a:t>
            </a:r>
          </a:p>
          <a:p>
            <a:pPr marL="0" indent="0">
              <a:buNone/>
            </a:pPr>
            <a:r>
              <a:rPr lang="nl-NL" dirty="0"/>
              <a:t>Afvalstoffen van de foetus worden via urine naar het vruchtwater afgevoerd. </a:t>
            </a:r>
            <a:r>
              <a:rPr lang="nl-NL" b="1" dirty="0"/>
              <a:t>Onjuist</a:t>
            </a:r>
          </a:p>
          <a:p>
            <a:pPr marL="0" indent="0">
              <a:buNone/>
            </a:pPr>
            <a:r>
              <a:rPr lang="nl-NL" dirty="0"/>
              <a:t>Afvalstoffen worden via de navelstreng afgevoerd naar het bloed van de moeder. </a:t>
            </a:r>
            <a:r>
              <a:rPr lang="nl-NL" b="1" dirty="0"/>
              <a:t>Juist</a:t>
            </a:r>
          </a:p>
        </p:txBody>
      </p:sp>
    </p:spTree>
    <p:extLst>
      <p:ext uri="{BB962C8B-B14F-4D97-AF65-F5344CB8AC3E}">
        <p14:creationId xmlns:p14="http://schemas.microsoft.com/office/powerpoint/2010/main" val="81252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D09D52-985C-80CE-BF99-94FA48677F84}"/>
              </a:ext>
            </a:extLst>
          </p:cNvPr>
          <p:cNvSpPr>
            <a:spLocks noGrp="1"/>
          </p:cNvSpPr>
          <p:nvPr>
            <p:ph type="title"/>
          </p:nvPr>
        </p:nvSpPr>
        <p:spPr/>
        <p:txBody>
          <a:bodyPr/>
          <a:lstStyle/>
          <a:p>
            <a:r>
              <a:rPr lang="nl-NL" dirty="0"/>
              <a:t>Afbeelding</a:t>
            </a:r>
          </a:p>
        </p:txBody>
      </p:sp>
      <p:sp>
        <p:nvSpPr>
          <p:cNvPr id="3" name="Tijdelijke aanduiding voor inhoud 2">
            <a:extLst>
              <a:ext uri="{FF2B5EF4-FFF2-40B4-BE49-F238E27FC236}">
                <a16:creationId xmlns:a16="http://schemas.microsoft.com/office/drawing/2014/main" id="{5D9B049C-CCD9-4D4E-6F00-8909CC144199}"/>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217550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3"/>
          <p:cNvSpPr txBox="1">
            <a:spLocks noGrp="1"/>
          </p:cNvSpPr>
          <p:nvPr>
            <p:ph type="title"/>
          </p:nvPr>
        </p:nvSpPr>
        <p:spPr>
          <a:xfrm>
            <a:off x="609600" y="277814"/>
            <a:ext cx="10972800" cy="113982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r>
              <a:rPr lang="nl-NL" dirty="0"/>
              <a:t>T-diagram: Welke functies heeft elk deel</a:t>
            </a:r>
            <a:endParaRPr dirty="0"/>
          </a:p>
        </p:txBody>
      </p:sp>
      <p:sp>
        <p:nvSpPr>
          <p:cNvPr id="114" name="Google Shape;114;p3"/>
          <p:cNvSpPr txBox="1">
            <a:spLocks noGrp="1"/>
          </p:cNvSpPr>
          <p:nvPr>
            <p:ph type="body" idx="1"/>
          </p:nvPr>
        </p:nvSpPr>
        <p:spPr>
          <a:xfrm>
            <a:off x="609600" y="1600201"/>
            <a:ext cx="10972800" cy="45307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2100"/>
              <a:buNone/>
            </a:pPr>
            <a:r>
              <a:rPr lang="nl-NL" dirty="0"/>
              <a:t>		</a:t>
            </a:r>
            <a:endParaRPr dirty="0"/>
          </a:p>
        </p:txBody>
      </p:sp>
      <p:cxnSp>
        <p:nvCxnSpPr>
          <p:cNvPr id="2" name="Rechte verbindingslijn 1">
            <a:extLst>
              <a:ext uri="{FF2B5EF4-FFF2-40B4-BE49-F238E27FC236}">
                <a16:creationId xmlns:a16="http://schemas.microsoft.com/office/drawing/2014/main" id="{4D0DA08C-6ABF-A640-970C-D2EE0EC4EFDF}"/>
              </a:ext>
            </a:extLst>
          </p:cNvPr>
          <p:cNvCxnSpPr/>
          <p:nvPr/>
        </p:nvCxnSpPr>
        <p:spPr>
          <a:xfrm>
            <a:off x="3935760" y="2852936"/>
            <a:ext cx="7272808"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3" name="Rechte verbindingslijn 2">
            <a:extLst>
              <a:ext uri="{FF2B5EF4-FFF2-40B4-BE49-F238E27FC236}">
                <a16:creationId xmlns:a16="http://schemas.microsoft.com/office/drawing/2014/main" id="{14CD620C-1329-E77D-D8D6-8256D3730799}"/>
              </a:ext>
            </a:extLst>
          </p:cNvPr>
          <p:cNvCxnSpPr/>
          <p:nvPr/>
        </p:nvCxnSpPr>
        <p:spPr>
          <a:xfrm>
            <a:off x="7392144" y="2204864"/>
            <a:ext cx="0" cy="4176464"/>
          </a:xfrm>
          <a:prstGeom prst="line">
            <a:avLst/>
          </a:prstGeom>
        </p:spPr>
        <p:style>
          <a:lnRef idx="3">
            <a:schemeClr val="accent4"/>
          </a:lnRef>
          <a:fillRef idx="0">
            <a:schemeClr val="accent4"/>
          </a:fillRef>
          <a:effectRef idx="2">
            <a:schemeClr val="accent4"/>
          </a:effectRef>
          <a:fontRef idx="minor">
            <a:schemeClr val="tx1"/>
          </a:fontRef>
        </p:style>
      </p:cxnSp>
      <p:sp>
        <p:nvSpPr>
          <p:cNvPr id="4" name="Tekstvak 3">
            <a:extLst>
              <a:ext uri="{FF2B5EF4-FFF2-40B4-BE49-F238E27FC236}">
                <a16:creationId xmlns:a16="http://schemas.microsoft.com/office/drawing/2014/main" id="{766AA3CE-A472-DC3B-9BDE-3CC97DAB1A26}"/>
              </a:ext>
            </a:extLst>
          </p:cNvPr>
          <p:cNvSpPr txBox="1"/>
          <p:nvPr/>
        </p:nvSpPr>
        <p:spPr>
          <a:xfrm>
            <a:off x="4295800" y="2276872"/>
            <a:ext cx="1440160" cy="461665"/>
          </a:xfrm>
          <a:prstGeom prst="rect">
            <a:avLst/>
          </a:prstGeom>
          <a:noFill/>
        </p:spPr>
        <p:txBody>
          <a:bodyPr wrap="square" rtlCol="0">
            <a:spAutoFit/>
          </a:bodyPr>
          <a:lstStyle/>
          <a:p>
            <a:r>
              <a:rPr lang="nl-NL" sz="2400" dirty="0">
                <a:latin typeface="Baguet Script" panose="00000500000000000000" pitchFamily="2" charset="0"/>
              </a:rPr>
              <a:t>Placenta</a:t>
            </a:r>
          </a:p>
        </p:txBody>
      </p:sp>
      <p:sp>
        <p:nvSpPr>
          <p:cNvPr id="5" name="Tekstvak 4">
            <a:extLst>
              <a:ext uri="{FF2B5EF4-FFF2-40B4-BE49-F238E27FC236}">
                <a16:creationId xmlns:a16="http://schemas.microsoft.com/office/drawing/2014/main" id="{35C58BCF-2E55-7915-455B-93F540B7CD1C}"/>
              </a:ext>
            </a:extLst>
          </p:cNvPr>
          <p:cNvSpPr txBox="1"/>
          <p:nvPr/>
        </p:nvSpPr>
        <p:spPr>
          <a:xfrm>
            <a:off x="7680176" y="2276871"/>
            <a:ext cx="1944216" cy="461665"/>
          </a:xfrm>
          <a:prstGeom prst="rect">
            <a:avLst/>
          </a:prstGeom>
          <a:noFill/>
        </p:spPr>
        <p:txBody>
          <a:bodyPr wrap="square" rtlCol="0">
            <a:spAutoFit/>
          </a:bodyPr>
          <a:lstStyle/>
          <a:p>
            <a:r>
              <a:rPr lang="nl-NL" sz="2400" dirty="0">
                <a:latin typeface="Baguet Script" panose="00000500000000000000" pitchFamily="2" charset="0"/>
              </a:rPr>
              <a:t>Vruchtwater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6653F5-7ADA-D5AD-C246-5DCC88AE3544}"/>
              </a:ext>
            </a:extLst>
          </p:cNvPr>
          <p:cNvSpPr>
            <a:spLocks noGrp="1"/>
          </p:cNvSpPr>
          <p:nvPr>
            <p:ph type="title"/>
          </p:nvPr>
        </p:nvSpPr>
        <p:spPr/>
        <p:txBody>
          <a:bodyPr/>
          <a:lstStyle/>
          <a:p>
            <a:r>
              <a:rPr lang="nl-NL" dirty="0"/>
              <a:t>T – diagram: gen / allel</a:t>
            </a:r>
          </a:p>
        </p:txBody>
      </p:sp>
      <p:sp>
        <p:nvSpPr>
          <p:cNvPr id="3" name="Tijdelijke aanduiding voor inhoud 2">
            <a:extLst>
              <a:ext uri="{FF2B5EF4-FFF2-40B4-BE49-F238E27FC236}">
                <a16:creationId xmlns:a16="http://schemas.microsoft.com/office/drawing/2014/main" id="{E22284EB-D562-D874-E108-FFAC52369741}"/>
              </a:ext>
            </a:extLst>
          </p:cNvPr>
          <p:cNvSpPr>
            <a:spLocks noGrp="1"/>
          </p:cNvSpPr>
          <p:nvPr>
            <p:ph idx="1"/>
          </p:nvPr>
        </p:nvSpPr>
        <p:spPr/>
        <p:txBody>
          <a:bodyPr/>
          <a:lstStyle/>
          <a:p>
            <a:pPr marL="0" indent="0">
              <a:buNone/>
            </a:pPr>
            <a:r>
              <a:rPr lang="nl-NL" sz="2400" dirty="0"/>
              <a:t>Overdracht van zuurstof </a:t>
            </a:r>
          </a:p>
          <a:p>
            <a:pPr marL="0" indent="0">
              <a:buNone/>
            </a:pPr>
            <a:r>
              <a:rPr lang="nl-NL" sz="2400" dirty="0"/>
              <a:t>Biedt bescherming tegen stoten </a:t>
            </a:r>
          </a:p>
          <a:p>
            <a:pPr marL="0" indent="0">
              <a:buNone/>
            </a:pPr>
            <a:r>
              <a:rPr lang="nl-NL" sz="2400" dirty="0"/>
              <a:t>Remt overdracht van ziekteverwekkers </a:t>
            </a:r>
          </a:p>
          <a:p>
            <a:pPr marL="0" indent="0">
              <a:buNone/>
            </a:pPr>
            <a:r>
              <a:rPr lang="nl-NL" sz="2400" dirty="0"/>
              <a:t>Steunt ontwikkeling longen en darmen </a:t>
            </a:r>
          </a:p>
          <a:p>
            <a:pPr marL="0" indent="0">
              <a:buNone/>
            </a:pPr>
            <a:r>
              <a:rPr lang="nl-NL" sz="2400" dirty="0"/>
              <a:t>Scheidt het bloed van moeder en foetus </a:t>
            </a:r>
          </a:p>
          <a:p>
            <a:pPr marL="0" indent="0">
              <a:buNone/>
            </a:pPr>
            <a:r>
              <a:rPr lang="nl-NL" sz="2400" dirty="0"/>
              <a:t>Houdt de temperatuur constant </a:t>
            </a:r>
          </a:p>
          <a:p>
            <a:pPr marL="0" indent="0">
              <a:buNone/>
            </a:pPr>
            <a:r>
              <a:rPr lang="nl-NL" sz="2400" dirty="0"/>
              <a:t>Overdracht van voedingsstoffen </a:t>
            </a:r>
          </a:p>
          <a:p>
            <a:pPr marL="0" indent="0">
              <a:buNone/>
            </a:pPr>
            <a:r>
              <a:rPr lang="nl-NL" sz="2400" dirty="0"/>
              <a:t>Overdracht van afvalstoffen</a:t>
            </a:r>
          </a:p>
          <a:p>
            <a:pPr marL="0" indent="0">
              <a:buNone/>
            </a:pPr>
            <a:r>
              <a:rPr lang="nl-NL" sz="2400" dirty="0"/>
              <a:t>Remt overdracht van ziekteverwekkers </a:t>
            </a:r>
          </a:p>
          <a:p>
            <a:pPr marL="0" indent="0">
              <a:buNone/>
            </a:pPr>
            <a:endParaRPr lang="nl-NL" sz="2400" dirty="0"/>
          </a:p>
        </p:txBody>
      </p:sp>
      <p:pic>
        <p:nvPicPr>
          <p:cNvPr id="6" name="Afbeelding 5">
            <a:extLst>
              <a:ext uri="{FF2B5EF4-FFF2-40B4-BE49-F238E27FC236}">
                <a16:creationId xmlns:a16="http://schemas.microsoft.com/office/drawing/2014/main" id="{976F9CCC-9122-28A2-748E-6ED0BE5E34EB}"/>
              </a:ext>
            </a:extLst>
          </p:cNvPr>
          <p:cNvPicPr>
            <a:picLocks noChangeAspect="1"/>
          </p:cNvPicPr>
          <p:nvPr/>
        </p:nvPicPr>
        <p:blipFill>
          <a:blip r:embed="rId3"/>
          <a:stretch>
            <a:fillRect/>
          </a:stretch>
        </p:blipFill>
        <p:spPr>
          <a:xfrm>
            <a:off x="8184232" y="4394816"/>
            <a:ext cx="3726930" cy="2201140"/>
          </a:xfrm>
          <a:prstGeom prst="rect">
            <a:avLst/>
          </a:prstGeom>
        </p:spPr>
      </p:pic>
    </p:spTree>
    <p:extLst>
      <p:ext uri="{BB962C8B-B14F-4D97-AF65-F5344CB8AC3E}">
        <p14:creationId xmlns:p14="http://schemas.microsoft.com/office/powerpoint/2010/main" val="318240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3678BD-1B93-74A6-0507-26999E1D3FDF}"/>
              </a:ext>
            </a:extLst>
          </p:cNvPr>
          <p:cNvSpPr>
            <a:spLocks noGrp="1"/>
          </p:cNvSpPr>
          <p:nvPr>
            <p:ph type="title"/>
          </p:nvPr>
        </p:nvSpPr>
        <p:spPr/>
        <p:txBody>
          <a:bodyPr/>
          <a:lstStyle/>
          <a:p>
            <a:r>
              <a:rPr lang="nl-NL" dirty="0"/>
              <a:t>Nakijken en bespreken</a:t>
            </a:r>
          </a:p>
        </p:txBody>
      </p:sp>
      <p:sp>
        <p:nvSpPr>
          <p:cNvPr id="3" name="Tijdelijke aanduiding voor inhoud 2">
            <a:extLst>
              <a:ext uri="{FF2B5EF4-FFF2-40B4-BE49-F238E27FC236}">
                <a16:creationId xmlns:a16="http://schemas.microsoft.com/office/drawing/2014/main" id="{0CCFD68F-99DA-86F0-2D49-3FB2F3C58A8A}"/>
              </a:ext>
            </a:extLst>
          </p:cNvPr>
          <p:cNvSpPr>
            <a:spLocks noGrp="1"/>
          </p:cNvSpPr>
          <p:nvPr>
            <p:ph idx="1"/>
          </p:nvPr>
        </p:nvSpPr>
        <p:spPr>
          <a:xfrm>
            <a:off x="734998" y="2654102"/>
            <a:ext cx="4622304" cy="3422004"/>
          </a:xfrm>
        </p:spPr>
        <p:txBody>
          <a:bodyPr/>
          <a:lstStyle/>
          <a:p>
            <a:pPr marL="0" indent="0">
              <a:buNone/>
            </a:pPr>
            <a:r>
              <a:rPr lang="nl-NL" sz="1600" dirty="0"/>
              <a:t>Scheidt het bloed van moeder en foetus </a:t>
            </a:r>
          </a:p>
          <a:p>
            <a:pPr marL="0" indent="0">
              <a:buNone/>
            </a:pPr>
            <a:r>
              <a:rPr lang="nl-NL" sz="1600" dirty="0"/>
              <a:t>Overdracht van afvalstoffen </a:t>
            </a:r>
          </a:p>
          <a:p>
            <a:pPr marL="0" indent="0">
              <a:buNone/>
            </a:pPr>
            <a:r>
              <a:rPr lang="nl-NL" sz="1600" dirty="0"/>
              <a:t>Overdracht van zuurstof </a:t>
            </a:r>
          </a:p>
          <a:p>
            <a:pPr marL="0" indent="0">
              <a:buNone/>
            </a:pPr>
            <a:r>
              <a:rPr lang="nl-NL" sz="1600" dirty="0"/>
              <a:t>Overdracht van voedingsstoffen </a:t>
            </a:r>
          </a:p>
          <a:p>
            <a:pPr marL="0" indent="0">
              <a:buNone/>
            </a:pPr>
            <a:r>
              <a:rPr lang="nl-NL" sz="1600" dirty="0"/>
              <a:t>Remt overdracht van ziekteverwekkers</a:t>
            </a:r>
          </a:p>
          <a:p>
            <a:pPr marL="0" indent="0">
              <a:buNone/>
            </a:pPr>
            <a:endParaRPr lang="nl-NL" sz="1600" dirty="0"/>
          </a:p>
        </p:txBody>
      </p:sp>
      <p:cxnSp>
        <p:nvCxnSpPr>
          <p:cNvPr id="4" name="Rechte verbindingslijn 3">
            <a:extLst>
              <a:ext uri="{FF2B5EF4-FFF2-40B4-BE49-F238E27FC236}">
                <a16:creationId xmlns:a16="http://schemas.microsoft.com/office/drawing/2014/main" id="{17F4DFE9-E4F9-2564-BBE3-0EA09B3E023E}"/>
              </a:ext>
            </a:extLst>
          </p:cNvPr>
          <p:cNvCxnSpPr/>
          <p:nvPr/>
        </p:nvCxnSpPr>
        <p:spPr>
          <a:xfrm>
            <a:off x="2207568" y="2492896"/>
            <a:ext cx="7272808"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5" name="Rechte verbindingslijn 4">
            <a:extLst>
              <a:ext uri="{FF2B5EF4-FFF2-40B4-BE49-F238E27FC236}">
                <a16:creationId xmlns:a16="http://schemas.microsoft.com/office/drawing/2014/main" id="{6E4F069B-D277-1DB1-FAC3-64D3495B758B}"/>
              </a:ext>
            </a:extLst>
          </p:cNvPr>
          <p:cNvCxnSpPr/>
          <p:nvPr/>
        </p:nvCxnSpPr>
        <p:spPr>
          <a:xfrm>
            <a:off x="5663952" y="1844824"/>
            <a:ext cx="0" cy="4176464"/>
          </a:xfrm>
          <a:prstGeom prst="line">
            <a:avLst/>
          </a:prstGeom>
        </p:spPr>
        <p:style>
          <a:lnRef idx="3">
            <a:schemeClr val="accent4"/>
          </a:lnRef>
          <a:fillRef idx="0">
            <a:schemeClr val="accent4"/>
          </a:fillRef>
          <a:effectRef idx="2">
            <a:schemeClr val="accent4"/>
          </a:effectRef>
          <a:fontRef idx="minor">
            <a:schemeClr val="tx1"/>
          </a:fontRef>
        </p:style>
      </p:cxnSp>
      <p:sp>
        <p:nvSpPr>
          <p:cNvPr id="6" name="Tekstvak 5">
            <a:extLst>
              <a:ext uri="{FF2B5EF4-FFF2-40B4-BE49-F238E27FC236}">
                <a16:creationId xmlns:a16="http://schemas.microsoft.com/office/drawing/2014/main" id="{3FB8537D-346E-FDC1-4C8B-FF495ADBC677}"/>
              </a:ext>
            </a:extLst>
          </p:cNvPr>
          <p:cNvSpPr txBox="1"/>
          <p:nvPr/>
        </p:nvSpPr>
        <p:spPr>
          <a:xfrm>
            <a:off x="2567608" y="1916832"/>
            <a:ext cx="1440160" cy="461665"/>
          </a:xfrm>
          <a:prstGeom prst="rect">
            <a:avLst/>
          </a:prstGeom>
          <a:noFill/>
        </p:spPr>
        <p:txBody>
          <a:bodyPr wrap="square" rtlCol="0">
            <a:spAutoFit/>
          </a:bodyPr>
          <a:lstStyle/>
          <a:p>
            <a:r>
              <a:rPr lang="nl-NL" sz="2400" dirty="0">
                <a:latin typeface="Baguet Script" panose="00000500000000000000" pitchFamily="2" charset="0"/>
              </a:rPr>
              <a:t>Placenta</a:t>
            </a:r>
          </a:p>
        </p:txBody>
      </p:sp>
      <p:sp>
        <p:nvSpPr>
          <p:cNvPr id="7" name="Tekstvak 6">
            <a:extLst>
              <a:ext uri="{FF2B5EF4-FFF2-40B4-BE49-F238E27FC236}">
                <a16:creationId xmlns:a16="http://schemas.microsoft.com/office/drawing/2014/main" id="{14BEF6F5-6DF5-9B5A-6E2D-6C871967BC33}"/>
              </a:ext>
            </a:extLst>
          </p:cNvPr>
          <p:cNvSpPr txBox="1"/>
          <p:nvPr/>
        </p:nvSpPr>
        <p:spPr>
          <a:xfrm>
            <a:off x="5951984" y="1916831"/>
            <a:ext cx="1944216" cy="461665"/>
          </a:xfrm>
          <a:prstGeom prst="rect">
            <a:avLst/>
          </a:prstGeom>
          <a:noFill/>
        </p:spPr>
        <p:txBody>
          <a:bodyPr wrap="square" rtlCol="0">
            <a:spAutoFit/>
          </a:bodyPr>
          <a:lstStyle/>
          <a:p>
            <a:r>
              <a:rPr lang="nl-NL" sz="2400" dirty="0">
                <a:latin typeface="Baguet Script" panose="00000500000000000000" pitchFamily="2" charset="0"/>
              </a:rPr>
              <a:t>Vruchtwater</a:t>
            </a:r>
          </a:p>
        </p:txBody>
      </p:sp>
      <p:sp>
        <p:nvSpPr>
          <p:cNvPr id="8" name="Tijdelijke aanduiding voor inhoud 2">
            <a:extLst>
              <a:ext uri="{FF2B5EF4-FFF2-40B4-BE49-F238E27FC236}">
                <a16:creationId xmlns:a16="http://schemas.microsoft.com/office/drawing/2014/main" id="{0F27EBB8-F7EE-A491-B49E-FBE13E50CCBF}"/>
              </a:ext>
            </a:extLst>
          </p:cNvPr>
          <p:cNvSpPr txBox="1">
            <a:spLocks/>
          </p:cNvSpPr>
          <p:nvPr/>
        </p:nvSpPr>
        <p:spPr bwMode="auto">
          <a:xfrm>
            <a:off x="5912786" y="2654102"/>
            <a:ext cx="4622304" cy="3422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buFont typeface="Wingdings" pitchFamily="2" charset="2"/>
              <a:buNone/>
            </a:pPr>
            <a:r>
              <a:rPr lang="nl-NL" sz="1600" kern="0" dirty="0"/>
              <a:t>Biedt bescherming tegen stoten </a:t>
            </a:r>
          </a:p>
          <a:p>
            <a:pPr marL="0" indent="0">
              <a:buFont typeface="Wingdings" pitchFamily="2" charset="2"/>
              <a:buNone/>
            </a:pPr>
            <a:r>
              <a:rPr lang="nl-NL" sz="1600" kern="0" dirty="0"/>
              <a:t>Houdt de temperatuur constant</a:t>
            </a:r>
          </a:p>
          <a:p>
            <a:pPr marL="0" indent="0">
              <a:buFont typeface="Wingdings" pitchFamily="2" charset="2"/>
              <a:buNone/>
            </a:pPr>
            <a:r>
              <a:rPr lang="nl-NL" sz="1600" kern="0" dirty="0"/>
              <a:t>Steunt ontwikkeling longen en darmen</a:t>
            </a:r>
          </a:p>
          <a:p>
            <a:pPr marL="0" indent="0">
              <a:buFont typeface="Wingdings" pitchFamily="2" charset="2"/>
              <a:buNone/>
            </a:pPr>
            <a:r>
              <a:rPr lang="nl-NL" sz="1600" kern="0" dirty="0"/>
              <a:t>Remt overdracht van ziekteverwekkers</a:t>
            </a:r>
          </a:p>
          <a:p>
            <a:pPr marL="0" indent="0">
              <a:buFont typeface="Wingdings" pitchFamily="2" charset="2"/>
              <a:buNone/>
            </a:pPr>
            <a:endParaRPr lang="nl-NL" sz="1600" kern="0" dirty="0"/>
          </a:p>
        </p:txBody>
      </p:sp>
    </p:spTree>
    <p:extLst>
      <p:ext uri="{BB962C8B-B14F-4D97-AF65-F5344CB8AC3E}">
        <p14:creationId xmlns:p14="http://schemas.microsoft.com/office/powerpoint/2010/main" val="311586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E2EAFE-1A01-B2CF-7DA0-F0E84DC81EBD}"/>
              </a:ext>
            </a:extLst>
          </p:cNvPr>
          <p:cNvSpPr>
            <a:spLocks noGrp="1"/>
          </p:cNvSpPr>
          <p:nvPr>
            <p:ph type="title"/>
          </p:nvPr>
        </p:nvSpPr>
        <p:spPr/>
        <p:txBody>
          <a:bodyPr/>
          <a:lstStyle/>
          <a:p>
            <a:r>
              <a:rPr lang="nl-NL" dirty="0"/>
              <a:t>Overleg in duo’s</a:t>
            </a:r>
          </a:p>
        </p:txBody>
      </p:sp>
      <p:sp>
        <p:nvSpPr>
          <p:cNvPr id="3" name="Tijdelijke aanduiding voor inhoud 2">
            <a:extLst>
              <a:ext uri="{FF2B5EF4-FFF2-40B4-BE49-F238E27FC236}">
                <a16:creationId xmlns:a16="http://schemas.microsoft.com/office/drawing/2014/main" id="{CAAF257B-85BD-DC3E-8213-24273CF024A8}"/>
              </a:ext>
            </a:extLst>
          </p:cNvPr>
          <p:cNvSpPr>
            <a:spLocks noGrp="1"/>
          </p:cNvSpPr>
          <p:nvPr>
            <p:ph idx="1"/>
          </p:nvPr>
        </p:nvSpPr>
        <p:spPr/>
        <p:txBody>
          <a:bodyPr/>
          <a:lstStyle/>
          <a:p>
            <a:pPr marL="0" indent="0">
              <a:buNone/>
            </a:pPr>
            <a:r>
              <a:rPr lang="nl-NL" dirty="0"/>
              <a:t>Je jongere broertje of zusje wil weten hoe het werkt in de buik van een zwangere vrouw. </a:t>
            </a:r>
          </a:p>
          <a:p>
            <a:pPr marL="0" indent="0">
              <a:buNone/>
            </a:pPr>
            <a:endParaRPr lang="nl-NL" dirty="0"/>
          </a:p>
          <a:p>
            <a:pPr marL="0" indent="0">
              <a:buNone/>
            </a:pPr>
            <a:r>
              <a:rPr lang="nl-NL" dirty="0"/>
              <a:t>Leg begrijpelijk uit hoe een foetus:</a:t>
            </a:r>
          </a:p>
          <a:p>
            <a:pPr marL="514350" indent="-514350">
              <a:buFont typeface="+mj-lt"/>
              <a:buAutoNum type="arabicPeriod"/>
            </a:pPr>
            <a:r>
              <a:rPr lang="nl-NL" dirty="0"/>
              <a:t>ademhaalt en zuurstof krijgt. </a:t>
            </a:r>
          </a:p>
          <a:p>
            <a:pPr marL="514350" indent="-514350">
              <a:buFont typeface="+mj-lt"/>
              <a:buAutoNum type="arabicPeriod"/>
            </a:pPr>
            <a:r>
              <a:rPr lang="nl-NL" dirty="0"/>
              <a:t>eet / voedingsstoffen krijgt. </a:t>
            </a:r>
          </a:p>
          <a:p>
            <a:pPr marL="514350" indent="-514350">
              <a:buFont typeface="+mj-lt"/>
              <a:buAutoNum type="arabicPeriod"/>
            </a:pPr>
            <a:r>
              <a:rPr lang="nl-NL"/>
              <a:t>vruchtwater gebruikt.</a:t>
            </a:r>
            <a:endParaRPr lang="nl-NL" dirty="0"/>
          </a:p>
          <a:p>
            <a:pPr marL="0" indent="0">
              <a:buNone/>
            </a:pPr>
            <a:endParaRPr lang="nl-NL" i="1" dirty="0"/>
          </a:p>
          <a:p>
            <a:pPr marL="0" indent="0">
              <a:buNone/>
            </a:pPr>
            <a:r>
              <a:rPr lang="nl-NL" i="1" dirty="0"/>
              <a:t>Gebruik in je antwoord de woorden: navelstreng, </a:t>
            </a:r>
          </a:p>
          <a:p>
            <a:pPr marL="0" indent="0">
              <a:buNone/>
            </a:pPr>
            <a:r>
              <a:rPr lang="nl-NL" i="1" dirty="0"/>
              <a:t>bloed baby, bloed moeder, placenta en vruchtwater</a:t>
            </a:r>
            <a:endParaRPr lang="nl-NL" dirty="0"/>
          </a:p>
          <a:p>
            <a:pPr marL="0" indent="0">
              <a:buNone/>
            </a:pPr>
            <a:endParaRPr lang="nl-NL" dirty="0"/>
          </a:p>
        </p:txBody>
      </p:sp>
    </p:spTree>
    <p:extLst>
      <p:ext uri="{BB962C8B-B14F-4D97-AF65-F5344CB8AC3E}">
        <p14:creationId xmlns:p14="http://schemas.microsoft.com/office/powerpoint/2010/main" val="1953943640"/>
      </p:ext>
    </p:extLst>
  </p:cSld>
  <p:clrMapOvr>
    <a:masterClrMapping/>
  </p:clrMapOvr>
</p:sld>
</file>

<file path=ppt/theme/theme1.xml><?xml version="1.0" encoding="utf-8"?>
<a:theme xmlns:a="http://schemas.openxmlformats.org/drawingml/2006/main" name="Thema1">
  <a:themeElements>
    <a:clrScheme name="Niveau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Niveau">
      <a:majorFont>
        <a:latin typeface="Garamond"/>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iveau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Niveau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Niveau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Niveau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Niveau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Niveau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Niveau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Niveau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8DFA3C544AF3429179B7E9AA4F2739" ma:contentTypeVersion="35" ma:contentTypeDescription="Een nieuw document maken." ma:contentTypeScope="" ma:versionID="c89135477105d236bcfb40c4f63c8d6a">
  <xsd:schema xmlns:xsd="http://www.w3.org/2001/XMLSchema" xmlns:xs="http://www.w3.org/2001/XMLSchema" xmlns:p="http://schemas.microsoft.com/office/2006/metadata/properties" xmlns:ns3="9235e857-ae3b-4512-896b-eb3452cdb45b" xmlns:ns4="d43c25b4-f9cb-4440-b4b3-9a18005170c4" targetNamespace="http://schemas.microsoft.com/office/2006/metadata/properties" ma:root="true" ma:fieldsID="8027adb03d41cc574362fc0f50ca4cf8" ns3:_="" ns4:_="">
    <xsd:import namespace="9235e857-ae3b-4512-896b-eb3452cdb45b"/>
    <xsd:import namespace="d43c25b4-f9cb-4440-b4b3-9a18005170c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AutoKeyPoints" minOccurs="0"/>
                <xsd:element ref="ns4:MediaServiceKeyPoints"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Distribution_Groups" minOccurs="0"/>
                <xsd:element ref="ns4:LMS_Mapping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Teams_Channel_Section_Location" minOccurs="0"/>
                <xsd:element ref="ns4:_activity"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35e857-ae3b-4512-896b-eb3452cdb45b"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element name="SharingHintHash" ma:index="10" nillable="true" ma:displayName="Hint-hash dele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43c25b4-f9cb-4440-b4b3-9a18005170c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NotebookType" ma:index="19" nillable="true" ma:displayName="Notebook Type" ma:internalName="NotebookType">
      <xsd:simpleType>
        <xsd:restriction base="dms:Text"/>
      </xsd:simpleType>
    </xsd:element>
    <xsd:element name="FolderType" ma:index="20" nillable="true" ma:displayName="Folder Type" ma:internalName="FolderType">
      <xsd:simpleType>
        <xsd:restriction base="dms:Text"/>
      </xsd:simpleType>
    </xsd:element>
    <xsd:element name="CultureName" ma:index="21" nillable="true" ma:displayName="Culture Name" ma:internalName="CultureName">
      <xsd:simpleType>
        <xsd:restriction base="dms:Text"/>
      </xsd:simpleType>
    </xsd:element>
    <xsd:element name="AppVersion" ma:index="22" nillable="true" ma:displayName="App Version" ma:internalName="AppVersion">
      <xsd:simpleType>
        <xsd:restriction base="dms:Text"/>
      </xsd:simpleType>
    </xsd:element>
    <xsd:element name="TeamsChannelId" ma:index="23" nillable="true" ma:displayName="Teams Channel Id" ma:internalName="TeamsChannelId">
      <xsd:simpleType>
        <xsd:restriction base="dms:Text"/>
      </xsd:simpleType>
    </xsd:element>
    <xsd:element name="Owner" ma:index="24"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5" nillable="true" ma:displayName="Math Settings" ma:internalName="Math_Settings">
      <xsd:simpleType>
        <xsd:restriction base="dms:Text"/>
      </xsd:simpleType>
    </xsd:element>
    <xsd:element name="DefaultSectionNames" ma:index="26" nillable="true" ma:displayName="Default Section Names" ma:internalName="DefaultSectionNames">
      <xsd:simpleType>
        <xsd:restriction base="dms:Note">
          <xsd:maxLength value="255"/>
        </xsd:restriction>
      </xsd:simpleType>
    </xsd:element>
    <xsd:element name="Templates" ma:index="27" nillable="true" ma:displayName="Templates" ma:internalName="Templates">
      <xsd:simpleType>
        <xsd:restriction base="dms:Note">
          <xsd:maxLength value="255"/>
        </xsd:restriction>
      </xsd:simpleType>
    </xsd:element>
    <xsd:element name="Teachers" ma:index="28"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9"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30"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31" nillable="true" ma:displayName="Distribution Groups" ma:internalName="Distribution_Groups">
      <xsd:simpleType>
        <xsd:restriction base="dms:Note">
          <xsd:maxLength value="255"/>
        </xsd:restriction>
      </xsd:simpleType>
    </xsd:element>
    <xsd:element name="LMS_Mappings" ma:index="32" nillable="true" ma:displayName="LMS Mappings" ma:internalName="LMS_Mappings">
      <xsd:simpleType>
        <xsd:restriction base="dms:Note">
          <xsd:maxLength value="255"/>
        </xsd:restriction>
      </xsd:simpleType>
    </xsd:element>
    <xsd:element name="Invited_Teachers" ma:index="33" nillable="true" ma:displayName="Invited Teachers" ma:internalName="Invited_Teachers">
      <xsd:simpleType>
        <xsd:restriction base="dms:Note">
          <xsd:maxLength value="255"/>
        </xsd:restriction>
      </xsd:simpleType>
    </xsd:element>
    <xsd:element name="Invited_Students" ma:index="34" nillable="true" ma:displayName="Invited Students" ma:internalName="Invited_Students">
      <xsd:simpleType>
        <xsd:restriction base="dms:Note">
          <xsd:maxLength value="255"/>
        </xsd:restriction>
      </xsd:simpleType>
    </xsd:element>
    <xsd:element name="Self_Registration_Enabled" ma:index="35" nillable="true" ma:displayName="Self Registration Enabled" ma:internalName="Self_Registration_Enabled">
      <xsd:simpleType>
        <xsd:restriction base="dms:Boolean"/>
      </xsd:simpleType>
    </xsd:element>
    <xsd:element name="Has_Teacher_Only_SectionGroup" ma:index="36" nillable="true" ma:displayName="Has Teacher Only SectionGroup" ma:internalName="Has_Teacher_Only_SectionGroup">
      <xsd:simpleType>
        <xsd:restriction base="dms:Boolean"/>
      </xsd:simpleType>
    </xsd:element>
    <xsd:element name="Is_Collaboration_Space_Locked" ma:index="37" nillable="true" ma:displayName="Is Collaboration Space Locked" ma:internalName="Is_Collaboration_Space_Locked">
      <xsd:simpleType>
        <xsd:restriction base="dms:Boolean"/>
      </xsd:simpleType>
    </xsd:element>
    <xsd:element name="IsNotebookLocked" ma:index="38" nillable="true" ma:displayName="Is Notebook Locked" ma:internalName="IsNotebookLocked">
      <xsd:simpleType>
        <xsd:restriction base="dms:Boolean"/>
      </xsd:simpleType>
    </xsd:element>
    <xsd:element name="Teams_Channel_Section_Location" ma:index="39" nillable="true" ma:displayName="Teams Channel Section Location" ma:internalName="Teams_Channel_Section_Location">
      <xsd:simpleType>
        <xsd:restriction base="dms:Text"/>
      </xsd:simpleType>
    </xsd:element>
    <xsd:element name="_activity" ma:index="40" nillable="true" ma:displayName="_activity" ma:hidden="true" ma:internalName="_activity">
      <xsd:simpleType>
        <xsd:restriction base="dms:Note"/>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Owner xmlns="d43c25b4-f9cb-4440-b4b3-9a18005170c4">
      <UserInfo>
        <DisplayName/>
        <AccountId xsi:nil="true"/>
        <AccountType/>
      </UserInfo>
    </Owner>
    <Distribution_Groups xmlns="d43c25b4-f9cb-4440-b4b3-9a18005170c4" xsi:nil="true"/>
    <Math_Settings xmlns="d43c25b4-f9cb-4440-b4b3-9a18005170c4" xsi:nil="true"/>
    <FolderType xmlns="d43c25b4-f9cb-4440-b4b3-9a18005170c4" xsi:nil="true"/>
    <Student_Groups xmlns="d43c25b4-f9cb-4440-b4b3-9a18005170c4">
      <UserInfo>
        <DisplayName/>
        <AccountId xsi:nil="true"/>
        <AccountType/>
      </UserInfo>
    </Student_Groups>
    <Templates xmlns="d43c25b4-f9cb-4440-b4b3-9a18005170c4" xsi:nil="true"/>
    <LMS_Mappings xmlns="d43c25b4-f9cb-4440-b4b3-9a18005170c4" xsi:nil="true"/>
    <Invited_Teachers xmlns="d43c25b4-f9cb-4440-b4b3-9a18005170c4" xsi:nil="true"/>
    <Invited_Students xmlns="d43c25b4-f9cb-4440-b4b3-9a18005170c4" xsi:nil="true"/>
    <Students xmlns="d43c25b4-f9cb-4440-b4b3-9a18005170c4">
      <UserInfo>
        <DisplayName/>
        <AccountId xsi:nil="true"/>
        <AccountType/>
      </UserInfo>
    </Students>
    <DefaultSectionNames xmlns="d43c25b4-f9cb-4440-b4b3-9a18005170c4" xsi:nil="true"/>
    <_activity xmlns="d43c25b4-f9cb-4440-b4b3-9a18005170c4" xsi:nil="true"/>
    <CultureName xmlns="d43c25b4-f9cb-4440-b4b3-9a18005170c4" xsi:nil="true"/>
    <Self_Registration_Enabled xmlns="d43c25b4-f9cb-4440-b4b3-9a18005170c4" xsi:nil="true"/>
    <Has_Teacher_Only_SectionGroup xmlns="d43c25b4-f9cb-4440-b4b3-9a18005170c4" xsi:nil="true"/>
    <Is_Collaboration_Space_Locked xmlns="d43c25b4-f9cb-4440-b4b3-9a18005170c4" xsi:nil="true"/>
    <IsNotebookLocked xmlns="d43c25b4-f9cb-4440-b4b3-9a18005170c4" xsi:nil="true"/>
    <NotebookType xmlns="d43c25b4-f9cb-4440-b4b3-9a18005170c4" xsi:nil="true"/>
    <Teachers xmlns="d43c25b4-f9cb-4440-b4b3-9a18005170c4">
      <UserInfo>
        <DisplayName/>
        <AccountId xsi:nil="true"/>
        <AccountType/>
      </UserInfo>
    </Teachers>
    <Teams_Channel_Section_Location xmlns="d43c25b4-f9cb-4440-b4b3-9a18005170c4" xsi:nil="true"/>
    <AppVersion xmlns="d43c25b4-f9cb-4440-b4b3-9a18005170c4" xsi:nil="true"/>
    <TeamsChannelId xmlns="d43c25b4-f9cb-4440-b4b3-9a18005170c4" xsi:nil="true"/>
  </documentManagement>
</p:properties>
</file>

<file path=customXml/itemProps1.xml><?xml version="1.0" encoding="utf-8"?>
<ds:datastoreItem xmlns:ds="http://schemas.openxmlformats.org/officeDocument/2006/customXml" ds:itemID="{A5926B47-747B-45A0-83EB-A57220FF2A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35e857-ae3b-4512-896b-eb3452cdb45b"/>
    <ds:schemaRef ds:uri="d43c25b4-f9cb-4440-b4b3-9a1800517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578C9F-3E11-4246-8C2C-104FA7A54A74}">
  <ds:schemaRefs>
    <ds:schemaRef ds:uri="http://schemas.microsoft.com/sharepoint/v3/contenttype/forms"/>
  </ds:schemaRefs>
</ds:datastoreItem>
</file>

<file path=customXml/itemProps3.xml><?xml version="1.0" encoding="utf-8"?>
<ds:datastoreItem xmlns:ds="http://schemas.openxmlformats.org/officeDocument/2006/customXml" ds:itemID="{DC2E118A-88C5-4025-A8AC-5A07E42A9D5D}">
  <ds:schemaRefs>
    <ds:schemaRef ds:uri="http://purl.org/dc/terms/"/>
    <ds:schemaRef ds:uri="http://purl.org/dc/dcmitype/"/>
    <ds:schemaRef ds:uri="d43c25b4-f9cb-4440-b4b3-9a18005170c4"/>
    <ds:schemaRef ds:uri="http://purl.org/dc/elements/1.1/"/>
    <ds:schemaRef ds:uri="9235e857-ae3b-4512-896b-eb3452cdb45b"/>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7628</TotalTime>
  <Words>584</Words>
  <Application>Microsoft Office PowerPoint</Application>
  <PresentationFormat>Breedbeeld</PresentationFormat>
  <Paragraphs>79</Paragraphs>
  <Slides>8</Slides>
  <Notes>8</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8</vt:i4>
      </vt:variant>
    </vt:vector>
  </HeadingPairs>
  <TitlesOfParts>
    <vt:vector size="15" baseType="lpstr">
      <vt:lpstr>Baguet Script</vt:lpstr>
      <vt:lpstr>Calibri</vt:lpstr>
      <vt:lpstr>Garamond</vt:lpstr>
      <vt:lpstr>Times New Roman</vt:lpstr>
      <vt:lpstr>Verdana</vt:lpstr>
      <vt:lpstr>Wingdings</vt:lpstr>
      <vt:lpstr>Thema1</vt:lpstr>
      <vt:lpstr>Docentenhandleiding</vt:lpstr>
      <vt:lpstr>Stellingen</vt:lpstr>
      <vt:lpstr>Bespreken</vt:lpstr>
      <vt:lpstr>Afbeelding</vt:lpstr>
      <vt:lpstr>T-diagram: Welke functies heeft elk deel</vt:lpstr>
      <vt:lpstr>T – diagram: gen / allel</vt:lpstr>
      <vt:lpstr>Nakijken en bespreken</vt:lpstr>
      <vt:lpstr>Overleg in duo’s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Sofie Faes</dc:creator>
  <cp:lastModifiedBy>Sofie Faes</cp:lastModifiedBy>
  <cp:revision>100</cp:revision>
  <dcterms:created xsi:type="dcterms:W3CDTF">2018-08-16T11:12:12Z</dcterms:created>
  <dcterms:modified xsi:type="dcterms:W3CDTF">2026-03-08T09:42:08Z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0x010100978DFA3C544AF3429179B7E9AA4F2739</vt:lpwstr>
  </property>
</Properties>
</file>