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8288000" cy="10287000"/>
  <p:notesSz cx="6858000" cy="9144000"/>
  <p:embeddedFontLst>
    <p:embeddedFont>
      <p:font typeface="Klein Bold" panose="020B0604020202020204" charset="0"/>
      <p:regular r:id="rId13"/>
    </p:embeddedFont>
    <p:embeddedFont>
      <p:font typeface="Poppins" panose="00000500000000000000" pitchFamily="2" charset="0"/>
      <p:regular r:id="rId14"/>
    </p:embeddedFont>
    <p:embeddedFont>
      <p:font typeface="Poppins Bold" panose="00000800000000000000" charset="0"/>
      <p:regular r:id="rId1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39" d="100"/>
          <a:sy n="39" d="100"/>
        </p:scale>
        <p:origin x="940"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ka de Kroon" userId="8ed5e158-3337-46cb-abbe-1eb21bcadf35" providerId="ADAL" clId="{3B0EA315-604F-4D71-9DE8-F9B9E17E9BC1}"/>
    <pc:docChg chg="modSld">
      <pc:chgData name="Joska de Kroon" userId="8ed5e158-3337-46cb-abbe-1eb21bcadf35" providerId="ADAL" clId="{3B0EA315-604F-4D71-9DE8-F9B9E17E9BC1}" dt="2026-01-26T08:13:05.760" v="64" actId="20577"/>
      <pc:docMkLst>
        <pc:docMk/>
      </pc:docMkLst>
      <pc:sldChg chg="modSp mod">
        <pc:chgData name="Joska de Kroon" userId="8ed5e158-3337-46cb-abbe-1eb21bcadf35" providerId="ADAL" clId="{3B0EA315-604F-4D71-9DE8-F9B9E17E9BC1}" dt="2026-01-26T08:11:44.130" v="24" actId="20577"/>
        <pc:sldMkLst>
          <pc:docMk/>
          <pc:sldMk cId="0" sldId="259"/>
        </pc:sldMkLst>
        <pc:spChg chg="mod">
          <ac:chgData name="Joska de Kroon" userId="8ed5e158-3337-46cb-abbe-1eb21bcadf35" providerId="ADAL" clId="{3B0EA315-604F-4D71-9DE8-F9B9E17E9BC1}" dt="2026-01-26T08:11:44.130" v="24" actId="20577"/>
          <ac:spMkLst>
            <pc:docMk/>
            <pc:sldMk cId="0" sldId="259"/>
            <ac:spMk id="7" creationId="{00000000-0000-0000-0000-000000000000}"/>
          </ac:spMkLst>
        </pc:spChg>
        <pc:spChg chg="mod">
          <ac:chgData name="Joska de Kroon" userId="8ed5e158-3337-46cb-abbe-1eb21bcadf35" providerId="ADAL" clId="{3B0EA315-604F-4D71-9DE8-F9B9E17E9BC1}" dt="2026-01-26T08:11:42.159" v="23" actId="1076"/>
          <ac:spMkLst>
            <pc:docMk/>
            <pc:sldMk cId="0" sldId="259"/>
            <ac:spMk id="9" creationId="{00000000-0000-0000-0000-000000000000}"/>
          </ac:spMkLst>
        </pc:spChg>
      </pc:sldChg>
      <pc:sldChg chg="modSp mod">
        <pc:chgData name="Joska de Kroon" userId="8ed5e158-3337-46cb-abbe-1eb21bcadf35" providerId="ADAL" clId="{3B0EA315-604F-4D71-9DE8-F9B9E17E9BC1}" dt="2026-01-26T08:12:19.566" v="61" actId="404"/>
        <pc:sldMkLst>
          <pc:docMk/>
          <pc:sldMk cId="0" sldId="260"/>
        </pc:sldMkLst>
        <pc:spChg chg="mod">
          <ac:chgData name="Joska de Kroon" userId="8ed5e158-3337-46cb-abbe-1eb21bcadf35" providerId="ADAL" clId="{3B0EA315-604F-4D71-9DE8-F9B9E17E9BC1}" dt="2026-01-26T08:12:19.566" v="61" actId="404"/>
          <ac:spMkLst>
            <pc:docMk/>
            <pc:sldMk cId="0" sldId="260"/>
            <ac:spMk id="8" creationId="{00000000-0000-0000-0000-000000000000}"/>
          </ac:spMkLst>
        </pc:spChg>
      </pc:sldChg>
      <pc:sldChg chg="modSp mod">
        <pc:chgData name="Joska de Kroon" userId="8ed5e158-3337-46cb-abbe-1eb21bcadf35" providerId="ADAL" clId="{3B0EA315-604F-4D71-9DE8-F9B9E17E9BC1}" dt="2026-01-26T08:12:25.984" v="62" actId="20577"/>
        <pc:sldMkLst>
          <pc:docMk/>
          <pc:sldMk cId="0" sldId="261"/>
        </pc:sldMkLst>
        <pc:spChg chg="mod">
          <ac:chgData name="Joska de Kroon" userId="8ed5e158-3337-46cb-abbe-1eb21bcadf35" providerId="ADAL" clId="{3B0EA315-604F-4D71-9DE8-F9B9E17E9BC1}" dt="2026-01-26T08:12:25.984" v="62" actId="20577"/>
          <ac:spMkLst>
            <pc:docMk/>
            <pc:sldMk cId="0" sldId="261"/>
            <ac:spMk id="9" creationId="{00000000-0000-0000-0000-000000000000}"/>
          </ac:spMkLst>
        </pc:spChg>
      </pc:sldChg>
      <pc:sldChg chg="modSp mod">
        <pc:chgData name="Joska de Kroon" userId="8ed5e158-3337-46cb-abbe-1eb21bcadf35" providerId="ADAL" clId="{3B0EA315-604F-4D71-9DE8-F9B9E17E9BC1}" dt="2026-01-26T08:12:42.638" v="63" actId="20577"/>
        <pc:sldMkLst>
          <pc:docMk/>
          <pc:sldMk cId="0" sldId="263"/>
        </pc:sldMkLst>
        <pc:spChg chg="mod">
          <ac:chgData name="Joska de Kroon" userId="8ed5e158-3337-46cb-abbe-1eb21bcadf35" providerId="ADAL" clId="{3B0EA315-604F-4D71-9DE8-F9B9E17E9BC1}" dt="2026-01-26T08:12:42.638" v="63" actId="20577"/>
          <ac:spMkLst>
            <pc:docMk/>
            <pc:sldMk cId="0" sldId="263"/>
            <ac:spMk id="8" creationId="{00000000-0000-0000-0000-000000000000}"/>
          </ac:spMkLst>
        </pc:spChg>
      </pc:sldChg>
      <pc:sldChg chg="modSp mod">
        <pc:chgData name="Joska de Kroon" userId="8ed5e158-3337-46cb-abbe-1eb21bcadf35" providerId="ADAL" clId="{3B0EA315-604F-4D71-9DE8-F9B9E17E9BC1}" dt="2026-01-26T08:13:05.760" v="64" actId="20577"/>
        <pc:sldMkLst>
          <pc:docMk/>
          <pc:sldMk cId="0" sldId="265"/>
        </pc:sldMkLst>
        <pc:spChg chg="mod">
          <ac:chgData name="Joska de Kroon" userId="8ed5e158-3337-46cb-abbe-1eb21bcadf35" providerId="ADAL" clId="{3B0EA315-604F-4D71-9DE8-F9B9E17E9BC1}" dt="2026-01-26T08:13:05.760" v="64" actId="20577"/>
          <ac:spMkLst>
            <pc:docMk/>
            <pc:sldMk cId="0" sldId="265"/>
            <ac:spMk id="7"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1/26/2026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‹nr.›</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hyperlink" Target="https://creativecommons.org/licenses/by-sa/4.0/deed.nl"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sv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sv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7.svg"/><Relationship Id="rId7"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7.svg"/><Relationship Id="rId7"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D6E8"/>
        </a:solidFill>
        <a:effectLst/>
      </p:bgPr>
    </p:bg>
    <p:spTree>
      <p:nvGrpSpPr>
        <p:cNvPr id="1" name=""/>
        <p:cNvGrpSpPr/>
        <p:nvPr/>
      </p:nvGrpSpPr>
      <p:grpSpPr>
        <a:xfrm>
          <a:off x="0" y="0"/>
          <a:ext cx="0" cy="0"/>
          <a:chOff x="0" y="0"/>
          <a:chExt cx="0" cy="0"/>
        </a:xfrm>
      </p:grpSpPr>
      <p:grpSp>
        <p:nvGrpSpPr>
          <p:cNvPr id="2" name="Group 2"/>
          <p:cNvGrpSpPr/>
          <p:nvPr/>
        </p:nvGrpSpPr>
        <p:grpSpPr>
          <a:xfrm>
            <a:off x="1772954" y="1374388"/>
            <a:ext cx="15231018" cy="13327141"/>
            <a:chOff x="0" y="0"/>
            <a:chExt cx="812800" cy="711200"/>
          </a:xfrm>
        </p:grpSpPr>
        <p:sp>
          <p:nvSpPr>
            <p:cNvPr id="3" name="Freeform 3"/>
            <p:cNvSpPr/>
            <p:nvPr/>
          </p:nvSpPr>
          <p:spPr>
            <a:xfrm>
              <a:off x="0" y="1487"/>
              <a:ext cx="812800" cy="708225"/>
            </a:xfrm>
            <a:custGeom>
              <a:avLst/>
              <a:gdLst/>
              <a:ahLst/>
              <a:cxnLst/>
              <a:rect l="l" t="t" r="r" b="b"/>
              <a:pathLst>
                <a:path w="812800" h="708225">
                  <a:moveTo>
                    <a:pt x="23706" y="46350"/>
                  </a:moveTo>
                  <a:lnTo>
                    <a:pt x="382694" y="1476"/>
                  </a:lnTo>
                  <a:cubicBezTo>
                    <a:pt x="398437" y="-492"/>
                    <a:pt x="414363" y="-492"/>
                    <a:pt x="430106" y="1476"/>
                  </a:cubicBezTo>
                  <a:lnTo>
                    <a:pt x="789094" y="46350"/>
                  </a:lnTo>
                  <a:cubicBezTo>
                    <a:pt x="802637" y="48043"/>
                    <a:pt x="812800" y="59555"/>
                    <a:pt x="812800" y="73203"/>
                  </a:cubicBezTo>
                  <a:lnTo>
                    <a:pt x="812800" y="635023"/>
                  </a:lnTo>
                  <a:cubicBezTo>
                    <a:pt x="812800" y="648671"/>
                    <a:pt x="802637" y="660183"/>
                    <a:pt x="789094" y="661876"/>
                  </a:cubicBezTo>
                  <a:lnTo>
                    <a:pt x="430106" y="706750"/>
                  </a:lnTo>
                  <a:cubicBezTo>
                    <a:pt x="414363" y="708718"/>
                    <a:pt x="398437" y="708718"/>
                    <a:pt x="382694" y="706750"/>
                  </a:cubicBezTo>
                  <a:lnTo>
                    <a:pt x="23706" y="661876"/>
                  </a:lnTo>
                  <a:cubicBezTo>
                    <a:pt x="10163" y="660183"/>
                    <a:pt x="0" y="648671"/>
                    <a:pt x="0" y="635023"/>
                  </a:cubicBezTo>
                  <a:lnTo>
                    <a:pt x="0" y="73203"/>
                  </a:lnTo>
                  <a:cubicBezTo>
                    <a:pt x="0" y="59555"/>
                    <a:pt x="10163" y="48043"/>
                    <a:pt x="23706" y="46350"/>
                  </a:cubicBezTo>
                  <a:close/>
                </a:path>
              </a:pathLst>
            </a:custGeom>
            <a:solidFill>
              <a:srgbClr val="FFFFFF"/>
            </a:solidFill>
            <a:ln w="190500" cap="rnd">
              <a:solidFill>
                <a:srgbClr val="FFE6F1"/>
              </a:solidFill>
              <a:prstDash val="solid"/>
              <a:round/>
            </a:ln>
          </p:spPr>
          <p:txBody>
            <a:bodyPr/>
            <a:lstStyle/>
            <a:p>
              <a:endParaRPr lang="nl-NL"/>
            </a:p>
          </p:txBody>
        </p:sp>
        <p:sp>
          <p:nvSpPr>
            <p:cNvPr id="4" name="TextBox 4"/>
            <p:cNvSpPr txBox="1"/>
            <p:nvPr/>
          </p:nvSpPr>
          <p:spPr>
            <a:xfrm>
              <a:off x="0" y="-12700"/>
              <a:ext cx="812800" cy="698500"/>
            </a:xfrm>
            <a:prstGeom prst="rect">
              <a:avLst/>
            </a:prstGeom>
          </p:spPr>
          <p:txBody>
            <a:bodyPr lIns="50800" tIns="50800" rIns="50800" bIns="50800" rtlCol="0" anchor="ctr"/>
            <a:lstStyle/>
            <a:p>
              <a:pPr algn="ctr">
                <a:lnSpc>
                  <a:spcPts val="2659"/>
                </a:lnSpc>
                <a:spcBef>
                  <a:spcPct val="0"/>
                </a:spcBef>
              </a:pPr>
              <a:endParaRPr/>
            </a:p>
          </p:txBody>
        </p:sp>
      </p:grpSp>
      <p:sp>
        <p:nvSpPr>
          <p:cNvPr id="5" name="Freeform 5"/>
          <p:cNvSpPr/>
          <p:nvPr/>
        </p:nvSpPr>
        <p:spPr>
          <a:xfrm rot="1755855">
            <a:off x="281193" y="1240725"/>
            <a:ext cx="2983523" cy="4625617"/>
          </a:xfrm>
          <a:custGeom>
            <a:avLst/>
            <a:gdLst/>
            <a:ahLst/>
            <a:cxnLst/>
            <a:rect l="l" t="t" r="r" b="b"/>
            <a:pathLst>
              <a:path w="2983523" h="4625617">
                <a:moveTo>
                  <a:pt x="0" y="0"/>
                </a:moveTo>
                <a:lnTo>
                  <a:pt x="2983523" y="0"/>
                </a:lnTo>
                <a:lnTo>
                  <a:pt x="2983523" y="4625617"/>
                </a:lnTo>
                <a:lnTo>
                  <a:pt x="0" y="4625617"/>
                </a:lnTo>
                <a:lnTo>
                  <a:pt x="0" y="0"/>
                </a:lnTo>
                <a:close/>
              </a:path>
            </a:pathLst>
          </a:custGeom>
          <a:blipFill>
            <a:blip r:embed="rId2"/>
            <a:stretch>
              <a:fillRect/>
            </a:stretch>
          </a:blipFill>
        </p:spPr>
        <p:txBody>
          <a:bodyPr/>
          <a:lstStyle/>
          <a:p>
            <a:endParaRPr lang="nl-NL"/>
          </a:p>
        </p:txBody>
      </p:sp>
      <p:sp>
        <p:nvSpPr>
          <p:cNvPr id="6" name="Freeform 6"/>
          <p:cNvSpPr/>
          <p:nvPr/>
        </p:nvSpPr>
        <p:spPr>
          <a:xfrm rot="-929363">
            <a:off x="1004003" y="6797074"/>
            <a:ext cx="3279584" cy="4922452"/>
          </a:xfrm>
          <a:custGeom>
            <a:avLst/>
            <a:gdLst/>
            <a:ahLst/>
            <a:cxnLst/>
            <a:rect l="l" t="t" r="r" b="b"/>
            <a:pathLst>
              <a:path w="3279584" h="4922452">
                <a:moveTo>
                  <a:pt x="0" y="0"/>
                </a:moveTo>
                <a:lnTo>
                  <a:pt x="3279584" y="0"/>
                </a:lnTo>
                <a:lnTo>
                  <a:pt x="3279584" y="4922452"/>
                </a:lnTo>
                <a:lnTo>
                  <a:pt x="0" y="4922452"/>
                </a:lnTo>
                <a:lnTo>
                  <a:pt x="0" y="0"/>
                </a:lnTo>
                <a:close/>
              </a:path>
            </a:pathLst>
          </a:custGeom>
          <a:blipFill>
            <a:blip r:embed="rId3"/>
            <a:stretch>
              <a:fillRect/>
            </a:stretch>
          </a:blipFill>
        </p:spPr>
        <p:txBody>
          <a:bodyPr/>
          <a:lstStyle/>
          <a:p>
            <a:endParaRPr lang="nl-NL"/>
          </a:p>
        </p:txBody>
      </p:sp>
      <p:sp>
        <p:nvSpPr>
          <p:cNvPr id="7" name="Freeform 7"/>
          <p:cNvSpPr/>
          <p:nvPr/>
        </p:nvSpPr>
        <p:spPr>
          <a:xfrm rot="1261587">
            <a:off x="13111235" y="1690138"/>
            <a:ext cx="3516092" cy="1107569"/>
          </a:xfrm>
          <a:custGeom>
            <a:avLst/>
            <a:gdLst/>
            <a:ahLst/>
            <a:cxnLst/>
            <a:rect l="l" t="t" r="r" b="b"/>
            <a:pathLst>
              <a:path w="3516092" h="1107569">
                <a:moveTo>
                  <a:pt x="0" y="0"/>
                </a:moveTo>
                <a:lnTo>
                  <a:pt x="3516091" y="0"/>
                </a:lnTo>
                <a:lnTo>
                  <a:pt x="3516091" y="1107569"/>
                </a:lnTo>
                <a:lnTo>
                  <a:pt x="0" y="1107569"/>
                </a:lnTo>
                <a:lnTo>
                  <a:pt x="0" y="0"/>
                </a:lnTo>
                <a:close/>
              </a:path>
            </a:pathLst>
          </a:custGeom>
          <a:blipFill>
            <a:blip r:embed="rId4"/>
            <a:stretch>
              <a:fillRect/>
            </a:stretch>
          </a:blipFill>
        </p:spPr>
        <p:txBody>
          <a:bodyPr/>
          <a:lstStyle/>
          <a:p>
            <a:endParaRPr lang="nl-NL"/>
          </a:p>
        </p:txBody>
      </p:sp>
      <p:sp>
        <p:nvSpPr>
          <p:cNvPr id="8" name="Freeform 8"/>
          <p:cNvSpPr/>
          <p:nvPr/>
        </p:nvSpPr>
        <p:spPr>
          <a:xfrm>
            <a:off x="12900712" y="7209420"/>
            <a:ext cx="4103260" cy="3492900"/>
          </a:xfrm>
          <a:custGeom>
            <a:avLst/>
            <a:gdLst/>
            <a:ahLst/>
            <a:cxnLst/>
            <a:rect l="l" t="t" r="r" b="b"/>
            <a:pathLst>
              <a:path w="4103260" h="3492900">
                <a:moveTo>
                  <a:pt x="0" y="0"/>
                </a:moveTo>
                <a:lnTo>
                  <a:pt x="4103260" y="0"/>
                </a:lnTo>
                <a:lnTo>
                  <a:pt x="4103260" y="3492900"/>
                </a:lnTo>
                <a:lnTo>
                  <a:pt x="0" y="3492900"/>
                </a:lnTo>
                <a:lnTo>
                  <a:pt x="0" y="0"/>
                </a:lnTo>
                <a:close/>
              </a:path>
            </a:pathLst>
          </a:custGeom>
          <a:blipFill>
            <a:blip r:embed="rId5"/>
            <a:stretch>
              <a:fillRect/>
            </a:stretch>
          </a:blipFill>
        </p:spPr>
        <p:txBody>
          <a:bodyPr/>
          <a:lstStyle/>
          <a:p>
            <a:endParaRPr lang="nl-NL"/>
          </a:p>
        </p:txBody>
      </p:sp>
      <p:sp>
        <p:nvSpPr>
          <p:cNvPr id="9" name="TextBox 9"/>
          <p:cNvSpPr txBox="1"/>
          <p:nvPr/>
        </p:nvSpPr>
        <p:spPr>
          <a:xfrm>
            <a:off x="3902235" y="4364689"/>
            <a:ext cx="10483530" cy="3155357"/>
          </a:xfrm>
          <a:prstGeom prst="rect">
            <a:avLst/>
          </a:prstGeom>
        </p:spPr>
        <p:txBody>
          <a:bodyPr lIns="0" tIns="0" rIns="0" bIns="0" rtlCol="0" anchor="t">
            <a:spAutoFit/>
          </a:bodyPr>
          <a:lstStyle/>
          <a:p>
            <a:pPr algn="ctr">
              <a:lnSpc>
                <a:spcPts val="8108"/>
              </a:lnSpc>
            </a:pPr>
            <a:r>
              <a:rPr lang="en-US" sz="8274" b="1">
                <a:solidFill>
                  <a:srgbClr val="D3347A"/>
                </a:solidFill>
                <a:latin typeface="Klein Bold"/>
                <a:ea typeface="Klein Bold"/>
                <a:cs typeface="Klein Bold"/>
                <a:sym typeface="Klein Bold"/>
              </a:rPr>
              <a:t>Stellingen over hormonale anticonceptie</a:t>
            </a:r>
          </a:p>
        </p:txBody>
      </p:sp>
      <p:sp>
        <p:nvSpPr>
          <p:cNvPr id="10" name="TextBox 10"/>
          <p:cNvSpPr txBox="1"/>
          <p:nvPr/>
        </p:nvSpPr>
        <p:spPr>
          <a:xfrm>
            <a:off x="5682296" y="8927295"/>
            <a:ext cx="6923407" cy="1150440"/>
          </a:xfrm>
          <a:prstGeom prst="rect">
            <a:avLst/>
          </a:prstGeom>
        </p:spPr>
        <p:txBody>
          <a:bodyPr lIns="0" tIns="0" rIns="0" bIns="0" rtlCol="0" anchor="t">
            <a:spAutoFit/>
          </a:bodyPr>
          <a:lstStyle/>
          <a:p>
            <a:pPr algn="ctr">
              <a:lnSpc>
                <a:spcPts val="3013"/>
              </a:lnSpc>
            </a:pPr>
            <a:r>
              <a:rPr lang="en-US" sz="2511">
                <a:solidFill>
                  <a:srgbClr val="000000"/>
                </a:solidFill>
                <a:latin typeface="Poppins"/>
                <a:ea typeface="Poppins"/>
                <a:cs typeface="Poppins"/>
                <a:sym typeface="Poppins"/>
              </a:rPr>
              <a:t>© 2025 Joska de Kroon voor Kennisbank Misconcepten in de Biologie |</a:t>
            </a:r>
            <a:r>
              <a:rPr lang="en-US" sz="2511" u="sng">
                <a:solidFill>
                  <a:srgbClr val="000000"/>
                </a:solidFill>
                <a:latin typeface="Poppins"/>
                <a:ea typeface="Poppins"/>
                <a:cs typeface="Poppins"/>
                <a:sym typeface="Poppins"/>
                <a:hlinkClick r:id="rId6" tooltip="https://creativecommons.org/licenses/by-sa/4.0/deed.nl"/>
              </a:rPr>
              <a:t> CC BY-SA 4.0</a:t>
            </a:r>
          </a:p>
          <a:p>
            <a:pPr algn="ctr">
              <a:lnSpc>
                <a:spcPts val="3013"/>
              </a:lnSpc>
            </a:pPr>
            <a:endParaRPr lang="en-US" sz="2511" u="sng">
              <a:solidFill>
                <a:srgbClr val="000000"/>
              </a:solidFill>
              <a:latin typeface="Poppins"/>
              <a:ea typeface="Poppins"/>
              <a:cs typeface="Poppins"/>
              <a:sym typeface="Poppins"/>
              <a:hlinkClick r:id="rId6" tooltip="https://creativecommons.org/licenses/by-sa/4.0/deed.n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D6E8"/>
        </a:solidFill>
        <a:effectLst/>
      </p:bgPr>
    </p:bg>
    <p:spTree>
      <p:nvGrpSpPr>
        <p:cNvPr id="1" name=""/>
        <p:cNvGrpSpPr/>
        <p:nvPr/>
      </p:nvGrpSpPr>
      <p:grpSpPr>
        <a:xfrm>
          <a:off x="0" y="0"/>
          <a:ext cx="0" cy="0"/>
          <a:chOff x="0" y="0"/>
          <a:chExt cx="0" cy="0"/>
        </a:xfrm>
      </p:grpSpPr>
      <p:grpSp>
        <p:nvGrpSpPr>
          <p:cNvPr id="2" name="Group 2"/>
          <p:cNvGrpSpPr/>
          <p:nvPr/>
        </p:nvGrpSpPr>
        <p:grpSpPr>
          <a:xfrm>
            <a:off x="6302309" y="1807432"/>
            <a:ext cx="10615558" cy="6938836"/>
            <a:chOff x="0" y="0"/>
            <a:chExt cx="2795867" cy="1827512"/>
          </a:xfrm>
        </p:grpSpPr>
        <p:sp>
          <p:nvSpPr>
            <p:cNvPr id="3" name="Freeform 3"/>
            <p:cNvSpPr/>
            <p:nvPr/>
          </p:nvSpPr>
          <p:spPr>
            <a:xfrm>
              <a:off x="0" y="0"/>
              <a:ext cx="2795867" cy="1827512"/>
            </a:xfrm>
            <a:custGeom>
              <a:avLst/>
              <a:gdLst/>
              <a:ahLst/>
              <a:cxnLst/>
              <a:rect l="l" t="t" r="r" b="b"/>
              <a:pathLst>
                <a:path w="2795867" h="1827512">
                  <a:moveTo>
                    <a:pt x="28443" y="0"/>
                  </a:moveTo>
                  <a:lnTo>
                    <a:pt x="2767424" y="0"/>
                  </a:lnTo>
                  <a:cubicBezTo>
                    <a:pt x="2783133" y="0"/>
                    <a:pt x="2795867" y="12734"/>
                    <a:pt x="2795867" y="28443"/>
                  </a:cubicBezTo>
                  <a:lnTo>
                    <a:pt x="2795867" y="1799070"/>
                  </a:lnTo>
                  <a:cubicBezTo>
                    <a:pt x="2795867" y="1806613"/>
                    <a:pt x="2792870" y="1813848"/>
                    <a:pt x="2787536" y="1819182"/>
                  </a:cubicBezTo>
                  <a:cubicBezTo>
                    <a:pt x="2782202" y="1824516"/>
                    <a:pt x="2774968" y="1827512"/>
                    <a:pt x="2767424" y="1827512"/>
                  </a:cubicBezTo>
                  <a:lnTo>
                    <a:pt x="28443" y="1827512"/>
                  </a:lnTo>
                  <a:cubicBezTo>
                    <a:pt x="20899" y="1827512"/>
                    <a:pt x="13665" y="1824516"/>
                    <a:pt x="8331" y="1819182"/>
                  </a:cubicBezTo>
                  <a:cubicBezTo>
                    <a:pt x="2997" y="1813848"/>
                    <a:pt x="0" y="1806613"/>
                    <a:pt x="0" y="1799070"/>
                  </a:cubicBezTo>
                  <a:lnTo>
                    <a:pt x="0" y="28443"/>
                  </a:lnTo>
                  <a:cubicBezTo>
                    <a:pt x="0" y="20899"/>
                    <a:pt x="2997" y="13665"/>
                    <a:pt x="8331" y="8331"/>
                  </a:cubicBezTo>
                  <a:cubicBezTo>
                    <a:pt x="13665" y="2997"/>
                    <a:pt x="20899" y="0"/>
                    <a:pt x="28443" y="0"/>
                  </a:cubicBezTo>
                  <a:close/>
                </a:path>
              </a:pathLst>
            </a:custGeom>
            <a:solidFill>
              <a:srgbClr val="FFFFFF"/>
            </a:solidFill>
          </p:spPr>
          <p:txBody>
            <a:bodyPr/>
            <a:lstStyle/>
            <a:p>
              <a:endParaRPr lang="nl-NL"/>
            </a:p>
          </p:txBody>
        </p:sp>
        <p:sp>
          <p:nvSpPr>
            <p:cNvPr id="4" name="TextBox 4"/>
            <p:cNvSpPr txBox="1"/>
            <p:nvPr/>
          </p:nvSpPr>
          <p:spPr>
            <a:xfrm>
              <a:off x="0" y="-28575"/>
              <a:ext cx="2795867" cy="1856087"/>
            </a:xfrm>
            <a:prstGeom prst="rect">
              <a:avLst/>
            </a:prstGeom>
          </p:spPr>
          <p:txBody>
            <a:bodyPr lIns="50800" tIns="50800" rIns="50800" bIns="50800" rtlCol="0" anchor="ctr"/>
            <a:lstStyle/>
            <a:p>
              <a:pPr algn="ctr">
                <a:lnSpc>
                  <a:spcPts val="3013"/>
                </a:lnSpc>
              </a:pPr>
              <a:endParaRPr/>
            </a:p>
          </p:txBody>
        </p:sp>
      </p:grpSp>
      <p:sp>
        <p:nvSpPr>
          <p:cNvPr id="5" name="Freeform 5"/>
          <p:cNvSpPr/>
          <p:nvPr/>
        </p:nvSpPr>
        <p:spPr>
          <a:xfrm rot="5400000">
            <a:off x="14319550" y="5568160"/>
            <a:ext cx="5196634" cy="617100"/>
          </a:xfrm>
          <a:custGeom>
            <a:avLst/>
            <a:gdLst/>
            <a:ahLst/>
            <a:cxnLst/>
            <a:rect l="l" t="t" r="r" b="b"/>
            <a:pathLst>
              <a:path w="5196634" h="617100">
                <a:moveTo>
                  <a:pt x="0" y="0"/>
                </a:moveTo>
                <a:lnTo>
                  <a:pt x="5196634" y="0"/>
                </a:lnTo>
                <a:lnTo>
                  <a:pt x="5196634" y="617100"/>
                </a:lnTo>
                <a:lnTo>
                  <a:pt x="0" y="6171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nl-NL"/>
          </a:p>
        </p:txBody>
      </p:sp>
      <p:sp>
        <p:nvSpPr>
          <p:cNvPr id="6" name="Freeform 6"/>
          <p:cNvSpPr/>
          <p:nvPr/>
        </p:nvSpPr>
        <p:spPr>
          <a:xfrm rot="-2365712">
            <a:off x="1731542" y="3114953"/>
            <a:ext cx="3680041" cy="5523514"/>
          </a:xfrm>
          <a:custGeom>
            <a:avLst/>
            <a:gdLst/>
            <a:ahLst/>
            <a:cxnLst/>
            <a:rect l="l" t="t" r="r" b="b"/>
            <a:pathLst>
              <a:path w="3680041" h="5523514">
                <a:moveTo>
                  <a:pt x="0" y="0"/>
                </a:moveTo>
                <a:lnTo>
                  <a:pt x="3680041" y="0"/>
                </a:lnTo>
                <a:lnTo>
                  <a:pt x="3680041" y="5523514"/>
                </a:lnTo>
                <a:lnTo>
                  <a:pt x="0" y="5523514"/>
                </a:lnTo>
                <a:lnTo>
                  <a:pt x="0" y="0"/>
                </a:lnTo>
                <a:close/>
              </a:path>
            </a:pathLst>
          </a:custGeom>
          <a:blipFill>
            <a:blip r:embed="rId4"/>
            <a:stretch>
              <a:fillRect/>
            </a:stretch>
          </a:blipFill>
        </p:spPr>
        <p:txBody>
          <a:bodyPr/>
          <a:lstStyle/>
          <a:p>
            <a:endParaRPr lang="nl-NL"/>
          </a:p>
        </p:txBody>
      </p:sp>
      <p:sp>
        <p:nvSpPr>
          <p:cNvPr id="7" name="TextBox 7"/>
          <p:cNvSpPr txBox="1"/>
          <p:nvPr/>
        </p:nvSpPr>
        <p:spPr>
          <a:xfrm>
            <a:off x="7375510" y="3165349"/>
            <a:ext cx="8417587" cy="3587970"/>
          </a:xfrm>
          <a:prstGeom prst="rect">
            <a:avLst/>
          </a:prstGeom>
        </p:spPr>
        <p:txBody>
          <a:bodyPr lIns="0" tIns="0" rIns="0" bIns="0" rtlCol="0" anchor="t">
            <a:spAutoFit/>
          </a:bodyPr>
          <a:lstStyle/>
          <a:p>
            <a:pPr algn="l">
              <a:lnSpc>
                <a:spcPts val="6873"/>
              </a:lnSpc>
            </a:pPr>
            <a:r>
              <a:rPr lang="en-US" sz="7013" b="1" dirty="0" err="1">
                <a:solidFill>
                  <a:srgbClr val="D3347A"/>
                </a:solidFill>
                <a:latin typeface="Klein Bold"/>
                <a:ea typeface="Klein Bold"/>
                <a:cs typeface="Klein Bold"/>
                <a:sym typeface="Klein Bold"/>
              </a:rPr>
              <a:t>Hormonale</a:t>
            </a:r>
            <a:r>
              <a:rPr lang="en-US" sz="7013" b="1" dirty="0">
                <a:solidFill>
                  <a:srgbClr val="D3347A"/>
                </a:solidFill>
                <a:latin typeface="Klein Bold"/>
                <a:ea typeface="Klein Bold"/>
                <a:cs typeface="Klein Bold"/>
                <a:sym typeface="Klein Bold"/>
              </a:rPr>
              <a:t> </a:t>
            </a:r>
            <a:r>
              <a:rPr lang="en-US" sz="7013" b="1" dirty="0" err="1">
                <a:solidFill>
                  <a:srgbClr val="D3347A"/>
                </a:solidFill>
                <a:latin typeface="Klein Bold"/>
                <a:ea typeface="Klein Bold"/>
                <a:cs typeface="Klein Bold"/>
                <a:sym typeface="Klein Bold"/>
              </a:rPr>
              <a:t>anticonceptie</a:t>
            </a:r>
            <a:r>
              <a:rPr lang="en-US" sz="7013" b="1" dirty="0">
                <a:solidFill>
                  <a:srgbClr val="D3347A"/>
                </a:solidFill>
                <a:latin typeface="Klein Bold"/>
                <a:ea typeface="Klein Bold"/>
                <a:cs typeface="Klein Bold"/>
                <a:sym typeface="Klein Bold"/>
              </a:rPr>
              <a:t> </a:t>
            </a:r>
            <a:r>
              <a:rPr lang="en-US" sz="7013" b="1" dirty="0" err="1">
                <a:solidFill>
                  <a:srgbClr val="D3347A"/>
                </a:solidFill>
                <a:latin typeface="Klein Bold"/>
                <a:ea typeface="Klein Bold"/>
                <a:cs typeface="Klein Bold"/>
                <a:sym typeface="Klein Bold"/>
              </a:rPr>
              <a:t>legt</a:t>
            </a:r>
            <a:r>
              <a:rPr lang="en-US" sz="7013" b="1" dirty="0">
                <a:solidFill>
                  <a:srgbClr val="D3347A"/>
                </a:solidFill>
                <a:latin typeface="Klein Bold"/>
                <a:ea typeface="Klein Bold"/>
                <a:cs typeface="Klein Bold"/>
                <a:sym typeface="Klein Bold"/>
              </a:rPr>
              <a:t> je </a:t>
            </a:r>
            <a:r>
              <a:rPr lang="en-US" sz="7013" b="1" dirty="0" err="1">
                <a:solidFill>
                  <a:srgbClr val="D3347A"/>
                </a:solidFill>
                <a:latin typeface="Klein Bold"/>
                <a:ea typeface="Klein Bold"/>
                <a:cs typeface="Klein Bold"/>
                <a:sym typeface="Klein Bold"/>
              </a:rPr>
              <a:t>hormonale</a:t>
            </a:r>
            <a:r>
              <a:rPr lang="en-US" sz="7013" b="1" dirty="0">
                <a:solidFill>
                  <a:srgbClr val="D3347A"/>
                </a:solidFill>
                <a:latin typeface="Klein Bold"/>
                <a:ea typeface="Klein Bold"/>
                <a:cs typeface="Klein Bold"/>
                <a:sym typeface="Klein Bold"/>
              </a:rPr>
              <a:t> </a:t>
            </a:r>
            <a:r>
              <a:rPr lang="en-US" sz="7013" b="1" dirty="0" err="1">
                <a:solidFill>
                  <a:srgbClr val="D3347A"/>
                </a:solidFill>
                <a:latin typeface="Klein Bold"/>
                <a:ea typeface="Klein Bold"/>
                <a:cs typeface="Klein Bold"/>
                <a:sym typeface="Klein Bold"/>
              </a:rPr>
              <a:t>systeem</a:t>
            </a:r>
            <a:r>
              <a:rPr lang="en-US" sz="7013" b="1" dirty="0">
                <a:solidFill>
                  <a:srgbClr val="D3347A"/>
                </a:solidFill>
                <a:latin typeface="Klein Bold"/>
                <a:ea typeface="Klein Bold"/>
                <a:cs typeface="Klein Bold"/>
                <a:sym typeface="Klein Bold"/>
              </a:rPr>
              <a:t> </a:t>
            </a:r>
            <a:r>
              <a:rPr lang="en-US" sz="7013" b="1" dirty="0" err="1">
                <a:solidFill>
                  <a:srgbClr val="D3347A"/>
                </a:solidFill>
                <a:latin typeface="Klein Bold"/>
                <a:ea typeface="Klein Bold"/>
                <a:cs typeface="Klein Bold"/>
                <a:sym typeface="Klein Bold"/>
              </a:rPr>
              <a:t>stil</a:t>
            </a:r>
            <a:r>
              <a:rPr lang="en-US" sz="7013" b="1" dirty="0">
                <a:solidFill>
                  <a:srgbClr val="D3347A"/>
                </a:solidFill>
                <a:latin typeface="Klein Bold"/>
                <a:ea typeface="Klein Bold"/>
                <a:cs typeface="Klein Bold"/>
                <a:sym typeface="Klein Bold"/>
              </a:rPr>
              <a:t>.</a:t>
            </a:r>
          </a:p>
        </p:txBody>
      </p:sp>
      <p:sp>
        <p:nvSpPr>
          <p:cNvPr id="8" name="Freeform 8"/>
          <p:cNvSpPr/>
          <p:nvPr/>
        </p:nvSpPr>
        <p:spPr>
          <a:xfrm>
            <a:off x="16213956" y="321049"/>
            <a:ext cx="1407822" cy="3754191"/>
          </a:xfrm>
          <a:custGeom>
            <a:avLst/>
            <a:gdLst/>
            <a:ahLst/>
            <a:cxnLst/>
            <a:rect l="l" t="t" r="r" b="b"/>
            <a:pathLst>
              <a:path w="1407822" h="3754191">
                <a:moveTo>
                  <a:pt x="0" y="0"/>
                </a:moveTo>
                <a:lnTo>
                  <a:pt x="1407821" y="0"/>
                </a:lnTo>
                <a:lnTo>
                  <a:pt x="1407821" y="3754191"/>
                </a:lnTo>
                <a:lnTo>
                  <a:pt x="0" y="3754191"/>
                </a:lnTo>
                <a:lnTo>
                  <a:pt x="0" y="0"/>
                </a:lnTo>
                <a:close/>
              </a:path>
            </a:pathLst>
          </a:custGeom>
          <a:blipFill>
            <a:blip r:embed="rId5"/>
            <a:stretch>
              <a:fillRect/>
            </a:stretch>
          </a:blipFill>
        </p:spPr>
        <p:txBody>
          <a:bodyPr/>
          <a:lstStyle/>
          <a:p>
            <a:endParaRPr lang="nl-NL"/>
          </a:p>
        </p:txBody>
      </p:sp>
      <p:sp>
        <p:nvSpPr>
          <p:cNvPr id="9" name="TextBox 9"/>
          <p:cNvSpPr txBox="1"/>
          <p:nvPr/>
        </p:nvSpPr>
        <p:spPr>
          <a:xfrm>
            <a:off x="7375510" y="6833979"/>
            <a:ext cx="8654513" cy="698938"/>
          </a:xfrm>
          <a:prstGeom prst="rect">
            <a:avLst/>
          </a:prstGeom>
        </p:spPr>
        <p:txBody>
          <a:bodyPr lIns="0" tIns="0" rIns="0" bIns="0" rtlCol="0" anchor="t">
            <a:spAutoFit/>
          </a:bodyPr>
          <a:lstStyle/>
          <a:p>
            <a:pPr algn="l">
              <a:lnSpc>
                <a:spcPts val="5489"/>
              </a:lnSpc>
            </a:pPr>
            <a:r>
              <a:rPr lang="en-US" sz="3786" b="1">
                <a:solidFill>
                  <a:srgbClr val="000000"/>
                </a:solidFill>
                <a:latin typeface="Poppins Bold"/>
                <a:ea typeface="Poppins Bold"/>
                <a:cs typeface="Poppins Bold"/>
                <a:sym typeface="Poppins Bold"/>
              </a:rPr>
              <a:t>Waar of niet waar?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D6E8"/>
        </a:solidFill>
        <a:effectLst/>
      </p:bgPr>
    </p:bg>
    <p:spTree>
      <p:nvGrpSpPr>
        <p:cNvPr id="1" name=""/>
        <p:cNvGrpSpPr/>
        <p:nvPr/>
      </p:nvGrpSpPr>
      <p:grpSpPr>
        <a:xfrm>
          <a:off x="0" y="0"/>
          <a:ext cx="0" cy="0"/>
          <a:chOff x="0" y="0"/>
          <a:chExt cx="0" cy="0"/>
        </a:xfrm>
      </p:grpSpPr>
      <p:grpSp>
        <p:nvGrpSpPr>
          <p:cNvPr id="2" name="Group 2"/>
          <p:cNvGrpSpPr/>
          <p:nvPr/>
        </p:nvGrpSpPr>
        <p:grpSpPr>
          <a:xfrm>
            <a:off x="746836" y="1075816"/>
            <a:ext cx="16294856" cy="8942066"/>
            <a:chOff x="0" y="0"/>
            <a:chExt cx="4291649" cy="2355112"/>
          </a:xfrm>
        </p:grpSpPr>
        <p:sp>
          <p:nvSpPr>
            <p:cNvPr id="3" name="Freeform 3"/>
            <p:cNvSpPr/>
            <p:nvPr/>
          </p:nvSpPr>
          <p:spPr>
            <a:xfrm>
              <a:off x="0" y="0"/>
              <a:ext cx="4291649" cy="2355112"/>
            </a:xfrm>
            <a:custGeom>
              <a:avLst/>
              <a:gdLst/>
              <a:ahLst/>
              <a:cxnLst/>
              <a:rect l="l" t="t" r="r" b="b"/>
              <a:pathLst>
                <a:path w="4291649" h="2355112">
                  <a:moveTo>
                    <a:pt x="18529" y="0"/>
                  </a:moveTo>
                  <a:lnTo>
                    <a:pt x="4273120" y="0"/>
                  </a:lnTo>
                  <a:cubicBezTo>
                    <a:pt x="4283353" y="0"/>
                    <a:pt x="4291649" y="8296"/>
                    <a:pt x="4291649" y="18529"/>
                  </a:cubicBezTo>
                  <a:lnTo>
                    <a:pt x="4291649" y="2336583"/>
                  </a:lnTo>
                  <a:cubicBezTo>
                    <a:pt x="4291649" y="2346816"/>
                    <a:pt x="4283353" y="2355112"/>
                    <a:pt x="4273120" y="2355112"/>
                  </a:cubicBezTo>
                  <a:lnTo>
                    <a:pt x="18529" y="2355112"/>
                  </a:lnTo>
                  <a:cubicBezTo>
                    <a:pt x="8296" y="2355112"/>
                    <a:pt x="0" y="2346816"/>
                    <a:pt x="0" y="2336583"/>
                  </a:cubicBezTo>
                  <a:lnTo>
                    <a:pt x="0" y="18529"/>
                  </a:lnTo>
                  <a:cubicBezTo>
                    <a:pt x="0" y="8296"/>
                    <a:pt x="8296" y="0"/>
                    <a:pt x="18529" y="0"/>
                  </a:cubicBezTo>
                  <a:close/>
                </a:path>
              </a:pathLst>
            </a:custGeom>
            <a:solidFill>
              <a:srgbClr val="FFFFFF"/>
            </a:solidFill>
          </p:spPr>
          <p:txBody>
            <a:bodyPr/>
            <a:lstStyle/>
            <a:p>
              <a:endParaRPr lang="nl-NL"/>
            </a:p>
          </p:txBody>
        </p:sp>
        <p:sp>
          <p:nvSpPr>
            <p:cNvPr id="4" name="TextBox 4"/>
            <p:cNvSpPr txBox="1"/>
            <p:nvPr/>
          </p:nvSpPr>
          <p:spPr>
            <a:xfrm>
              <a:off x="0" y="-28575"/>
              <a:ext cx="4291649" cy="2383687"/>
            </a:xfrm>
            <a:prstGeom prst="rect">
              <a:avLst/>
            </a:prstGeom>
          </p:spPr>
          <p:txBody>
            <a:bodyPr lIns="50800" tIns="50800" rIns="50800" bIns="50800" rtlCol="0" anchor="ctr"/>
            <a:lstStyle/>
            <a:p>
              <a:pPr algn="ctr">
                <a:lnSpc>
                  <a:spcPts val="3013"/>
                </a:lnSpc>
              </a:pPr>
              <a:endParaRPr/>
            </a:p>
          </p:txBody>
        </p:sp>
      </p:grpSp>
      <p:sp>
        <p:nvSpPr>
          <p:cNvPr id="5" name="Freeform 5"/>
          <p:cNvSpPr/>
          <p:nvPr/>
        </p:nvSpPr>
        <p:spPr>
          <a:xfrm rot="5400000">
            <a:off x="14352433" y="3770804"/>
            <a:ext cx="5196634" cy="617100"/>
          </a:xfrm>
          <a:custGeom>
            <a:avLst/>
            <a:gdLst/>
            <a:ahLst/>
            <a:cxnLst/>
            <a:rect l="l" t="t" r="r" b="b"/>
            <a:pathLst>
              <a:path w="5196634" h="617100">
                <a:moveTo>
                  <a:pt x="0" y="0"/>
                </a:moveTo>
                <a:lnTo>
                  <a:pt x="5196634" y="0"/>
                </a:lnTo>
                <a:lnTo>
                  <a:pt x="5196634" y="617100"/>
                </a:lnTo>
                <a:lnTo>
                  <a:pt x="0" y="6171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nl-NL"/>
          </a:p>
        </p:txBody>
      </p:sp>
      <p:sp>
        <p:nvSpPr>
          <p:cNvPr id="6" name="Freeform 6"/>
          <p:cNvSpPr/>
          <p:nvPr/>
        </p:nvSpPr>
        <p:spPr>
          <a:xfrm rot="-2365712">
            <a:off x="566071" y="169383"/>
            <a:ext cx="2372984" cy="3561702"/>
          </a:xfrm>
          <a:custGeom>
            <a:avLst/>
            <a:gdLst/>
            <a:ahLst/>
            <a:cxnLst/>
            <a:rect l="l" t="t" r="r" b="b"/>
            <a:pathLst>
              <a:path w="2372984" h="3561702">
                <a:moveTo>
                  <a:pt x="0" y="0"/>
                </a:moveTo>
                <a:lnTo>
                  <a:pt x="2372984" y="0"/>
                </a:lnTo>
                <a:lnTo>
                  <a:pt x="2372984" y="3561703"/>
                </a:lnTo>
                <a:lnTo>
                  <a:pt x="0" y="3561703"/>
                </a:lnTo>
                <a:lnTo>
                  <a:pt x="0" y="0"/>
                </a:lnTo>
                <a:close/>
              </a:path>
            </a:pathLst>
          </a:custGeom>
          <a:blipFill>
            <a:blip r:embed="rId4"/>
            <a:stretch>
              <a:fillRect/>
            </a:stretch>
          </a:blipFill>
        </p:spPr>
        <p:txBody>
          <a:bodyPr/>
          <a:lstStyle/>
          <a:p>
            <a:endParaRPr lang="nl-NL"/>
          </a:p>
        </p:txBody>
      </p:sp>
      <p:sp>
        <p:nvSpPr>
          <p:cNvPr id="7" name="TextBox 7"/>
          <p:cNvSpPr txBox="1"/>
          <p:nvPr/>
        </p:nvSpPr>
        <p:spPr>
          <a:xfrm>
            <a:off x="3800076" y="1614387"/>
            <a:ext cx="12229947" cy="2662936"/>
          </a:xfrm>
          <a:prstGeom prst="rect">
            <a:avLst/>
          </a:prstGeom>
        </p:spPr>
        <p:txBody>
          <a:bodyPr lIns="0" tIns="0" rIns="0" bIns="0" rtlCol="0" anchor="t">
            <a:spAutoFit/>
          </a:bodyPr>
          <a:lstStyle/>
          <a:p>
            <a:pPr algn="r">
              <a:lnSpc>
                <a:spcPts val="6873"/>
              </a:lnSpc>
            </a:pPr>
            <a:r>
              <a:rPr lang="en-US" sz="7013" b="1">
                <a:solidFill>
                  <a:srgbClr val="D3347A"/>
                </a:solidFill>
                <a:latin typeface="Klein Bold"/>
                <a:ea typeface="Klein Bold"/>
                <a:cs typeface="Klein Bold"/>
                <a:sym typeface="Klein Bold"/>
              </a:rPr>
              <a:t>Hormonale anticonceptie legt je hormonale systeem stil</a:t>
            </a:r>
          </a:p>
        </p:txBody>
      </p:sp>
      <p:sp>
        <p:nvSpPr>
          <p:cNvPr id="8" name="Freeform 8"/>
          <p:cNvSpPr/>
          <p:nvPr/>
        </p:nvSpPr>
        <p:spPr>
          <a:xfrm>
            <a:off x="16849173" y="213000"/>
            <a:ext cx="1407822" cy="3754191"/>
          </a:xfrm>
          <a:custGeom>
            <a:avLst/>
            <a:gdLst/>
            <a:ahLst/>
            <a:cxnLst/>
            <a:rect l="l" t="t" r="r" b="b"/>
            <a:pathLst>
              <a:path w="1407822" h="3754191">
                <a:moveTo>
                  <a:pt x="0" y="0"/>
                </a:moveTo>
                <a:lnTo>
                  <a:pt x="1407822" y="0"/>
                </a:lnTo>
                <a:lnTo>
                  <a:pt x="1407822" y="3754191"/>
                </a:lnTo>
                <a:lnTo>
                  <a:pt x="0" y="3754191"/>
                </a:lnTo>
                <a:lnTo>
                  <a:pt x="0" y="0"/>
                </a:lnTo>
                <a:close/>
              </a:path>
            </a:pathLst>
          </a:custGeom>
          <a:blipFill>
            <a:blip r:embed="rId5"/>
            <a:stretch>
              <a:fillRect/>
            </a:stretch>
          </a:blipFill>
        </p:spPr>
        <p:txBody>
          <a:bodyPr/>
          <a:lstStyle/>
          <a:p>
            <a:endParaRPr lang="nl-NL"/>
          </a:p>
        </p:txBody>
      </p:sp>
      <p:sp>
        <p:nvSpPr>
          <p:cNvPr id="9" name="Freeform 9"/>
          <p:cNvSpPr/>
          <p:nvPr/>
        </p:nvSpPr>
        <p:spPr>
          <a:xfrm>
            <a:off x="9915049" y="6815031"/>
            <a:ext cx="7943814" cy="3003415"/>
          </a:xfrm>
          <a:custGeom>
            <a:avLst/>
            <a:gdLst/>
            <a:ahLst/>
            <a:cxnLst/>
            <a:rect l="l" t="t" r="r" b="b"/>
            <a:pathLst>
              <a:path w="7943814" h="3003415">
                <a:moveTo>
                  <a:pt x="0" y="0"/>
                </a:moveTo>
                <a:lnTo>
                  <a:pt x="7943814" y="0"/>
                </a:lnTo>
                <a:lnTo>
                  <a:pt x="7943814" y="3003415"/>
                </a:lnTo>
                <a:lnTo>
                  <a:pt x="0" y="3003415"/>
                </a:lnTo>
                <a:lnTo>
                  <a:pt x="0" y="0"/>
                </a:lnTo>
                <a:close/>
              </a:path>
            </a:pathLst>
          </a:custGeom>
          <a:blipFill>
            <a:blip r:embed="rId6"/>
            <a:stretch>
              <a:fillRect/>
            </a:stretch>
          </a:blipFill>
        </p:spPr>
        <p:txBody>
          <a:bodyPr/>
          <a:lstStyle/>
          <a:p>
            <a:endParaRPr lang="nl-NL"/>
          </a:p>
        </p:txBody>
      </p:sp>
      <p:sp>
        <p:nvSpPr>
          <p:cNvPr id="10" name="TextBox 10"/>
          <p:cNvSpPr txBox="1"/>
          <p:nvPr/>
        </p:nvSpPr>
        <p:spPr>
          <a:xfrm>
            <a:off x="1028700" y="4201123"/>
            <a:ext cx="9587847" cy="5190350"/>
          </a:xfrm>
          <a:prstGeom prst="rect">
            <a:avLst/>
          </a:prstGeom>
        </p:spPr>
        <p:txBody>
          <a:bodyPr lIns="0" tIns="0" rIns="0" bIns="0" rtlCol="0" anchor="t">
            <a:spAutoFit/>
          </a:bodyPr>
          <a:lstStyle/>
          <a:p>
            <a:pPr algn="l">
              <a:lnSpc>
                <a:spcPts val="3460"/>
              </a:lnSpc>
            </a:pPr>
            <a:r>
              <a:rPr lang="en-US" sz="2386">
                <a:solidFill>
                  <a:srgbClr val="000000"/>
                </a:solidFill>
                <a:latin typeface="Poppins"/>
                <a:ea typeface="Poppins"/>
                <a:cs typeface="Poppins"/>
                <a:sym typeface="Poppins"/>
              </a:rPr>
              <a:t>Zonder anticonceptie werkt de cyclus via de hersenen die hormoonsignalen afgeven. De eierstokken maken dan oestrogeen en progesteron daardoor ontstaat een eisprong en menstruatie. Bij de hormonale anticonceptie wordt de aanmaak van oestrogeen en progesteron overgenomen doordat deze hormonen al in lage stabiele dosering </a:t>
            </a:r>
          </a:p>
          <a:p>
            <a:pPr algn="l">
              <a:lnSpc>
                <a:spcPts val="3460"/>
              </a:lnSpc>
            </a:pPr>
            <a:r>
              <a:rPr lang="en-US" sz="2386">
                <a:solidFill>
                  <a:srgbClr val="000000"/>
                </a:solidFill>
                <a:latin typeface="Poppins"/>
                <a:ea typeface="Poppins"/>
                <a:cs typeface="Poppins"/>
                <a:sym typeface="Poppins"/>
              </a:rPr>
              <a:t>in de anticonceptie zitten. Hierdoor krijgen je hersenen </a:t>
            </a:r>
          </a:p>
          <a:p>
            <a:pPr algn="l">
              <a:lnSpc>
                <a:spcPts val="3460"/>
              </a:lnSpc>
            </a:pPr>
            <a:r>
              <a:rPr lang="en-US" sz="2386">
                <a:solidFill>
                  <a:srgbClr val="000000"/>
                </a:solidFill>
                <a:latin typeface="Poppins"/>
                <a:ea typeface="Poppins"/>
                <a:cs typeface="Poppins"/>
                <a:sym typeface="Poppins"/>
              </a:rPr>
              <a:t>het signaal dat er al genoeg hormoon is en er geen </a:t>
            </a:r>
          </a:p>
          <a:p>
            <a:pPr algn="l">
              <a:lnSpc>
                <a:spcPts val="3460"/>
              </a:lnSpc>
            </a:pPr>
            <a:r>
              <a:rPr lang="en-US" sz="2386">
                <a:solidFill>
                  <a:srgbClr val="000000"/>
                </a:solidFill>
                <a:latin typeface="Poppins"/>
                <a:ea typeface="Poppins"/>
                <a:cs typeface="Poppins"/>
                <a:sym typeface="Poppins"/>
              </a:rPr>
              <a:t>eisprong nodig is. Het resultaat is dat er geen eisprong </a:t>
            </a:r>
          </a:p>
          <a:p>
            <a:pPr algn="l">
              <a:lnSpc>
                <a:spcPts val="3460"/>
              </a:lnSpc>
            </a:pPr>
            <a:r>
              <a:rPr lang="en-US" sz="2386">
                <a:solidFill>
                  <a:srgbClr val="000000"/>
                </a:solidFill>
                <a:latin typeface="Poppins"/>
                <a:ea typeface="Poppins"/>
                <a:cs typeface="Poppins"/>
                <a:sym typeface="Poppins"/>
              </a:rPr>
              <a:t>komt. De hormonale anticonceptie vervangt deels dus </a:t>
            </a:r>
          </a:p>
          <a:p>
            <a:pPr algn="l">
              <a:lnSpc>
                <a:spcPts val="3460"/>
              </a:lnSpc>
            </a:pPr>
            <a:r>
              <a:rPr lang="en-US" sz="2386">
                <a:solidFill>
                  <a:srgbClr val="000000"/>
                </a:solidFill>
                <a:latin typeface="Poppins"/>
                <a:ea typeface="Poppins"/>
                <a:cs typeface="Poppins"/>
                <a:sym typeface="Poppins"/>
              </a:rPr>
              <a:t>deze cyclus maar legt deze niet plat.</a:t>
            </a:r>
          </a:p>
          <a:p>
            <a:pPr algn="l">
              <a:lnSpc>
                <a:spcPts val="3460"/>
              </a:lnSpc>
            </a:pPr>
            <a:endParaRPr lang="en-US" sz="2386">
              <a:solidFill>
                <a:srgbClr val="000000"/>
              </a:solidFill>
              <a:latin typeface="Poppins"/>
              <a:ea typeface="Poppins"/>
              <a:cs typeface="Poppins"/>
              <a:sym typeface="Poppins"/>
            </a:endParaRPr>
          </a:p>
        </p:txBody>
      </p:sp>
      <p:sp>
        <p:nvSpPr>
          <p:cNvPr id="11" name="TextBox 11"/>
          <p:cNvSpPr txBox="1"/>
          <p:nvPr/>
        </p:nvSpPr>
        <p:spPr>
          <a:xfrm>
            <a:off x="13531607" y="4328126"/>
            <a:ext cx="8654513" cy="698938"/>
          </a:xfrm>
          <a:prstGeom prst="rect">
            <a:avLst/>
          </a:prstGeom>
        </p:spPr>
        <p:txBody>
          <a:bodyPr lIns="0" tIns="0" rIns="0" bIns="0" rtlCol="0" anchor="t">
            <a:spAutoFit/>
          </a:bodyPr>
          <a:lstStyle/>
          <a:p>
            <a:pPr algn="l">
              <a:lnSpc>
                <a:spcPts val="5489"/>
              </a:lnSpc>
            </a:pPr>
            <a:r>
              <a:rPr lang="en-US" sz="3786" b="1">
                <a:solidFill>
                  <a:srgbClr val="000000"/>
                </a:solidFill>
                <a:latin typeface="Poppins Bold"/>
                <a:ea typeface="Poppins Bold"/>
                <a:cs typeface="Poppins Bold"/>
                <a:sym typeface="Poppins Bold"/>
              </a:rPr>
              <a:t>Niet waar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D6E8"/>
        </a:solidFill>
        <a:effectLst/>
      </p:bgPr>
    </p:bg>
    <p:spTree>
      <p:nvGrpSpPr>
        <p:cNvPr id="1" name=""/>
        <p:cNvGrpSpPr/>
        <p:nvPr/>
      </p:nvGrpSpPr>
      <p:grpSpPr>
        <a:xfrm>
          <a:off x="0" y="0"/>
          <a:ext cx="0" cy="0"/>
          <a:chOff x="0" y="0"/>
          <a:chExt cx="0" cy="0"/>
        </a:xfrm>
      </p:grpSpPr>
      <p:grpSp>
        <p:nvGrpSpPr>
          <p:cNvPr id="2" name="Group 2"/>
          <p:cNvGrpSpPr/>
          <p:nvPr/>
        </p:nvGrpSpPr>
        <p:grpSpPr>
          <a:xfrm>
            <a:off x="6302309" y="1807432"/>
            <a:ext cx="10615558" cy="6938836"/>
            <a:chOff x="0" y="0"/>
            <a:chExt cx="2795867" cy="1827512"/>
          </a:xfrm>
        </p:grpSpPr>
        <p:sp>
          <p:nvSpPr>
            <p:cNvPr id="3" name="Freeform 3"/>
            <p:cNvSpPr/>
            <p:nvPr/>
          </p:nvSpPr>
          <p:spPr>
            <a:xfrm>
              <a:off x="0" y="0"/>
              <a:ext cx="2795867" cy="1827512"/>
            </a:xfrm>
            <a:custGeom>
              <a:avLst/>
              <a:gdLst/>
              <a:ahLst/>
              <a:cxnLst/>
              <a:rect l="l" t="t" r="r" b="b"/>
              <a:pathLst>
                <a:path w="2795867" h="1827512">
                  <a:moveTo>
                    <a:pt x="28443" y="0"/>
                  </a:moveTo>
                  <a:lnTo>
                    <a:pt x="2767424" y="0"/>
                  </a:lnTo>
                  <a:cubicBezTo>
                    <a:pt x="2783133" y="0"/>
                    <a:pt x="2795867" y="12734"/>
                    <a:pt x="2795867" y="28443"/>
                  </a:cubicBezTo>
                  <a:lnTo>
                    <a:pt x="2795867" y="1799070"/>
                  </a:lnTo>
                  <a:cubicBezTo>
                    <a:pt x="2795867" y="1806613"/>
                    <a:pt x="2792870" y="1813848"/>
                    <a:pt x="2787536" y="1819182"/>
                  </a:cubicBezTo>
                  <a:cubicBezTo>
                    <a:pt x="2782202" y="1824516"/>
                    <a:pt x="2774968" y="1827512"/>
                    <a:pt x="2767424" y="1827512"/>
                  </a:cubicBezTo>
                  <a:lnTo>
                    <a:pt x="28443" y="1827512"/>
                  </a:lnTo>
                  <a:cubicBezTo>
                    <a:pt x="20899" y="1827512"/>
                    <a:pt x="13665" y="1824516"/>
                    <a:pt x="8331" y="1819182"/>
                  </a:cubicBezTo>
                  <a:cubicBezTo>
                    <a:pt x="2997" y="1813848"/>
                    <a:pt x="0" y="1806613"/>
                    <a:pt x="0" y="1799070"/>
                  </a:cubicBezTo>
                  <a:lnTo>
                    <a:pt x="0" y="28443"/>
                  </a:lnTo>
                  <a:cubicBezTo>
                    <a:pt x="0" y="20899"/>
                    <a:pt x="2997" y="13665"/>
                    <a:pt x="8331" y="8331"/>
                  </a:cubicBezTo>
                  <a:cubicBezTo>
                    <a:pt x="13665" y="2997"/>
                    <a:pt x="20899" y="0"/>
                    <a:pt x="28443" y="0"/>
                  </a:cubicBezTo>
                  <a:close/>
                </a:path>
              </a:pathLst>
            </a:custGeom>
            <a:solidFill>
              <a:srgbClr val="FFFFFF"/>
            </a:solidFill>
          </p:spPr>
          <p:txBody>
            <a:bodyPr/>
            <a:lstStyle/>
            <a:p>
              <a:endParaRPr lang="nl-NL"/>
            </a:p>
          </p:txBody>
        </p:sp>
        <p:sp>
          <p:nvSpPr>
            <p:cNvPr id="4" name="TextBox 4"/>
            <p:cNvSpPr txBox="1"/>
            <p:nvPr/>
          </p:nvSpPr>
          <p:spPr>
            <a:xfrm>
              <a:off x="0" y="-28575"/>
              <a:ext cx="2795867" cy="1856087"/>
            </a:xfrm>
            <a:prstGeom prst="rect">
              <a:avLst/>
            </a:prstGeom>
          </p:spPr>
          <p:txBody>
            <a:bodyPr lIns="50800" tIns="50800" rIns="50800" bIns="50800" rtlCol="0" anchor="ctr"/>
            <a:lstStyle/>
            <a:p>
              <a:pPr algn="ctr">
                <a:lnSpc>
                  <a:spcPts val="3013"/>
                </a:lnSpc>
              </a:pPr>
              <a:endParaRPr/>
            </a:p>
          </p:txBody>
        </p:sp>
      </p:grpSp>
      <p:sp>
        <p:nvSpPr>
          <p:cNvPr id="5" name="Freeform 5"/>
          <p:cNvSpPr/>
          <p:nvPr/>
        </p:nvSpPr>
        <p:spPr>
          <a:xfrm rot="1070352">
            <a:off x="1541720" y="1894621"/>
            <a:ext cx="3416051" cy="6764457"/>
          </a:xfrm>
          <a:custGeom>
            <a:avLst/>
            <a:gdLst/>
            <a:ahLst/>
            <a:cxnLst/>
            <a:rect l="l" t="t" r="r" b="b"/>
            <a:pathLst>
              <a:path w="3416051" h="6764457">
                <a:moveTo>
                  <a:pt x="0" y="0"/>
                </a:moveTo>
                <a:lnTo>
                  <a:pt x="3416051" y="0"/>
                </a:lnTo>
                <a:lnTo>
                  <a:pt x="3416051" y="6764458"/>
                </a:lnTo>
                <a:lnTo>
                  <a:pt x="0" y="6764458"/>
                </a:lnTo>
                <a:lnTo>
                  <a:pt x="0" y="0"/>
                </a:lnTo>
                <a:close/>
              </a:path>
            </a:pathLst>
          </a:custGeom>
          <a:blipFill>
            <a:blip r:embed="rId2"/>
            <a:stretch>
              <a:fillRect/>
            </a:stretch>
          </a:blipFill>
        </p:spPr>
        <p:txBody>
          <a:bodyPr/>
          <a:lstStyle/>
          <a:p>
            <a:endParaRPr lang="nl-NL"/>
          </a:p>
        </p:txBody>
      </p:sp>
      <p:sp>
        <p:nvSpPr>
          <p:cNvPr id="6" name="Freeform 6"/>
          <p:cNvSpPr/>
          <p:nvPr/>
        </p:nvSpPr>
        <p:spPr>
          <a:xfrm rot="5400000">
            <a:off x="14134825" y="4626050"/>
            <a:ext cx="5196634" cy="617100"/>
          </a:xfrm>
          <a:custGeom>
            <a:avLst/>
            <a:gdLst/>
            <a:ahLst/>
            <a:cxnLst/>
            <a:rect l="l" t="t" r="r" b="b"/>
            <a:pathLst>
              <a:path w="5196634" h="617100">
                <a:moveTo>
                  <a:pt x="0" y="0"/>
                </a:moveTo>
                <a:lnTo>
                  <a:pt x="5196634" y="0"/>
                </a:lnTo>
                <a:lnTo>
                  <a:pt x="5196634" y="617100"/>
                </a:lnTo>
                <a:lnTo>
                  <a:pt x="0" y="6171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7" name="Freeform 7"/>
          <p:cNvSpPr/>
          <p:nvPr/>
        </p:nvSpPr>
        <p:spPr>
          <a:xfrm>
            <a:off x="14806076" y="1225362"/>
            <a:ext cx="2866892" cy="2221841"/>
          </a:xfrm>
          <a:custGeom>
            <a:avLst/>
            <a:gdLst/>
            <a:ahLst/>
            <a:cxnLst/>
            <a:rect l="l" t="t" r="r" b="b"/>
            <a:pathLst>
              <a:path w="2866892" h="2221841">
                <a:moveTo>
                  <a:pt x="0" y="0"/>
                </a:moveTo>
                <a:lnTo>
                  <a:pt x="2866892" y="0"/>
                </a:lnTo>
                <a:lnTo>
                  <a:pt x="2866892" y="2221842"/>
                </a:lnTo>
                <a:lnTo>
                  <a:pt x="0" y="2221842"/>
                </a:lnTo>
                <a:lnTo>
                  <a:pt x="0" y="0"/>
                </a:lnTo>
                <a:close/>
              </a:path>
            </a:pathLst>
          </a:custGeom>
          <a:blipFill>
            <a:blip r:embed="rId5"/>
            <a:stretch>
              <a:fillRect/>
            </a:stretch>
          </a:blipFill>
        </p:spPr>
        <p:txBody>
          <a:bodyPr/>
          <a:lstStyle/>
          <a:p>
            <a:endParaRPr lang="nl-NL"/>
          </a:p>
        </p:txBody>
      </p:sp>
      <p:sp>
        <p:nvSpPr>
          <p:cNvPr id="8" name="TextBox 8"/>
          <p:cNvSpPr txBox="1"/>
          <p:nvPr/>
        </p:nvSpPr>
        <p:spPr>
          <a:xfrm>
            <a:off x="7257047" y="7409092"/>
            <a:ext cx="8654513" cy="698938"/>
          </a:xfrm>
          <a:prstGeom prst="rect">
            <a:avLst/>
          </a:prstGeom>
        </p:spPr>
        <p:txBody>
          <a:bodyPr lIns="0" tIns="0" rIns="0" bIns="0" rtlCol="0" anchor="t">
            <a:spAutoFit/>
          </a:bodyPr>
          <a:lstStyle/>
          <a:p>
            <a:pPr algn="l">
              <a:lnSpc>
                <a:spcPts val="5489"/>
              </a:lnSpc>
            </a:pPr>
            <a:r>
              <a:rPr lang="en-US" sz="3786" b="1">
                <a:solidFill>
                  <a:srgbClr val="000000"/>
                </a:solidFill>
                <a:latin typeface="Poppins Bold"/>
                <a:ea typeface="Poppins Bold"/>
                <a:cs typeface="Poppins Bold"/>
                <a:sym typeface="Poppins Bold"/>
              </a:rPr>
              <a:t>Waar of niet waar?</a:t>
            </a:r>
          </a:p>
        </p:txBody>
      </p:sp>
      <p:sp>
        <p:nvSpPr>
          <p:cNvPr id="9" name="TextBox 9"/>
          <p:cNvSpPr txBox="1"/>
          <p:nvPr/>
        </p:nvSpPr>
        <p:spPr>
          <a:xfrm>
            <a:off x="7257047" y="2803406"/>
            <a:ext cx="8417587" cy="4395738"/>
          </a:xfrm>
          <a:prstGeom prst="rect">
            <a:avLst/>
          </a:prstGeom>
        </p:spPr>
        <p:txBody>
          <a:bodyPr lIns="0" tIns="0" rIns="0" bIns="0" rtlCol="0" anchor="t">
            <a:spAutoFit/>
          </a:bodyPr>
          <a:lstStyle/>
          <a:p>
            <a:pPr algn="l">
              <a:lnSpc>
                <a:spcPts val="6873"/>
              </a:lnSpc>
            </a:pPr>
            <a:r>
              <a:rPr lang="en-US" sz="7013" b="1" dirty="0" err="1">
                <a:solidFill>
                  <a:srgbClr val="D3347A"/>
                </a:solidFill>
                <a:latin typeface="Klein Bold"/>
                <a:ea typeface="Klein Bold"/>
                <a:cs typeface="Klein Bold"/>
                <a:sym typeface="Klein Bold"/>
              </a:rPr>
              <a:t>Hormonale</a:t>
            </a:r>
            <a:r>
              <a:rPr lang="en-US" sz="7013" b="1" dirty="0">
                <a:solidFill>
                  <a:srgbClr val="D3347A"/>
                </a:solidFill>
                <a:latin typeface="Klein Bold"/>
                <a:ea typeface="Klein Bold"/>
                <a:cs typeface="Klein Bold"/>
                <a:sym typeface="Klein Bold"/>
              </a:rPr>
              <a:t> </a:t>
            </a:r>
            <a:r>
              <a:rPr lang="en-US" sz="7013" b="1" dirty="0" err="1">
                <a:solidFill>
                  <a:srgbClr val="D3347A"/>
                </a:solidFill>
                <a:latin typeface="Klein Bold"/>
                <a:ea typeface="Klein Bold"/>
                <a:cs typeface="Klein Bold"/>
                <a:sym typeface="Klein Bold"/>
              </a:rPr>
              <a:t>anticonceptie</a:t>
            </a:r>
            <a:r>
              <a:rPr lang="en-US" sz="7013" b="1" dirty="0">
                <a:solidFill>
                  <a:srgbClr val="D3347A"/>
                </a:solidFill>
                <a:latin typeface="Klein Bold"/>
                <a:ea typeface="Klein Bold"/>
                <a:cs typeface="Klein Bold"/>
                <a:sym typeface="Klein Bold"/>
              </a:rPr>
              <a:t> </a:t>
            </a:r>
            <a:r>
              <a:rPr lang="en-US" sz="7013" b="1" dirty="0" err="1">
                <a:solidFill>
                  <a:srgbClr val="D3347A"/>
                </a:solidFill>
                <a:latin typeface="Klein Bold"/>
                <a:ea typeface="Klein Bold"/>
                <a:cs typeface="Klein Bold"/>
                <a:sym typeface="Klein Bold"/>
              </a:rPr>
              <a:t>maakt</a:t>
            </a:r>
            <a:r>
              <a:rPr lang="en-US" sz="7013" b="1" dirty="0">
                <a:solidFill>
                  <a:srgbClr val="D3347A"/>
                </a:solidFill>
                <a:latin typeface="Klein Bold"/>
                <a:ea typeface="Klein Bold"/>
                <a:cs typeface="Klein Bold"/>
                <a:sym typeface="Klein Bold"/>
              </a:rPr>
              <a:t> je </a:t>
            </a:r>
            <a:r>
              <a:rPr lang="en-US" sz="7013" b="1" dirty="0" err="1">
                <a:solidFill>
                  <a:srgbClr val="D3347A"/>
                </a:solidFill>
                <a:latin typeface="Klein Bold"/>
                <a:ea typeface="Klein Bold"/>
                <a:cs typeface="Klein Bold"/>
                <a:sym typeface="Klein Bold"/>
              </a:rPr>
              <a:t>onvruchtbaar</a:t>
            </a:r>
            <a:r>
              <a:rPr lang="en-US" sz="7013" b="1" dirty="0">
                <a:solidFill>
                  <a:srgbClr val="D3347A"/>
                </a:solidFill>
                <a:latin typeface="Klein Bold"/>
                <a:ea typeface="Klein Bold"/>
                <a:cs typeface="Klein Bold"/>
                <a:sym typeface="Klein Bold"/>
              </a:rPr>
              <a:t> op de </a:t>
            </a:r>
            <a:r>
              <a:rPr lang="en-US" sz="7013" b="1" dirty="0" err="1">
                <a:solidFill>
                  <a:srgbClr val="D3347A"/>
                </a:solidFill>
                <a:latin typeface="Klein Bold"/>
                <a:ea typeface="Klein Bold"/>
                <a:cs typeface="Klein Bold"/>
                <a:sym typeface="Klein Bold"/>
              </a:rPr>
              <a:t>lange</a:t>
            </a:r>
            <a:r>
              <a:rPr lang="en-US" sz="7013" b="1" dirty="0">
                <a:solidFill>
                  <a:srgbClr val="D3347A"/>
                </a:solidFill>
                <a:latin typeface="Klein Bold"/>
                <a:ea typeface="Klein Bold"/>
                <a:cs typeface="Klein Bold"/>
                <a:sym typeface="Klein Bold"/>
              </a:rPr>
              <a:t> </a:t>
            </a:r>
            <a:r>
              <a:rPr lang="en-US" sz="7013" b="1" dirty="0" err="1">
                <a:solidFill>
                  <a:srgbClr val="D3347A"/>
                </a:solidFill>
                <a:latin typeface="Klein Bold"/>
                <a:ea typeface="Klein Bold"/>
                <a:cs typeface="Klein Bold"/>
                <a:sym typeface="Klein Bold"/>
              </a:rPr>
              <a:t>termijn</a:t>
            </a:r>
            <a:r>
              <a:rPr lang="en-US" sz="7013" b="1" dirty="0">
                <a:solidFill>
                  <a:srgbClr val="D3347A"/>
                </a:solidFill>
                <a:latin typeface="Klein Bold"/>
                <a:ea typeface="Klein Bold"/>
                <a:cs typeface="Klein Bold"/>
                <a:sym typeface="Klein Bold"/>
              </a:rPr>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D6E8"/>
        </a:solidFill>
        <a:effectLst/>
      </p:bgPr>
    </p:bg>
    <p:spTree>
      <p:nvGrpSpPr>
        <p:cNvPr id="1" name=""/>
        <p:cNvGrpSpPr/>
        <p:nvPr/>
      </p:nvGrpSpPr>
      <p:grpSpPr>
        <a:xfrm>
          <a:off x="0" y="0"/>
          <a:ext cx="0" cy="0"/>
          <a:chOff x="0" y="0"/>
          <a:chExt cx="0" cy="0"/>
        </a:xfrm>
      </p:grpSpPr>
      <p:grpSp>
        <p:nvGrpSpPr>
          <p:cNvPr id="2" name="Group 2"/>
          <p:cNvGrpSpPr/>
          <p:nvPr/>
        </p:nvGrpSpPr>
        <p:grpSpPr>
          <a:xfrm>
            <a:off x="6302309" y="648321"/>
            <a:ext cx="10615558" cy="8097947"/>
            <a:chOff x="0" y="0"/>
            <a:chExt cx="2795867" cy="2132793"/>
          </a:xfrm>
        </p:grpSpPr>
        <p:sp>
          <p:nvSpPr>
            <p:cNvPr id="3" name="Freeform 3"/>
            <p:cNvSpPr/>
            <p:nvPr/>
          </p:nvSpPr>
          <p:spPr>
            <a:xfrm>
              <a:off x="0" y="0"/>
              <a:ext cx="2795867" cy="2132793"/>
            </a:xfrm>
            <a:custGeom>
              <a:avLst/>
              <a:gdLst/>
              <a:ahLst/>
              <a:cxnLst/>
              <a:rect l="l" t="t" r="r" b="b"/>
              <a:pathLst>
                <a:path w="2795867" h="2132793">
                  <a:moveTo>
                    <a:pt x="28443" y="0"/>
                  </a:moveTo>
                  <a:lnTo>
                    <a:pt x="2767424" y="0"/>
                  </a:lnTo>
                  <a:cubicBezTo>
                    <a:pt x="2783133" y="0"/>
                    <a:pt x="2795867" y="12734"/>
                    <a:pt x="2795867" y="28443"/>
                  </a:cubicBezTo>
                  <a:lnTo>
                    <a:pt x="2795867" y="2104350"/>
                  </a:lnTo>
                  <a:cubicBezTo>
                    <a:pt x="2795867" y="2111894"/>
                    <a:pt x="2792870" y="2119128"/>
                    <a:pt x="2787536" y="2124462"/>
                  </a:cubicBezTo>
                  <a:cubicBezTo>
                    <a:pt x="2782202" y="2129796"/>
                    <a:pt x="2774968" y="2132793"/>
                    <a:pt x="2767424" y="2132793"/>
                  </a:cubicBezTo>
                  <a:lnTo>
                    <a:pt x="28443" y="2132793"/>
                  </a:lnTo>
                  <a:cubicBezTo>
                    <a:pt x="20899" y="2132793"/>
                    <a:pt x="13665" y="2129796"/>
                    <a:pt x="8331" y="2124462"/>
                  </a:cubicBezTo>
                  <a:cubicBezTo>
                    <a:pt x="2997" y="2119128"/>
                    <a:pt x="0" y="2111894"/>
                    <a:pt x="0" y="2104350"/>
                  </a:cubicBezTo>
                  <a:lnTo>
                    <a:pt x="0" y="28443"/>
                  </a:lnTo>
                  <a:cubicBezTo>
                    <a:pt x="0" y="20899"/>
                    <a:pt x="2997" y="13665"/>
                    <a:pt x="8331" y="8331"/>
                  </a:cubicBezTo>
                  <a:cubicBezTo>
                    <a:pt x="13665" y="2997"/>
                    <a:pt x="20899" y="0"/>
                    <a:pt x="28443" y="0"/>
                  </a:cubicBezTo>
                  <a:close/>
                </a:path>
              </a:pathLst>
            </a:custGeom>
            <a:solidFill>
              <a:srgbClr val="FFFFFF"/>
            </a:solidFill>
          </p:spPr>
          <p:txBody>
            <a:bodyPr/>
            <a:lstStyle/>
            <a:p>
              <a:endParaRPr lang="nl-NL"/>
            </a:p>
          </p:txBody>
        </p:sp>
        <p:sp>
          <p:nvSpPr>
            <p:cNvPr id="4" name="TextBox 4"/>
            <p:cNvSpPr txBox="1"/>
            <p:nvPr/>
          </p:nvSpPr>
          <p:spPr>
            <a:xfrm>
              <a:off x="0" y="-28575"/>
              <a:ext cx="2795867" cy="2161368"/>
            </a:xfrm>
            <a:prstGeom prst="rect">
              <a:avLst/>
            </a:prstGeom>
          </p:spPr>
          <p:txBody>
            <a:bodyPr lIns="50800" tIns="50800" rIns="50800" bIns="50800" rtlCol="0" anchor="ctr"/>
            <a:lstStyle/>
            <a:p>
              <a:pPr algn="ctr">
                <a:lnSpc>
                  <a:spcPts val="3013"/>
                </a:lnSpc>
              </a:pPr>
              <a:endParaRPr/>
            </a:p>
          </p:txBody>
        </p:sp>
      </p:grpSp>
      <p:sp>
        <p:nvSpPr>
          <p:cNvPr id="5" name="Freeform 5"/>
          <p:cNvSpPr/>
          <p:nvPr/>
        </p:nvSpPr>
        <p:spPr>
          <a:xfrm rot="1070352">
            <a:off x="1541720" y="1894621"/>
            <a:ext cx="3416051" cy="6764457"/>
          </a:xfrm>
          <a:custGeom>
            <a:avLst/>
            <a:gdLst/>
            <a:ahLst/>
            <a:cxnLst/>
            <a:rect l="l" t="t" r="r" b="b"/>
            <a:pathLst>
              <a:path w="3416051" h="6764457">
                <a:moveTo>
                  <a:pt x="0" y="0"/>
                </a:moveTo>
                <a:lnTo>
                  <a:pt x="3416051" y="0"/>
                </a:lnTo>
                <a:lnTo>
                  <a:pt x="3416051" y="6764458"/>
                </a:lnTo>
                <a:lnTo>
                  <a:pt x="0" y="6764458"/>
                </a:lnTo>
                <a:lnTo>
                  <a:pt x="0" y="0"/>
                </a:lnTo>
                <a:close/>
              </a:path>
            </a:pathLst>
          </a:custGeom>
          <a:blipFill>
            <a:blip r:embed="rId2"/>
            <a:stretch>
              <a:fillRect/>
            </a:stretch>
          </a:blipFill>
        </p:spPr>
        <p:txBody>
          <a:bodyPr/>
          <a:lstStyle/>
          <a:p>
            <a:endParaRPr lang="nl-NL"/>
          </a:p>
        </p:txBody>
      </p:sp>
      <p:sp>
        <p:nvSpPr>
          <p:cNvPr id="6" name="Freeform 6"/>
          <p:cNvSpPr/>
          <p:nvPr/>
        </p:nvSpPr>
        <p:spPr>
          <a:xfrm rot="5400000">
            <a:off x="14134825" y="4626050"/>
            <a:ext cx="5196634" cy="617100"/>
          </a:xfrm>
          <a:custGeom>
            <a:avLst/>
            <a:gdLst/>
            <a:ahLst/>
            <a:cxnLst/>
            <a:rect l="l" t="t" r="r" b="b"/>
            <a:pathLst>
              <a:path w="5196634" h="617100">
                <a:moveTo>
                  <a:pt x="0" y="0"/>
                </a:moveTo>
                <a:lnTo>
                  <a:pt x="5196634" y="0"/>
                </a:lnTo>
                <a:lnTo>
                  <a:pt x="5196634" y="617100"/>
                </a:lnTo>
                <a:lnTo>
                  <a:pt x="0" y="6171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7" name="Freeform 7"/>
          <p:cNvSpPr/>
          <p:nvPr/>
        </p:nvSpPr>
        <p:spPr>
          <a:xfrm>
            <a:off x="14806076" y="1225362"/>
            <a:ext cx="2866892" cy="2221841"/>
          </a:xfrm>
          <a:custGeom>
            <a:avLst/>
            <a:gdLst/>
            <a:ahLst/>
            <a:cxnLst/>
            <a:rect l="l" t="t" r="r" b="b"/>
            <a:pathLst>
              <a:path w="2866892" h="2221841">
                <a:moveTo>
                  <a:pt x="0" y="0"/>
                </a:moveTo>
                <a:lnTo>
                  <a:pt x="2866892" y="0"/>
                </a:lnTo>
                <a:lnTo>
                  <a:pt x="2866892" y="2221842"/>
                </a:lnTo>
                <a:lnTo>
                  <a:pt x="0" y="2221842"/>
                </a:lnTo>
                <a:lnTo>
                  <a:pt x="0" y="0"/>
                </a:lnTo>
                <a:close/>
              </a:path>
            </a:pathLst>
          </a:custGeom>
          <a:blipFill>
            <a:blip r:embed="rId5"/>
            <a:stretch>
              <a:fillRect/>
            </a:stretch>
          </a:blipFill>
        </p:spPr>
        <p:txBody>
          <a:bodyPr/>
          <a:lstStyle/>
          <a:p>
            <a:endParaRPr lang="nl-NL"/>
          </a:p>
        </p:txBody>
      </p:sp>
      <p:sp>
        <p:nvSpPr>
          <p:cNvPr id="8" name="TextBox 8"/>
          <p:cNvSpPr txBox="1"/>
          <p:nvPr/>
        </p:nvSpPr>
        <p:spPr>
          <a:xfrm>
            <a:off x="6959394" y="5421921"/>
            <a:ext cx="8654513" cy="2629337"/>
          </a:xfrm>
          <a:prstGeom prst="rect">
            <a:avLst/>
          </a:prstGeom>
        </p:spPr>
        <p:txBody>
          <a:bodyPr lIns="0" tIns="0" rIns="0" bIns="0" rtlCol="0" anchor="t">
            <a:spAutoFit/>
          </a:bodyPr>
          <a:lstStyle/>
          <a:p>
            <a:pPr algn="l">
              <a:lnSpc>
                <a:spcPts val="3460"/>
              </a:lnSpc>
            </a:pPr>
            <a:r>
              <a:rPr lang="en-US" sz="2386">
                <a:solidFill>
                  <a:srgbClr val="000000"/>
                </a:solidFill>
                <a:latin typeface="Poppins"/>
                <a:ea typeface="Poppins"/>
                <a:cs typeface="Poppins"/>
                <a:sym typeface="Poppins"/>
              </a:rPr>
              <a:t>Hormonale anticonceptie is één van de meest onderzochte medicijnen ter wereld. Als je geen extra risico’s hebt, zoals roken of trombose, en je het middel op de juiste manier gebruikt, heeft het geen invloed op je vruchtbaarheid later.</a:t>
            </a:r>
          </a:p>
          <a:p>
            <a:pPr algn="l">
              <a:lnSpc>
                <a:spcPts val="3460"/>
              </a:lnSpc>
            </a:pPr>
            <a:endParaRPr lang="en-US" sz="2386">
              <a:solidFill>
                <a:srgbClr val="000000"/>
              </a:solidFill>
              <a:latin typeface="Poppins"/>
              <a:ea typeface="Poppins"/>
              <a:cs typeface="Poppins"/>
              <a:sym typeface="Poppins"/>
            </a:endParaRPr>
          </a:p>
        </p:txBody>
      </p:sp>
      <p:sp>
        <p:nvSpPr>
          <p:cNvPr id="9" name="TextBox 9"/>
          <p:cNvSpPr txBox="1"/>
          <p:nvPr/>
        </p:nvSpPr>
        <p:spPr>
          <a:xfrm>
            <a:off x="6959394" y="1339662"/>
            <a:ext cx="8417587" cy="2864740"/>
          </a:xfrm>
          <a:prstGeom prst="rect">
            <a:avLst/>
          </a:prstGeom>
        </p:spPr>
        <p:txBody>
          <a:bodyPr lIns="0" tIns="0" rIns="0" bIns="0" rtlCol="0" anchor="t">
            <a:spAutoFit/>
          </a:bodyPr>
          <a:lstStyle/>
          <a:p>
            <a:pPr algn="l">
              <a:lnSpc>
                <a:spcPts val="5599"/>
              </a:lnSpc>
            </a:pPr>
            <a:r>
              <a:rPr lang="en-US" sz="5713" b="1">
                <a:solidFill>
                  <a:srgbClr val="D3347A"/>
                </a:solidFill>
                <a:latin typeface="Klein Bold"/>
                <a:ea typeface="Klein Bold"/>
                <a:cs typeface="Klein Bold"/>
                <a:sym typeface="Klein Bold"/>
              </a:rPr>
              <a:t>Hormonale anticonceptie maakt je onvruchtbaar op de lange termijn</a:t>
            </a:r>
          </a:p>
        </p:txBody>
      </p:sp>
      <p:sp>
        <p:nvSpPr>
          <p:cNvPr id="10" name="TextBox 10"/>
          <p:cNvSpPr txBox="1"/>
          <p:nvPr/>
        </p:nvSpPr>
        <p:spPr>
          <a:xfrm>
            <a:off x="6959394" y="4573469"/>
            <a:ext cx="8654513" cy="698938"/>
          </a:xfrm>
          <a:prstGeom prst="rect">
            <a:avLst/>
          </a:prstGeom>
        </p:spPr>
        <p:txBody>
          <a:bodyPr lIns="0" tIns="0" rIns="0" bIns="0" rtlCol="0" anchor="t">
            <a:spAutoFit/>
          </a:bodyPr>
          <a:lstStyle/>
          <a:p>
            <a:pPr algn="l">
              <a:lnSpc>
                <a:spcPts val="5489"/>
              </a:lnSpc>
            </a:pPr>
            <a:r>
              <a:rPr lang="en-US" sz="3786" b="1">
                <a:solidFill>
                  <a:srgbClr val="000000"/>
                </a:solidFill>
                <a:latin typeface="Poppins Bold"/>
                <a:ea typeface="Poppins Bold"/>
                <a:cs typeface="Poppins Bold"/>
                <a:sym typeface="Poppins Bold"/>
              </a:rPr>
              <a:t>Niet waar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D6E8"/>
        </a:solidFill>
        <a:effectLst/>
      </p:bgPr>
    </p:bg>
    <p:spTree>
      <p:nvGrpSpPr>
        <p:cNvPr id="1" name=""/>
        <p:cNvGrpSpPr/>
        <p:nvPr/>
      </p:nvGrpSpPr>
      <p:grpSpPr>
        <a:xfrm>
          <a:off x="0" y="0"/>
          <a:ext cx="0" cy="0"/>
          <a:chOff x="0" y="0"/>
          <a:chExt cx="0" cy="0"/>
        </a:xfrm>
      </p:grpSpPr>
      <p:grpSp>
        <p:nvGrpSpPr>
          <p:cNvPr id="2" name="Group 2"/>
          <p:cNvGrpSpPr/>
          <p:nvPr/>
        </p:nvGrpSpPr>
        <p:grpSpPr>
          <a:xfrm>
            <a:off x="1469820" y="1637395"/>
            <a:ext cx="10615558" cy="6938836"/>
            <a:chOff x="0" y="0"/>
            <a:chExt cx="2795867" cy="1827512"/>
          </a:xfrm>
        </p:grpSpPr>
        <p:sp>
          <p:nvSpPr>
            <p:cNvPr id="3" name="Freeform 3"/>
            <p:cNvSpPr/>
            <p:nvPr/>
          </p:nvSpPr>
          <p:spPr>
            <a:xfrm>
              <a:off x="0" y="0"/>
              <a:ext cx="2795867" cy="1827512"/>
            </a:xfrm>
            <a:custGeom>
              <a:avLst/>
              <a:gdLst/>
              <a:ahLst/>
              <a:cxnLst/>
              <a:rect l="l" t="t" r="r" b="b"/>
              <a:pathLst>
                <a:path w="2795867" h="1827512">
                  <a:moveTo>
                    <a:pt x="28443" y="0"/>
                  </a:moveTo>
                  <a:lnTo>
                    <a:pt x="2767424" y="0"/>
                  </a:lnTo>
                  <a:cubicBezTo>
                    <a:pt x="2783133" y="0"/>
                    <a:pt x="2795867" y="12734"/>
                    <a:pt x="2795867" y="28443"/>
                  </a:cubicBezTo>
                  <a:lnTo>
                    <a:pt x="2795867" y="1799070"/>
                  </a:lnTo>
                  <a:cubicBezTo>
                    <a:pt x="2795867" y="1806613"/>
                    <a:pt x="2792870" y="1813848"/>
                    <a:pt x="2787536" y="1819182"/>
                  </a:cubicBezTo>
                  <a:cubicBezTo>
                    <a:pt x="2782202" y="1824516"/>
                    <a:pt x="2774968" y="1827512"/>
                    <a:pt x="2767424" y="1827512"/>
                  </a:cubicBezTo>
                  <a:lnTo>
                    <a:pt x="28443" y="1827512"/>
                  </a:lnTo>
                  <a:cubicBezTo>
                    <a:pt x="20899" y="1827512"/>
                    <a:pt x="13665" y="1824516"/>
                    <a:pt x="8331" y="1819182"/>
                  </a:cubicBezTo>
                  <a:cubicBezTo>
                    <a:pt x="2997" y="1813848"/>
                    <a:pt x="0" y="1806613"/>
                    <a:pt x="0" y="1799070"/>
                  </a:cubicBezTo>
                  <a:lnTo>
                    <a:pt x="0" y="28443"/>
                  </a:lnTo>
                  <a:cubicBezTo>
                    <a:pt x="0" y="20899"/>
                    <a:pt x="2997" y="13665"/>
                    <a:pt x="8331" y="8331"/>
                  </a:cubicBezTo>
                  <a:cubicBezTo>
                    <a:pt x="13665" y="2997"/>
                    <a:pt x="20899" y="0"/>
                    <a:pt x="28443" y="0"/>
                  </a:cubicBezTo>
                  <a:close/>
                </a:path>
              </a:pathLst>
            </a:custGeom>
            <a:solidFill>
              <a:srgbClr val="FFFFFF"/>
            </a:solidFill>
          </p:spPr>
          <p:txBody>
            <a:bodyPr/>
            <a:lstStyle/>
            <a:p>
              <a:endParaRPr lang="nl-NL"/>
            </a:p>
          </p:txBody>
        </p:sp>
        <p:sp>
          <p:nvSpPr>
            <p:cNvPr id="4" name="TextBox 4"/>
            <p:cNvSpPr txBox="1"/>
            <p:nvPr/>
          </p:nvSpPr>
          <p:spPr>
            <a:xfrm>
              <a:off x="0" y="-28575"/>
              <a:ext cx="2795867" cy="1856087"/>
            </a:xfrm>
            <a:prstGeom prst="rect">
              <a:avLst/>
            </a:prstGeom>
          </p:spPr>
          <p:txBody>
            <a:bodyPr lIns="50800" tIns="50800" rIns="50800" bIns="50800" rtlCol="0" anchor="ctr"/>
            <a:lstStyle/>
            <a:p>
              <a:pPr algn="ctr">
                <a:lnSpc>
                  <a:spcPts val="3013"/>
                </a:lnSpc>
              </a:pPr>
              <a:endParaRPr/>
            </a:p>
          </p:txBody>
        </p:sp>
      </p:grpSp>
      <p:sp>
        <p:nvSpPr>
          <p:cNvPr id="5" name="Freeform 5"/>
          <p:cNvSpPr/>
          <p:nvPr/>
        </p:nvSpPr>
        <p:spPr>
          <a:xfrm>
            <a:off x="11050331" y="6584788"/>
            <a:ext cx="5834295" cy="2304547"/>
          </a:xfrm>
          <a:custGeom>
            <a:avLst/>
            <a:gdLst/>
            <a:ahLst/>
            <a:cxnLst/>
            <a:rect l="l" t="t" r="r" b="b"/>
            <a:pathLst>
              <a:path w="5834295" h="2304547">
                <a:moveTo>
                  <a:pt x="0" y="0"/>
                </a:moveTo>
                <a:lnTo>
                  <a:pt x="5834295" y="0"/>
                </a:lnTo>
                <a:lnTo>
                  <a:pt x="5834295" y="2304547"/>
                </a:lnTo>
                <a:lnTo>
                  <a:pt x="0" y="2304547"/>
                </a:lnTo>
                <a:lnTo>
                  <a:pt x="0" y="0"/>
                </a:lnTo>
                <a:close/>
              </a:path>
            </a:pathLst>
          </a:custGeom>
          <a:blipFill>
            <a:blip r:embed="rId2"/>
            <a:stretch>
              <a:fillRect/>
            </a:stretch>
          </a:blipFill>
        </p:spPr>
        <p:txBody>
          <a:bodyPr/>
          <a:lstStyle/>
          <a:p>
            <a:endParaRPr lang="nl-NL"/>
          </a:p>
        </p:txBody>
      </p:sp>
      <p:sp>
        <p:nvSpPr>
          <p:cNvPr id="6" name="Freeform 6"/>
          <p:cNvSpPr/>
          <p:nvPr/>
        </p:nvSpPr>
        <p:spPr>
          <a:xfrm>
            <a:off x="13091989" y="2145652"/>
            <a:ext cx="3792637" cy="3228482"/>
          </a:xfrm>
          <a:custGeom>
            <a:avLst/>
            <a:gdLst/>
            <a:ahLst/>
            <a:cxnLst/>
            <a:rect l="l" t="t" r="r" b="b"/>
            <a:pathLst>
              <a:path w="3792637" h="3228482">
                <a:moveTo>
                  <a:pt x="0" y="0"/>
                </a:moveTo>
                <a:lnTo>
                  <a:pt x="3792637" y="0"/>
                </a:lnTo>
                <a:lnTo>
                  <a:pt x="3792637" y="3228482"/>
                </a:lnTo>
                <a:lnTo>
                  <a:pt x="0" y="3228482"/>
                </a:lnTo>
                <a:lnTo>
                  <a:pt x="0" y="0"/>
                </a:lnTo>
                <a:close/>
              </a:path>
            </a:pathLst>
          </a:custGeom>
          <a:blipFill>
            <a:blip r:embed="rId3"/>
            <a:stretch>
              <a:fillRect/>
            </a:stretch>
          </a:blipFill>
        </p:spPr>
        <p:txBody>
          <a:bodyPr/>
          <a:lstStyle/>
          <a:p>
            <a:endParaRPr lang="nl-NL"/>
          </a:p>
        </p:txBody>
      </p:sp>
      <p:sp>
        <p:nvSpPr>
          <p:cNvPr id="7" name="TextBox 7"/>
          <p:cNvSpPr txBox="1"/>
          <p:nvPr/>
        </p:nvSpPr>
        <p:spPr>
          <a:xfrm>
            <a:off x="2699478" y="2995312"/>
            <a:ext cx="8417587" cy="4472828"/>
          </a:xfrm>
          <a:prstGeom prst="rect">
            <a:avLst/>
          </a:prstGeom>
        </p:spPr>
        <p:txBody>
          <a:bodyPr lIns="0" tIns="0" rIns="0" bIns="0" rtlCol="0" anchor="t">
            <a:spAutoFit/>
          </a:bodyPr>
          <a:lstStyle/>
          <a:p>
            <a:pPr algn="l">
              <a:lnSpc>
                <a:spcPts val="6873"/>
              </a:lnSpc>
            </a:pPr>
            <a:r>
              <a:rPr lang="en-US" sz="7013" b="1" dirty="0">
                <a:solidFill>
                  <a:srgbClr val="D3347A"/>
                </a:solidFill>
                <a:latin typeface="Klein Bold"/>
                <a:ea typeface="Klein Bold"/>
                <a:cs typeface="Klein Bold"/>
                <a:sym typeface="Klein Bold"/>
              </a:rPr>
              <a:t>Je </a:t>
            </a:r>
            <a:r>
              <a:rPr lang="en-US" sz="7013" b="1" dirty="0" err="1">
                <a:solidFill>
                  <a:srgbClr val="D3347A"/>
                </a:solidFill>
                <a:latin typeface="Klein Bold"/>
                <a:ea typeface="Klein Bold"/>
                <a:cs typeface="Klein Bold"/>
                <a:sym typeface="Klein Bold"/>
              </a:rPr>
              <a:t>verliest</a:t>
            </a:r>
            <a:r>
              <a:rPr lang="en-US" sz="7013" b="1" dirty="0">
                <a:solidFill>
                  <a:srgbClr val="D3347A"/>
                </a:solidFill>
                <a:latin typeface="Klein Bold"/>
                <a:ea typeface="Klein Bold"/>
                <a:cs typeface="Klein Bold"/>
                <a:sym typeface="Klein Bold"/>
              </a:rPr>
              <a:t> </a:t>
            </a:r>
            <a:r>
              <a:rPr lang="en-US" sz="7013" b="1" dirty="0" err="1">
                <a:solidFill>
                  <a:srgbClr val="D3347A"/>
                </a:solidFill>
                <a:latin typeface="Klein Bold"/>
                <a:ea typeface="Klein Bold"/>
                <a:cs typeface="Klein Bold"/>
                <a:sym typeface="Klein Bold"/>
              </a:rPr>
              <a:t>ongeveer</a:t>
            </a:r>
            <a:r>
              <a:rPr lang="en-US" sz="7013" b="1" dirty="0">
                <a:solidFill>
                  <a:srgbClr val="D3347A"/>
                </a:solidFill>
                <a:latin typeface="Klein Bold"/>
                <a:ea typeface="Klein Bold"/>
                <a:cs typeface="Klein Bold"/>
                <a:sym typeface="Klein Bold"/>
              </a:rPr>
              <a:t> </a:t>
            </a:r>
            <a:r>
              <a:rPr lang="en-US" sz="7013" b="1" dirty="0" err="1">
                <a:solidFill>
                  <a:srgbClr val="D3347A"/>
                </a:solidFill>
                <a:latin typeface="Klein Bold"/>
                <a:ea typeface="Klein Bold"/>
                <a:cs typeface="Klein Bold"/>
                <a:sym typeface="Klein Bold"/>
              </a:rPr>
              <a:t>een</a:t>
            </a:r>
            <a:r>
              <a:rPr lang="en-US" sz="7013" b="1" dirty="0">
                <a:solidFill>
                  <a:srgbClr val="D3347A"/>
                </a:solidFill>
                <a:latin typeface="Klein Bold"/>
                <a:ea typeface="Klein Bold"/>
                <a:cs typeface="Klein Bold"/>
                <a:sym typeface="Klein Bold"/>
              </a:rPr>
              <a:t> kopje </a:t>
            </a:r>
            <a:r>
              <a:rPr lang="en-US" sz="7013" b="1" dirty="0" err="1">
                <a:solidFill>
                  <a:srgbClr val="D3347A"/>
                </a:solidFill>
                <a:latin typeface="Klein Bold"/>
                <a:ea typeface="Klein Bold"/>
                <a:cs typeface="Klein Bold"/>
                <a:sym typeface="Klein Bold"/>
              </a:rPr>
              <a:t>bloed</a:t>
            </a:r>
            <a:r>
              <a:rPr lang="en-US" sz="7013" b="1" dirty="0">
                <a:solidFill>
                  <a:srgbClr val="D3347A"/>
                </a:solidFill>
                <a:latin typeface="Klein Bold"/>
                <a:ea typeface="Klein Bold"/>
                <a:cs typeface="Klein Bold"/>
                <a:sym typeface="Klein Bold"/>
              </a:rPr>
              <a:t> per </a:t>
            </a:r>
            <a:r>
              <a:rPr lang="en-US" sz="7013" b="1" dirty="0" err="1">
                <a:solidFill>
                  <a:srgbClr val="D3347A"/>
                </a:solidFill>
                <a:latin typeface="Klein Bold"/>
                <a:ea typeface="Klein Bold"/>
                <a:cs typeface="Klein Bold"/>
                <a:sym typeface="Klein Bold"/>
              </a:rPr>
              <a:t>dag</a:t>
            </a:r>
            <a:r>
              <a:rPr lang="en-US" sz="7013" b="1" dirty="0">
                <a:solidFill>
                  <a:srgbClr val="D3347A"/>
                </a:solidFill>
                <a:latin typeface="Klein Bold"/>
                <a:ea typeface="Klein Bold"/>
                <a:cs typeface="Klein Bold"/>
                <a:sym typeface="Klein Bold"/>
              </a:rPr>
              <a:t> </a:t>
            </a:r>
            <a:r>
              <a:rPr lang="en-US" sz="7013" b="1" dirty="0" err="1">
                <a:solidFill>
                  <a:srgbClr val="D3347A"/>
                </a:solidFill>
                <a:latin typeface="Klein Bold"/>
                <a:ea typeface="Klein Bold"/>
                <a:cs typeface="Klein Bold"/>
                <a:sym typeface="Klein Bold"/>
              </a:rPr>
              <a:t>tijdens</a:t>
            </a:r>
            <a:r>
              <a:rPr lang="en-US" sz="7013" b="1" dirty="0">
                <a:solidFill>
                  <a:srgbClr val="D3347A"/>
                </a:solidFill>
                <a:latin typeface="Klein Bold"/>
                <a:ea typeface="Klein Bold"/>
                <a:cs typeface="Klein Bold"/>
                <a:sym typeface="Klein Bold"/>
              </a:rPr>
              <a:t> de </a:t>
            </a:r>
            <a:r>
              <a:rPr lang="en-US" sz="7013" b="1" dirty="0" err="1">
                <a:solidFill>
                  <a:srgbClr val="D3347A"/>
                </a:solidFill>
                <a:latin typeface="Klein Bold"/>
                <a:ea typeface="Klein Bold"/>
                <a:cs typeface="Klein Bold"/>
                <a:sym typeface="Klein Bold"/>
              </a:rPr>
              <a:t>menstruatie</a:t>
            </a:r>
            <a:r>
              <a:rPr lang="en-US" sz="7013" b="1" dirty="0">
                <a:solidFill>
                  <a:srgbClr val="D3347A"/>
                </a:solidFill>
                <a:latin typeface="Klein Bold"/>
                <a:ea typeface="Klein Bold"/>
                <a:cs typeface="Klein Bold"/>
                <a:sym typeface="Klein Bold"/>
              </a:rPr>
              <a:t>.</a:t>
            </a:r>
          </a:p>
        </p:txBody>
      </p:sp>
      <p:sp>
        <p:nvSpPr>
          <p:cNvPr id="8" name="Freeform 8"/>
          <p:cNvSpPr/>
          <p:nvPr/>
        </p:nvSpPr>
        <p:spPr>
          <a:xfrm rot="5400000" flipV="1">
            <a:off x="-1128497" y="4798262"/>
            <a:ext cx="5196634" cy="617100"/>
          </a:xfrm>
          <a:custGeom>
            <a:avLst/>
            <a:gdLst/>
            <a:ahLst/>
            <a:cxnLst/>
            <a:rect l="l" t="t" r="r" b="b"/>
            <a:pathLst>
              <a:path w="5196634" h="617100">
                <a:moveTo>
                  <a:pt x="0" y="617101"/>
                </a:moveTo>
                <a:lnTo>
                  <a:pt x="5196634" y="617101"/>
                </a:lnTo>
                <a:lnTo>
                  <a:pt x="5196634" y="0"/>
                </a:lnTo>
                <a:lnTo>
                  <a:pt x="0" y="0"/>
                </a:lnTo>
                <a:lnTo>
                  <a:pt x="0" y="617101"/>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9" name="TextBox 9"/>
          <p:cNvSpPr txBox="1"/>
          <p:nvPr/>
        </p:nvSpPr>
        <p:spPr>
          <a:xfrm>
            <a:off x="2699478" y="7576636"/>
            <a:ext cx="8654513" cy="698938"/>
          </a:xfrm>
          <a:prstGeom prst="rect">
            <a:avLst/>
          </a:prstGeom>
        </p:spPr>
        <p:txBody>
          <a:bodyPr lIns="0" tIns="0" rIns="0" bIns="0" rtlCol="0" anchor="t">
            <a:spAutoFit/>
          </a:bodyPr>
          <a:lstStyle/>
          <a:p>
            <a:pPr algn="l">
              <a:lnSpc>
                <a:spcPts val="5489"/>
              </a:lnSpc>
            </a:pPr>
            <a:r>
              <a:rPr lang="en-US" sz="3786" b="1" dirty="0" err="1">
                <a:solidFill>
                  <a:srgbClr val="000000"/>
                </a:solidFill>
                <a:latin typeface="Poppins Bold"/>
                <a:ea typeface="Poppins Bold"/>
                <a:cs typeface="Poppins Bold"/>
                <a:sym typeface="Poppins Bold"/>
              </a:rPr>
              <a:t>Waar</a:t>
            </a:r>
            <a:r>
              <a:rPr lang="en-US" sz="3786" b="1" dirty="0">
                <a:solidFill>
                  <a:srgbClr val="000000"/>
                </a:solidFill>
                <a:latin typeface="Poppins Bold"/>
                <a:ea typeface="Poppins Bold"/>
                <a:cs typeface="Poppins Bold"/>
                <a:sym typeface="Poppins Bold"/>
              </a:rPr>
              <a:t> of </a:t>
            </a:r>
            <a:r>
              <a:rPr lang="en-US" sz="3786" b="1" dirty="0" err="1">
                <a:solidFill>
                  <a:srgbClr val="000000"/>
                </a:solidFill>
                <a:latin typeface="Poppins Bold"/>
                <a:ea typeface="Poppins Bold"/>
                <a:cs typeface="Poppins Bold"/>
                <a:sym typeface="Poppins Bold"/>
              </a:rPr>
              <a:t>niet</a:t>
            </a:r>
            <a:r>
              <a:rPr lang="en-US" sz="3786" b="1" dirty="0">
                <a:solidFill>
                  <a:srgbClr val="000000"/>
                </a:solidFill>
                <a:latin typeface="Poppins Bold"/>
                <a:ea typeface="Poppins Bold"/>
                <a:cs typeface="Poppins Bold"/>
                <a:sym typeface="Poppins Bold"/>
              </a:rPr>
              <a:t> </a:t>
            </a:r>
            <a:r>
              <a:rPr lang="en-US" sz="3786" b="1" dirty="0" err="1">
                <a:solidFill>
                  <a:srgbClr val="000000"/>
                </a:solidFill>
                <a:latin typeface="Poppins Bold"/>
                <a:ea typeface="Poppins Bold"/>
                <a:cs typeface="Poppins Bold"/>
                <a:sym typeface="Poppins Bold"/>
              </a:rPr>
              <a:t>waar</a:t>
            </a:r>
            <a:r>
              <a:rPr lang="en-US" sz="3786" b="1" dirty="0">
                <a:solidFill>
                  <a:srgbClr val="000000"/>
                </a:solidFill>
                <a:latin typeface="Poppins Bold"/>
                <a:ea typeface="Poppins Bold"/>
                <a:cs typeface="Poppins Bold"/>
                <a:sym typeface="Poppins Bold"/>
              </a:rPr>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D6E8"/>
        </a:solidFill>
        <a:effectLst/>
      </p:bgPr>
    </p:bg>
    <p:spTree>
      <p:nvGrpSpPr>
        <p:cNvPr id="1" name=""/>
        <p:cNvGrpSpPr/>
        <p:nvPr/>
      </p:nvGrpSpPr>
      <p:grpSpPr>
        <a:xfrm>
          <a:off x="0" y="0"/>
          <a:ext cx="0" cy="0"/>
          <a:chOff x="0" y="0"/>
          <a:chExt cx="0" cy="0"/>
        </a:xfrm>
      </p:grpSpPr>
      <p:grpSp>
        <p:nvGrpSpPr>
          <p:cNvPr id="2" name="Group 2"/>
          <p:cNvGrpSpPr/>
          <p:nvPr/>
        </p:nvGrpSpPr>
        <p:grpSpPr>
          <a:xfrm>
            <a:off x="1469820" y="797039"/>
            <a:ext cx="10615558" cy="8991431"/>
            <a:chOff x="0" y="0"/>
            <a:chExt cx="2795867" cy="2368113"/>
          </a:xfrm>
        </p:grpSpPr>
        <p:sp>
          <p:nvSpPr>
            <p:cNvPr id="3" name="Freeform 3"/>
            <p:cNvSpPr/>
            <p:nvPr/>
          </p:nvSpPr>
          <p:spPr>
            <a:xfrm>
              <a:off x="0" y="0"/>
              <a:ext cx="2795867" cy="2368114"/>
            </a:xfrm>
            <a:custGeom>
              <a:avLst/>
              <a:gdLst/>
              <a:ahLst/>
              <a:cxnLst/>
              <a:rect l="l" t="t" r="r" b="b"/>
              <a:pathLst>
                <a:path w="2795867" h="2368114">
                  <a:moveTo>
                    <a:pt x="28443" y="0"/>
                  </a:moveTo>
                  <a:lnTo>
                    <a:pt x="2767424" y="0"/>
                  </a:lnTo>
                  <a:cubicBezTo>
                    <a:pt x="2783133" y="0"/>
                    <a:pt x="2795867" y="12734"/>
                    <a:pt x="2795867" y="28443"/>
                  </a:cubicBezTo>
                  <a:lnTo>
                    <a:pt x="2795867" y="2339671"/>
                  </a:lnTo>
                  <a:cubicBezTo>
                    <a:pt x="2795867" y="2347214"/>
                    <a:pt x="2792870" y="2354449"/>
                    <a:pt x="2787536" y="2359783"/>
                  </a:cubicBezTo>
                  <a:cubicBezTo>
                    <a:pt x="2782202" y="2365117"/>
                    <a:pt x="2774968" y="2368114"/>
                    <a:pt x="2767424" y="2368114"/>
                  </a:cubicBezTo>
                  <a:lnTo>
                    <a:pt x="28443" y="2368114"/>
                  </a:lnTo>
                  <a:cubicBezTo>
                    <a:pt x="20899" y="2368114"/>
                    <a:pt x="13665" y="2365117"/>
                    <a:pt x="8331" y="2359783"/>
                  </a:cubicBezTo>
                  <a:cubicBezTo>
                    <a:pt x="2997" y="2354449"/>
                    <a:pt x="0" y="2347214"/>
                    <a:pt x="0" y="2339671"/>
                  </a:cubicBezTo>
                  <a:lnTo>
                    <a:pt x="0" y="28443"/>
                  </a:lnTo>
                  <a:cubicBezTo>
                    <a:pt x="0" y="20899"/>
                    <a:pt x="2997" y="13665"/>
                    <a:pt x="8331" y="8331"/>
                  </a:cubicBezTo>
                  <a:cubicBezTo>
                    <a:pt x="13665" y="2997"/>
                    <a:pt x="20899" y="0"/>
                    <a:pt x="28443" y="0"/>
                  </a:cubicBezTo>
                  <a:close/>
                </a:path>
              </a:pathLst>
            </a:custGeom>
            <a:solidFill>
              <a:srgbClr val="FFFFFF"/>
            </a:solidFill>
          </p:spPr>
          <p:txBody>
            <a:bodyPr/>
            <a:lstStyle/>
            <a:p>
              <a:endParaRPr lang="nl-NL"/>
            </a:p>
          </p:txBody>
        </p:sp>
        <p:sp>
          <p:nvSpPr>
            <p:cNvPr id="4" name="TextBox 4"/>
            <p:cNvSpPr txBox="1"/>
            <p:nvPr/>
          </p:nvSpPr>
          <p:spPr>
            <a:xfrm>
              <a:off x="0" y="-28575"/>
              <a:ext cx="2795867" cy="2396688"/>
            </a:xfrm>
            <a:prstGeom prst="rect">
              <a:avLst/>
            </a:prstGeom>
          </p:spPr>
          <p:txBody>
            <a:bodyPr lIns="50800" tIns="50800" rIns="50800" bIns="50800" rtlCol="0" anchor="ctr"/>
            <a:lstStyle/>
            <a:p>
              <a:pPr algn="ctr">
                <a:lnSpc>
                  <a:spcPts val="3013"/>
                </a:lnSpc>
              </a:pPr>
              <a:endParaRPr/>
            </a:p>
          </p:txBody>
        </p:sp>
      </p:grpSp>
      <p:sp>
        <p:nvSpPr>
          <p:cNvPr id="5" name="Freeform 5"/>
          <p:cNvSpPr/>
          <p:nvPr/>
        </p:nvSpPr>
        <p:spPr>
          <a:xfrm>
            <a:off x="11050331" y="6584788"/>
            <a:ext cx="5834295" cy="2304547"/>
          </a:xfrm>
          <a:custGeom>
            <a:avLst/>
            <a:gdLst/>
            <a:ahLst/>
            <a:cxnLst/>
            <a:rect l="l" t="t" r="r" b="b"/>
            <a:pathLst>
              <a:path w="5834295" h="2304547">
                <a:moveTo>
                  <a:pt x="0" y="0"/>
                </a:moveTo>
                <a:lnTo>
                  <a:pt x="5834295" y="0"/>
                </a:lnTo>
                <a:lnTo>
                  <a:pt x="5834295" y="2304547"/>
                </a:lnTo>
                <a:lnTo>
                  <a:pt x="0" y="2304547"/>
                </a:lnTo>
                <a:lnTo>
                  <a:pt x="0" y="0"/>
                </a:lnTo>
                <a:close/>
              </a:path>
            </a:pathLst>
          </a:custGeom>
          <a:blipFill>
            <a:blip r:embed="rId2"/>
            <a:stretch>
              <a:fillRect/>
            </a:stretch>
          </a:blipFill>
        </p:spPr>
        <p:txBody>
          <a:bodyPr/>
          <a:lstStyle/>
          <a:p>
            <a:endParaRPr lang="nl-NL"/>
          </a:p>
        </p:txBody>
      </p:sp>
      <p:sp>
        <p:nvSpPr>
          <p:cNvPr id="6" name="Freeform 6"/>
          <p:cNvSpPr/>
          <p:nvPr/>
        </p:nvSpPr>
        <p:spPr>
          <a:xfrm>
            <a:off x="13091989" y="2145652"/>
            <a:ext cx="3792637" cy="3228482"/>
          </a:xfrm>
          <a:custGeom>
            <a:avLst/>
            <a:gdLst/>
            <a:ahLst/>
            <a:cxnLst/>
            <a:rect l="l" t="t" r="r" b="b"/>
            <a:pathLst>
              <a:path w="3792637" h="3228482">
                <a:moveTo>
                  <a:pt x="0" y="0"/>
                </a:moveTo>
                <a:lnTo>
                  <a:pt x="3792637" y="0"/>
                </a:lnTo>
                <a:lnTo>
                  <a:pt x="3792637" y="3228482"/>
                </a:lnTo>
                <a:lnTo>
                  <a:pt x="0" y="3228482"/>
                </a:lnTo>
                <a:lnTo>
                  <a:pt x="0" y="0"/>
                </a:lnTo>
                <a:close/>
              </a:path>
            </a:pathLst>
          </a:custGeom>
          <a:blipFill>
            <a:blip r:embed="rId3"/>
            <a:stretch>
              <a:fillRect/>
            </a:stretch>
          </a:blipFill>
        </p:spPr>
        <p:txBody>
          <a:bodyPr/>
          <a:lstStyle/>
          <a:p>
            <a:endParaRPr lang="nl-NL"/>
          </a:p>
        </p:txBody>
      </p:sp>
      <p:sp>
        <p:nvSpPr>
          <p:cNvPr id="7" name="TextBox 7"/>
          <p:cNvSpPr txBox="1"/>
          <p:nvPr/>
        </p:nvSpPr>
        <p:spPr>
          <a:xfrm>
            <a:off x="2395818" y="5030612"/>
            <a:ext cx="8654513" cy="4757857"/>
          </a:xfrm>
          <a:prstGeom prst="rect">
            <a:avLst/>
          </a:prstGeom>
        </p:spPr>
        <p:txBody>
          <a:bodyPr lIns="0" tIns="0" rIns="0" bIns="0" rtlCol="0" anchor="t">
            <a:spAutoFit/>
          </a:bodyPr>
          <a:lstStyle/>
          <a:p>
            <a:pPr algn="l">
              <a:lnSpc>
                <a:spcPts val="3460"/>
              </a:lnSpc>
            </a:pPr>
            <a:r>
              <a:rPr lang="en-US" sz="2386">
                <a:solidFill>
                  <a:srgbClr val="000000"/>
                </a:solidFill>
                <a:latin typeface="Poppins"/>
                <a:ea typeface="Poppins"/>
                <a:cs typeface="Poppins"/>
                <a:sym typeface="Poppins"/>
              </a:rPr>
              <a:t>Wat eruit ziet als “veel bloed” is niet alleen bloed: het is een mengsel van bloed, baarmoederslijmvlies, slijm en vaginale afscheiding. </a:t>
            </a:r>
          </a:p>
          <a:p>
            <a:pPr algn="l">
              <a:lnSpc>
                <a:spcPts val="3460"/>
              </a:lnSpc>
            </a:pPr>
            <a:r>
              <a:rPr lang="en-US" sz="2386">
                <a:solidFill>
                  <a:srgbClr val="000000"/>
                </a:solidFill>
                <a:latin typeface="Poppins"/>
                <a:ea typeface="Poppins"/>
                <a:cs typeface="Poppins"/>
                <a:sym typeface="Poppins"/>
              </a:rPr>
              <a:t>Een vrouw verliest gemiddeld in de gehele menstruatiecyclus 30-40 ml bloed. </a:t>
            </a:r>
          </a:p>
          <a:p>
            <a:pPr algn="l">
              <a:lnSpc>
                <a:spcPts val="3460"/>
              </a:lnSpc>
            </a:pPr>
            <a:r>
              <a:rPr lang="en-US" sz="2386">
                <a:solidFill>
                  <a:srgbClr val="000000"/>
                </a:solidFill>
                <a:latin typeface="Poppins"/>
                <a:ea typeface="Poppins"/>
                <a:cs typeface="Poppins"/>
                <a:sym typeface="Poppins"/>
              </a:rPr>
              <a:t>Dit komt overeen met 2-3 eetlepels.</a:t>
            </a:r>
          </a:p>
          <a:p>
            <a:pPr algn="l">
              <a:lnSpc>
                <a:spcPts val="3460"/>
              </a:lnSpc>
            </a:pPr>
            <a:endParaRPr lang="en-US" sz="2386">
              <a:solidFill>
                <a:srgbClr val="000000"/>
              </a:solidFill>
              <a:latin typeface="Poppins"/>
              <a:ea typeface="Poppins"/>
              <a:cs typeface="Poppins"/>
              <a:sym typeface="Poppins"/>
            </a:endParaRPr>
          </a:p>
          <a:p>
            <a:pPr algn="l">
              <a:lnSpc>
                <a:spcPts val="3460"/>
              </a:lnSpc>
            </a:pPr>
            <a:r>
              <a:rPr lang="en-US" sz="2386">
                <a:solidFill>
                  <a:srgbClr val="000000"/>
                </a:solidFill>
                <a:latin typeface="Poppins"/>
                <a:ea typeface="Poppins"/>
                <a:cs typeface="Poppins"/>
                <a:sym typeface="Poppins"/>
              </a:rPr>
              <a:t>Als je toch het idee hebt dat je een hevige menstruatie hebt (meer dan 80 ml per cyclus) of elk uur, ook snachts moeten verschonen, ga dan naar de huisarts.</a:t>
            </a:r>
          </a:p>
          <a:p>
            <a:pPr algn="l">
              <a:lnSpc>
                <a:spcPts val="3460"/>
              </a:lnSpc>
            </a:pPr>
            <a:endParaRPr lang="en-US" sz="2386">
              <a:solidFill>
                <a:srgbClr val="000000"/>
              </a:solidFill>
              <a:latin typeface="Poppins"/>
              <a:ea typeface="Poppins"/>
              <a:cs typeface="Poppins"/>
              <a:sym typeface="Poppins"/>
            </a:endParaRPr>
          </a:p>
        </p:txBody>
      </p:sp>
      <p:sp>
        <p:nvSpPr>
          <p:cNvPr id="8" name="TextBox 8"/>
          <p:cNvSpPr txBox="1"/>
          <p:nvPr/>
        </p:nvSpPr>
        <p:spPr>
          <a:xfrm>
            <a:off x="2395818" y="1157522"/>
            <a:ext cx="8974148" cy="2641108"/>
          </a:xfrm>
          <a:prstGeom prst="rect">
            <a:avLst/>
          </a:prstGeom>
        </p:spPr>
        <p:txBody>
          <a:bodyPr lIns="0" tIns="0" rIns="0" bIns="0" rtlCol="0" anchor="t">
            <a:spAutoFit/>
          </a:bodyPr>
          <a:lstStyle/>
          <a:p>
            <a:pPr algn="l">
              <a:lnSpc>
                <a:spcPts val="6873"/>
              </a:lnSpc>
            </a:pPr>
            <a:r>
              <a:rPr lang="en-US" sz="5400" b="1" dirty="0">
                <a:solidFill>
                  <a:srgbClr val="D3347A"/>
                </a:solidFill>
                <a:latin typeface="Klein Bold"/>
                <a:ea typeface="Klein Bold"/>
                <a:cs typeface="Klein Bold"/>
                <a:sym typeface="Klein Bold"/>
              </a:rPr>
              <a:t>Je </a:t>
            </a:r>
            <a:r>
              <a:rPr lang="en-US" sz="5400" b="1" dirty="0" err="1">
                <a:solidFill>
                  <a:srgbClr val="D3347A"/>
                </a:solidFill>
                <a:latin typeface="Klein Bold"/>
                <a:ea typeface="Klein Bold"/>
                <a:cs typeface="Klein Bold"/>
                <a:sym typeface="Klein Bold"/>
              </a:rPr>
              <a:t>verliest</a:t>
            </a:r>
            <a:r>
              <a:rPr lang="en-US" sz="5400" b="1" dirty="0">
                <a:solidFill>
                  <a:srgbClr val="D3347A"/>
                </a:solidFill>
                <a:latin typeface="Klein Bold"/>
                <a:ea typeface="Klein Bold"/>
                <a:cs typeface="Klein Bold"/>
                <a:sym typeface="Klein Bold"/>
              </a:rPr>
              <a:t> </a:t>
            </a:r>
            <a:r>
              <a:rPr lang="en-US" sz="5400" b="1" dirty="0" err="1">
                <a:solidFill>
                  <a:srgbClr val="D3347A"/>
                </a:solidFill>
                <a:latin typeface="Klein Bold"/>
                <a:ea typeface="Klein Bold"/>
                <a:cs typeface="Klein Bold"/>
                <a:sym typeface="Klein Bold"/>
              </a:rPr>
              <a:t>ongeveer</a:t>
            </a:r>
            <a:r>
              <a:rPr lang="en-US" sz="5400" b="1" dirty="0">
                <a:solidFill>
                  <a:srgbClr val="D3347A"/>
                </a:solidFill>
                <a:latin typeface="Klein Bold"/>
                <a:ea typeface="Klein Bold"/>
                <a:cs typeface="Klein Bold"/>
                <a:sym typeface="Klein Bold"/>
              </a:rPr>
              <a:t> </a:t>
            </a:r>
            <a:r>
              <a:rPr lang="en-US" sz="5400" b="1" dirty="0" err="1">
                <a:solidFill>
                  <a:srgbClr val="D3347A"/>
                </a:solidFill>
                <a:latin typeface="Klein Bold"/>
                <a:ea typeface="Klein Bold"/>
                <a:cs typeface="Klein Bold"/>
                <a:sym typeface="Klein Bold"/>
              </a:rPr>
              <a:t>een</a:t>
            </a:r>
            <a:r>
              <a:rPr lang="en-US" sz="5400" b="1" dirty="0">
                <a:solidFill>
                  <a:srgbClr val="D3347A"/>
                </a:solidFill>
                <a:latin typeface="Klein Bold"/>
                <a:ea typeface="Klein Bold"/>
                <a:cs typeface="Klein Bold"/>
                <a:sym typeface="Klein Bold"/>
              </a:rPr>
              <a:t> kopje </a:t>
            </a:r>
            <a:r>
              <a:rPr lang="en-US" sz="5400" b="1" dirty="0" err="1">
                <a:solidFill>
                  <a:srgbClr val="D3347A"/>
                </a:solidFill>
                <a:latin typeface="Klein Bold"/>
                <a:ea typeface="Klein Bold"/>
                <a:cs typeface="Klein Bold"/>
                <a:sym typeface="Klein Bold"/>
              </a:rPr>
              <a:t>bloed</a:t>
            </a:r>
            <a:r>
              <a:rPr lang="en-US" sz="5400" b="1" dirty="0">
                <a:solidFill>
                  <a:srgbClr val="D3347A"/>
                </a:solidFill>
                <a:latin typeface="Klein Bold"/>
                <a:ea typeface="Klein Bold"/>
                <a:cs typeface="Klein Bold"/>
                <a:sym typeface="Klein Bold"/>
              </a:rPr>
              <a:t> per </a:t>
            </a:r>
            <a:r>
              <a:rPr lang="en-US" sz="5400" b="1" dirty="0" err="1">
                <a:solidFill>
                  <a:srgbClr val="D3347A"/>
                </a:solidFill>
                <a:latin typeface="Klein Bold"/>
                <a:ea typeface="Klein Bold"/>
                <a:cs typeface="Klein Bold"/>
                <a:sym typeface="Klein Bold"/>
              </a:rPr>
              <a:t>dag</a:t>
            </a:r>
            <a:r>
              <a:rPr lang="en-US" sz="5400" b="1" dirty="0">
                <a:solidFill>
                  <a:srgbClr val="D3347A"/>
                </a:solidFill>
                <a:latin typeface="Klein Bold"/>
                <a:ea typeface="Klein Bold"/>
                <a:cs typeface="Klein Bold"/>
                <a:sym typeface="Klein Bold"/>
              </a:rPr>
              <a:t> </a:t>
            </a:r>
            <a:r>
              <a:rPr lang="en-US" sz="5400" b="1" dirty="0" err="1">
                <a:solidFill>
                  <a:srgbClr val="D3347A"/>
                </a:solidFill>
                <a:latin typeface="Klein Bold"/>
                <a:ea typeface="Klein Bold"/>
                <a:cs typeface="Klein Bold"/>
                <a:sym typeface="Klein Bold"/>
              </a:rPr>
              <a:t>tijdens</a:t>
            </a:r>
            <a:r>
              <a:rPr lang="en-US" sz="5400" b="1" dirty="0">
                <a:solidFill>
                  <a:srgbClr val="D3347A"/>
                </a:solidFill>
                <a:latin typeface="Klein Bold"/>
                <a:ea typeface="Klein Bold"/>
                <a:cs typeface="Klein Bold"/>
                <a:sym typeface="Klein Bold"/>
              </a:rPr>
              <a:t> de </a:t>
            </a:r>
            <a:r>
              <a:rPr lang="en-US" sz="5400" b="1" dirty="0" err="1">
                <a:solidFill>
                  <a:srgbClr val="D3347A"/>
                </a:solidFill>
                <a:latin typeface="Klein Bold"/>
                <a:ea typeface="Klein Bold"/>
                <a:cs typeface="Klein Bold"/>
                <a:sym typeface="Klein Bold"/>
              </a:rPr>
              <a:t>menstruatie</a:t>
            </a:r>
            <a:r>
              <a:rPr lang="en-US" sz="5400" b="1" dirty="0">
                <a:solidFill>
                  <a:srgbClr val="D3347A"/>
                </a:solidFill>
                <a:latin typeface="Klein Bold"/>
                <a:ea typeface="Klein Bold"/>
                <a:cs typeface="Klein Bold"/>
                <a:sym typeface="Klein Bold"/>
              </a:rPr>
              <a:t>.</a:t>
            </a:r>
          </a:p>
        </p:txBody>
      </p:sp>
      <p:sp>
        <p:nvSpPr>
          <p:cNvPr id="9" name="Freeform 9"/>
          <p:cNvSpPr/>
          <p:nvPr/>
        </p:nvSpPr>
        <p:spPr>
          <a:xfrm rot="5400000" flipV="1">
            <a:off x="-1128497" y="4798262"/>
            <a:ext cx="5196634" cy="617100"/>
          </a:xfrm>
          <a:custGeom>
            <a:avLst/>
            <a:gdLst/>
            <a:ahLst/>
            <a:cxnLst/>
            <a:rect l="l" t="t" r="r" b="b"/>
            <a:pathLst>
              <a:path w="5196634" h="617100">
                <a:moveTo>
                  <a:pt x="0" y="617101"/>
                </a:moveTo>
                <a:lnTo>
                  <a:pt x="5196634" y="617101"/>
                </a:lnTo>
                <a:lnTo>
                  <a:pt x="5196634" y="0"/>
                </a:lnTo>
                <a:lnTo>
                  <a:pt x="0" y="0"/>
                </a:lnTo>
                <a:lnTo>
                  <a:pt x="0" y="617101"/>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10" name="TextBox 10"/>
          <p:cNvSpPr txBox="1"/>
          <p:nvPr/>
        </p:nvSpPr>
        <p:spPr>
          <a:xfrm>
            <a:off x="2395818" y="3925298"/>
            <a:ext cx="8654513" cy="698938"/>
          </a:xfrm>
          <a:prstGeom prst="rect">
            <a:avLst/>
          </a:prstGeom>
        </p:spPr>
        <p:txBody>
          <a:bodyPr lIns="0" tIns="0" rIns="0" bIns="0" rtlCol="0" anchor="t">
            <a:spAutoFit/>
          </a:bodyPr>
          <a:lstStyle/>
          <a:p>
            <a:pPr algn="l">
              <a:lnSpc>
                <a:spcPts val="5489"/>
              </a:lnSpc>
            </a:pPr>
            <a:r>
              <a:rPr lang="en-US" sz="3786" b="1">
                <a:solidFill>
                  <a:srgbClr val="000000"/>
                </a:solidFill>
                <a:latin typeface="Poppins Bold"/>
                <a:ea typeface="Poppins Bold"/>
                <a:cs typeface="Poppins Bold"/>
                <a:sym typeface="Poppins Bold"/>
              </a:rPr>
              <a:t>Niet waar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D6E8"/>
        </a:solidFill>
        <a:effectLst/>
      </p:bgPr>
    </p:bg>
    <p:spTree>
      <p:nvGrpSpPr>
        <p:cNvPr id="1" name=""/>
        <p:cNvGrpSpPr/>
        <p:nvPr/>
      </p:nvGrpSpPr>
      <p:grpSpPr>
        <a:xfrm>
          <a:off x="0" y="0"/>
          <a:ext cx="0" cy="0"/>
          <a:chOff x="0" y="0"/>
          <a:chExt cx="0" cy="0"/>
        </a:xfrm>
      </p:grpSpPr>
      <p:grpSp>
        <p:nvGrpSpPr>
          <p:cNvPr id="2" name="Group 2"/>
          <p:cNvGrpSpPr/>
          <p:nvPr/>
        </p:nvGrpSpPr>
        <p:grpSpPr>
          <a:xfrm>
            <a:off x="1732780" y="1411344"/>
            <a:ext cx="10615558" cy="7620905"/>
            <a:chOff x="0" y="0"/>
            <a:chExt cx="2795867" cy="2007152"/>
          </a:xfrm>
        </p:grpSpPr>
        <p:sp>
          <p:nvSpPr>
            <p:cNvPr id="3" name="Freeform 3"/>
            <p:cNvSpPr/>
            <p:nvPr/>
          </p:nvSpPr>
          <p:spPr>
            <a:xfrm>
              <a:off x="0" y="0"/>
              <a:ext cx="2795867" cy="2007152"/>
            </a:xfrm>
            <a:custGeom>
              <a:avLst/>
              <a:gdLst/>
              <a:ahLst/>
              <a:cxnLst/>
              <a:rect l="l" t="t" r="r" b="b"/>
              <a:pathLst>
                <a:path w="2795867" h="2007152">
                  <a:moveTo>
                    <a:pt x="28443" y="0"/>
                  </a:moveTo>
                  <a:lnTo>
                    <a:pt x="2767424" y="0"/>
                  </a:lnTo>
                  <a:cubicBezTo>
                    <a:pt x="2783133" y="0"/>
                    <a:pt x="2795867" y="12734"/>
                    <a:pt x="2795867" y="28443"/>
                  </a:cubicBezTo>
                  <a:lnTo>
                    <a:pt x="2795867" y="1978709"/>
                  </a:lnTo>
                  <a:cubicBezTo>
                    <a:pt x="2795867" y="1986253"/>
                    <a:pt x="2792870" y="1993487"/>
                    <a:pt x="2787536" y="1998821"/>
                  </a:cubicBezTo>
                  <a:cubicBezTo>
                    <a:pt x="2782202" y="2004155"/>
                    <a:pt x="2774968" y="2007152"/>
                    <a:pt x="2767424" y="2007152"/>
                  </a:cubicBezTo>
                  <a:lnTo>
                    <a:pt x="28443" y="2007152"/>
                  </a:lnTo>
                  <a:cubicBezTo>
                    <a:pt x="20899" y="2007152"/>
                    <a:pt x="13665" y="2004155"/>
                    <a:pt x="8331" y="1998821"/>
                  </a:cubicBezTo>
                  <a:cubicBezTo>
                    <a:pt x="2997" y="1993487"/>
                    <a:pt x="0" y="1986253"/>
                    <a:pt x="0" y="1978709"/>
                  </a:cubicBezTo>
                  <a:lnTo>
                    <a:pt x="0" y="28443"/>
                  </a:lnTo>
                  <a:cubicBezTo>
                    <a:pt x="0" y="20899"/>
                    <a:pt x="2997" y="13665"/>
                    <a:pt x="8331" y="8331"/>
                  </a:cubicBezTo>
                  <a:cubicBezTo>
                    <a:pt x="13665" y="2997"/>
                    <a:pt x="20899" y="0"/>
                    <a:pt x="28443" y="0"/>
                  </a:cubicBezTo>
                  <a:close/>
                </a:path>
              </a:pathLst>
            </a:custGeom>
            <a:solidFill>
              <a:srgbClr val="FFFFFF"/>
            </a:solidFill>
          </p:spPr>
          <p:txBody>
            <a:bodyPr/>
            <a:lstStyle/>
            <a:p>
              <a:endParaRPr lang="nl-NL"/>
            </a:p>
          </p:txBody>
        </p:sp>
        <p:sp>
          <p:nvSpPr>
            <p:cNvPr id="4" name="TextBox 4"/>
            <p:cNvSpPr txBox="1"/>
            <p:nvPr/>
          </p:nvSpPr>
          <p:spPr>
            <a:xfrm>
              <a:off x="0" y="-28575"/>
              <a:ext cx="2795867" cy="2035727"/>
            </a:xfrm>
            <a:prstGeom prst="rect">
              <a:avLst/>
            </a:prstGeom>
          </p:spPr>
          <p:txBody>
            <a:bodyPr lIns="50800" tIns="50800" rIns="50800" bIns="50800" rtlCol="0" anchor="ctr"/>
            <a:lstStyle/>
            <a:p>
              <a:pPr algn="ctr">
                <a:lnSpc>
                  <a:spcPts val="3013"/>
                </a:lnSpc>
              </a:pPr>
              <a:endParaRPr/>
            </a:p>
          </p:txBody>
        </p:sp>
      </p:grpSp>
      <p:sp>
        <p:nvSpPr>
          <p:cNvPr id="5" name="Freeform 5"/>
          <p:cNvSpPr/>
          <p:nvPr/>
        </p:nvSpPr>
        <p:spPr>
          <a:xfrm>
            <a:off x="1028700" y="8156772"/>
            <a:ext cx="6011859" cy="1750954"/>
          </a:xfrm>
          <a:custGeom>
            <a:avLst/>
            <a:gdLst/>
            <a:ahLst/>
            <a:cxnLst/>
            <a:rect l="l" t="t" r="r" b="b"/>
            <a:pathLst>
              <a:path w="6011859" h="1750954">
                <a:moveTo>
                  <a:pt x="0" y="0"/>
                </a:moveTo>
                <a:lnTo>
                  <a:pt x="6011859" y="0"/>
                </a:lnTo>
                <a:lnTo>
                  <a:pt x="6011859" y="1750954"/>
                </a:lnTo>
                <a:lnTo>
                  <a:pt x="0" y="1750954"/>
                </a:lnTo>
                <a:lnTo>
                  <a:pt x="0" y="0"/>
                </a:lnTo>
                <a:close/>
              </a:path>
            </a:pathLst>
          </a:custGeom>
          <a:blipFill>
            <a:blip r:embed="rId2"/>
            <a:stretch>
              <a:fillRect/>
            </a:stretch>
          </a:blipFill>
        </p:spPr>
        <p:txBody>
          <a:bodyPr/>
          <a:lstStyle/>
          <a:p>
            <a:endParaRPr lang="nl-NL"/>
          </a:p>
        </p:txBody>
      </p:sp>
      <p:sp>
        <p:nvSpPr>
          <p:cNvPr id="6" name="Freeform 6"/>
          <p:cNvSpPr/>
          <p:nvPr/>
        </p:nvSpPr>
        <p:spPr>
          <a:xfrm rot="-10800000" flipV="1">
            <a:off x="2962437" y="1028700"/>
            <a:ext cx="6444522" cy="765287"/>
          </a:xfrm>
          <a:custGeom>
            <a:avLst/>
            <a:gdLst/>
            <a:ahLst/>
            <a:cxnLst/>
            <a:rect l="l" t="t" r="r" b="b"/>
            <a:pathLst>
              <a:path w="6444522" h="765287">
                <a:moveTo>
                  <a:pt x="0" y="765287"/>
                </a:moveTo>
                <a:lnTo>
                  <a:pt x="6444523" y="765287"/>
                </a:lnTo>
                <a:lnTo>
                  <a:pt x="6444523" y="0"/>
                </a:lnTo>
                <a:lnTo>
                  <a:pt x="0" y="0"/>
                </a:lnTo>
                <a:lnTo>
                  <a:pt x="0" y="765287"/>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7" name="Freeform 7"/>
          <p:cNvSpPr/>
          <p:nvPr/>
        </p:nvSpPr>
        <p:spPr>
          <a:xfrm rot="-954633">
            <a:off x="13321626" y="4010718"/>
            <a:ext cx="5937947" cy="4520263"/>
          </a:xfrm>
          <a:custGeom>
            <a:avLst/>
            <a:gdLst/>
            <a:ahLst/>
            <a:cxnLst/>
            <a:rect l="l" t="t" r="r" b="b"/>
            <a:pathLst>
              <a:path w="5937947" h="4520263">
                <a:moveTo>
                  <a:pt x="0" y="0"/>
                </a:moveTo>
                <a:lnTo>
                  <a:pt x="5937948" y="0"/>
                </a:lnTo>
                <a:lnTo>
                  <a:pt x="5937948" y="4520262"/>
                </a:lnTo>
                <a:lnTo>
                  <a:pt x="0" y="4520262"/>
                </a:lnTo>
                <a:lnTo>
                  <a:pt x="0" y="0"/>
                </a:lnTo>
                <a:close/>
              </a:path>
            </a:pathLst>
          </a:custGeom>
          <a:blipFill>
            <a:blip r:embed="rId5"/>
            <a:stretch>
              <a:fillRect/>
            </a:stretch>
          </a:blipFill>
        </p:spPr>
        <p:txBody>
          <a:bodyPr/>
          <a:lstStyle/>
          <a:p>
            <a:endParaRPr lang="nl-NL"/>
          </a:p>
        </p:txBody>
      </p:sp>
      <p:sp>
        <p:nvSpPr>
          <p:cNvPr id="8" name="Freeform 8"/>
          <p:cNvSpPr/>
          <p:nvPr/>
        </p:nvSpPr>
        <p:spPr>
          <a:xfrm>
            <a:off x="10352339" y="907658"/>
            <a:ext cx="3991997" cy="4404962"/>
          </a:xfrm>
          <a:custGeom>
            <a:avLst/>
            <a:gdLst/>
            <a:ahLst/>
            <a:cxnLst/>
            <a:rect l="l" t="t" r="r" b="b"/>
            <a:pathLst>
              <a:path w="3991997" h="4404962">
                <a:moveTo>
                  <a:pt x="0" y="0"/>
                </a:moveTo>
                <a:lnTo>
                  <a:pt x="3991997" y="0"/>
                </a:lnTo>
                <a:lnTo>
                  <a:pt x="3991997" y="4404962"/>
                </a:lnTo>
                <a:lnTo>
                  <a:pt x="0" y="4404962"/>
                </a:lnTo>
                <a:lnTo>
                  <a:pt x="0" y="0"/>
                </a:lnTo>
                <a:close/>
              </a:path>
            </a:pathLst>
          </a:custGeom>
          <a:blipFill>
            <a:blip r:embed="rId6"/>
            <a:stretch>
              <a:fillRect/>
            </a:stretch>
          </a:blipFill>
        </p:spPr>
        <p:txBody>
          <a:bodyPr/>
          <a:lstStyle/>
          <a:p>
            <a:endParaRPr lang="nl-NL"/>
          </a:p>
        </p:txBody>
      </p:sp>
      <p:sp>
        <p:nvSpPr>
          <p:cNvPr id="9" name="TextBox 9"/>
          <p:cNvSpPr txBox="1"/>
          <p:nvPr/>
        </p:nvSpPr>
        <p:spPr>
          <a:xfrm>
            <a:off x="2831765" y="2289270"/>
            <a:ext cx="8417587" cy="3587970"/>
          </a:xfrm>
          <a:prstGeom prst="rect">
            <a:avLst/>
          </a:prstGeom>
        </p:spPr>
        <p:txBody>
          <a:bodyPr lIns="0" tIns="0" rIns="0" bIns="0" rtlCol="0" anchor="t">
            <a:spAutoFit/>
          </a:bodyPr>
          <a:lstStyle/>
          <a:p>
            <a:pPr algn="l">
              <a:lnSpc>
                <a:spcPts val="6873"/>
              </a:lnSpc>
            </a:pPr>
            <a:r>
              <a:rPr lang="en-US" sz="7013" b="1" dirty="0">
                <a:solidFill>
                  <a:srgbClr val="D3347A"/>
                </a:solidFill>
                <a:latin typeface="Klein Bold"/>
                <a:ea typeface="Klein Bold"/>
                <a:cs typeface="Klein Bold"/>
                <a:sym typeface="Klein Bold"/>
              </a:rPr>
              <a:t>Elke </a:t>
            </a:r>
            <a:r>
              <a:rPr lang="en-US" sz="7013" b="1" dirty="0" err="1">
                <a:solidFill>
                  <a:srgbClr val="D3347A"/>
                </a:solidFill>
                <a:latin typeface="Klein Bold"/>
                <a:ea typeface="Klein Bold"/>
                <a:cs typeface="Klein Bold"/>
                <a:sym typeface="Klein Bold"/>
              </a:rPr>
              <a:t>maand</a:t>
            </a:r>
            <a:r>
              <a:rPr lang="en-US" sz="7013" b="1" dirty="0">
                <a:solidFill>
                  <a:srgbClr val="D3347A"/>
                </a:solidFill>
                <a:latin typeface="Klein Bold"/>
                <a:ea typeface="Klein Bold"/>
                <a:cs typeface="Klein Bold"/>
                <a:sym typeface="Klein Bold"/>
              </a:rPr>
              <a:t> </a:t>
            </a:r>
            <a:r>
              <a:rPr lang="en-US" sz="7013" b="1" dirty="0" err="1">
                <a:solidFill>
                  <a:srgbClr val="D3347A"/>
                </a:solidFill>
                <a:latin typeface="Klein Bold"/>
                <a:ea typeface="Klein Bold"/>
                <a:cs typeface="Klein Bold"/>
                <a:sym typeface="Klein Bold"/>
              </a:rPr>
              <a:t>ongesteld</a:t>
            </a:r>
            <a:r>
              <a:rPr lang="en-US" sz="7013" b="1" dirty="0">
                <a:solidFill>
                  <a:srgbClr val="D3347A"/>
                </a:solidFill>
                <a:latin typeface="Klein Bold"/>
                <a:ea typeface="Klein Bold"/>
                <a:cs typeface="Klein Bold"/>
                <a:sym typeface="Klein Bold"/>
              </a:rPr>
              <a:t> </a:t>
            </a:r>
            <a:r>
              <a:rPr lang="en-US" sz="7013" b="1" dirty="0" err="1">
                <a:solidFill>
                  <a:srgbClr val="D3347A"/>
                </a:solidFill>
                <a:latin typeface="Klein Bold"/>
                <a:ea typeface="Klein Bold"/>
                <a:cs typeface="Klein Bold"/>
                <a:sym typeface="Klein Bold"/>
              </a:rPr>
              <a:t>worden</a:t>
            </a:r>
            <a:r>
              <a:rPr lang="en-US" sz="7013" b="1" dirty="0">
                <a:solidFill>
                  <a:srgbClr val="D3347A"/>
                </a:solidFill>
                <a:latin typeface="Klein Bold"/>
                <a:ea typeface="Klein Bold"/>
                <a:cs typeface="Klein Bold"/>
                <a:sym typeface="Klein Bold"/>
              </a:rPr>
              <a:t> is </a:t>
            </a:r>
            <a:r>
              <a:rPr lang="en-US" sz="7013" b="1" dirty="0" err="1">
                <a:solidFill>
                  <a:srgbClr val="D3347A"/>
                </a:solidFill>
                <a:latin typeface="Klein Bold"/>
                <a:ea typeface="Klein Bold"/>
                <a:cs typeface="Klein Bold"/>
                <a:sym typeface="Klein Bold"/>
              </a:rPr>
              <a:t>nodig</a:t>
            </a:r>
            <a:r>
              <a:rPr lang="en-US" sz="7013" b="1" dirty="0">
                <a:solidFill>
                  <a:srgbClr val="D3347A"/>
                </a:solidFill>
                <a:latin typeface="Klein Bold"/>
                <a:ea typeface="Klein Bold"/>
                <a:cs typeface="Klein Bold"/>
                <a:sym typeface="Klein Bold"/>
              </a:rPr>
              <a:t> </a:t>
            </a:r>
            <a:r>
              <a:rPr lang="en-US" sz="7013" b="1" dirty="0" err="1">
                <a:solidFill>
                  <a:srgbClr val="D3347A"/>
                </a:solidFill>
                <a:latin typeface="Klein Bold"/>
                <a:ea typeface="Klein Bold"/>
                <a:cs typeface="Klein Bold"/>
                <a:sym typeface="Klein Bold"/>
              </a:rPr>
              <a:t>voor</a:t>
            </a:r>
            <a:r>
              <a:rPr lang="en-US" sz="7013" b="1" dirty="0">
                <a:solidFill>
                  <a:srgbClr val="D3347A"/>
                </a:solidFill>
                <a:latin typeface="Klein Bold"/>
                <a:ea typeface="Klein Bold"/>
                <a:cs typeface="Klein Bold"/>
                <a:sym typeface="Klein Bold"/>
              </a:rPr>
              <a:t> de </a:t>
            </a:r>
            <a:r>
              <a:rPr lang="en-US" sz="7013" b="1" dirty="0" err="1">
                <a:solidFill>
                  <a:srgbClr val="D3347A"/>
                </a:solidFill>
                <a:latin typeface="Klein Bold"/>
                <a:ea typeface="Klein Bold"/>
                <a:cs typeface="Klein Bold"/>
                <a:sym typeface="Klein Bold"/>
              </a:rPr>
              <a:t>gezondheid</a:t>
            </a:r>
            <a:r>
              <a:rPr lang="en-US" sz="7013" b="1" dirty="0">
                <a:solidFill>
                  <a:srgbClr val="D3347A"/>
                </a:solidFill>
                <a:latin typeface="Klein Bold"/>
                <a:ea typeface="Klein Bold"/>
                <a:cs typeface="Klein Bold"/>
                <a:sym typeface="Klein Bold"/>
              </a:rPr>
              <a:t>.</a:t>
            </a:r>
          </a:p>
        </p:txBody>
      </p:sp>
      <p:sp>
        <p:nvSpPr>
          <p:cNvPr id="10" name="TextBox 10"/>
          <p:cNvSpPr txBox="1"/>
          <p:nvPr/>
        </p:nvSpPr>
        <p:spPr>
          <a:xfrm>
            <a:off x="2699478" y="6713625"/>
            <a:ext cx="8654513" cy="698938"/>
          </a:xfrm>
          <a:prstGeom prst="rect">
            <a:avLst/>
          </a:prstGeom>
        </p:spPr>
        <p:txBody>
          <a:bodyPr lIns="0" tIns="0" rIns="0" bIns="0" rtlCol="0" anchor="t">
            <a:spAutoFit/>
          </a:bodyPr>
          <a:lstStyle/>
          <a:p>
            <a:pPr algn="l">
              <a:lnSpc>
                <a:spcPts val="5489"/>
              </a:lnSpc>
            </a:pPr>
            <a:r>
              <a:rPr lang="en-US" sz="3786" b="1">
                <a:solidFill>
                  <a:srgbClr val="000000"/>
                </a:solidFill>
                <a:latin typeface="Poppins Bold"/>
                <a:ea typeface="Poppins Bold"/>
                <a:cs typeface="Poppins Bold"/>
                <a:sym typeface="Poppins Bold"/>
              </a:rPr>
              <a:t>Waar of niet waar?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D6E8"/>
        </a:solidFill>
        <a:effectLst/>
      </p:bgPr>
    </p:bg>
    <p:spTree>
      <p:nvGrpSpPr>
        <p:cNvPr id="1" name=""/>
        <p:cNvGrpSpPr/>
        <p:nvPr/>
      </p:nvGrpSpPr>
      <p:grpSpPr>
        <a:xfrm>
          <a:off x="0" y="0"/>
          <a:ext cx="0" cy="0"/>
          <a:chOff x="0" y="0"/>
          <a:chExt cx="0" cy="0"/>
        </a:xfrm>
      </p:grpSpPr>
      <p:grpSp>
        <p:nvGrpSpPr>
          <p:cNvPr id="2" name="Group 2"/>
          <p:cNvGrpSpPr/>
          <p:nvPr/>
        </p:nvGrpSpPr>
        <p:grpSpPr>
          <a:xfrm>
            <a:off x="1732780" y="907658"/>
            <a:ext cx="10615558" cy="8124591"/>
            <a:chOff x="0" y="0"/>
            <a:chExt cx="2795867" cy="2139810"/>
          </a:xfrm>
        </p:grpSpPr>
        <p:sp>
          <p:nvSpPr>
            <p:cNvPr id="3" name="Freeform 3"/>
            <p:cNvSpPr/>
            <p:nvPr/>
          </p:nvSpPr>
          <p:spPr>
            <a:xfrm>
              <a:off x="0" y="0"/>
              <a:ext cx="2795867" cy="2139810"/>
            </a:xfrm>
            <a:custGeom>
              <a:avLst/>
              <a:gdLst/>
              <a:ahLst/>
              <a:cxnLst/>
              <a:rect l="l" t="t" r="r" b="b"/>
              <a:pathLst>
                <a:path w="2795867" h="2139810">
                  <a:moveTo>
                    <a:pt x="28443" y="0"/>
                  </a:moveTo>
                  <a:lnTo>
                    <a:pt x="2767424" y="0"/>
                  </a:lnTo>
                  <a:cubicBezTo>
                    <a:pt x="2783133" y="0"/>
                    <a:pt x="2795867" y="12734"/>
                    <a:pt x="2795867" y="28443"/>
                  </a:cubicBezTo>
                  <a:lnTo>
                    <a:pt x="2795867" y="2111367"/>
                  </a:lnTo>
                  <a:cubicBezTo>
                    <a:pt x="2795867" y="2118911"/>
                    <a:pt x="2792870" y="2126145"/>
                    <a:pt x="2787536" y="2131479"/>
                  </a:cubicBezTo>
                  <a:cubicBezTo>
                    <a:pt x="2782202" y="2136813"/>
                    <a:pt x="2774968" y="2139810"/>
                    <a:pt x="2767424" y="2139810"/>
                  </a:cubicBezTo>
                  <a:lnTo>
                    <a:pt x="28443" y="2139810"/>
                  </a:lnTo>
                  <a:cubicBezTo>
                    <a:pt x="20899" y="2139810"/>
                    <a:pt x="13665" y="2136813"/>
                    <a:pt x="8331" y="2131479"/>
                  </a:cubicBezTo>
                  <a:cubicBezTo>
                    <a:pt x="2997" y="2126145"/>
                    <a:pt x="0" y="2118911"/>
                    <a:pt x="0" y="2111367"/>
                  </a:cubicBezTo>
                  <a:lnTo>
                    <a:pt x="0" y="28443"/>
                  </a:lnTo>
                  <a:cubicBezTo>
                    <a:pt x="0" y="20899"/>
                    <a:pt x="2997" y="13665"/>
                    <a:pt x="8331" y="8331"/>
                  </a:cubicBezTo>
                  <a:cubicBezTo>
                    <a:pt x="13665" y="2997"/>
                    <a:pt x="20899" y="0"/>
                    <a:pt x="28443" y="0"/>
                  </a:cubicBezTo>
                  <a:close/>
                </a:path>
              </a:pathLst>
            </a:custGeom>
            <a:solidFill>
              <a:srgbClr val="FFFFFF"/>
            </a:solidFill>
          </p:spPr>
          <p:txBody>
            <a:bodyPr/>
            <a:lstStyle/>
            <a:p>
              <a:endParaRPr lang="nl-NL"/>
            </a:p>
          </p:txBody>
        </p:sp>
        <p:sp>
          <p:nvSpPr>
            <p:cNvPr id="4" name="TextBox 4"/>
            <p:cNvSpPr txBox="1"/>
            <p:nvPr/>
          </p:nvSpPr>
          <p:spPr>
            <a:xfrm>
              <a:off x="0" y="-28575"/>
              <a:ext cx="2795867" cy="2168385"/>
            </a:xfrm>
            <a:prstGeom prst="rect">
              <a:avLst/>
            </a:prstGeom>
          </p:spPr>
          <p:txBody>
            <a:bodyPr lIns="50800" tIns="50800" rIns="50800" bIns="50800" rtlCol="0" anchor="ctr"/>
            <a:lstStyle/>
            <a:p>
              <a:pPr algn="ctr">
                <a:lnSpc>
                  <a:spcPts val="3013"/>
                </a:lnSpc>
              </a:pPr>
              <a:endParaRPr/>
            </a:p>
          </p:txBody>
        </p:sp>
      </p:grpSp>
      <p:sp>
        <p:nvSpPr>
          <p:cNvPr id="5" name="Freeform 5"/>
          <p:cNvSpPr/>
          <p:nvPr/>
        </p:nvSpPr>
        <p:spPr>
          <a:xfrm>
            <a:off x="172840" y="8626256"/>
            <a:ext cx="6011859" cy="1750954"/>
          </a:xfrm>
          <a:custGeom>
            <a:avLst/>
            <a:gdLst/>
            <a:ahLst/>
            <a:cxnLst/>
            <a:rect l="l" t="t" r="r" b="b"/>
            <a:pathLst>
              <a:path w="6011859" h="1750954">
                <a:moveTo>
                  <a:pt x="0" y="0"/>
                </a:moveTo>
                <a:lnTo>
                  <a:pt x="6011858" y="0"/>
                </a:lnTo>
                <a:lnTo>
                  <a:pt x="6011858" y="1750954"/>
                </a:lnTo>
                <a:lnTo>
                  <a:pt x="0" y="1750954"/>
                </a:lnTo>
                <a:lnTo>
                  <a:pt x="0" y="0"/>
                </a:lnTo>
                <a:close/>
              </a:path>
            </a:pathLst>
          </a:custGeom>
          <a:blipFill>
            <a:blip r:embed="rId2"/>
            <a:stretch>
              <a:fillRect/>
            </a:stretch>
          </a:blipFill>
        </p:spPr>
        <p:txBody>
          <a:bodyPr/>
          <a:lstStyle/>
          <a:p>
            <a:endParaRPr lang="nl-NL"/>
          </a:p>
        </p:txBody>
      </p:sp>
      <p:sp>
        <p:nvSpPr>
          <p:cNvPr id="6" name="Freeform 6"/>
          <p:cNvSpPr/>
          <p:nvPr/>
        </p:nvSpPr>
        <p:spPr>
          <a:xfrm rot="-10800000" flipV="1">
            <a:off x="2962437" y="525014"/>
            <a:ext cx="6444522" cy="765287"/>
          </a:xfrm>
          <a:custGeom>
            <a:avLst/>
            <a:gdLst/>
            <a:ahLst/>
            <a:cxnLst/>
            <a:rect l="l" t="t" r="r" b="b"/>
            <a:pathLst>
              <a:path w="6444522" h="765287">
                <a:moveTo>
                  <a:pt x="0" y="765287"/>
                </a:moveTo>
                <a:lnTo>
                  <a:pt x="6444523" y="765287"/>
                </a:lnTo>
                <a:lnTo>
                  <a:pt x="6444523" y="0"/>
                </a:lnTo>
                <a:lnTo>
                  <a:pt x="0" y="0"/>
                </a:lnTo>
                <a:lnTo>
                  <a:pt x="0" y="765287"/>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7" name="Freeform 7"/>
          <p:cNvSpPr/>
          <p:nvPr/>
        </p:nvSpPr>
        <p:spPr>
          <a:xfrm rot="-954633">
            <a:off x="13321626" y="4010718"/>
            <a:ext cx="5937947" cy="4520263"/>
          </a:xfrm>
          <a:custGeom>
            <a:avLst/>
            <a:gdLst/>
            <a:ahLst/>
            <a:cxnLst/>
            <a:rect l="l" t="t" r="r" b="b"/>
            <a:pathLst>
              <a:path w="5937947" h="4520263">
                <a:moveTo>
                  <a:pt x="0" y="0"/>
                </a:moveTo>
                <a:lnTo>
                  <a:pt x="5937948" y="0"/>
                </a:lnTo>
                <a:lnTo>
                  <a:pt x="5937948" y="4520262"/>
                </a:lnTo>
                <a:lnTo>
                  <a:pt x="0" y="4520262"/>
                </a:lnTo>
                <a:lnTo>
                  <a:pt x="0" y="0"/>
                </a:lnTo>
                <a:close/>
              </a:path>
            </a:pathLst>
          </a:custGeom>
          <a:blipFill>
            <a:blip r:embed="rId5"/>
            <a:stretch>
              <a:fillRect/>
            </a:stretch>
          </a:blipFill>
        </p:spPr>
        <p:txBody>
          <a:bodyPr/>
          <a:lstStyle/>
          <a:p>
            <a:endParaRPr lang="nl-NL"/>
          </a:p>
        </p:txBody>
      </p:sp>
      <p:sp>
        <p:nvSpPr>
          <p:cNvPr id="8" name="Freeform 8"/>
          <p:cNvSpPr/>
          <p:nvPr/>
        </p:nvSpPr>
        <p:spPr>
          <a:xfrm>
            <a:off x="10352339" y="907658"/>
            <a:ext cx="3991997" cy="4404962"/>
          </a:xfrm>
          <a:custGeom>
            <a:avLst/>
            <a:gdLst/>
            <a:ahLst/>
            <a:cxnLst/>
            <a:rect l="l" t="t" r="r" b="b"/>
            <a:pathLst>
              <a:path w="3991997" h="4404962">
                <a:moveTo>
                  <a:pt x="0" y="0"/>
                </a:moveTo>
                <a:lnTo>
                  <a:pt x="3991997" y="0"/>
                </a:lnTo>
                <a:lnTo>
                  <a:pt x="3991997" y="4404962"/>
                </a:lnTo>
                <a:lnTo>
                  <a:pt x="0" y="4404962"/>
                </a:lnTo>
                <a:lnTo>
                  <a:pt x="0" y="0"/>
                </a:lnTo>
                <a:close/>
              </a:path>
            </a:pathLst>
          </a:custGeom>
          <a:blipFill>
            <a:blip r:embed="rId6"/>
            <a:stretch>
              <a:fillRect/>
            </a:stretch>
          </a:blipFill>
        </p:spPr>
        <p:txBody>
          <a:bodyPr/>
          <a:lstStyle/>
          <a:p>
            <a:endParaRPr lang="nl-NL"/>
          </a:p>
        </p:txBody>
      </p:sp>
      <p:sp>
        <p:nvSpPr>
          <p:cNvPr id="9" name="TextBox 9"/>
          <p:cNvSpPr txBox="1"/>
          <p:nvPr/>
        </p:nvSpPr>
        <p:spPr>
          <a:xfrm>
            <a:off x="2209015" y="5598370"/>
            <a:ext cx="9726691" cy="3027886"/>
          </a:xfrm>
          <a:prstGeom prst="rect">
            <a:avLst/>
          </a:prstGeom>
        </p:spPr>
        <p:txBody>
          <a:bodyPr lIns="0" tIns="0" rIns="0" bIns="0" rtlCol="0" anchor="t">
            <a:spAutoFit/>
          </a:bodyPr>
          <a:lstStyle/>
          <a:p>
            <a:pPr algn="l">
              <a:lnSpc>
                <a:spcPts val="3460"/>
              </a:lnSpc>
            </a:pPr>
            <a:r>
              <a:rPr lang="en-US" sz="2386">
                <a:solidFill>
                  <a:srgbClr val="000000"/>
                </a:solidFill>
                <a:latin typeface="Poppins"/>
                <a:ea typeface="Poppins"/>
                <a:cs typeface="Poppins"/>
                <a:sym typeface="Poppins"/>
              </a:rPr>
              <a:t>Een veelgehoorde angst onder vrouwen is dat als ze niet bloeden bloed en slijm in je baarmoeder blijft zitten. Ze denken dat het lichaam zich moet schoonmaken door te bloeden. Dat is biologisch onjuist. Na een eisprong wordt het baarmoederslijmvlies dikker. Als er geen zwangerschap komt, wordt dat slijmvlies afgestoten. Dat geeft menstruatiebloed. Het is een normaal gevolg, geen noodzaak.</a:t>
            </a:r>
          </a:p>
        </p:txBody>
      </p:sp>
      <p:sp>
        <p:nvSpPr>
          <p:cNvPr id="10" name="TextBox 10"/>
          <p:cNvSpPr txBox="1"/>
          <p:nvPr/>
        </p:nvSpPr>
        <p:spPr>
          <a:xfrm>
            <a:off x="2209015" y="1783507"/>
            <a:ext cx="9407935" cy="3529113"/>
          </a:xfrm>
          <a:prstGeom prst="rect">
            <a:avLst/>
          </a:prstGeom>
        </p:spPr>
        <p:txBody>
          <a:bodyPr lIns="0" tIns="0" rIns="0" bIns="0" rtlCol="0" anchor="t">
            <a:spAutoFit/>
          </a:bodyPr>
          <a:lstStyle/>
          <a:p>
            <a:pPr algn="l">
              <a:lnSpc>
                <a:spcPts val="6873"/>
              </a:lnSpc>
            </a:pPr>
            <a:r>
              <a:rPr lang="en-US" sz="7013" b="1">
                <a:solidFill>
                  <a:srgbClr val="D3347A"/>
                </a:solidFill>
                <a:latin typeface="Klein Bold"/>
                <a:ea typeface="Klein Bold"/>
                <a:cs typeface="Klein Bold"/>
                <a:sym typeface="Klein Bold"/>
              </a:rPr>
              <a:t>Elke maand ongesteld worden is nodig voor de gezondheid</a:t>
            </a:r>
          </a:p>
        </p:txBody>
      </p:sp>
      <p:sp>
        <p:nvSpPr>
          <p:cNvPr id="11" name="TextBox 11"/>
          <p:cNvSpPr txBox="1"/>
          <p:nvPr/>
        </p:nvSpPr>
        <p:spPr>
          <a:xfrm>
            <a:off x="7962992" y="4444562"/>
            <a:ext cx="2887934" cy="698938"/>
          </a:xfrm>
          <a:prstGeom prst="rect">
            <a:avLst/>
          </a:prstGeom>
        </p:spPr>
        <p:txBody>
          <a:bodyPr lIns="0" tIns="0" rIns="0" bIns="0" rtlCol="0" anchor="t">
            <a:spAutoFit/>
          </a:bodyPr>
          <a:lstStyle/>
          <a:p>
            <a:pPr algn="l">
              <a:lnSpc>
                <a:spcPts val="5489"/>
              </a:lnSpc>
            </a:pPr>
            <a:r>
              <a:rPr lang="en-US" sz="3786" b="1">
                <a:solidFill>
                  <a:srgbClr val="000000"/>
                </a:solidFill>
                <a:latin typeface="Poppins Bold"/>
                <a:ea typeface="Poppins Bold"/>
                <a:cs typeface="Poppins Bold"/>
                <a:sym typeface="Poppins Bold"/>
              </a:rPr>
              <a:t>Niet waar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D6E8"/>
        </a:solidFill>
        <a:effectLst/>
      </p:bgPr>
    </p:bg>
    <p:spTree>
      <p:nvGrpSpPr>
        <p:cNvPr id="1" name=""/>
        <p:cNvGrpSpPr/>
        <p:nvPr/>
      </p:nvGrpSpPr>
      <p:grpSpPr>
        <a:xfrm>
          <a:off x="0" y="0"/>
          <a:ext cx="0" cy="0"/>
          <a:chOff x="0" y="0"/>
          <a:chExt cx="0" cy="0"/>
        </a:xfrm>
      </p:grpSpPr>
      <p:grpSp>
        <p:nvGrpSpPr>
          <p:cNvPr id="2" name="Group 2"/>
          <p:cNvGrpSpPr/>
          <p:nvPr/>
        </p:nvGrpSpPr>
        <p:grpSpPr>
          <a:xfrm>
            <a:off x="6302309" y="1807432"/>
            <a:ext cx="10615558" cy="6938836"/>
            <a:chOff x="0" y="0"/>
            <a:chExt cx="2795867" cy="1827512"/>
          </a:xfrm>
        </p:grpSpPr>
        <p:sp>
          <p:nvSpPr>
            <p:cNvPr id="3" name="Freeform 3"/>
            <p:cNvSpPr/>
            <p:nvPr/>
          </p:nvSpPr>
          <p:spPr>
            <a:xfrm>
              <a:off x="0" y="0"/>
              <a:ext cx="2795867" cy="1827512"/>
            </a:xfrm>
            <a:custGeom>
              <a:avLst/>
              <a:gdLst/>
              <a:ahLst/>
              <a:cxnLst/>
              <a:rect l="l" t="t" r="r" b="b"/>
              <a:pathLst>
                <a:path w="2795867" h="1827512">
                  <a:moveTo>
                    <a:pt x="28443" y="0"/>
                  </a:moveTo>
                  <a:lnTo>
                    <a:pt x="2767424" y="0"/>
                  </a:lnTo>
                  <a:cubicBezTo>
                    <a:pt x="2783133" y="0"/>
                    <a:pt x="2795867" y="12734"/>
                    <a:pt x="2795867" y="28443"/>
                  </a:cubicBezTo>
                  <a:lnTo>
                    <a:pt x="2795867" y="1799070"/>
                  </a:lnTo>
                  <a:cubicBezTo>
                    <a:pt x="2795867" y="1806613"/>
                    <a:pt x="2792870" y="1813848"/>
                    <a:pt x="2787536" y="1819182"/>
                  </a:cubicBezTo>
                  <a:cubicBezTo>
                    <a:pt x="2782202" y="1824516"/>
                    <a:pt x="2774968" y="1827512"/>
                    <a:pt x="2767424" y="1827512"/>
                  </a:cubicBezTo>
                  <a:lnTo>
                    <a:pt x="28443" y="1827512"/>
                  </a:lnTo>
                  <a:cubicBezTo>
                    <a:pt x="20899" y="1827512"/>
                    <a:pt x="13665" y="1824516"/>
                    <a:pt x="8331" y="1819182"/>
                  </a:cubicBezTo>
                  <a:cubicBezTo>
                    <a:pt x="2997" y="1813848"/>
                    <a:pt x="0" y="1806613"/>
                    <a:pt x="0" y="1799070"/>
                  </a:cubicBezTo>
                  <a:lnTo>
                    <a:pt x="0" y="28443"/>
                  </a:lnTo>
                  <a:cubicBezTo>
                    <a:pt x="0" y="20899"/>
                    <a:pt x="2997" y="13665"/>
                    <a:pt x="8331" y="8331"/>
                  </a:cubicBezTo>
                  <a:cubicBezTo>
                    <a:pt x="13665" y="2997"/>
                    <a:pt x="20899" y="0"/>
                    <a:pt x="28443" y="0"/>
                  </a:cubicBezTo>
                  <a:close/>
                </a:path>
              </a:pathLst>
            </a:custGeom>
            <a:solidFill>
              <a:srgbClr val="FFFFFF"/>
            </a:solidFill>
          </p:spPr>
          <p:txBody>
            <a:bodyPr/>
            <a:lstStyle/>
            <a:p>
              <a:endParaRPr lang="nl-NL"/>
            </a:p>
          </p:txBody>
        </p:sp>
        <p:sp>
          <p:nvSpPr>
            <p:cNvPr id="4" name="TextBox 4"/>
            <p:cNvSpPr txBox="1"/>
            <p:nvPr/>
          </p:nvSpPr>
          <p:spPr>
            <a:xfrm>
              <a:off x="0" y="-28575"/>
              <a:ext cx="2795867" cy="1856087"/>
            </a:xfrm>
            <a:prstGeom prst="rect">
              <a:avLst/>
            </a:prstGeom>
          </p:spPr>
          <p:txBody>
            <a:bodyPr lIns="50800" tIns="50800" rIns="50800" bIns="50800" rtlCol="0" anchor="ctr"/>
            <a:lstStyle/>
            <a:p>
              <a:pPr algn="ctr">
                <a:lnSpc>
                  <a:spcPts val="3013"/>
                </a:lnSpc>
              </a:pPr>
              <a:endParaRPr/>
            </a:p>
          </p:txBody>
        </p:sp>
      </p:grpSp>
      <p:sp>
        <p:nvSpPr>
          <p:cNvPr id="5" name="Freeform 5"/>
          <p:cNvSpPr/>
          <p:nvPr/>
        </p:nvSpPr>
        <p:spPr>
          <a:xfrm rot="5400000">
            <a:off x="14319550" y="4626050"/>
            <a:ext cx="5196634" cy="617100"/>
          </a:xfrm>
          <a:custGeom>
            <a:avLst/>
            <a:gdLst/>
            <a:ahLst/>
            <a:cxnLst/>
            <a:rect l="l" t="t" r="r" b="b"/>
            <a:pathLst>
              <a:path w="5196634" h="617100">
                <a:moveTo>
                  <a:pt x="0" y="0"/>
                </a:moveTo>
                <a:lnTo>
                  <a:pt x="5196634" y="0"/>
                </a:lnTo>
                <a:lnTo>
                  <a:pt x="5196634" y="617100"/>
                </a:lnTo>
                <a:lnTo>
                  <a:pt x="0" y="6171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nl-NL"/>
          </a:p>
        </p:txBody>
      </p:sp>
      <p:sp>
        <p:nvSpPr>
          <p:cNvPr id="6" name="Freeform 6"/>
          <p:cNvSpPr/>
          <p:nvPr/>
        </p:nvSpPr>
        <p:spPr>
          <a:xfrm>
            <a:off x="638175" y="1549918"/>
            <a:ext cx="5273609" cy="7453864"/>
          </a:xfrm>
          <a:custGeom>
            <a:avLst/>
            <a:gdLst/>
            <a:ahLst/>
            <a:cxnLst/>
            <a:rect l="l" t="t" r="r" b="b"/>
            <a:pathLst>
              <a:path w="5273609" h="7453864">
                <a:moveTo>
                  <a:pt x="0" y="0"/>
                </a:moveTo>
                <a:lnTo>
                  <a:pt x="5273609" y="0"/>
                </a:lnTo>
                <a:lnTo>
                  <a:pt x="5273609" y="7453864"/>
                </a:lnTo>
                <a:lnTo>
                  <a:pt x="0" y="7453864"/>
                </a:lnTo>
                <a:lnTo>
                  <a:pt x="0" y="0"/>
                </a:lnTo>
                <a:close/>
              </a:path>
            </a:pathLst>
          </a:custGeom>
          <a:blipFill>
            <a:blip r:embed="rId4"/>
            <a:stretch>
              <a:fillRect/>
            </a:stretch>
          </a:blipFill>
        </p:spPr>
        <p:txBody>
          <a:bodyPr/>
          <a:lstStyle/>
          <a:p>
            <a:endParaRPr lang="nl-NL"/>
          </a:p>
        </p:txBody>
      </p:sp>
      <p:sp>
        <p:nvSpPr>
          <p:cNvPr id="7" name="Freeform 7"/>
          <p:cNvSpPr/>
          <p:nvPr/>
        </p:nvSpPr>
        <p:spPr>
          <a:xfrm>
            <a:off x="14623710" y="800100"/>
            <a:ext cx="3664290" cy="2716155"/>
          </a:xfrm>
          <a:custGeom>
            <a:avLst/>
            <a:gdLst/>
            <a:ahLst/>
            <a:cxnLst/>
            <a:rect l="l" t="t" r="r" b="b"/>
            <a:pathLst>
              <a:path w="3664290" h="2716155">
                <a:moveTo>
                  <a:pt x="0" y="0"/>
                </a:moveTo>
                <a:lnTo>
                  <a:pt x="3664290" y="0"/>
                </a:lnTo>
                <a:lnTo>
                  <a:pt x="3664290" y="2716155"/>
                </a:lnTo>
                <a:lnTo>
                  <a:pt x="0" y="2716155"/>
                </a:lnTo>
                <a:lnTo>
                  <a:pt x="0" y="0"/>
                </a:lnTo>
                <a:close/>
              </a:path>
            </a:pathLst>
          </a:custGeom>
          <a:blipFill>
            <a:blip r:embed="rId5"/>
            <a:stretch>
              <a:fillRect/>
            </a:stretch>
          </a:blipFill>
        </p:spPr>
        <p:txBody>
          <a:bodyPr/>
          <a:lstStyle/>
          <a:p>
            <a:endParaRPr lang="nl-NL"/>
          </a:p>
        </p:txBody>
      </p:sp>
      <p:sp>
        <p:nvSpPr>
          <p:cNvPr id="8" name="TextBox 8"/>
          <p:cNvSpPr txBox="1"/>
          <p:nvPr/>
        </p:nvSpPr>
        <p:spPr>
          <a:xfrm>
            <a:off x="7282831" y="3138738"/>
            <a:ext cx="8417587" cy="3587970"/>
          </a:xfrm>
          <a:prstGeom prst="rect">
            <a:avLst/>
          </a:prstGeom>
        </p:spPr>
        <p:txBody>
          <a:bodyPr lIns="0" tIns="0" rIns="0" bIns="0" rtlCol="0" anchor="t">
            <a:spAutoFit/>
          </a:bodyPr>
          <a:lstStyle/>
          <a:p>
            <a:pPr algn="l">
              <a:lnSpc>
                <a:spcPts val="6873"/>
              </a:lnSpc>
            </a:pPr>
            <a:r>
              <a:rPr lang="en-US" sz="7013" b="1" dirty="0">
                <a:solidFill>
                  <a:srgbClr val="D3347A"/>
                </a:solidFill>
                <a:latin typeface="Klein Bold"/>
                <a:ea typeface="Klein Bold"/>
                <a:cs typeface="Klein Bold"/>
                <a:sym typeface="Klein Bold"/>
              </a:rPr>
              <a:t>Als je </a:t>
            </a:r>
            <a:r>
              <a:rPr lang="en-US" sz="7013" b="1" dirty="0" err="1">
                <a:solidFill>
                  <a:srgbClr val="D3347A"/>
                </a:solidFill>
                <a:latin typeface="Klein Bold"/>
                <a:ea typeface="Klein Bold"/>
                <a:cs typeface="Klein Bold"/>
                <a:sym typeface="Klein Bold"/>
              </a:rPr>
              <a:t>hormonale</a:t>
            </a:r>
            <a:r>
              <a:rPr lang="en-US" sz="7013" b="1" dirty="0">
                <a:solidFill>
                  <a:srgbClr val="D3347A"/>
                </a:solidFill>
                <a:latin typeface="Klein Bold"/>
                <a:ea typeface="Klein Bold"/>
                <a:cs typeface="Klein Bold"/>
                <a:sym typeface="Klein Bold"/>
              </a:rPr>
              <a:t> </a:t>
            </a:r>
            <a:r>
              <a:rPr lang="en-US" sz="7013" b="1" dirty="0" err="1">
                <a:solidFill>
                  <a:srgbClr val="D3347A"/>
                </a:solidFill>
                <a:latin typeface="Klein Bold"/>
                <a:ea typeface="Klein Bold"/>
                <a:cs typeface="Klein Bold"/>
                <a:sym typeface="Klein Bold"/>
              </a:rPr>
              <a:t>anticonceptie</a:t>
            </a:r>
            <a:r>
              <a:rPr lang="en-US" sz="7013" b="1" dirty="0">
                <a:solidFill>
                  <a:srgbClr val="D3347A"/>
                </a:solidFill>
                <a:latin typeface="Klein Bold"/>
                <a:ea typeface="Klein Bold"/>
                <a:cs typeface="Klein Bold"/>
                <a:sym typeface="Klein Bold"/>
              </a:rPr>
              <a:t> </a:t>
            </a:r>
            <a:r>
              <a:rPr lang="en-US" sz="7013" b="1" dirty="0" err="1">
                <a:solidFill>
                  <a:srgbClr val="D3347A"/>
                </a:solidFill>
                <a:latin typeface="Klein Bold"/>
                <a:ea typeface="Klein Bold"/>
                <a:cs typeface="Klein Bold"/>
                <a:sym typeface="Klein Bold"/>
              </a:rPr>
              <a:t>neemt</a:t>
            </a:r>
            <a:r>
              <a:rPr lang="en-US" sz="7013" b="1" dirty="0">
                <a:solidFill>
                  <a:srgbClr val="D3347A"/>
                </a:solidFill>
                <a:latin typeface="Klein Bold"/>
                <a:ea typeface="Klein Bold"/>
                <a:cs typeface="Klein Bold"/>
                <a:sym typeface="Klein Bold"/>
              </a:rPr>
              <a:t> </a:t>
            </a:r>
            <a:r>
              <a:rPr lang="en-US" sz="7013" b="1" dirty="0" err="1">
                <a:solidFill>
                  <a:srgbClr val="D3347A"/>
                </a:solidFill>
                <a:latin typeface="Klein Bold"/>
                <a:ea typeface="Klein Bold"/>
                <a:cs typeface="Klein Bold"/>
                <a:sym typeface="Klein Bold"/>
              </a:rPr>
              <a:t>heb</a:t>
            </a:r>
            <a:r>
              <a:rPr lang="en-US" sz="7013" b="1" dirty="0">
                <a:solidFill>
                  <a:srgbClr val="D3347A"/>
                </a:solidFill>
                <a:latin typeface="Klein Bold"/>
                <a:ea typeface="Klein Bold"/>
                <a:cs typeface="Klein Bold"/>
                <a:sym typeface="Klein Bold"/>
              </a:rPr>
              <a:t> je </a:t>
            </a:r>
            <a:r>
              <a:rPr lang="en-US" sz="7013" b="1" dirty="0" err="1">
                <a:solidFill>
                  <a:srgbClr val="D3347A"/>
                </a:solidFill>
                <a:latin typeface="Klein Bold"/>
                <a:ea typeface="Klein Bold"/>
                <a:cs typeface="Klein Bold"/>
                <a:sym typeface="Klein Bold"/>
              </a:rPr>
              <a:t>geen</a:t>
            </a:r>
            <a:r>
              <a:rPr lang="en-US" sz="7013" b="1" dirty="0">
                <a:solidFill>
                  <a:srgbClr val="D3347A"/>
                </a:solidFill>
                <a:latin typeface="Klein Bold"/>
                <a:ea typeface="Klein Bold"/>
                <a:cs typeface="Klein Bold"/>
                <a:sym typeface="Klein Bold"/>
              </a:rPr>
              <a:t> </a:t>
            </a:r>
            <a:r>
              <a:rPr lang="en-US" sz="7013" b="1" dirty="0" err="1">
                <a:solidFill>
                  <a:srgbClr val="D3347A"/>
                </a:solidFill>
                <a:latin typeface="Klein Bold"/>
                <a:ea typeface="Klein Bold"/>
                <a:cs typeface="Klein Bold"/>
                <a:sym typeface="Klein Bold"/>
              </a:rPr>
              <a:t>menstruatie</a:t>
            </a:r>
            <a:r>
              <a:rPr lang="en-US" sz="7013" b="1" dirty="0">
                <a:solidFill>
                  <a:srgbClr val="D3347A"/>
                </a:solidFill>
                <a:latin typeface="Klein Bold"/>
                <a:ea typeface="Klein Bold"/>
                <a:cs typeface="Klein Bold"/>
                <a:sym typeface="Klein Bold"/>
              </a:rPr>
              <a:t>.</a:t>
            </a:r>
          </a:p>
        </p:txBody>
      </p:sp>
      <p:sp>
        <p:nvSpPr>
          <p:cNvPr id="9" name="TextBox 9"/>
          <p:cNvSpPr txBox="1"/>
          <p:nvPr/>
        </p:nvSpPr>
        <p:spPr>
          <a:xfrm>
            <a:off x="7282831" y="7121535"/>
            <a:ext cx="8654513" cy="698938"/>
          </a:xfrm>
          <a:prstGeom prst="rect">
            <a:avLst/>
          </a:prstGeom>
        </p:spPr>
        <p:txBody>
          <a:bodyPr lIns="0" tIns="0" rIns="0" bIns="0" rtlCol="0" anchor="t">
            <a:spAutoFit/>
          </a:bodyPr>
          <a:lstStyle/>
          <a:p>
            <a:pPr algn="l">
              <a:lnSpc>
                <a:spcPts val="5489"/>
              </a:lnSpc>
            </a:pPr>
            <a:r>
              <a:rPr lang="en-US" sz="3786" b="1">
                <a:solidFill>
                  <a:srgbClr val="000000"/>
                </a:solidFill>
                <a:latin typeface="Poppins Bold"/>
                <a:ea typeface="Poppins Bold"/>
                <a:cs typeface="Poppins Bold"/>
                <a:sym typeface="Poppins Bold"/>
              </a:rPr>
              <a:t>Waar of niet waar?</a:t>
            </a:r>
          </a:p>
        </p:txBody>
      </p:sp>
      <p:sp>
        <p:nvSpPr>
          <p:cNvPr id="10" name="Freeform 10"/>
          <p:cNvSpPr/>
          <p:nvPr/>
        </p:nvSpPr>
        <p:spPr>
          <a:xfrm rot="-1134681">
            <a:off x="148821" y="8539627"/>
            <a:ext cx="3116199" cy="1437347"/>
          </a:xfrm>
          <a:custGeom>
            <a:avLst/>
            <a:gdLst/>
            <a:ahLst/>
            <a:cxnLst/>
            <a:rect l="l" t="t" r="r" b="b"/>
            <a:pathLst>
              <a:path w="3116199" h="1437347">
                <a:moveTo>
                  <a:pt x="0" y="0"/>
                </a:moveTo>
                <a:lnTo>
                  <a:pt x="3116199" y="0"/>
                </a:lnTo>
                <a:lnTo>
                  <a:pt x="3116199" y="1437346"/>
                </a:lnTo>
                <a:lnTo>
                  <a:pt x="0" y="1437346"/>
                </a:lnTo>
                <a:lnTo>
                  <a:pt x="0" y="0"/>
                </a:lnTo>
                <a:close/>
              </a:path>
            </a:pathLst>
          </a:custGeom>
          <a:blipFill>
            <a:blip r:embed="rId6"/>
            <a:stretch>
              <a:fillRect/>
            </a:stretch>
          </a:blipFill>
        </p:spPr>
        <p:txBody>
          <a:bodyPr/>
          <a:lstStyle/>
          <a:p>
            <a:endParaRPr lang="nl-NL"/>
          </a:p>
        </p:txBody>
      </p:sp>
      <p:sp>
        <p:nvSpPr>
          <p:cNvPr id="11" name="Freeform 11"/>
          <p:cNvSpPr/>
          <p:nvPr/>
        </p:nvSpPr>
        <p:spPr>
          <a:xfrm rot="-1458058">
            <a:off x="4564547" y="652201"/>
            <a:ext cx="1530310" cy="2524223"/>
          </a:xfrm>
          <a:custGeom>
            <a:avLst/>
            <a:gdLst/>
            <a:ahLst/>
            <a:cxnLst/>
            <a:rect l="l" t="t" r="r" b="b"/>
            <a:pathLst>
              <a:path w="1530310" h="2524223">
                <a:moveTo>
                  <a:pt x="0" y="0"/>
                </a:moveTo>
                <a:lnTo>
                  <a:pt x="1530310" y="0"/>
                </a:lnTo>
                <a:lnTo>
                  <a:pt x="1530310" y="2524223"/>
                </a:lnTo>
                <a:lnTo>
                  <a:pt x="0" y="2524223"/>
                </a:lnTo>
                <a:lnTo>
                  <a:pt x="0" y="0"/>
                </a:lnTo>
                <a:close/>
              </a:path>
            </a:pathLst>
          </a:custGeom>
          <a:blipFill>
            <a:blip r:embed="rId7"/>
            <a:stretch>
              <a:fillRect/>
            </a:stretch>
          </a:blipFill>
        </p:spPr>
        <p:txBody>
          <a:bodyPr/>
          <a:lstStyle/>
          <a:p>
            <a:endParaRPr lang="nl-NL"/>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D6E8"/>
        </a:solidFill>
        <a:effectLst/>
      </p:bgPr>
    </p:bg>
    <p:spTree>
      <p:nvGrpSpPr>
        <p:cNvPr id="1" name=""/>
        <p:cNvGrpSpPr/>
        <p:nvPr/>
      </p:nvGrpSpPr>
      <p:grpSpPr>
        <a:xfrm>
          <a:off x="0" y="0"/>
          <a:ext cx="0" cy="0"/>
          <a:chOff x="0" y="0"/>
          <a:chExt cx="0" cy="0"/>
        </a:xfrm>
      </p:grpSpPr>
      <p:grpSp>
        <p:nvGrpSpPr>
          <p:cNvPr id="2" name="Group 2"/>
          <p:cNvGrpSpPr/>
          <p:nvPr/>
        </p:nvGrpSpPr>
        <p:grpSpPr>
          <a:xfrm>
            <a:off x="6302309" y="449144"/>
            <a:ext cx="10615558" cy="9369301"/>
            <a:chOff x="0" y="0"/>
            <a:chExt cx="2795867" cy="2467635"/>
          </a:xfrm>
        </p:grpSpPr>
        <p:sp>
          <p:nvSpPr>
            <p:cNvPr id="3" name="Freeform 3"/>
            <p:cNvSpPr/>
            <p:nvPr/>
          </p:nvSpPr>
          <p:spPr>
            <a:xfrm>
              <a:off x="0" y="0"/>
              <a:ext cx="2795867" cy="2467635"/>
            </a:xfrm>
            <a:custGeom>
              <a:avLst/>
              <a:gdLst/>
              <a:ahLst/>
              <a:cxnLst/>
              <a:rect l="l" t="t" r="r" b="b"/>
              <a:pathLst>
                <a:path w="2795867" h="2467635">
                  <a:moveTo>
                    <a:pt x="28443" y="0"/>
                  </a:moveTo>
                  <a:lnTo>
                    <a:pt x="2767424" y="0"/>
                  </a:lnTo>
                  <a:cubicBezTo>
                    <a:pt x="2783133" y="0"/>
                    <a:pt x="2795867" y="12734"/>
                    <a:pt x="2795867" y="28443"/>
                  </a:cubicBezTo>
                  <a:lnTo>
                    <a:pt x="2795867" y="2439192"/>
                  </a:lnTo>
                  <a:cubicBezTo>
                    <a:pt x="2795867" y="2446736"/>
                    <a:pt x="2792870" y="2453970"/>
                    <a:pt x="2787536" y="2459304"/>
                  </a:cubicBezTo>
                  <a:cubicBezTo>
                    <a:pt x="2782202" y="2464638"/>
                    <a:pt x="2774968" y="2467635"/>
                    <a:pt x="2767424" y="2467635"/>
                  </a:cubicBezTo>
                  <a:lnTo>
                    <a:pt x="28443" y="2467635"/>
                  </a:lnTo>
                  <a:cubicBezTo>
                    <a:pt x="20899" y="2467635"/>
                    <a:pt x="13665" y="2464638"/>
                    <a:pt x="8331" y="2459304"/>
                  </a:cubicBezTo>
                  <a:cubicBezTo>
                    <a:pt x="2997" y="2453970"/>
                    <a:pt x="0" y="2446736"/>
                    <a:pt x="0" y="2439192"/>
                  </a:cubicBezTo>
                  <a:lnTo>
                    <a:pt x="0" y="28443"/>
                  </a:lnTo>
                  <a:cubicBezTo>
                    <a:pt x="0" y="20899"/>
                    <a:pt x="2997" y="13665"/>
                    <a:pt x="8331" y="8331"/>
                  </a:cubicBezTo>
                  <a:cubicBezTo>
                    <a:pt x="13665" y="2997"/>
                    <a:pt x="20899" y="0"/>
                    <a:pt x="28443" y="0"/>
                  </a:cubicBezTo>
                  <a:close/>
                </a:path>
              </a:pathLst>
            </a:custGeom>
            <a:solidFill>
              <a:srgbClr val="FFFFFF"/>
            </a:solidFill>
          </p:spPr>
          <p:txBody>
            <a:bodyPr/>
            <a:lstStyle/>
            <a:p>
              <a:endParaRPr lang="nl-NL"/>
            </a:p>
          </p:txBody>
        </p:sp>
        <p:sp>
          <p:nvSpPr>
            <p:cNvPr id="4" name="TextBox 4"/>
            <p:cNvSpPr txBox="1"/>
            <p:nvPr/>
          </p:nvSpPr>
          <p:spPr>
            <a:xfrm>
              <a:off x="0" y="-28575"/>
              <a:ext cx="2795867" cy="2496210"/>
            </a:xfrm>
            <a:prstGeom prst="rect">
              <a:avLst/>
            </a:prstGeom>
          </p:spPr>
          <p:txBody>
            <a:bodyPr lIns="50800" tIns="50800" rIns="50800" bIns="50800" rtlCol="0" anchor="ctr"/>
            <a:lstStyle/>
            <a:p>
              <a:pPr algn="ctr">
                <a:lnSpc>
                  <a:spcPts val="3013"/>
                </a:lnSpc>
              </a:pPr>
              <a:endParaRPr/>
            </a:p>
          </p:txBody>
        </p:sp>
      </p:grpSp>
      <p:sp>
        <p:nvSpPr>
          <p:cNvPr id="5" name="Freeform 5"/>
          <p:cNvSpPr/>
          <p:nvPr/>
        </p:nvSpPr>
        <p:spPr>
          <a:xfrm rot="5400000">
            <a:off x="14342249" y="4606811"/>
            <a:ext cx="5196634" cy="617100"/>
          </a:xfrm>
          <a:custGeom>
            <a:avLst/>
            <a:gdLst/>
            <a:ahLst/>
            <a:cxnLst/>
            <a:rect l="l" t="t" r="r" b="b"/>
            <a:pathLst>
              <a:path w="5196634" h="617100">
                <a:moveTo>
                  <a:pt x="0" y="0"/>
                </a:moveTo>
                <a:lnTo>
                  <a:pt x="5196633" y="0"/>
                </a:lnTo>
                <a:lnTo>
                  <a:pt x="5196633" y="617101"/>
                </a:lnTo>
                <a:lnTo>
                  <a:pt x="0" y="61710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nl-NL"/>
          </a:p>
        </p:txBody>
      </p:sp>
      <p:sp>
        <p:nvSpPr>
          <p:cNvPr id="6" name="Freeform 6"/>
          <p:cNvSpPr/>
          <p:nvPr/>
        </p:nvSpPr>
        <p:spPr>
          <a:xfrm>
            <a:off x="638175" y="1549918"/>
            <a:ext cx="5273609" cy="7453864"/>
          </a:xfrm>
          <a:custGeom>
            <a:avLst/>
            <a:gdLst/>
            <a:ahLst/>
            <a:cxnLst/>
            <a:rect l="l" t="t" r="r" b="b"/>
            <a:pathLst>
              <a:path w="5273609" h="7453864">
                <a:moveTo>
                  <a:pt x="0" y="0"/>
                </a:moveTo>
                <a:lnTo>
                  <a:pt x="5273609" y="0"/>
                </a:lnTo>
                <a:lnTo>
                  <a:pt x="5273609" y="7453864"/>
                </a:lnTo>
                <a:lnTo>
                  <a:pt x="0" y="7453864"/>
                </a:lnTo>
                <a:lnTo>
                  <a:pt x="0" y="0"/>
                </a:lnTo>
                <a:close/>
              </a:path>
            </a:pathLst>
          </a:custGeom>
          <a:blipFill>
            <a:blip r:embed="rId4"/>
            <a:stretch>
              <a:fillRect/>
            </a:stretch>
          </a:blipFill>
        </p:spPr>
        <p:txBody>
          <a:bodyPr/>
          <a:lstStyle/>
          <a:p>
            <a:endParaRPr lang="nl-NL"/>
          </a:p>
        </p:txBody>
      </p:sp>
      <p:sp>
        <p:nvSpPr>
          <p:cNvPr id="7" name="Freeform 7"/>
          <p:cNvSpPr/>
          <p:nvPr/>
        </p:nvSpPr>
        <p:spPr>
          <a:xfrm>
            <a:off x="14623710" y="800100"/>
            <a:ext cx="3664290" cy="2716155"/>
          </a:xfrm>
          <a:custGeom>
            <a:avLst/>
            <a:gdLst/>
            <a:ahLst/>
            <a:cxnLst/>
            <a:rect l="l" t="t" r="r" b="b"/>
            <a:pathLst>
              <a:path w="3664290" h="2716155">
                <a:moveTo>
                  <a:pt x="0" y="0"/>
                </a:moveTo>
                <a:lnTo>
                  <a:pt x="3664290" y="0"/>
                </a:lnTo>
                <a:lnTo>
                  <a:pt x="3664290" y="2716155"/>
                </a:lnTo>
                <a:lnTo>
                  <a:pt x="0" y="2716155"/>
                </a:lnTo>
                <a:lnTo>
                  <a:pt x="0" y="0"/>
                </a:lnTo>
                <a:close/>
              </a:path>
            </a:pathLst>
          </a:custGeom>
          <a:blipFill>
            <a:blip r:embed="rId5"/>
            <a:stretch>
              <a:fillRect/>
            </a:stretch>
          </a:blipFill>
        </p:spPr>
        <p:txBody>
          <a:bodyPr/>
          <a:lstStyle/>
          <a:p>
            <a:endParaRPr lang="nl-NL"/>
          </a:p>
        </p:txBody>
      </p:sp>
      <p:sp>
        <p:nvSpPr>
          <p:cNvPr id="8" name="TextBox 8"/>
          <p:cNvSpPr txBox="1"/>
          <p:nvPr/>
        </p:nvSpPr>
        <p:spPr>
          <a:xfrm>
            <a:off x="6959394" y="5529143"/>
            <a:ext cx="9263046" cy="3892872"/>
          </a:xfrm>
          <a:prstGeom prst="rect">
            <a:avLst/>
          </a:prstGeom>
        </p:spPr>
        <p:txBody>
          <a:bodyPr lIns="0" tIns="0" rIns="0" bIns="0" rtlCol="0" anchor="t">
            <a:spAutoFit/>
          </a:bodyPr>
          <a:lstStyle/>
          <a:p>
            <a:pPr algn="l">
              <a:lnSpc>
                <a:spcPts val="3460"/>
              </a:lnSpc>
            </a:pPr>
            <a:r>
              <a:rPr lang="en-US" sz="2386">
                <a:solidFill>
                  <a:srgbClr val="000000"/>
                </a:solidFill>
                <a:latin typeface="Poppins"/>
                <a:ea typeface="Poppins"/>
                <a:cs typeface="Poppins"/>
                <a:sym typeface="Poppins"/>
              </a:rPr>
              <a:t>Vrouwen die hormonale anticonceptie gebruiken hebben geen menstruatie maar een onttrekkingsbloeding. Dit is niet hetzelfde, maar lijkt wel op elkaar.</a:t>
            </a:r>
          </a:p>
          <a:p>
            <a:pPr algn="l">
              <a:lnSpc>
                <a:spcPts val="3460"/>
              </a:lnSpc>
            </a:pPr>
            <a:endParaRPr lang="en-US" sz="2386">
              <a:solidFill>
                <a:srgbClr val="000000"/>
              </a:solidFill>
              <a:latin typeface="Poppins"/>
              <a:ea typeface="Poppins"/>
              <a:cs typeface="Poppins"/>
              <a:sym typeface="Poppins"/>
            </a:endParaRPr>
          </a:p>
          <a:p>
            <a:pPr algn="l">
              <a:lnSpc>
                <a:spcPts val="3460"/>
              </a:lnSpc>
            </a:pPr>
            <a:r>
              <a:rPr lang="en-US" sz="2386">
                <a:solidFill>
                  <a:srgbClr val="000000"/>
                </a:solidFill>
                <a:latin typeface="Poppins"/>
                <a:ea typeface="Poppins"/>
                <a:cs typeface="Poppins"/>
                <a:sym typeface="Poppins"/>
              </a:rPr>
              <a:t>In de stopweek wordt gestopt met de hormonen waardoor het hormoonniveau plots daalt. Het dunne baarmoederslijmvloed laat deels los. Dit heet een onttrekkingsbloeding en geen menstruatie. </a:t>
            </a:r>
          </a:p>
          <a:p>
            <a:pPr algn="l">
              <a:lnSpc>
                <a:spcPts val="3460"/>
              </a:lnSpc>
            </a:pPr>
            <a:endParaRPr lang="en-US" sz="2386">
              <a:solidFill>
                <a:srgbClr val="000000"/>
              </a:solidFill>
              <a:latin typeface="Poppins"/>
              <a:ea typeface="Poppins"/>
              <a:cs typeface="Poppins"/>
              <a:sym typeface="Poppins"/>
            </a:endParaRPr>
          </a:p>
        </p:txBody>
      </p:sp>
      <p:sp>
        <p:nvSpPr>
          <p:cNvPr id="9" name="TextBox 9"/>
          <p:cNvSpPr txBox="1"/>
          <p:nvPr/>
        </p:nvSpPr>
        <p:spPr>
          <a:xfrm>
            <a:off x="6959394" y="933450"/>
            <a:ext cx="8417587" cy="3529113"/>
          </a:xfrm>
          <a:prstGeom prst="rect">
            <a:avLst/>
          </a:prstGeom>
        </p:spPr>
        <p:txBody>
          <a:bodyPr lIns="0" tIns="0" rIns="0" bIns="0" rtlCol="0" anchor="t">
            <a:spAutoFit/>
          </a:bodyPr>
          <a:lstStyle/>
          <a:p>
            <a:pPr algn="l">
              <a:lnSpc>
                <a:spcPts val="6873"/>
              </a:lnSpc>
            </a:pPr>
            <a:r>
              <a:rPr lang="en-US" sz="7013" b="1">
                <a:solidFill>
                  <a:srgbClr val="D3347A"/>
                </a:solidFill>
                <a:latin typeface="Klein Bold"/>
                <a:ea typeface="Klein Bold"/>
                <a:cs typeface="Klein Bold"/>
                <a:sym typeface="Klein Bold"/>
              </a:rPr>
              <a:t>Als je hormonale anticonceptie neemt, heb je geen menstruatie</a:t>
            </a:r>
          </a:p>
        </p:txBody>
      </p:sp>
      <p:sp>
        <p:nvSpPr>
          <p:cNvPr id="10" name="Freeform 10"/>
          <p:cNvSpPr/>
          <p:nvPr/>
        </p:nvSpPr>
        <p:spPr>
          <a:xfrm rot="-1134681">
            <a:off x="371440" y="8539627"/>
            <a:ext cx="3116199" cy="1437347"/>
          </a:xfrm>
          <a:custGeom>
            <a:avLst/>
            <a:gdLst/>
            <a:ahLst/>
            <a:cxnLst/>
            <a:rect l="l" t="t" r="r" b="b"/>
            <a:pathLst>
              <a:path w="3116199" h="1437347">
                <a:moveTo>
                  <a:pt x="0" y="0"/>
                </a:moveTo>
                <a:lnTo>
                  <a:pt x="3116199" y="0"/>
                </a:lnTo>
                <a:lnTo>
                  <a:pt x="3116199" y="1437346"/>
                </a:lnTo>
                <a:lnTo>
                  <a:pt x="0" y="1437346"/>
                </a:lnTo>
                <a:lnTo>
                  <a:pt x="0" y="0"/>
                </a:lnTo>
                <a:close/>
              </a:path>
            </a:pathLst>
          </a:custGeom>
          <a:blipFill>
            <a:blip r:embed="rId6"/>
            <a:stretch>
              <a:fillRect/>
            </a:stretch>
          </a:blipFill>
        </p:spPr>
        <p:txBody>
          <a:bodyPr/>
          <a:lstStyle/>
          <a:p>
            <a:endParaRPr lang="nl-NL"/>
          </a:p>
        </p:txBody>
      </p:sp>
      <p:sp>
        <p:nvSpPr>
          <p:cNvPr id="11" name="TextBox 11"/>
          <p:cNvSpPr txBox="1"/>
          <p:nvPr/>
        </p:nvSpPr>
        <p:spPr>
          <a:xfrm>
            <a:off x="6959394" y="4444562"/>
            <a:ext cx="8654513" cy="698938"/>
          </a:xfrm>
          <a:prstGeom prst="rect">
            <a:avLst/>
          </a:prstGeom>
        </p:spPr>
        <p:txBody>
          <a:bodyPr lIns="0" tIns="0" rIns="0" bIns="0" rtlCol="0" anchor="t">
            <a:spAutoFit/>
          </a:bodyPr>
          <a:lstStyle/>
          <a:p>
            <a:pPr algn="l">
              <a:lnSpc>
                <a:spcPts val="5489"/>
              </a:lnSpc>
            </a:pPr>
            <a:r>
              <a:rPr lang="en-US" sz="3786" b="1">
                <a:solidFill>
                  <a:srgbClr val="000000"/>
                </a:solidFill>
                <a:latin typeface="Poppins Bold"/>
                <a:ea typeface="Poppins Bold"/>
                <a:cs typeface="Poppins Bold"/>
                <a:sym typeface="Poppins Bold"/>
              </a:rPr>
              <a:t>Waar</a:t>
            </a:r>
          </a:p>
        </p:txBody>
      </p:sp>
      <p:sp>
        <p:nvSpPr>
          <p:cNvPr id="12" name="Freeform 12"/>
          <p:cNvSpPr/>
          <p:nvPr/>
        </p:nvSpPr>
        <p:spPr>
          <a:xfrm rot="-1458058">
            <a:off x="4564547" y="652201"/>
            <a:ext cx="1530310" cy="2524223"/>
          </a:xfrm>
          <a:custGeom>
            <a:avLst/>
            <a:gdLst/>
            <a:ahLst/>
            <a:cxnLst/>
            <a:rect l="l" t="t" r="r" b="b"/>
            <a:pathLst>
              <a:path w="1530310" h="2524223">
                <a:moveTo>
                  <a:pt x="0" y="0"/>
                </a:moveTo>
                <a:lnTo>
                  <a:pt x="1530310" y="0"/>
                </a:lnTo>
                <a:lnTo>
                  <a:pt x="1530310" y="2524223"/>
                </a:lnTo>
                <a:lnTo>
                  <a:pt x="0" y="2524223"/>
                </a:lnTo>
                <a:lnTo>
                  <a:pt x="0" y="0"/>
                </a:lnTo>
                <a:close/>
              </a:path>
            </a:pathLst>
          </a:custGeom>
          <a:blipFill>
            <a:blip r:embed="rId7"/>
            <a:stretch>
              <a:fillRect/>
            </a:stretch>
          </a:blipFill>
        </p:spPr>
        <p:txBody>
          <a:bodyPr/>
          <a:lstStyle/>
          <a:p>
            <a:endParaRPr lang="nl-NL"/>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488</Words>
  <Application>Microsoft Office PowerPoint</Application>
  <PresentationFormat>Aangepast</PresentationFormat>
  <Paragraphs>38</Paragraphs>
  <Slides>11</Slides>
  <Notes>0</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11</vt:i4>
      </vt:variant>
    </vt:vector>
  </HeadingPairs>
  <TitlesOfParts>
    <vt:vector size="17" baseType="lpstr">
      <vt:lpstr>Arial</vt:lpstr>
      <vt:lpstr>Calibri</vt:lpstr>
      <vt:lpstr>Poppins Bold</vt:lpstr>
      <vt:lpstr>Klein Bold</vt:lpstr>
      <vt:lpstr>Poppins</vt:lpstr>
      <vt:lpstr>Office Theme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Pink and Blue Playful Women's Health Presentation</dc:title>
  <cp:lastModifiedBy>Joska de Kroon</cp:lastModifiedBy>
  <cp:revision>1</cp:revision>
  <dcterms:created xsi:type="dcterms:W3CDTF">2006-08-16T00:00:00Z</dcterms:created>
  <dcterms:modified xsi:type="dcterms:W3CDTF">2026-01-26T08:13:15Z</dcterms:modified>
  <dc:identifier>DAG_f8XybvY</dc:identifier>
</cp:coreProperties>
</file>